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6494" autoAdjust="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368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68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F8C9B-0C21-4531-BC1F-A771766939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51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70F31-E95B-4D34-9105-8720D4954F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87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7C23F-F7BB-498C-AD14-69709F39ED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40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5360C-E176-4655-937E-882882EDF1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96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AECA5-9E6D-4B9F-88C1-2A8C533AC7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35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C8110-A410-4C91-9F96-A18CA40667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6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66DD-25F8-4BFA-A56E-E8D6C8D7DB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453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325EE-D6F2-4F6A-B9C7-3EE85C3E43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232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ADD54-4DD9-4ACA-B7E1-D476AFFD18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21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7B10B-10CF-4489-B73B-ECEFC83D31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42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63200-3231-4C28-A905-2150DD0D70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42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1264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4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1264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4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4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4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65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265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5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5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5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5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5CA3CFB-086B-49EB-8D02-908360E4BC7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>
          <a:xfrm>
            <a:off x="1066800" y="549275"/>
            <a:ext cx="7543800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smtClean="0"/>
              <a:t>МИНИСТЕРСТВО ОБРАЗОВАНИЯ И НАУКИ РЕСПУБЛИКИ КАЗАХСТАН</a:t>
            </a:r>
            <a:br>
              <a:rPr lang="ru-RU" sz="1600" smtClean="0"/>
            </a:br>
            <a:r>
              <a:rPr lang="ru-RU" sz="1600" smtClean="0"/>
              <a:t>КАРАГАНДИНСКИЙ ГОСУДАРСТВЕННЫЙ ТЕХНИЧЕСКИЙ УНИВЕРСИТЕТ</a:t>
            </a:r>
            <a:r>
              <a:rPr lang="ru-RU" sz="4000" smtClean="0"/>
              <a:t> 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1042988" y="2276475"/>
            <a:ext cx="7543800" cy="30257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b="1" smtClean="0"/>
              <a:t>ИССЛЕДОВАНИЕ НЕСУЩЕЙ СПОСОБНОСТИ СВАЙ ПО РЕЗУЛЬТАТАМ ДИНАМИЧЕСКИХ ИСПЫТАНИЙ В ВОДОНАСЫЩЕННЫХ ОСНОВАНИЯХ</a:t>
            </a:r>
            <a:r>
              <a:rPr lang="ru-RU" smtClean="0"/>
              <a:t> </a:t>
            </a:r>
          </a:p>
        </p:txBody>
      </p:sp>
      <p:sp>
        <p:nvSpPr>
          <p:cNvPr id="3076" name="Text Box 19"/>
          <p:cNvSpPr txBox="1">
            <a:spLocks noChangeArrowheads="1"/>
          </p:cNvSpPr>
          <p:nvPr/>
        </p:nvSpPr>
        <p:spPr bwMode="auto">
          <a:xfrm>
            <a:off x="3779838" y="6092825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Караганда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herkizovo1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72525" cy="649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000" smtClean="0"/>
              <a:t>Новые трубчатые дизель-молоты с ударным распыливанием топлива фирмы DELMAG (Германия)</a:t>
            </a:r>
            <a:r>
              <a:rPr lang="ru-RU" sz="4000" smtClean="0"/>
              <a:t> </a:t>
            </a:r>
          </a:p>
        </p:txBody>
      </p:sp>
      <p:pic>
        <p:nvPicPr>
          <p:cNvPr id="13315" name="Picture 4" descr="6id75031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62642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8064500" cy="1223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smtClean="0"/>
              <a:t>Дизель-молоты фирмы BRITISH STEEL PILING (Англия) </a:t>
            </a:r>
            <a:br>
              <a:rPr lang="ru-RU" sz="1600" smtClean="0"/>
            </a:br>
            <a:r>
              <a:rPr lang="ru-RU" sz="1600" smtClean="0"/>
              <a:t>Дизель-молоты фирм KOBE STEEL и ISHIKAWAJIMA HARIMA (Япония)</a:t>
            </a:r>
            <a:r>
              <a:rPr lang="ru-RU" smtClean="0"/>
              <a:t> </a:t>
            </a:r>
          </a:p>
        </p:txBody>
      </p:sp>
      <p:pic>
        <p:nvPicPr>
          <p:cNvPr id="14339" name="Picture 4" descr="fc414bq6n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89138"/>
            <a:ext cx="299085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1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89138"/>
            <a:ext cx="3152775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smtClean="0"/>
              <a:t>Методика проведения полевых испытаний грунтов сваями  динамическими нагрузками</a:t>
            </a:r>
            <a:r>
              <a:rPr lang="ru-RU" smtClean="0"/>
              <a:t> 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281987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600" smtClean="0"/>
              <a:t>     Полевые контрольные испытания свай при строительстве проводят с учетом требований приложения А ГОСТа 5686-94 с целью пpовеpки соответствия несущей способности свай расчетным нагрузкам, установленным в проекте свайного фундамента.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600" smtClean="0"/>
              <a:t>     Для полевых испытаний грунтов динамическими нагрузками с помощью натурных свай применяют то же оборудование, что было использовано для забивки сваи.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600" smtClean="0"/>
              <a:t>     Свая, предназначенная для испытания динамической нагрузкой, после ее погружения не должна иметь продольных и поперечных трещин с pаскpытием более 0,2 мм, а также сколов в голове сваи, уменьшающих поперечное сечение сваи более чем на 15 %.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600" smtClean="0"/>
              <a:t>     Испытание сваи динамической нагрузкой должно включать подсчеты количества ударов молота на каждый метр погружения и общего количества ударов, а на последнем метре - на каждые 10 см погружения; определение отказов сваи при забивке после "отдыха", т.е. после пеpеpыва между окончанием забивки и началом добивке.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1600" smtClean="0"/>
              <a:t>     Продолжительность «отдыха» устанавливается пpогpаммой испытаний в зависимости от состава, свойств и состояния пpоpезаемых грунтов и грунтов под нижним концом сваи.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543800" cy="747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smtClean="0"/>
              <a:t>Обработка результатов</a:t>
            </a:r>
          </a:p>
        </p:txBody>
      </p:sp>
      <p:pic>
        <p:nvPicPr>
          <p:cNvPr id="16387" name="Picture 4" descr="График отк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349885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Геологический разре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68413"/>
            <a:ext cx="3502025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713787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smtClean="0"/>
              <a:t>Анализ результатов полевых испытаний грунтов сваями динамическими нагрузками</a:t>
            </a:r>
            <a:r>
              <a:rPr lang="ru-RU" sz="4000" smtClean="0"/>
              <a:t> 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Полевые испытания забивных свай С12-30 динамическими нагрузками проводились на  площадке строительства «Жилого комплекса с объектами обслуживания на земельном участке, расположенном на пересечении ул. Иманова и Валиханова в г.Астане».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u="sng" smtClean="0"/>
              <a:t>Цель проведения испытаний – определение  несущей   способности   забивных свай.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При забивке использовалась сваебойная установка на базе трактора Т-130 с трубчатым дизель-молотом С996 массой ударной части 1,8 т и гидравлическая сваебойная установка «Юннтан» с гидравлическим молотом ННК4-1200 массой ударной части 4,0 т.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smtClean="0"/>
              <a:t>Инженерно-геологические условия строительной площадки</a:t>
            </a:r>
            <a:r>
              <a:rPr lang="ru-RU" smtClean="0"/>
              <a:t> </a:t>
            </a:r>
          </a:p>
        </p:txBody>
      </p:sp>
      <p:pic>
        <p:nvPicPr>
          <p:cNvPr id="18435" name="Picture 4" descr="Геологические условия площад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7889875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60350"/>
            <a:ext cx="8713787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smtClean="0"/>
              <a:t>Определение несущей способности по результатам испытаний свай динамической нагрузкой</a:t>
            </a:r>
            <a:r>
              <a:rPr lang="ru-RU" sz="4000" smtClean="0"/>
              <a:t>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424862" cy="47529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1800" smtClean="0"/>
              <a:t>     Несущая способность Fd  по результатам полевых испытаний динамической нагрузкой определяется согласно формуле: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1800" smtClean="0"/>
              <a:t>   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18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1800" smtClean="0"/>
              <a:t>     При динамических испытаниях свай частное значение предельного сопротивления Fu, по данным их погружения при фактических отказах определены по формуле: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18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18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18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1800" smtClean="0"/>
              <a:t>Еd – Расчётная энергия удара молота Еd кДж (тс·м), при контрольной добивке одиночными ударами, принимаемая согласно формуле: 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92375"/>
            <a:ext cx="1079500" cy="6286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76700"/>
            <a:ext cx="2952750" cy="673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805488"/>
            <a:ext cx="1800225" cy="3063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smtClean="0"/>
              <a:t>Результаты испытаний свай динамической нагрузкой</a:t>
            </a:r>
            <a:r>
              <a:rPr lang="ru-RU" smtClean="0"/>
              <a:t> </a:t>
            </a:r>
          </a:p>
        </p:txBody>
      </p:sp>
      <p:pic>
        <p:nvPicPr>
          <p:cNvPr id="20483" name="Picture 4" descr="Результ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77501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smtClean="0"/>
              <a:t>Выводы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327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На площадке строительства «Жилого комплекса с объектами обслуживания на земельном участке, расположенном на пересечении           ул.Иманова и Валиханова в г. Астане» произведены  динамические  испытания  пробных свай С12-30.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При забивке  пробных свай С12-30 трубчатым  дизель молотом  С-996 с массой  ударной части – 1,8 т., отказы составили  в пределах 0, 55</a:t>
            </a:r>
            <a:r>
              <a:rPr lang="ru-RU" sz="2000" smtClean="0">
                <a:sym typeface="Symbol" pitchFamily="18" charset="2"/>
              </a:rPr>
              <a:t></a:t>
            </a:r>
            <a:r>
              <a:rPr lang="ru-RU" sz="2000" smtClean="0"/>
              <a:t>1,66 см   и при забивке гидравлическим молотом ННК4-1200 с массой ударной части – 4,0 т., отказы составили в пределах 1,6</a:t>
            </a:r>
            <a:r>
              <a:rPr lang="ru-RU" sz="2000" smtClean="0">
                <a:sym typeface="Symbol" pitchFamily="18" charset="2"/>
              </a:rPr>
              <a:t></a:t>
            </a:r>
            <a:r>
              <a:rPr lang="ru-RU" sz="2000" smtClean="0"/>
              <a:t>4,3 см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При добивке этих же пробных свай через 6÷17 дней «отдыха»  одиночными  ударами отказы составили  0,26</a:t>
            </a:r>
            <a:r>
              <a:rPr lang="ru-RU" sz="2000" smtClean="0">
                <a:sym typeface="Symbol" pitchFamily="18" charset="2"/>
              </a:rPr>
              <a:t></a:t>
            </a:r>
            <a:r>
              <a:rPr lang="ru-RU" sz="2000" smtClean="0"/>
              <a:t>0,7 см.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Определенная  путем  статистической  обработки несущая способность свай С12-30  по результатам  динамических испытаний была зафиксирована и отображена в таблице.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765175"/>
            <a:ext cx="7543800" cy="54006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  Контроль за несущей способностью свай при динамических нагрузках рекомендуется определять согласно требованиям</a:t>
            </a:r>
            <a:r>
              <a:rPr lang="en-US" smtClean="0"/>
              <a:t>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 ГОСТ 5686-94 «Грунты. Методы полевых испытаний сваями» </a:t>
            </a:r>
            <a:endParaRPr 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 СН РК 5.01-07-2002 «Свайные фундаменты».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smtClean="0"/>
              <a:t>Новые методы при испытаниях железобетонных забивных свай</a:t>
            </a:r>
            <a:r>
              <a:rPr lang="ru-RU" sz="4000" smtClean="0"/>
              <a:t> 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060575"/>
            <a:ext cx="7543800" cy="460851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1800" smtClean="0"/>
              <a:t>В 1850 г. Сандер предложил следующую динамическую формулу несущей способности сваи Q: </a:t>
            </a:r>
            <a:r>
              <a:rPr lang="en-US" sz="1800" smtClean="0"/>
              <a:t> </a:t>
            </a:r>
            <a:r>
              <a:rPr lang="ru-RU" sz="1800" smtClean="0"/>
              <a:t>Q=MH/e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1800" smtClean="0"/>
              <a:t>Челлис предложил формулу для свободно падающего молота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18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18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1800" smtClean="0"/>
              <a:t>Во Франции широко используется формула Крэнделла</a:t>
            </a:r>
            <a:r>
              <a:rPr lang="en-US" sz="1800" smtClean="0"/>
              <a:t>:</a:t>
            </a:r>
            <a:r>
              <a:rPr lang="ru-RU" sz="1800" smtClean="0"/>
              <a:t>  </a:t>
            </a:r>
            <a:endParaRPr lang="en-US" sz="18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18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1800" smtClean="0"/>
              <a:t>В Нидерландах получила распространение формула</a:t>
            </a:r>
            <a:r>
              <a:rPr lang="en-US" sz="1800" smtClean="0"/>
              <a:t>: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18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1800" smtClean="0"/>
              <a:t>Несущая способность забивных свай по данным их забивки чаще всею определяется по формуле Н.М. Герсеванова</a:t>
            </a:r>
            <a:r>
              <a:rPr lang="en-US" sz="1800" smtClean="0"/>
              <a:t>:</a:t>
            </a:r>
            <a:r>
              <a:rPr lang="ru-RU" smtClean="0"/>
              <a:t> </a:t>
            </a:r>
          </a:p>
        </p:txBody>
      </p:sp>
      <p:pic>
        <p:nvPicPr>
          <p:cNvPr id="22532" name="Picture 4" descr="x0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068638"/>
            <a:ext cx="2286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3" name="Picture 5" descr="x0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05263"/>
            <a:ext cx="1676400" cy="428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4" name="Picture 6" descr="x0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652963"/>
            <a:ext cx="1466850" cy="3905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5" name="Picture 7" descr="x0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805488"/>
            <a:ext cx="2314575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Испытания свай динамической (ударной) нагрузкой по методу ЭЛ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4283075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Испытания свай динамической (ударной) нагрузкой по методу ЭЛДИ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4332287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68863"/>
            <a:ext cx="20335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68863"/>
            <a:ext cx="20875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68863"/>
            <a:ext cx="20002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904163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smtClean="0"/>
              <a:t>Преимущества данного метода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8208963" cy="468788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smtClean="0"/>
              <a:t>Данный метод предназначен для динамических испытаний свайных фундаментов любого типа.</a:t>
            </a:r>
          </a:p>
          <a:p>
            <a:pPr eaLnBrk="1" hangingPunct="1">
              <a:defRPr/>
            </a:pPr>
            <a:r>
              <a:rPr lang="ru-RU" sz="1800" smtClean="0"/>
              <a:t>Динамическим испытаниям подвергаются железобетонные сваи любой конфигурации, в том числе возводимые под защитой глинистого раствора в различных грунтах I-IV групп.</a:t>
            </a:r>
          </a:p>
          <a:p>
            <a:pPr eaLnBrk="1" hangingPunct="1">
              <a:defRPr/>
            </a:pPr>
            <a:r>
              <a:rPr lang="ru-RU" sz="1800" smtClean="0"/>
              <a:t>Результаты испытаний в соответствии с программой испытаний регистрируются, выводятся на монитор персонального компьютера, фиксируются в памяти компьютера и по окончании испытания оформляются в виде распечатки журнала по выполненным работам. </a:t>
            </a:r>
          </a:p>
          <a:p>
            <a:pPr eaLnBrk="1" hangingPunct="1">
              <a:defRPr/>
            </a:pPr>
            <a:r>
              <a:rPr lang="ru-RU" sz="1800" smtClean="0"/>
              <a:t>Во время испытаний осуществляется контроль работоспособности механических узлов, измерительной и регистрирующей аппаратуры. </a:t>
            </a:r>
          </a:p>
          <a:p>
            <a:pPr eaLnBrk="1" hangingPunct="1">
              <a:defRPr/>
            </a:pPr>
            <a:r>
              <a:rPr lang="ru-RU" sz="1800" smtClean="0"/>
              <a:t>Обработка результатов осуществляется по специальной программе. </a:t>
            </a:r>
          </a:p>
          <a:p>
            <a:pPr eaLnBrk="1" hangingPunct="1">
              <a:defRPr/>
            </a:pPr>
            <a:r>
              <a:rPr lang="ru-RU" sz="1800" smtClean="0"/>
              <a:t>Отчет составляется в соответствии со сложившимися правилами и включает пояснительную записку, таблицы и графики по испытанным параметрам, фотоиллюстрации проведения испытаний.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636838"/>
            <a:ext cx="8359775" cy="129698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6000" smtClean="0"/>
              <a:t>Спасибо за внимание!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smtClean="0"/>
              <a:t>Классификация и основные характеристики свай</a:t>
            </a:r>
            <a:r>
              <a:rPr lang="ru-RU" smtClean="0"/>
              <a:t>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4752975" cy="45370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smtClean="0"/>
              <a:t>   </a:t>
            </a:r>
            <a:r>
              <a:rPr lang="ru-RU" sz="2800" smtClean="0"/>
              <a:t>Сваи должны быть изготовлены в соответствии с требованиями ГОСТ 19804-91 «Сваи железобетонные. Технические условия», а также технологической документации, утвержденной предприятием-изготовителем.</a:t>
            </a:r>
          </a:p>
        </p:txBody>
      </p:sp>
      <p:pic>
        <p:nvPicPr>
          <p:cNvPr id="5124" name="Picture 5" descr="piles-full-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36838"/>
            <a:ext cx="388143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620713"/>
            <a:ext cx="7777163" cy="5543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b="1" smtClean="0"/>
              <a:t>Классификация свай по способу заглубления</a:t>
            </a:r>
            <a:r>
              <a:rPr lang="en-US" sz="2400" b="1" smtClean="0"/>
              <a:t>:</a:t>
            </a:r>
            <a:endParaRPr lang="ru-RU" sz="2400" b="1" smtClean="0"/>
          </a:p>
          <a:p>
            <a:pPr eaLnBrk="1" hangingPunct="1">
              <a:defRPr/>
            </a:pPr>
            <a:r>
              <a:rPr lang="ru-RU" sz="2400" smtClean="0"/>
              <a:t>забивные железобетонные, деревянные и стальные</a:t>
            </a:r>
            <a:r>
              <a:rPr lang="en-US" sz="2400" smtClean="0"/>
              <a:t>;</a:t>
            </a:r>
            <a:endParaRPr lang="ru-RU" sz="2400" smtClean="0"/>
          </a:p>
          <a:p>
            <a:pPr eaLnBrk="1" hangingPunct="1">
              <a:defRPr/>
            </a:pPr>
            <a:r>
              <a:rPr lang="ru-RU" sz="2400" smtClean="0"/>
              <a:t>сваи-оболочки железобетонные</a:t>
            </a:r>
            <a:r>
              <a:rPr lang="en-US" sz="2400" smtClean="0"/>
              <a:t>;</a:t>
            </a:r>
            <a:endParaRPr lang="ru-RU" sz="2400" smtClean="0"/>
          </a:p>
          <a:p>
            <a:pPr eaLnBrk="1" hangingPunct="1">
              <a:defRPr/>
            </a:pPr>
            <a:r>
              <a:rPr lang="ru-RU" sz="2400" smtClean="0"/>
              <a:t>набивные бетонные и железобетонные</a:t>
            </a:r>
            <a:r>
              <a:rPr lang="en-US" sz="2400" smtClean="0"/>
              <a:t>;</a:t>
            </a:r>
            <a:endParaRPr lang="ru-RU" sz="2400" smtClean="0"/>
          </a:p>
          <a:p>
            <a:pPr eaLnBrk="1" hangingPunct="1">
              <a:defRPr/>
            </a:pPr>
            <a:r>
              <a:rPr lang="ru-RU" sz="2400" smtClean="0"/>
              <a:t>буровые железобетонные</a:t>
            </a:r>
            <a:r>
              <a:rPr lang="en-US" sz="2400" smtClean="0"/>
              <a:t>;</a:t>
            </a:r>
            <a:endParaRPr lang="ru-RU" sz="2400" smtClean="0"/>
          </a:p>
          <a:p>
            <a:pPr eaLnBrk="1" hangingPunct="1">
              <a:defRPr/>
            </a:pPr>
            <a:r>
              <a:rPr lang="ru-RU" sz="2400" smtClean="0"/>
              <a:t>винтовые</a:t>
            </a:r>
            <a:r>
              <a:rPr lang="en-US" sz="2400" smtClean="0"/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b="1" smtClean="0"/>
              <a:t>Классификация свай по условиям работы</a:t>
            </a:r>
            <a:r>
              <a:rPr lang="en-US" sz="2400" b="1" smtClean="0"/>
              <a:t>:</a:t>
            </a:r>
          </a:p>
          <a:p>
            <a:pPr eaLnBrk="1" hangingPunct="1">
              <a:defRPr/>
            </a:pPr>
            <a:r>
              <a:rPr lang="ru-RU" sz="2400" smtClean="0"/>
              <a:t>сваи-стойки</a:t>
            </a:r>
            <a:r>
              <a:rPr lang="en-US" sz="2400" smtClean="0"/>
              <a:t>(</a:t>
            </a:r>
            <a:r>
              <a:rPr lang="ru-RU" sz="2400" smtClean="0"/>
              <a:t>опирающиеся на скальные грунты</a:t>
            </a:r>
            <a:r>
              <a:rPr lang="en-US" sz="2400" smtClean="0"/>
              <a:t>);</a:t>
            </a:r>
          </a:p>
          <a:p>
            <a:pPr eaLnBrk="1" hangingPunct="1">
              <a:defRPr/>
            </a:pPr>
            <a:r>
              <a:rPr lang="ru-RU" sz="2400" smtClean="0"/>
              <a:t>висячие </a:t>
            </a:r>
            <a:r>
              <a:rPr lang="en-US" sz="2400" smtClean="0"/>
              <a:t>(</a:t>
            </a:r>
            <a:r>
              <a:rPr lang="ru-RU" sz="2400" smtClean="0"/>
              <a:t>опирающиеся на сжимаемые грунты и передающие нагрузку на грунты основания боковой поверхностью и нижним концом</a:t>
            </a:r>
            <a:r>
              <a:rPr lang="en-US" sz="2400" smtClean="0"/>
              <a:t>).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412875"/>
            <a:ext cx="7543800" cy="41767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b="1" smtClean="0"/>
              <a:t>Забивные железобетонные сваи должны удовлетворять требованиям ГОСТ 13015.0:</a:t>
            </a:r>
          </a:p>
          <a:p>
            <a:pPr eaLnBrk="1" hangingPunct="1">
              <a:defRPr/>
            </a:pPr>
            <a:r>
              <a:rPr lang="ru-RU" sz="2400" smtClean="0"/>
              <a:t>по показателям фактической прочности бетона: в проектном возрасте, передаточной и отпускной;</a:t>
            </a:r>
          </a:p>
          <a:p>
            <a:pPr eaLnBrk="1" hangingPunct="1">
              <a:defRPr/>
            </a:pPr>
            <a:r>
              <a:rPr lang="ru-RU" sz="2400" smtClean="0"/>
              <a:t>по морозостойкости и водонепроницаемости бетона;</a:t>
            </a:r>
          </a:p>
          <a:p>
            <a:pPr eaLnBrk="1" hangingPunct="1">
              <a:defRPr/>
            </a:pPr>
            <a:r>
              <a:rPr lang="ru-RU" sz="2400" smtClean="0"/>
              <a:t>по защите от коррозии</a:t>
            </a:r>
            <a:r>
              <a:rPr lang="en-US" sz="2400" smtClean="0"/>
              <a:t>;</a:t>
            </a:r>
          </a:p>
          <a:p>
            <a:pPr eaLnBrk="1" hangingPunct="1">
              <a:defRPr/>
            </a:pPr>
            <a:r>
              <a:rPr lang="ru-RU" sz="2400" smtClean="0"/>
              <a:t>к маркам сталей для арматурных и закладных изделий, в том числе для монтажных петель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smtClean="0"/>
              <a:t>Устройство забивных свайных фундаментов</a:t>
            </a:r>
          </a:p>
        </p:txBody>
      </p:sp>
      <p:pic>
        <p:nvPicPr>
          <p:cNvPr id="8195" name="Picture 4" descr="FOOJZ2rx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89138"/>
            <a:ext cx="3527425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042988" y="2133600"/>
            <a:ext cx="38163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/>
              <a:t>В настоящее время на стройках массовое применение (более 90 % от общего объема применяемых свай) получили главным образом забивные железобетонные сваи квадратного сечения 0,2х0,2...0,4х0,4м длиной до 20 м.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smtClean="0"/>
              <a:t>Универсальный копер на рельсовом ходу</a:t>
            </a:r>
            <a:r>
              <a:rPr lang="ru-RU" smtClean="0"/>
              <a:t>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44675"/>
            <a:ext cx="5160963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1600" b="1" smtClean="0"/>
              <a:t>В составе копра находятся</a:t>
            </a:r>
            <a:r>
              <a:rPr lang="en-US" sz="1600" b="1" smtClean="0"/>
              <a:t>:</a:t>
            </a:r>
            <a:endParaRPr lang="ru-RU" sz="1600" b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1600" smtClean="0"/>
              <a:t>1 – нижняя рама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1600" smtClean="0"/>
              <a:t>2 – ходовые тележки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1600" smtClean="0"/>
              <a:t>3 – мачта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1600" smtClean="0"/>
              <a:t>4, 5 – механизмы для изменения</a:t>
            </a:r>
            <a:r>
              <a:rPr lang="en-US" sz="1600" smtClean="0"/>
              <a:t> </a:t>
            </a:r>
            <a:r>
              <a:rPr lang="ru-RU" sz="1600" smtClean="0"/>
              <a:t>ориентации мачты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1600" smtClean="0"/>
              <a:t>6 – поворотная платформа</a:t>
            </a:r>
            <a:endParaRPr lang="en-US" sz="16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1600" b="1" smtClean="0"/>
              <a:t>Рабочий процесс копра состоит из</a:t>
            </a:r>
            <a:r>
              <a:rPr lang="en-US" sz="1600" b="1" smtClean="0"/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600" smtClean="0"/>
              <a:t>передвижения к месту установки сваи</a:t>
            </a:r>
            <a:r>
              <a:rPr lang="en-US" sz="1600" smtClean="0"/>
              <a:t>;</a:t>
            </a:r>
            <a:endParaRPr lang="ru-RU" sz="16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1600" smtClean="0"/>
              <a:t>строповки сваи</a:t>
            </a:r>
            <a:r>
              <a:rPr lang="en-US" sz="1600" smtClean="0"/>
              <a:t>;</a:t>
            </a:r>
            <a:endParaRPr lang="ru-RU" sz="16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1600" smtClean="0"/>
              <a:t>подтягивания сваи</a:t>
            </a:r>
            <a:r>
              <a:rPr lang="en-US" sz="1600" smtClean="0"/>
              <a:t>;</a:t>
            </a:r>
            <a:endParaRPr lang="ru-RU" sz="16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1600" smtClean="0"/>
              <a:t>установки сваи на точку погружения</a:t>
            </a:r>
            <a:r>
              <a:rPr lang="en-US" sz="1600" smtClean="0"/>
              <a:t>;</a:t>
            </a:r>
            <a:endParaRPr lang="ru-RU" sz="16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1600" smtClean="0"/>
              <a:t>выверке правильности её положения</a:t>
            </a:r>
            <a:r>
              <a:rPr lang="en-US" sz="1600" smtClean="0"/>
              <a:t>;</a:t>
            </a:r>
            <a:endParaRPr lang="ru-RU" sz="16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1600" smtClean="0"/>
              <a:t>закрепления на сваи наголовника</a:t>
            </a:r>
            <a:r>
              <a:rPr lang="en-US" sz="1600" smtClean="0"/>
              <a:t>;</a:t>
            </a:r>
            <a:endParaRPr lang="ru-RU" sz="16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1600" smtClean="0"/>
              <a:t>Установки на сваю погружателя</a:t>
            </a:r>
            <a:r>
              <a:rPr lang="en-US" sz="1600" smtClean="0"/>
              <a:t>;</a:t>
            </a:r>
            <a:endParaRPr lang="ru-RU" sz="16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1600" smtClean="0"/>
              <a:t>расстроповку сваи</a:t>
            </a:r>
            <a:r>
              <a:rPr lang="en-US" sz="1600" smtClean="0"/>
              <a:t>;</a:t>
            </a:r>
            <a:endParaRPr lang="ru-RU" sz="16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1600" smtClean="0"/>
              <a:t>погружение сваи</a:t>
            </a:r>
            <a:r>
              <a:rPr lang="en-US" sz="1600" smtClean="0"/>
              <a:t>;</a:t>
            </a:r>
            <a:endParaRPr lang="ru-RU" sz="16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1600" smtClean="0"/>
              <a:t>подъем погружателя и снятие наголовника</a:t>
            </a:r>
            <a:r>
              <a:rPr lang="en-US" sz="1600" smtClean="0"/>
              <a:t>.</a:t>
            </a:r>
            <a:endParaRPr lang="ru-RU" sz="16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1800" smtClean="0"/>
          </a:p>
        </p:txBody>
      </p:sp>
      <p:pic>
        <p:nvPicPr>
          <p:cNvPr id="9220" name="Picture 4" descr="image00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44675"/>
            <a:ext cx="259715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herkizovo2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785225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herkizovo3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0350"/>
            <a:ext cx="4681537" cy="632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518</TotalTime>
  <Words>970</Words>
  <Application>Microsoft Office PowerPoint</Application>
  <PresentationFormat>Экран (4:3)</PresentationFormat>
  <Paragraphs>95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Tahoma</vt:lpstr>
      <vt:lpstr>Arial</vt:lpstr>
      <vt:lpstr>Wingdings</vt:lpstr>
      <vt:lpstr>Calibri</vt:lpstr>
      <vt:lpstr>Times New Roman</vt:lpstr>
      <vt:lpstr>Symbol</vt:lpstr>
      <vt:lpstr>Сумерки</vt:lpstr>
      <vt:lpstr>МИНИСТЕРСТВО ОБРАЗОВАНИЯ И НАУКИ РЕСПУБЛИКИ КАЗАХСТАН КАРАГАНДИНСКИЙ ГОСУДАРСТВЕННЫЙ ТЕХНИЧЕСКИЙ УНИВЕРСИТЕТ </vt:lpstr>
      <vt:lpstr>Презентация PowerPoint</vt:lpstr>
      <vt:lpstr>Классификация и основные характеристики свай </vt:lpstr>
      <vt:lpstr>Презентация PowerPoint</vt:lpstr>
      <vt:lpstr>Презентация PowerPoint</vt:lpstr>
      <vt:lpstr>Устройство забивных свайных фундаментов</vt:lpstr>
      <vt:lpstr>Универсальный копер на рельсовом ходу </vt:lpstr>
      <vt:lpstr>Презентация PowerPoint</vt:lpstr>
      <vt:lpstr>Презентация PowerPoint</vt:lpstr>
      <vt:lpstr>Презентация PowerPoint</vt:lpstr>
      <vt:lpstr>Новые трубчатые дизель-молоты с ударным распыливанием топлива фирмы DELMAG (Германия) </vt:lpstr>
      <vt:lpstr>Дизель-молоты фирмы BRITISH STEEL PILING (Англия)  Дизель-молоты фирм KOBE STEEL и ISHIKAWAJIMA HARIMA (Япония) </vt:lpstr>
      <vt:lpstr>Методика проведения полевых испытаний грунтов сваями  динамическими нагрузками </vt:lpstr>
      <vt:lpstr>Обработка результатов</vt:lpstr>
      <vt:lpstr>Анализ результатов полевых испытаний грунтов сваями динамическими нагрузками </vt:lpstr>
      <vt:lpstr>Инженерно-геологические условия строительной площадки </vt:lpstr>
      <vt:lpstr>Определение несущей способности по результатам испытаний свай динамической нагрузкой </vt:lpstr>
      <vt:lpstr>Результаты испытаний свай динамической нагрузкой </vt:lpstr>
      <vt:lpstr>Выводы</vt:lpstr>
      <vt:lpstr>Новые методы при испытаниях железобетонных забивных свай </vt:lpstr>
      <vt:lpstr>Презентация PowerPoint</vt:lpstr>
      <vt:lpstr>Преимущества данного метода</vt:lpstr>
      <vt:lpstr>Презентация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21</cp:revision>
  <dcterms:created xsi:type="dcterms:W3CDTF">2009-06-14T06:31:37Z</dcterms:created>
  <dcterms:modified xsi:type="dcterms:W3CDTF">2015-04-08T16:12:35Z</dcterms:modified>
</cp:coreProperties>
</file>