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5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2" r:id="rId12"/>
    <p:sldId id="265" r:id="rId13"/>
    <p:sldId id="271" r:id="rId14"/>
    <p:sldId id="273" r:id="rId15"/>
    <p:sldId id="266" r:id="rId16"/>
    <p:sldId id="267" r:id="rId17"/>
    <p:sldId id="269" r:id="rId18"/>
    <p:sldId id="270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5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062AE-D46D-4A16-91E5-28518D5715B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67242-0EE3-46AD-8881-F571405232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4995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36C55-E2E3-4591-9BAE-41916B15C68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67B91-CE78-44AE-94D8-CADA93C1C0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084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17D41-9519-4A75-94A0-22DFA0341BF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150E0-759E-41D2-A3E2-CF52BA9E8B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821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A76B6-0288-4E97-B334-3CA620412EF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DAA0A-151F-498A-B271-E424FD9B96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613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79C05-33C8-428B-A3DA-1568290C814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1E672-0003-49B0-A65D-316EED9A43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3374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4A7B8-D2F4-4769-9892-56230F8469B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074EE-6DF3-4E98-A22B-92459A8244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244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84AC0-449D-43F8-958D-98B83D3C7F0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87A58-D1CE-4132-9F8C-28FB635EDD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273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5FCB2-5346-47D2-9DCB-CF331B68F7E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E8C95-9ACF-4ED7-B9A6-55365976F7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893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6A793-8422-46F7-AA14-7F4812FDCDA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F3C21-FC84-4771-B633-B3057DB68F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57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3765D-DF94-49BD-BA2D-983E2A72FCE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FD799322-46A0-4254-B594-6D30D6D580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214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32D55-8D29-47EA-AF8E-CD2EC42E915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C6CE-A0DA-46B9-8354-15AC0EDA72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57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F2A77B-D29F-48C7-93A2-37D0F1BFC3F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A83AB096-313A-4E99-8AEE-46F5D07ED1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45" r:id="rId2"/>
    <p:sldLayoutId id="2147483752" r:id="rId3"/>
    <p:sldLayoutId id="2147483746" r:id="rId4"/>
    <p:sldLayoutId id="2147483753" r:id="rId5"/>
    <p:sldLayoutId id="2147483747" r:id="rId6"/>
    <p:sldLayoutId id="2147483748" r:id="rId7"/>
    <p:sldLayoutId id="2147483754" r:id="rId8"/>
    <p:sldLayoutId id="2147483755" r:id="rId9"/>
    <p:sldLayoutId id="2147483749" r:id="rId10"/>
    <p:sldLayoutId id="21474837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4832350"/>
            <a:ext cx="7343775" cy="202565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FF00"/>
                </a:solidFill>
              </a:rPr>
              <a:t>Тема: Общество  как развивающаяся система.</a:t>
            </a:r>
          </a:p>
          <a:p>
            <a:pPr eaLnBrk="1" hangingPunct="1"/>
            <a:endParaRPr lang="ru-RU" altLang="ru-RU" smtClean="0">
              <a:solidFill>
                <a:srgbClr val="C00000"/>
              </a:solidFill>
            </a:endParaRPr>
          </a:p>
          <a:p>
            <a:pPr eaLnBrk="1" hangingPunct="1"/>
            <a:endParaRPr lang="ru-RU" altLang="ru-RU" smtClean="0">
              <a:solidFill>
                <a:srgbClr val="C00000"/>
              </a:solidFill>
            </a:endParaRPr>
          </a:p>
          <a:p>
            <a:pPr eaLnBrk="1" hangingPunct="1"/>
            <a:endParaRPr lang="ru-RU" altLang="ru-RU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9"/>
            <a:ext cx="6643734" cy="1428760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Подсистемы – основные сферы жизни общества: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2143125"/>
            <a:ext cx="8215312" cy="3492500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Материально – производственная (производство, обмен, распределение, потребление материальных благ и др.)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Социальная (социальные группы, социальные институты, социальные взаимодействия, и др.)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Политическая (государство, партии, общественные организации, СМИ и др.)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Духовная (наука, искусство, мораль, религия, философия и др.)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6629400" cy="1416799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Духовная сфера искусства. И его функции :</a:t>
            </a:r>
            <a:endParaRPr lang="ru-RU" dirty="0"/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>
          <a:xfrm>
            <a:off x="357188" y="3571875"/>
            <a:ext cx="7086600" cy="15636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4000" smtClean="0">
                <a:solidFill>
                  <a:srgbClr val="FFFF00"/>
                </a:solidFill>
              </a:rPr>
              <a:t>Эмоционально – психологическая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4000" smtClean="0">
                <a:solidFill>
                  <a:srgbClr val="FFFF00"/>
                </a:solidFill>
              </a:rPr>
              <a:t>Познавательная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4000" smtClean="0">
                <a:solidFill>
                  <a:srgbClr val="FFFF00"/>
                </a:solidFill>
              </a:rPr>
              <a:t>Воспитательная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4000" smtClean="0">
                <a:solidFill>
                  <a:srgbClr val="FFFF00"/>
                </a:solidFill>
              </a:rPr>
              <a:t>Культурно - историческая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00125" y="1143000"/>
          <a:ext cx="7215188" cy="44323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35702"/>
                <a:gridCol w="1512141"/>
                <a:gridCol w="1295533"/>
                <a:gridCol w="1038209"/>
                <a:gridCol w="2033604"/>
              </a:tblGrid>
              <a:tr h="2529549">
                <a:tc gridSpan="5">
                  <a:txBody>
                    <a:bodyPr/>
                    <a:lstStyle/>
                    <a:p>
                      <a:r>
                        <a:rPr lang="ru-RU" sz="4000" dirty="0" smtClean="0"/>
                        <a:t>Общество</a:t>
                      </a:r>
                      <a:r>
                        <a:rPr lang="ru-RU" sz="4000" baseline="0" dirty="0" smtClean="0"/>
                        <a:t> как совокупность пяти  фундаментальных институтов.</a:t>
                      </a:r>
                      <a:endParaRPr lang="ru-RU" sz="4000" dirty="0"/>
                    </a:p>
                  </a:txBody>
                  <a:tcPr marL="91439" marR="91439" marT="45715" marB="4571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275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Семья</a:t>
                      </a:r>
                      <a:endParaRPr lang="ru-RU" sz="28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Производство</a:t>
                      </a:r>
                      <a:endParaRPr lang="ru-RU" sz="28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Государство</a:t>
                      </a:r>
                      <a:endParaRPr lang="ru-RU" sz="28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Образование.</a:t>
                      </a:r>
                      <a:endParaRPr lang="ru-RU" sz="2800" dirty="0"/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Религия.</a:t>
                      </a:r>
                      <a:endParaRPr lang="ru-RU" sz="2800" dirty="0"/>
                    </a:p>
                  </a:txBody>
                  <a:tcPr marL="91439" marR="91439" marT="45715" marB="45715"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1071546"/>
            <a:ext cx="7086600" cy="18288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В современной социологии принято выделять следующие функции религии:</a:t>
            </a:r>
            <a:endParaRPr lang="ru-RU" dirty="0"/>
          </a:p>
        </p:txBody>
      </p:sp>
      <p:sp>
        <p:nvSpPr>
          <p:cNvPr id="20483" name="Текст 2"/>
          <p:cNvSpPr>
            <a:spLocks noGrp="1"/>
          </p:cNvSpPr>
          <p:nvPr>
            <p:ph type="body" idx="1"/>
          </p:nvPr>
        </p:nvSpPr>
        <p:spPr>
          <a:xfrm>
            <a:off x="1600200" y="3071813"/>
            <a:ext cx="7086600" cy="31432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Мировоззренческую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Интегративную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Нормативно – регулятивную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Коммуникативную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Релаксационную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Культурную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ru-RU" altLang="ru-RU" sz="2800" smtClean="0">
                <a:solidFill>
                  <a:srgbClr val="FFFF00"/>
                </a:solidFill>
              </a:rPr>
              <a:t>Компенсаторскую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962012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Институт семья: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75" y="2214563"/>
          <a:ext cx="6357938" cy="324961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178969"/>
                <a:gridCol w="3178969"/>
              </a:tblGrid>
              <a:tr h="1127904">
                <a:tc gridSpan="2"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3200" dirty="0" smtClean="0"/>
                        <a:t>Основные функции семьи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 marL="91439" marR="91439" marT="45726" marB="45726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25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Репродуктивная</a:t>
                      </a:r>
                      <a:endParaRPr lang="ru-RU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Хозяйственно - экономическая</a:t>
                      </a:r>
                      <a:endParaRPr lang="ru-RU" sz="1800" dirty="0"/>
                    </a:p>
                  </a:txBody>
                  <a:tcPr marL="91439" marR="91439" marT="45726" marB="45726"/>
                </a:tc>
              </a:tr>
              <a:tr h="118915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Воспитательная</a:t>
                      </a:r>
                      <a:endParaRPr lang="ru-RU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Рекреационная</a:t>
                      </a:r>
                      <a:endParaRPr lang="ru-RU" sz="1800" dirty="0"/>
                    </a:p>
                  </a:txBody>
                  <a:tcPr marL="91439" marR="91439" marT="45726" marB="45726"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28625" y="2571750"/>
            <a:ext cx="8229600" cy="1296988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В социологии слово «институт» употребляется для обозначения исторически сложившихся устойчивых форм организации совместной деятельности людей, регулируемой нормами , традициями, обычаями и  направленной на удовлетворение фундаментальных потребностей общества.</a:t>
            </a:r>
            <a:br>
              <a:rPr lang="ru-RU" altLang="ru-RU" sz="2800" smtClean="0"/>
            </a:br>
            <a:r>
              <a:rPr lang="ru-RU" altLang="ru-RU" sz="2800" smtClean="0"/>
              <a:t>Социальные институты выступают важными средствами выживания и  приспособления людей к жизни. Каждый человек имеет свой набор потребностей , но есть важные для всех, фундаментальные потребности общества.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357188"/>
          <a:ext cx="6096000" cy="646112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48000"/>
                <a:gridCol w="3048000"/>
              </a:tblGrid>
              <a:tr h="2529591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Жизненные</a:t>
                      </a:r>
                      <a:r>
                        <a:rPr lang="ru-RU" sz="3200" baseline="0" dirty="0" smtClean="0"/>
                        <a:t> потребности общества.</a:t>
                      </a:r>
                      <a:endParaRPr lang="ru-RU" sz="3200" b="1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Соответствующие основные институты общества.</a:t>
                      </a:r>
                      <a:endParaRPr lang="ru-RU" sz="3200" dirty="0"/>
                    </a:p>
                  </a:txBody>
                  <a:tcPr marT="45716" marB="45716"/>
                </a:tc>
              </a:tr>
              <a:tr h="6400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Потребности в</a:t>
                      </a:r>
                      <a:r>
                        <a:rPr lang="ru-RU" sz="1800" baseline="0" dirty="0" smtClean="0"/>
                        <a:t> воспроизводстве людей.</a:t>
                      </a:r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Семья</a:t>
                      </a:r>
                      <a:r>
                        <a:rPr lang="ru-RU" sz="1800" baseline="0" dirty="0" smtClean="0"/>
                        <a:t> и брак.</a:t>
                      </a:r>
                      <a:endParaRPr lang="ru-RU" sz="1800" dirty="0"/>
                    </a:p>
                  </a:txBody>
                  <a:tcPr marT="45716" marB="45716"/>
                </a:tc>
              </a:tr>
              <a:tr h="6400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Потребности в добывании</a:t>
                      </a:r>
                      <a:r>
                        <a:rPr lang="ru-RU" sz="1800" baseline="0" dirty="0" smtClean="0"/>
                        <a:t> средств существования.</a:t>
                      </a:r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Экономические (производство).</a:t>
                      </a:r>
                      <a:endParaRPr lang="ru-RU" sz="1800" dirty="0"/>
                    </a:p>
                  </a:txBody>
                  <a:tcPr marT="45716" marB="45716"/>
                </a:tc>
              </a:tr>
              <a:tr h="91431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Потребности</a:t>
                      </a:r>
                      <a:r>
                        <a:rPr lang="ru-RU" sz="1800" baseline="0" dirty="0" smtClean="0"/>
                        <a:t> в безопасности  в социальном порядке.</a:t>
                      </a:r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Политические</a:t>
                      </a:r>
                      <a:r>
                        <a:rPr lang="ru-RU" sz="1800" baseline="0" dirty="0" smtClean="0"/>
                        <a:t> (государство).</a:t>
                      </a:r>
                      <a:endParaRPr lang="ru-RU" sz="1800" dirty="0"/>
                    </a:p>
                  </a:txBody>
                  <a:tcPr marT="45716" marB="45716"/>
                </a:tc>
              </a:tr>
              <a:tr h="1737189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Потребности в решении духовных проблем</a:t>
                      </a:r>
                      <a:r>
                        <a:rPr lang="ru-RU" sz="1800" baseline="0" dirty="0" smtClean="0"/>
                        <a:t>, разработке и передаче новых знаний, воспитании подрастающего поколения.</a:t>
                      </a:r>
                      <a:endParaRPr lang="ru-RU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Образование , религия.</a:t>
                      </a:r>
                      <a:endParaRPr lang="ru-RU" sz="1800" dirty="0"/>
                    </a:p>
                  </a:txBody>
                  <a:tcPr marT="45716" marB="45716"/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Основные потребности общества</a:t>
            </a:r>
            <a:endParaRPr lang="ru-RU" dirty="0"/>
          </a:p>
        </p:txBody>
      </p:sp>
      <p:graphicFrame>
        <p:nvGraphicFramePr>
          <p:cNvPr id="1026" name="Диаграмма 4"/>
          <p:cNvGraphicFramePr>
            <a:graphicFrameLocks/>
          </p:cNvGraphicFramePr>
          <p:nvPr/>
        </p:nvGraphicFramePr>
        <p:xfrm>
          <a:off x="714375" y="1285875"/>
          <a:ext cx="7215188" cy="521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7218290" imgH="5212532" progId="Excel.Chart.8">
                  <p:embed/>
                </p:oleObj>
              </mc:Choice>
              <mc:Fallback>
                <p:oleObj r:id="rId3" imgW="7218290" imgH="5212532" progId="Excel.Chart.8">
                  <p:embed/>
                  <p:pic>
                    <p:nvPicPr>
                      <p:cNvPr id="0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1285875"/>
                        <a:ext cx="7215188" cy="5214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Потребности воспроизводства людей.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0" y="1397000"/>
          <a:ext cx="6405563" cy="417512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202782"/>
                <a:gridCol w="3202782"/>
              </a:tblGrid>
              <a:tr h="10714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Число родившихся(тыс. чел.)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Число умерших (тыс.</a:t>
                      </a:r>
                      <a:r>
                        <a:rPr lang="ru-RU" sz="1800" baseline="0" dirty="0" smtClean="0"/>
                        <a:t> чел.)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207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2002г – 1397,0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2002г – 2332</a:t>
                      </a:r>
                      <a:endParaRPr lang="ru-RU" sz="1800" dirty="0"/>
                    </a:p>
                  </a:txBody>
                  <a:tcPr/>
                </a:tc>
              </a:tr>
              <a:tr h="6207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2003г</a:t>
                      </a:r>
                      <a:r>
                        <a:rPr lang="ru-RU" sz="1800" baseline="0" dirty="0" smtClean="0"/>
                        <a:t> – 1477,3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2003г – 2366</a:t>
                      </a:r>
                      <a:endParaRPr lang="ru-RU" sz="1800" dirty="0"/>
                    </a:p>
                  </a:txBody>
                  <a:tcPr/>
                </a:tc>
              </a:tr>
              <a:tr h="6207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2004г – 1502,5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2004г – 2295</a:t>
                      </a:r>
                      <a:endParaRPr lang="ru-RU" sz="1800" dirty="0"/>
                    </a:p>
                  </a:txBody>
                  <a:tcPr/>
                </a:tc>
              </a:tr>
              <a:tr h="6207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2005г – 1457,4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2005 г – 2304</a:t>
                      </a:r>
                      <a:endParaRPr lang="ru-RU" sz="1800" dirty="0"/>
                    </a:p>
                  </a:txBody>
                  <a:tcPr/>
                </a:tc>
              </a:tr>
              <a:tr h="6207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2006г – 1476,2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2006г - 2166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00188" y="642938"/>
          <a:ext cx="6643687" cy="569595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14562"/>
                <a:gridCol w="2000250"/>
                <a:gridCol w="2428875"/>
              </a:tblGrid>
              <a:tr h="3748741">
                <a:tc gridSpan="3">
                  <a:txBody>
                    <a:bodyPr/>
                    <a:lstStyle/>
                    <a:p>
                      <a:pPr algn="ctr"/>
                      <a:endParaRPr lang="ru-RU" sz="4800" dirty="0" smtClean="0"/>
                    </a:p>
                    <a:p>
                      <a:pPr algn="ctr"/>
                      <a:r>
                        <a:rPr lang="ru-RU" sz="4800" dirty="0" smtClean="0"/>
                        <a:t>Основные пути «сбережения народа»</a:t>
                      </a:r>
                    </a:p>
                    <a:p>
                      <a:pPr algn="ctr"/>
                      <a:endParaRPr lang="ru-RU" sz="4800" dirty="0"/>
                    </a:p>
                  </a:txBody>
                  <a:tcPr marL="91439" marR="91439" marT="45716" marB="45716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47209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Повышение рождаемости</a:t>
                      </a:r>
                      <a:endParaRPr lang="ru-RU" sz="2800" dirty="0"/>
                    </a:p>
                  </a:txBody>
                  <a:tcPr marL="91439" marR="91439" marT="45716" marB="45716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Снижение смертности </a:t>
                      </a:r>
                      <a:endParaRPr lang="ru-RU" sz="2800" dirty="0"/>
                    </a:p>
                  </a:txBody>
                  <a:tcPr marL="91439" marR="91439" marT="45716" marB="45716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Эффективная миграционная политика</a:t>
                      </a:r>
                      <a:endParaRPr lang="ru-RU" sz="2800" dirty="0"/>
                    </a:p>
                  </a:txBody>
                  <a:tcPr marL="91439" marR="91439" marT="45716" marB="45716"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428875"/>
            <a:ext cx="7245350" cy="1709738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defRPr/>
            </a:pPr>
            <a:r>
              <a:rPr lang="ru-RU" sz="2800" dirty="0" smtClean="0">
                <a:solidFill>
                  <a:srgbClr val="FFFF00"/>
                </a:solidFill>
              </a:rPr>
              <a:t>Общественный прогресс – это поступательное развитие, движение общества, характеризующее переход от низшего к высшему, от менее совершенного к более совершенному. Понятие «общественный прогресс » применяется не только к обществу в целом, но и к отдельным его элементам. В философии идея общественного (социального) прогресса возникла по аналогии с идеей развития природы.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6215062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FF00"/>
                </a:solidFill>
              </a:rPr>
              <a:t>                           </a:t>
            </a:r>
            <a:br>
              <a:rPr lang="ru-RU" altLang="ru-RU" smtClean="0">
                <a:solidFill>
                  <a:srgbClr val="FFFF00"/>
                </a:solidFill>
              </a:rPr>
            </a:br>
            <a:r>
              <a:rPr lang="ru-RU" altLang="ru-RU" smtClean="0">
                <a:solidFill>
                  <a:srgbClr val="FFFF00"/>
                </a:solidFill>
              </a:rPr>
              <a:t>                           Ч</a:t>
            </a:r>
            <a:r>
              <a:rPr lang="ru-RU" altLang="ru-RU" sz="4000" smtClean="0">
                <a:solidFill>
                  <a:srgbClr val="FFFF00"/>
                </a:solidFill>
              </a:rPr>
              <a:t/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е</a:t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л</a:t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о </a:t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в </a:t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е </a:t>
            </a:r>
            <a:br>
              <a:rPr lang="ru-RU" altLang="ru-RU" sz="4000" smtClean="0">
                <a:solidFill>
                  <a:srgbClr val="FFFF00"/>
                </a:solidFill>
              </a:rPr>
            </a:br>
            <a:r>
              <a:rPr lang="ru-RU" altLang="ru-RU" sz="4000" smtClean="0">
                <a:solidFill>
                  <a:srgbClr val="FFFF00"/>
                </a:solidFill>
              </a:rPr>
              <a:t>                               к    </a:t>
            </a:r>
            <a:r>
              <a:rPr lang="ru-RU" altLang="ru-RU" smtClean="0">
                <a:solidFill>
                  <a:srgbClr val="FFFF00"/>
                </a:solidFill>
              </a:rPr>
              <a:t/>
            </a:r>
            <a:br>
              <a:rPr lang="ru-RU" altLang="ru-RU" smtClean="0">
                <a:solidFill>
                  <a:srgbClr val="FFFF00"/>
                </a:solidFill>
              </a:rPr>
            </a:br>
            <a:endParaRPr lang="ru-RU" altLang="ru-RU" smtClean="0">
              <a:solidFill>
                <a:srgbClr val="FFFF00"/>
              </a:solidFill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1500188" y="2214563"/>
            <a:ext cx="1928812" cy="221456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Общности людей</a:t>
            </a: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5786438" y="2143125"/>
            <a:ext cx="1857375" cy="214312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Общественные институты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429000" y="500063"/>
            <a:ext cx="2571750" cy="9286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Общественные отношения</a:t>
            </a: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3286125" y="5500688"/>
            <a:ext cx="2643188" cy="10001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Деятельность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Текст 2"/>
          <p:cNvSpPr>
            <a:spLocks noGrp="1"/>
          </p:cNvSpPr>
          <p:nvPr>
            <p:ph type="body" idx="1"/>
          </p:nvPr>
        </p:nvSpPr>
        <p:spPr>
          <a:xfrm>
            <a:off x="1000125" y="4643438"/>
            <a:ext cx="7086600" cy="1509712"/>
          </a:xfrm>
        </p:spPr>
        <p:txBody>
          <a:bodyPr/>
          <a:lstStyle/>
          <a:p>
            <a:pPr algn="just" eaLnBrk="1" hangingPunct="1"/>
            <a:r>
              <a:rPr lang="ru-RU" altLang="ru-RU" sz="2400" smtClean="0">
                <a:solidFill>
                  <a:srgbClr val="00B0F0"/>
                </a:solidFill>
              </a:rPr>
              <a:t>В истории человечества идея прогресса  оформилась в 17в., что было связано с развитием науки и техники , сопровождающимся признанием доминирующей власти разума. Одни мыслители  признавали общественный прогресс, усматривая его критерии  в росте науки и разума (Ж.Кондорсе, К.Сен-Симон), укоренении в обществе идеалов истины и справедливости (Н.К.Михайловский, П.Л.Лавров). Другие отрицали идею прогресса, считая её ложной (Ф.Ницше, О.Шпенглер, К. Поппер, С.Л.Франк).  Понятие «Общественный прогресс » противоположно понятию общественного регресса. Когда в обществе преобладают негативные изменения, то это свидетельствует о регрессе.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3000" y="357188"/>
          <a:ext cx="6429375" cy="6223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51230"/>
                <a:gridCol w="3378145"/>
              </a:tblGrid>
              <a:tr h="2230407">
                <a:tc gridSpan="2">
                  <a:txBody>
                    <a:bodyPr/>
                    <a:lstStyle/>
                    <a:p>
                      <a:pPr algn="ctr"/>
                      <a:endParaRPr lang="ru-RU" sz="4400" dirty="0" smtClean="0"/>
                    </a:p>
                    <a:p>
                      <a:pPr algn="ctr"/>
                      <a:r>
                        <a:rPr lang="ru-RU" sz="5400" dirty="0" smtClean="0"/>
                        <a:t>Формы</a:t>
                      </a:r>
                      <a:r>
                        <a:rPr lang="ru-RU" sz="5400" baseline="0" dirty="0" smtClean="0"/>
                        <a:t> прогресса</a:t>
                      </a:r>
                      <a:endParaRPr lang="ru-RU" sz="5400" dirty="0"/>
                    </a:p>
                  </a:txBody>
                  <a:tcPr marL="91439" marR="91439" marT="45717" marB="45717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2593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Реформы - постепенные ,</a:t>
                      </a:r>
                      <a:r>
                        <a:rPr lang="ru-RU" sz="3200" baseline="0" dirty="0" smtClean="0"/>
                        <a:t> частичные изменения отдельных сфер общественной жизни.</a:t>
                      </a:r>
                      <a:endParaRPr lang="ru-RU" sz="3200" dirty="0"/>
                    </a:p>
                  </a:txBody>
                  <a:tcPr marL="91439" marR="91439" marT="45717" marB="45717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Революции – качественные скачки , коренное переустройство социальной жизни.</a:t>
                      </a:r>
                      <a:endParaRPr lang="ru-RU" sz="3200" dirty="0"/>
                    </a:p>
                  </a:txBody>
                  <a:tcPr marL="91439" marR="91439" marT="45717" marB="45717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357188" y="2500313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800" smtClean="0"/>
              <a:t>Общество – обособившаяся от природы , но тесно связанная с ней часть мира , которая включает в себя способы взаимодействия людей и формы их объединения.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428625"/>
          <a:ext cx="6619875" cy="577373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619875"/>
              </a:tblGrid>
              <a:tr h="1517712"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Многозначность</a:t>
                      </a:r>
                      <a:r>
                        <a:rPr lang="ru-RU" sz="2800" baseline="0" dirty="0" smtClean="0"/>
                        <a:t> понятия  «общество» </a:t>
                      </a:r>
                      <a:endParaRPr lang="ru-RU" sz="2800" dirty="0"/>
                    </a:p>
                  </a:txBody>
                  <a:tcPr marT="45725" marB="45725"/>
                </a:tc>
              </a:tr>
              <a:tr h="100595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Исторический</a:t>
                      </a:r>
                      <a:r>
                        <a:rPr lang="ru-RU" sz="2000" baseline="0" dirty="0" smtClean="0"/>
                        <a:t> этап в развитии человечества: первобытное общество , рабовладельческое , феодальное общество и т.д.</a:t>
                      </a:r>
                      <a:endParaRPr lang="ru-RU" sz="2000" dirty="0"/>
                    </a:p>
                  </a:txBody>
                  <a:tcPr marT="45725" marB="45725"/>
                </a:tc>
              </a:tr>
              <a:tr h="9479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Геополитическое объединение</a:t>
                      </a:r>
                      <a:r>
                        <a:rPr lang="ru-RU" sz="2000" baseline="0" dirty="0" smtClean="0"/>
                        <a:t>: российское общество , китайское, американское , французское и т.д.</a:t>
                      </a:r>
                      <a:endParaRPr lang="ru-RU" sz="2000" dirty="0"/>
                    </a:p>
                  </a:txBody>
                  <a:tcPr marT="45725" marB="45725"/>
                </a:tc>
              </a:tr>
              <a:tr h="94793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Сложно</a:t>
                      </a:r>
                      <a:r>
                        <a:rPr lang="ru-RU" sz="2000" baseline="0" dirty="0" smtClean="0"/>
                        <a:t> организованная система взаимодействия людей , имеющая свою структуру и институты.</a:t>
                      </a:r>
                      <a:endParaRPr lang="ru-RU" sz="2000" dirty="0"/>
                    </a:p>
                  </a:txBody>
                  <a:tcPr marT="45725" marB="45725"/>
                </a:tc>
              </a:tr>
              <a:tr h="135419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Развернутая в пространстве</a:t>
                      </a:r>
                      <a:r>
                        <a:rPr lang="ru-RU" sz="2000" baseline="0" dirty="0" smtClean="0"/>
                        <a:t> и развивающаяся во времени сфера бытия человека , среда и продукт жизнедеятельности людей.</a:t>
                      </a:r>
                      <a:endParaRPr lang="ru-RU" sz="20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57188" y="25717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>Наиболее полный перечень необходимых и достаточных признаков, которым должно соответствовать всякое социальное объединение, претендующее называться обществом, дал известный социолог Э.Шилз.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813" y="714375"/>
          <a:ext cx="7358062" cy="522128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387872"/>
                <a:gridCol w="3970190"/>
              </a:tblGrid>
              <a:tr h="1345699">
                <a:tc gridSpan="2"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4800" dirty="0" smtClean="0"/>
                        <a:t>Признаки</a:t>
                      </a:r>
                      <a:r>
                        <a:rPr lang="ru-RU" sz="4800" baseline="0" dirty="0" smtClean="0"/>
                        <a:t> общества</a:t>
                      </a:r>
                      <a:endParaRPr lang="ru-RU" sz="4800" dirty="0"/>
                    </a:p>
                  </a:txBody>
                  <a:tcPr marL="91439" marR="91439" marT="45725" marB="457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889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Кровно - родственная</a:t>
                      </a:r>
                      <a:r>
                        <a:rPr lang="ru-RU" sz="2400" baseline="0" dirty="0" smtClean="0"/>
                        <a:t> основа.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Собственная система управления</a:t>
                      </a:r>
                      <a:r>
                        <a:rPr lang="ru-RU" sz="2400" baseline="0" dirty="0" smtClean="0"/>
                        <a:t> 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</a:tr>
              <a:tr h="53827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Свое</a:t>
                      </a:r>
                      <a:r>
                        <a:rPr lang="ru-RU" sz="2400" baseline="0" dirty="0" smtClean="0"/>
                        <a:t> название 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Своя общая культура.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</a:tr>
              <a:tr h="53827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Своя территория 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Своя история.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</a:tr>
              <a:tr h="1830139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Не включенность</a:t>
                      </a:r>
                      <a:r>
                        <a:rPr lang="ru-RU" sz="2400" baseline="0" dirty="0" smtClean="0"/>
                        <a:t> объединения в другие, более крупные.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Существование дольше</a:t>
                      </a:r>
                      <a:r>
                        <a:rPr lang="ru-RU" sz="2400" baseline="0" dirty="0" smtClean="0"/>
                        <a:t> средней продолжительности жизни  отдельного индивида.</a:t>
                      </a:r>
                      <a:endParaRPr lang="ru-RU" sz="2400" dirty="0"/>
                    </a:p>
                  </a:txBody>
                  <a:tcPr marL="91439" marR="91439" marT="45725" marB="45725"/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288</TotalTime>
  <Words>629</Words>
  <Application>Microsoft Office PowerPoint</Application>
  <PresentationFormat>Экран (4:3)</PresentationFormat>
  <Paragraphs>92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Franklin Gothic Book</vt:lpstr>
      <vt:lpstr>Wingdings 2</vt:lpstr>
      <vt:lpstr>Calibri</vt:lpstr>
      <vt:lpstr>Wingdings</vt:lpstr>
      <vt:lpstr>Техническая</vt:lpstr>
      <vt:lpstr>Диаграмма Microsoft Office Excel</vt:lpstr>
      <vt:lpstr>Презентация PowerPoint</vt:lpstr>
      <vt:lpstr>Презентация PowerPoint</vt:lpstr>
      <vt:lpstr>                                                       Ч                                е                                л                                о                                 в                                 е                                 к     </vt:lpstr>
      <vt:lpstr>Презентация PowerPoint</vt:lpstr>
      <vt:lpstr>Презентация PowerPoint</vt:lpstr>
      <vt:lpstr>Общество – обособившаяся от природы , но тесно связанная с ней часть мира , которая включает в себя способы взаимодействия людей и формы их объединения.</vt:lpstr>
      <vt:lpstr>Презентация PowerPoint</vt:lpstr>
      <vt:lpstr>Наиболее полный перечень необходимых и достаточных признаков, которым должно соответствовать всякое социальное объединение, претендующее называться обществом, дал известный социолог Э.Шилз.</vt:lpstr>
      <vt:lpstr>Презентация PowerPoint</vt:lpstr>
      <vt:lpstr>Подсистемы – основные сферы жизни общества:</vt:lpstr>
      <vt:lpstr>Духовная сфера искусства. И его функции :</vt:lpstr>
      <vt:lpstr>Презентация PowerPoint</vt:lpstr>
      <vt:lpstr> В современной социологии принято выделять следующие функции религии:</vt:lpstr>
      <vt:lpstr>Институт семья:</vt:lpstr>
      <vt:lpstr>В социологии слово «институт» употребляется для обозначения исторически сложившихся устойчивых форм организации совместной деятельности людей, регулируемой нормами , традициями, обычаями и  направленной на удовлетворение фундаментальных потребностей общества. Социальные институты выступают важными средствами выживания и  приспособления людей к жизни. Каждый человек имеет свой набор потребностей , но есть важные для всех, фундаментальные потребности общества.</vt:lpstr>
      <vt:lpstr>Презентация PowerPoint</vt:lpstr>
      <vt:lpstr>Основные потребности общества</vt:lpstr>
      <vt:lpstr>Потребности воспроизводства людей.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admin</cp:lastModifiedBy>
  <cp:revision>34</cp:revision>
  <dcterms:created xsi:type="dcterms:W3CDTF">2009-12-20T05:05:35Z</dcterms:created>
  <dcterms:modified xsi:type="dcterms:W3CDTF">2015-04-08T16:56:11Z</dcterms:modified>
</cp:coreProperties>
</file>