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sldIdLst>
    <p:sldId id="258" r:id="rId2"/>
    <p:sldId id="256" r:id="rId3"/>
    <p:sldId id="284" r:id="rId4"/>
    <p:sldId id="287" r:id="rId5"/>
    <p:sldId id="270" r:id="rId6"/>
    <p:sldId id="273" r:id="rId7"/>
    <p:sldId id="271" r:id="rId8"/>
    <p:sldId id="272" r:id="rId9"/>
    <p:sldId id="274" r:id="rId10"/>
    <p:sldId id="290" r:id="rId11"/>
    <p:sldId id="275" r:id="rId12"/>
    <p:sldId id="267" r:id="rId13"/>
    <p:sldId id="268" r:id="rId14"/>
    <p:sldId id="292" r:id="rId15"/>
    <p:sldId id="263" r:id="rId16"/>
    <p:sldId id="293" r:id="rId17"/>
    <p:sldId id="294" r:id="rId18"/>
    <p:sldId id="286" r:id="rId19"/>
    <p:sldId id="291" r:id="rId20"/>
    <p:sldId id="257" r:id="rId21"/>
    <p:sldId id="259" r:id="rId22"/>
    <p:sldId id="269" r:id="rId23"/>
    <p:sldId id="266" r:id="rId24"/>
    <p:sldId id="261" r:id="rId25"/>
    <p:sldId id="262" r:id="rId26"/>
    <p:sldId id="295" r:id="rId27"/>
    <p:sldId id="296" r:id="rId28"/>
    <p:sldId id="297" r:id="rId29"/>
    <p:sldId id="298" r:id="rId30"/>
    <p:sldId id="299" r:id="rId31"/>
    <p:sldId id="300" r:id="rId32"/>
    <p:sldId id="301" r:id="rId33"/>
    <p:sldId id="302" r:id="rId34"/>
    <p:sldId id="303" r:id="rId35"/>
    <p:sldId id="304" r:id="rId36"/>
    <p:sldId id="305" r:id="rId37"/>
    <p:sldId id="306" r:id="rId38"/>
    <p:sldId id="307" r:id="rId39"/>
  </p:sldIdLst>
  <p:sldSz cx="9144000" cy="6858000" type="screen4x3"/>
  <p:notesSz cx="6858000" cy="9144000"/>
  <p:defaultTextStyle>
    <a:defPPr>
      <a:defRPr lang="ru-RU"/>
    </a:defPPr>
    <a:lvl1pPr algn="l" rtl="0" fontAlgn="base">
      <a:spcBef>
        <a:spcPct val="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41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a:defRPr/>
              </a:pPr>
              <a:endParaRPr lang="ru-RU">
                <a:latin typeface="Arial" charset="0"/>
              </a:endParaRPr>
            </a:p>
          </p:txBody>
        </p:sp>
        <p:sp>
          <p:nvSpPr>
            <p:cNvPr id="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ru-RU">
                <a:latin typeface="Arial" charset="0"/>
              </a:endParaRPr>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ru-RU">
                <a:latin typeface="Arial" charset="0"/>
              </a:endParaRPr>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ru-RU">
                <a:latin typeface="Arial" charset="0"/>
              </a:endParaRPr>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ru-RU">
                <a:latin typeface="Arial" charset="0"/>
              </a:endParaRPr>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ru-RU">
                <a:latin typeface="Arial" charset="0"/>
              </a:endParaRPr>
            </a:p>
          </p:txBody>
        </p:sp>
      </p:grpSp>
      <p:sp>
        <p:nvSpPr>
          <p:cNvPr id="40969"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ru-RU"/>
              <a:t>Образец заголовка</a:t>
            </a:r>
          </a:p>
        </p:txBody>
      </p:sp>
      <p:sp>
        <p:nvSpPr>
          <p:cNvPr id="40970"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ru-RU"/>
              <a:t>Образец подзаголовка</a:t>
            </a:r>
          </a:p>
        </p:txBody>
      </p:sp>
      <p:sp>
        <p:nvSpPr>
          <p:cNvPr id="11" name="Rectangle 11"/>
          <p:cNvSpPr>
            <a:spLocks noGrp="1" noChangeArrowheads="1"/>
          </p:cNvSpPr>
          <p:nvPr>
            <p:ph type="dt" sz="quarter" idx="10"/>
          </p:nvPr>
        </p:nvSpPr>
        <p:spPr>
          <a:xfrm>
            <a:off x="990600" y="6245225"/>
            <a:ext cx="1901825" cy="476250"/>
          </a:xfrm>
        </p:spPr>
        <p:txBody>
          <a:bodyPr/>
          <a:lstStyle>
            <a:lvl1pPr>
              <a:defRPr smtClean="0"/>
            </a:lvl1pPr>
          </a:lstStyle>
          <a:p>
            <a:pPr>
              <a:defRPr/>
            </a:pPr>
            <a:endParaRPr lang="ru-RU"/>
          </a:p>
        </p:txBody>
      </p:sp>
      <p:sp>
        <p:nvSpPr>
          <p:cNvPr id="12" name="Rectangle 12"/>
          <p:cNvSpPr>
            <a:spLocks noGrp="1" noChangeArrowheads="1"/>
          </p:cNvSpPr>
          <p:nvPr>
            <p:ph type="ftr" sz="quarter" idx="11"/>
          </p:nvPr>
        </p:nvSpPr>
        <p:spPr>
          <a:xfrm>
            <a:off x="3468688" y="6245225"/>
            <a:ext cx="2895600" cy="476250"/>
          </a:xfrm>
        </p:spPr>
        <p:txBody>
          <a:bodyPr/>
          <a:lstStyle>
            <a:lvl1pPr>
              <a:defRPr smtClean="0"/>
            </a:lvl1pPr>
          </a:lstStyle>
          <a:p>
            <a:pPr>
              <a:defRPr/>
            </a:pPr>
            <a:endParaRPr lang="ru-RU"/>
          </a:p>
        </p:txBody>
      </p:sp>
      <p:sp>
        <p:nvSpPr>
          <p:cNvPr id="13" name="Rectangle 13"/>
          <p:cNvSpPr>
            <a:spLocks noGrp="1" noChangeArrowheads="1"/>
          </p:cNvSpPr>
          <p:nvPr>
            <p:ph type="sldNum" sz="quarter" idx="12"/>
          </p:nvPr>
        </p:nvSpPr>
        <p:spPr/>
        <p:txBody>
          <a:bodyPr/>
          <a:lstStyle>
            <a:lvl1pPr>
              <a:defRPr/>
            </a:lvl1pPr>
          </a:lstStyle>
          <a:p>
            <a:fld id="{892EDA56-C23D-4BFF-BFEA-134170244276}" type="slidenum">
              <a:rPr lang="ru-RU" altLang="ru-RU"/>
              <a:pPr/>
              <a:t>‹#›</a:t>
            </a:fld>
            <a:endParaRPr lang="ru-RU" altLang="ru-RU"/>
          </a:p>
        </p:txBody>
      </p:sp>
    </p:spTree>
    <p:extLst>
      <p:ext uri="{BB962C8B-B14F-4D97-AF65-F5344CB8AC3E}">
        <p14:creationId xmlns:p14="http://schemas.microsoft.com/office/powerpoint/2010/main" val="842336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fld id="{3A2A4B05-4864-489C-926F-72FA729FB4BB}" type="slidenum">
              <a:rPr lang="ru-RU" altLang="ru-RU"/>
              <a:pPr/>
              <a:t>‹#›</a:t>
            </a:fld>
            <a:endParaRPr lang="ru-RU" altLang="ru-RU"/>
          </a:p>
        </p:txBody>
      </p:sp>
    </p:spTree>
    <p:extLst>
      <p:ext uri="{BB962C8B-B14F-4D97-AF65-F5344CB8AC3E}">
        <p14:creationId xmlns:p14="http://schemas.microsoft.com/office/powerpoint/2010/main" val="1150517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48463" y="244475"/>
            <a:ext cx="2097087"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44475"/>
            <a:ext cx="6138863"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fld id="{BEDA5FD0-088C-428A-897E-A861DFF38DCC}" type="slidenum">
              <a:rPr lang="ru-RU" altLang="ru-RU"/>
              <a:pPr/>
              <a:t>‹#›</a:t>
            </a:fld>
            <a:endParaRPr lang="ru-RU" altLang="ru-RU"/>
          </a:p>
        </p:txBody>
      </p:sp>
    </p:spTree>
    <p:extLst>
      <p:ext uri="{BB962C8B-B14F-4D97-AF65-F5344CB8AC3E}">
        <p14:creationId xmlns:p14="http://schemas.microsoft.com/office/powerpoint/2010/main" val="2933046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44475"/>
            <a:ext cx="838835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11"/>
          <p:cNvSpPr>
            <a:spLocks noGrp="1" noChangeArrowheads="1"/>
          </p:cNvSpPr>
          <p:nvPr>
            <p:ph type="dt" sz="half" idx="10"/>
          </p:nvPr>
        </p:nvSpPr>
        <p:spPr>
          <a:ln/>
        </p:spPr>
        <p:txBody>
          <a:bodyPr/>
          <a:lstStyle>
            <a:lvl1pPr>
              <a:defRPr/>
            </a:lvl1pPr>
          </a:lstStyle>
          <a:p>
            <a:pPr>
              <a:defRPr/>
            </a:pPr>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fld id="{DEA3BCD2-FC59-4262-86B2-820BBD092545}" type="slidenum">
              <a:rPr lang="ru-RU" altLang="ru-RU"/>
              <a:pPr/>
              <a:t>‹#›</a:t>
            </a:fld>
            <a:endParaRPr lang="ru-RU" altLang="ru-RU"/>
          </a:p>
        </p:txBody>
      </p:sp>
    </p:spTree>
    <p:extLst>
      <p:ext uri="{BB962C8B-B14F-4D97-AF65-F5344CB8AC3E}">
        <p14:creationId xmlns:p14="http://schemas.microsoft.com/office/powerpoint/2010/main" val="38683089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4475"/>
            <a:ext cx="8385175" cy="14319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838200" y="1905000"/>
            <a:ext cx="3927475" cy="4191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918075" y="1905000"/>
            <a:ext cx="3927475" cy="4191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fld id="{9392A3E3-43F5-4549-A2F7-7EC618E00AE4}" type="slidenum">
              <a:rPr lang="ru-RU" altLang="ru-RU"/>
              <a:pPr/>
              <a:t>‹#›</a:t>
            </a:fld>
            <a:endParaRPr lang="ru-RU" altLang="ru-RU"/>
          </a:p>
        </p:txBody>
      </p:sp>
    </p:spTree>
    <p:extLst>
      <p:ext uri="{BB962C8B-B14F-4D97-AF65-F5344CB8AC3E}">
        <p14:creationId xmlns:p14="http://schemas.microsoft.com/office/powerpoint/2010/main" val="1675810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244475"/>
            <a:ext cx="8385175" cy="1431925"/>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838200" y="1905000"/>
            <a:ext cx="3927475" cy="20193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918075" y="1905000"/>
            <a:ext cx="3927475" cy="20193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838200" y="4076700"/>
            <a:ext cx="3927475" cy="20193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918075" y="4076700"/>
            <a:ext cx="3927475" cy="20193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1"/>
          <p:cNvSpPr>
            <a:spLocks noGrp="1" noChangeArrowheads="1"/>
          </p:cNvSpPr>
          <p:nvPr>
            <p:ph type="dt" sz="half" idx="10"/>
          </p:nvPr>
        </p:nvSpPr>
        <p:spPr>
          <a:ln/>
        </p:spPr>
        <p:txBody>
          <a:bodyPr/>
          <a:lstStyle>
            <a:lvl1pPr>
              <a:defRPr/>
            </a:lvl1pPr>
          </a:lstStyle>
          <a:p>
            <a:pPr>
              <a:defRPr/>
            </a:pPr>
            <a:endParaRPr lang="ru-RU"/>
          </a:p>
        </p:txBody>
      </p:sp>
      <p:sp>
        <p:nvSpPr>
          <p:cNvPr id="8" name="Rectangle 12"/>
          <p:cNvSpPr>
            <a:spLocks noGrp="1" noChangeArrowheads="1"/>
          </p:cNvSpPr>
          <p:nvPr>
            <p:ph type="ftr" sz="quarter" idx="11"/>
          </p:nvPr>
        </p:nvSpPr>
        <p:spPr>
          <a:ln/>
        </p:spPr>
        <p:txBody>
          <a:bodyPr/>
          <a:lstStyle>
            <a:lvl1pPr>
              <a:defRPr/>
            </a:lvl1pPr>
          </a:lstStyle>
          <a:p>
            <a:pPr>
              <a:defRPr/>
            </a:pPr>
            <a:endParaRPr lang="ru-RU"/>
          </a:p>
        </p:txBody>
      </p:sp>
      <p:sp>
        <p:nvSpPr>
          <p:cNvPr id="9" name="Rectangle 13"/>
          <p:cNvSpPr>
            <a:spLocks noGrp="1" noChangeArrowheads="1"/>
          </p:cNvSpPr>
          <p:nvPr>
            <p:ph type="sldNum" sz="quarter" idx="12"/>
          </p:nvPr>
        </p:nvSpPr>
        <p:spPr>
          <a:ln/>
        </p:spPr>
        <p:txBody>
          <a:bodyPr/>
          <a:lstStyle>
            <a:lvl1pPr>
              <a:defRPr/>
            </a:lvl1pPr>
          </a:lstStyle>
          <a:p>
            <a:fld id="{4CD3F7FB-C309-46A9-8563-6BC3CCCFF989}" type="slidenum">
              <a:rPr lang="ru-RU" altLang="ru-RU"/>
              <a:pPr/>
              <a:t>‹#›</a:t>
            </a:fld>
            <a:endParaRPr lang="ru-RU" altLang="ru-RU"/>
          </a:p>
        </p:txBody>
      </p:sp>
    </p:spTree>
    <p:extLst>
      <p:ext uri="{BB962C8B-B14F-4D97-AF65-F5344CB8AC3E}">
        <p14:creationId xmlns:p14="http://schemas.microsoft.com/office/powerpoint/2010/main" val="278764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4475"/>
            <a:ext cx="8385175" cy="1431925"/>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838200" y="1905000"/>
            <a:ext cx="3927475" cy="4191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18075" y="1905000"/>
            <a:ext cx="3927475" cy="4191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fld id="{DD799B2F-1815-4BCD-8BC5-E8AA21AA96AD}" type="slidenum">
              <a:rPr lang="ru-RU" altLang="ru-RU"/>
              <a:pPr/>
              <a:t>‹#›</a:t>
            </a:fld>
            <a:endParaRPr lang="ru-RU" altLang="ru-RU"/>
          </a:p>
        </p:txBody>
      </p:sp>
    </p:spTree>
    <p:extLst>
      <p:ext uri="{BB962C8B-B14F-4D97-AF65-F5344CB8AC3E}">
        <p14:creationId xmlns:p14="http://schemas.microsoft.com/office/powerpoint/2010/main" val="1304461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fld id="{5B1FF45D-ED2C-463E-8838-B3EF508D8BBC}" type="slidenum">
              <a:rPr lang="ru-RU" altLang="ru-RU"/>
              <a:pPr/>
              <a:t>‹#›</a:t>
            </a:fld>
            <a:endParaRPr lang="ru-RU" altLang="ru-RU"/>
          </a:p>
        </p:txBody>
      </p:sp>
    </p:spTree>
    <p:extLst>
      <p:ext uri="{BB962C8B-B14F-4D97-AF65-F5344CB8AC3E}">
        <p14:creationId xmlns:p14="http://schemas.microsoft.com/office/powerpoint/2010/main" val="815269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fld id="{9C6AAC0A-00A5-4626-9722-D624D7D7C33C}" type="slidenum">
              <a:rPr lang="ru-RU" altLang="ru-RU"/>
              <a:pPr/>
              <a:t>‹#›</a:t>
            </a:fld>
            <a:endParaRPr lang="ru-RU" altLang="ru-RU"/>
          </a:p>
        </p:txBody>
      </p:sp>
    </p:spTree>
    <p:extLst>
      <p:ext uri="{BB962C8B-B14F-4D97-AF65-F5344CB8AC3E}">
        <p14:creationId xmlns:p14="http://schemas.microsoft.com/office/powerpoint/2010/main" val="419346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fld id="{5799189C-E979-46C9-8830-3D5E3AFEB840}" type="slidenum">
              <a:rPr lang="ru-RU" altLang="ru-RU"/>
              <a:pPr/>
              <a:t>‹#›</a:t>
            </a:fld>
            <a:endParaRPr lang="ru-RU" altLang="ru-RU"/>
          </a:p>
        </p:txBody>
      </p:sp>
    </p:spTree>
    <p:extLst>
      <p:ext uri="{BB962C8B-B14F-4D97-AF65-F5344CB8AC3E}">
        <p14:creationId xmlns:p14="http://schemas.microsoft.com/office/powerpoint/2010/main" val="683501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1"/>
          <p:cNvSpPr>
            <a:spLocks noGrp="1" noChangeArrowheads="1"/>
          </p:cNvSpPr>
          <p:nvPr>
            <p:ph type="dt" sz="half" idx="10"/>
          </p:nvPr>
        </p:nvSpPr>
        <p:spPr>
          <a:ln/>
        </p:spPr>
        <p:txBody>
          <a:bodyPr/>
          <a:lstStyle>
            <a:lvl1pPr>
              <a:defRPr/>
            </a:lvl1pPr>
          </a:lstStyle>
          <a:p>
            <a:pPr>
              <a:defRPr/>
            </a:pPr>
            <a:endParaRPr lang="ru-RU"/>
          </a:p>
        </p:txBody>
      </p:sp>
      <p:sp>
        <p:nvSpPr>
          <p:cNvPr id="8" name="Rectangle 12"/>
          <p:cNvSpPr>
            <a:spLocks noGrp="1" noChangeArrowheads="1"/>
          </p:cNvSpPr>
          <p:nvPr>
            <p:ph type="ftr" sz="quarter" idx="11"/>
          </p:nvPr>
        </p:nvSpPr>
        <p:spPr>
          <a:ln/>
        </p:spPr>
        <p:txBody>
          <a:bodyPr/>
          <a:lstStyle>
            <a:lvl1pPr>
              <a:defRPr/>
            </a:lvl1pPr>
          </a:lstStyle>
          <a:p>
            <a:pPr>
              <a:defRPr/>
            </a:pPr>
            <a:endParaRPr lang="ru-RU"/>
          </a:p>
        </p:txBody>
      </p:sp>
      <p:sp>
        <p:nvSpPr>
          <p:cNvPr id="9" name="Rectangle 13"/>
          <p:cNvSpPr>
            <a:spLocks noGrp="1" noChangeArrowheads="1"/>
          </p:cNvSpPr>
          <p:nvPr>
            <p:ph type="sldNum" sz="quarter" idx="12"/>
          </p:nvPr>
        </p:nvSpPr>
        <p:spPr>
          <a:ln/>
        </p:spPr>
        <p:txBody>
          <a:bodyPr/>
          <a:lstStyle>
            <a:lvl1pPr>
              <a:defRPr/>
            </a:lvl1pPr>
          </a:lstStyle>
          <a:p>
            <a:fld id="{81659380-839D-4B3A-88E6-74470F77F7F6}" type="slidenum">
              <a:rPr lang="ru-RU" altLang="ru-RU"/>
              <a:pPr/>
              <a:t>‹#›</a:t>
            </a:fld>
            <a:endParaRPr lang="ru-RU" altLang="ru-RU"/>
          </a:p>
        </p:txBody>
      </p:sp>
    </p:spTree>
    <p:extLst>
      <p:ext uri="{BB962C8B-B14F-4D97-AF65-F5344CB8AC3E}">
        <p14:creationId xmlns:p14="http://schemas.microsoft.com/office/powerpoint/2010/main" val="923744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1"/>
          <p:cNvSpPr>
            <a:spLocks noGrp="1" noChangeArrowheads="1"/>
          </p:cNvSpPr>
          <p:nvPr>
            <p:ph type="dt" sz="half" idx="10"/>
          </p:nvPr>
        </p:nvSpPr>
        <p:spPr>
          <a:ln/>
        </p:spPr>
        <p:txBody>
          <a:bodyPr/>
          <a:lstStyle>
            <a:lvl1pPr>
              <a:defRPr/>
            </a:lvl1pPr>
          </a:lstStyle>
          <a:p>
            <a:pPr>
              <a:defRPr/>
            </a:pPr>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fld id="{B24BFCFB-7FE6-4B28-9431-34F141585927}" type="slidenum">
              <a:rPr lang="ru-RU" altLang="ru-RU"/>
              <a:pPr/>
              <a:t>‹#›</a:t>
            </a:fld>
            <a:endParaRPr lang="ru-RU" altLang="ru-RU"/>
          </a:p>
        </p:txBody>
      </p:sp>
    </p:spTree>
    <p:extLst>
      <p:ext uri="{BB962C8B-B14F-4D97-AF65-F5344CB8AC3E}">
        <p14:creationId xmlns:p14="http://schemas.microsoft.com/office/powerpoint/2010/main" val="647852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ru-RU"/>
          </a:p>
        </p:txBody>
      </p:sp>
      <p:sp>
        <p:nvSpPr>
          <p:cNvPr id="3" name="Rectangle 12"/>
          <p:cNvSpPr>
            <a:spLocks noGrp="1" noChangeArrowheads="1"/>
          </p:cNvSpPr>
          <p:nvPr>
            <p:ph type="ftr" sz="quarter" idx="11"/>
          </p:nvPr>
        </p:nvSpPr>
        <p:spPr>
          <a:ln/>
        </p:spPr>
        <p:txBody>
          <a:bodyPr/>
          <a:lstStyle>
            <a:lvl1pPr>
              <a:defRPr/>
            </a:lvl1pPr>
          </a:lstStyle>
          <a:p>
            <a:pPr>
              <a:defRPr/>
            </a:pPr>
            <a:endParaRPr lang="ru-RU"/>
          </a:p>
        </p:txBody>
      </p:sp>
      <p:sp>
        <p:nvSpPr>
          <p:cNvPr id="4" name="Rectangle 13"/>
          <p:cNvSpPr>
            <a:spLocks noGrp="1" noChangeArrowheads="1"/>
          </p:cNvSpPr>
          <p:nvPr>
            <p:ph type="sldNum" sz="quarter" idx="12"/>
          </p:nvPr>
        </p:nvSpPr>
        <p:spPr>
          <a:ln/>
        </p:spPr>
        <p:txBody>
          <a:bodyPr/>
          <a:lstStyle>
            <a:lvl1pPr>
              <a:defRPr/>
            </a:lvl1pPr>
          </a:lstStyle>
          <a:p>
            <a:fld id="{481C213B-C8E3-4BF7-9249-BEDC7D9936FA}" type="slidenum">
              <a:rPr lang="ru-RU" altLang="ru-RU"/>
              <a:pPr/>
              <a:t>‹#›</a:t>
            </a:fld>
            <a:endParaRPr lang="ru-RU" altLang="ru-RU"/>
          </a:p>
        </p:txBody>
      </p:sp>
    </p:spTree>
    <p:extLst>
      <p:ext uri="{BB962C8B-B14F-4D97-AF65-F5344CB8AC3E}">
        <p14:creationId xmlns:p14="http://schemas.microsoft.com/office/powerpoint/2010/main" val="3253588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fld id="{06119461-1339-4B57-8B86-29DF1CD190F3}" type="slidenum">
              <a:rPr lang="ru-RU" altLang="ru-RU"/>
              <a:pPr/>
              <a:t>‹#›</a:t>
            </a:fld>
            <a:endParaRPr lang="ru-RU" altLang="ru-RU"/>
          </a:p>
        </p:txBody>
      </p:sp>
    </p:spTree>
    <p:extLst>
      <p:ext uri="{BB962C8B-B14F-4D97-AF65-F5344CB8AC3E}">
        <p14:creationId xmlns:p14="http://schemas.microsoft.com/office/powerpoint/2010/main" val="1761510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fld id="{DBC21E95-4892-4C45-B0B0-F7A614B65164}" type="slidenum">
              <a:rPr lang="ru-RU" altLang="ru-RU"/>
              <a:pPr/>
              <a:t>‹#›</a:t>
            </a:fld>
            <a:endParaRPr lang="ru-RU" altLang="ru-RU"/>
          </a:p>
        </p:txBody>
      </p:sp>
    </p:spTree>
    <p:extLst>
      <p:ext uri="{BB962C8B-B14F-4D97-AF65-F5344CB8AC3E}">
        <p14:creationId xmlns:p14="http://schemas.microsoft.com/office/powerpoint/2010/main" val="1496289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9088" y="1828800"/>
            <a:ext cx="8824912" cy="5029200"/>
            <a:chOff x="201" y="1152"/>
            <a:chExt cx="5559" cy="3168"/>
          </a:xfrm>
        </p:grpSpPr>
        <p:sp>
          <p:nvSpPr>
            <p:cNvPr id="39939"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ru-RU">
                <a:latin typeface="Arial" charset="0"/>
              </a:endParaRPr>
            </a:p>
          </p:txBody>
        </p:sp>
        <p:sp>
          <p:nvSpPr>
            <p:cNvPr id="39940"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a:defRPr/>
              </a:pPr>
              <a:endParaRPr lang="ru-RU">
                <a:latin typeface="Arial" charset="0"/>
              </a:endParaRPr>
            </a:p>
          </p:txBody>
        </p:sp>
        <p:sp>
          <p:nvSpPr>
            <p:cNvPr id="39941"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a:defRPr/>
              </a:pPr>
              <a:endParaRPr lang="ru-RU">
                <a:latin typeface="Arial" charset="0"/>
              </a:endParaRPr>
            </a:p>
          </p:txBody>
        </p:sp>
        <p:sp>
          <p:nvSpPr>
            <p:cNvPr id="39942"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ru-RU">
                <a:latin typeface="Arial" charset="0"/>
              </a:endParaRPr>
            </a:p>
          </p:txBody>
        </p:sp>
        <p:sp>
          <p:nvSpPr>
            <p:cNvPr id="39943"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ru-RU">
                <a:latin typeface="Arial" charset="0"/>
              </a:endParaRPr>
            </a:p>
          </p:txBody>
        </p:sp>
        <p:sp>
          <p:nvSpPr>
            <p:cNvPr id="39944"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ru-RU">
                <a:latin typeface="Arial" charset="0"/>
              </a:endParaRPr>
            </a:p>
          </p:txBody>
        </p:sp>
        <p:sp>
          <p:nvSpPr>
            <p:cNvPr id="39945"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ru-RU">
                <a:latin typeface="Arial" charset="0"/>
              </a:endParaRPr>
            </a:p>
          </p:txBody>
        </p:sp>
        <p:sp>
          <p:nvSpPr>
            <p:cNvPr id="39946"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ru-RU">
                <a:latin typeface="Arial" charset="0"/>
              </a:endParaRPr>
            </a:p>
          </p:txBody>
        </p:sp>
      </p:grpSp>
      <p:sp>
        <p:nvSpPr>
          <p:cNvPr id="39947"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effectLst>
                  <a:outerShdw blurRad="38100" dist="38100" dir="2700000" algn="tl">
                    <a:srgbClr val="000000"/>
                  </a:outerShdw>
                </a:effectLst>
                <a:latin typeface="Arial" charset="0"/>
              </a:defRPr>
            </a:lvl1pPr>
          </a:lstStyle>
          <a:p>
            <a:pPr>
              <a:defRPr/>
            </a:pPr>
            <a:endParaRPr lang="ru-RU"/>
          </a:p>
        </p:txBody>
      </p:sp>
      <p:sp>
        <p:nvSpPr>
          <p:cNvPr id="39948"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effectLst>
                  <a:outerShdw blurRad="38100" dist="38100" dir="2700000" algn="tl">
                    <a:srgbClr val="000000"/>
                  </a:outerShdw>
                </a:effectLst>
                <a:latin typeface="Arial" charset="0"/>
              </a:defRPr>
            </a:lvl1pPr>
          </a:lstStyle>
          <a:p>
            <a:pPr>
              <a:defRPr/>
            </a:pPr>
            <a:endParaRPr lang="ru-RU"/>
          </a:p>
        </p:txBody>
      </p:sp>
      <p:sp>
        <p:nvSpPr>
          <p:cNvPr id="39949"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669A412F-2700-4C77-91E4-87A3708846F3}" type="slidenum">
              <a:rPr lang="ru-RU" altLang="ru-RU"/>
              <a:pPr/>
              <a:t>‹#›</a:t>
            </a:fld>
            <a:endParaRPr lang="ru-RU" altLang="ru-RU"/>
          </a:p>
        </p:txBody>
      </p:sp>
      <p:sp>
        <p:nvSpPr>
          <p:cNvPr id="39950"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9951"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712"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anose="05000000000000000000"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7.jpeg"/><Relationship Id="rId1" Type="http://schemas.openxmlformats.org/officeDocument/2006/relationships/slideLayout" Target="../slideLayouts/slideLayout4.xml"/><Relationship Id="rId4" Type="http://schemas.openxmlformats.org/officeDocument/2006/relationships/image" Target="http://www.day.kiev.ua/img/6743/206-18-1.jpg"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8" name="Rectangle 4"/>
          <p:cNvSpPr>
            <a:spLocks noGrp="1" noChangeArrowheads="1"/>
          </p:cNvSpPr>
          <p:nvPr>
            <p:ph type="ctrTitle"/>
          </p:nvPr>
        </p:nvSpPr>
        <p:spPr>
          <a:xfrm>
            <a:off x="827088" y="1052513"/>
            <a:ext cx="7772400" cy="1736725"/>
          </a:xfrm>
        </p:spPr>
        <p:txBody>
          <a:bodyPr/>
          <a:lstStyle/>
          <a:p>
            <a:pPr algn="ctr" eaLnBrk="1" hangingPunct="1">
              <a:defRPr/>
            </a:pPr>
            <a:r>
              <a:rPr lang="uk-UA" sz="4800" smtClean="0"/>
              <a:t>СОЦІАЛЬНІ АСПЕКТИ ПОДОЛАННЯ НАРКОМАНІЇ</a:t>
            </a:r>
            <a:endParaRPr lang="ru-RU" sz="4800" smtClean="0"/>
          </a:p>
        </p:txBody>
      </p:sp>
      <p:sp>
        <p:nvSpPr>
          <p:cNvPr id="41989" name="Rectangle 5"/>
          <p:cNvSpPr>
            <a:spLocks noGrp="1" noChangeArrowheads="1"/>
          </p:cNvSpPr>
          <p:nvPr>
            <p:ph type="subTitle" idx="1"/>
          </p:nvPr>
        </p:nvSpPr>
        <p:spPr>
          <a:xfrm>
            <a:off x="5003800" y="4149725"/>
            <a:ext cx="3744913" cy="2203450"/>
          </a:xfrm>
        </p:spPr>
        <p:txBody>
          <a:bodyPr/>
          <a:lstStyle/>
          <a:p>
            <a:pPr eaLnBrk="1" hangingPunct="1">
              <a:lnSpc>
                <a:spcPct val="80000"/>
              </a:lnSpc>
              <a:defRPr/>
            </a:pPr>
            <a:r>
              <a:rPr lang="uk-UA" sz="2400" smtClean="0"/>
              <a:t>Виконала студентка </a:t>
            </a:r>
          </a:p>
          <a:p>
            <a:pPr eaLnBrk="1" hangingPunct="1">
              <a:lnSpc>
                <a:spcPct val="80000"/>
              </a:lnSpc>
              <a:defRPr/>
            </a:pPr>
            <a:r>
              <a:rPr lang="uk-UA" sz="2400" smtClean="0"/>
              <a:t>психолго-педагогічного факультету</a:t>
            </a:r>
          </a:p>
          <a:p>
            <a:pPr eaLnBrk="1" hangingPunct="1">
              <a:lnSpc>
                <a:spcPct val="80000"/>
              </a:lnSpc>
              <a:defRPr/>
            </a:pPr>
            <a:r>
              <a:rPr lang="uk-UA" sz="2400" smtClean="0"/>
              <a:t>заочної форми навчання</a:t>
            </a:r>
          </a:p>
          <a:p>
            <a:pPr eaLnBrk="1" hangingPunct="1">
              <a:lnSpc>
                <a:spcPct val="80000"/>
              </a:lnSpc>
              <a:defRPr/>
            </a:pPr>
            <a:r>
              <a:rPr lang="uk-UA" sz="2400" smtClean="0"/>
              <a:t>групи ПСП 411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41988"/>
                                        </p:tgtEl>
                                        <p:attrNameLst>
                                          <p:attrName>style.visibility</p:attrName>
                                        </p:attrNameLst>
                                      </p:cBhvr>
                                      <p:to>
                                        <p:strVal val="visible"/>
                                      </p:to>
                                    </p:set>
                                    <p:anim calcmode="lin" valueType="num">
                                      <p:cBhvr>
                                        <p:cTn id="7" dur="500" fill="hold"/>
                                        <p:tgtEl>
                                          <p:spTgt spid="41988"/>
                                        </p:tgtEl>
                                        <p:attrNameLst>
                                          <p:attrName>ppt_w</p:attrName>
                                        </p:attrNameLst>
                                      </p:cBhvr>
                                      <p:tavLst>
                                        <p:tav tm="0">
                                          <p:val>
                                            <p:fltVal val="0"/>
                                          </p:val>
                                        </p:tav>
                                        <p:tav tm="100000">
                                          <p:val>
                                            <p:strVal val="#ppt_w"/>
                                          </p:val>
                                        </p:tav>
                                      </p:tavLst>
                                    </p:anim>
                                    <p:anim calcmode="lin" valueType="num">
                                      <p:cBhvr>
                                        <p:cTn id="8" dur="500" fill="hold"/>
                                        <p:tgtEl>
                                          <p:spTgt spid="41988"/>
                                        </p:tgtEl>
                                        <p:attrNameLst>
                                          <p:attrName>ppt_h</p:attrName>
                                        </p:attrNameLst>
                                      </p:cBhvr>
                                      <p:tavLst>
                                        <p:tav tm="0">
                                          <p:val>
                                            <p:fltVal val="0"/>
                                          </p:val>
                                        </p:tav>
                                        <p:tav tm="100000">
                                          <p:val>
                                            <p:strVal val="#ppt_h"/>
                                          </p:val>
                                        </p:tav>
                                      </p:tavLst>
                                    </p:anim>
                                    <p:anim calcmode="lin" valueType="num">
                                      <p:cBhvr>
                                        <p:cTn id="9" dur="500" fill="hold"/>
                                        <p:tgtEl>
                                          <p:spTgt spid="41988"/>
                                        </p:tgtEl>
                                        <p:attrNameLst>
                                          <p:attrName>style.rotation</p:attrName>
                                        </p:attrNameLst>
                                      </p:cBhvr>
                                      <p:tavLst>
                                        <p:tav tm="0">
                                          <p:val>
                                            <p:fltVal val="360"/>
                                          </p:val>
                                        </p:tav>
                                        <p:tav tm="100000">
                                          <p:val>
                                            <p:fltVal val="0"/>
                                          </p:val>
                                        </p:tav>
                                      </p:tavLst>
                                    </p:anim>
                                    <p:animEffect transition="in" filter="fade">
                                      <p:cBhvr>
                                        <p:cTn id="10" dur="500"/>
                                        <p:tgtEl>
                                          <p:spTgt spid="41988"/>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41989">
                                            <p:txEl>
                                              <p:pRg st="0" end="0"/>
                                            </p:txEl>
                                          </p:spTgt>
                                        </p:tgtEl>
                                        <p:attrNameLst>
                                          <p:attrName>style.visibility</p:attrName>
                                        </p:attrNameLst>
                                      </p:cBhvr>
                                      <p:to>
                                        <p:strVal val="visible"/>
                                      </p:to>
                                    </p:set>
                                    <p:anim calcmode="lin" valueType="num">
                                      <p:cBhvr>
                                        <p:cTn id="13" dur="500" fill="hold"/>
                                        <p:tgtEl>
                                          <p:spTgt spid="4198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1989">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41989">
                                            <p:txEl>
                                              <p:pRg st="0" end="0"/>
                                            </p:txEl>
                                          </p:spTgt>
                                        </p:tgtEl>
                                        <p:attrNameLst>
                                          <p:attrName>style.rotation</p:attrName>
                                        </p:attrNameLst>
                                      </p:cBhvr>
                                      <p:tavLst>
                                        <p:tav tm="0">
                                          <p:val>
                                            <p:fltVal val="360"/>
                                          </p:val>
                                        </p:tav>
                                        <p:tav tm="100000">
                                          <p:val>
                                            <p:fltVal val="0"/>
                                          </p:val>
                                        </p:tav>
                                      </p:tavLst>
                                    </p:anim>
                                    <p:animEffect transition="in" filter="fade">
                                      <p:cBhvr>
                                        <p:cTn id="16" dur="500"/>
                                        <p:tgtEl>
                                          <p:spTgt spid="4198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9" presetClass="entr" presetSubtype="0" decel="100000" fill="hold" grpId="0" nodeType="clickEffect">
                                  <p:stCondLst>
                                    <p:cond delay="0"/>
                                  </p:stCondLst>
                                  <p:childTnLst>
                                    <p:set>
                                      <p:cBhvr>
                                        <p:cTn id="20" dur="1" fill="hold">
                                          <p:stCondLst>
                                            <p:cond delay="0"/>
                                          </p:stCondLst>
                                        </p:cTn>
                                        <p:tgtEl>
                                          <p:spTgt spid="41989">
                                            <p:txEl>
                                              <p:pRg st="1" end="1"/>
                                            </p:txEl>
                                          </p:spTgt>
                                        </p:tgtEl>
                                        <p:attrNameLst>
                                          <p:attrName>style.visibility</p:attrName>
                                        </p:attrNameLst>
                                      </p:cBhvr>
                                      <p:to>
                                        <p:strVal val="visible"/>
                                      </p:to>
                                    </p:set>
                                    <p:anim calcmode="lin" valueType="num">
                                      <p:cBhvr>
                                        <p:cTn id="21" dur="500" fill="hold"/>
                                        <p:tgtEl>
                                          <p:spTgt spid="41989">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41989">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41989">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41989">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9" presetClass="entr" presetSubtype="0" decel="100000" fill="hold" grpId="0" nodeType="clickEffect">
                                  <p:stCondLst>
                                    <p:cond delay="0"/>
                                  </p:stCondLst>
                                  <p:childTnLst>
                                    <p:set>
                                      <p:cBhvr>
                                        <p:cTn id="28" dur="1" fill="hold">
                                          <p:stCondLst>
                                            <p:cond delay="0"/>
                                          </p:stCondLst>
                                        </p:cTn>
                                        <p:tgtEl>
                                          <p:spTgt spid="41989">
                                            <p:txEl>
                                              <p:pRg st="2" end="2"/>
                                            </p:txEl>
                                          </p:spTgt>
                                        </p:tgtEl>
                                        <p:attrNameLst>
                                          <p:attrName>style.visibility</p:attrName>
                                        </p:attrNameLst>
                                      </p:cBhvr>
                                      <p:to>
                                        <p:strVal val="visible"/>
                                      </p:to>
                                    </p:set>
                                    <p:anim calcmode="lin" valueType="num">
                                      <p:cBhvr>
                                        <p:cTn id="29" dur="500" fill="hold"/>
                                        <p:tgtEl>
                                          <p:spTgt spid="41989">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41989">
                                            <p:txEl>
                                              <p:pRg st="2" end="2"/>
                                            </p:txEl>
                                          </p:spTgt>
                                        </p:tgtEl>
                                        <p:attrNameLst>
                                          <p:attrName>ppt_h</p:attrName>
                                        </p:attrNameLst>
                                      </p:cBhvr>
                                      <p:tavLst>
                                        <p:tav tm="0">
                                          <p:val>
                                            <p:fltVal val="0"/>
                                          </p:val>
                                        </p:tav>
                                        <p:tav tm="100000">
                                          <p:val>
                                            <p:strVal val="#ppt_h"/>
                                          </p:val>
                                        </p:tav>
                                      </p:tavLst>
                                    </p:anim>
                                    <p:anim calcmode="lin" valueType="num">
                                      <p:cBhvr>
                                        <p:cTn id="31" dur="500" fill="hold"/>
                                        <p:tgtEl>
                                          <p:spTgt spid="41989">
                                            <p:txEl>
                                              <p:pRg st="2" end="2"/>
                                            </p:txEl>
                                          </p:spTgt>
                                        </p:tgtEl>
                                        <p:attrNameLst>
                                          <p:attrName>style.rotation</p:attrName>
                                        </p:attrNameLst>
                                      </p:cBhvr>
                                      <p:tavLst>
                                        <p:tav tm="0">
                                          <p:val>
                                            <p:fltVal val="360"/>
                                          </p:val>
                                        </p:tav>
                                        <p:tav tm="100000">
                                          <p:val>
                                            <p:fltVal val="0"/>
                                          </p:val>
                                        </p:tav>
                                      </p:tavLst>
                                    </p:anim>
                                    <p:animEffect transition="in" filter="fade">
                                      <p:cBhvr>
                                        <p:cTn id="32" dur="500"/>
                                        <p:tgtEl>
                                          <p:spTgt spid="41989">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9" presetClass="entr" presetSubtype="0" decel="100000" fill="hold" grpId="0" nodeType="clickEffect">
                                  <p:stCondLst>
                                    <p:cond delay="0"/>
                                  </p:stCondLst>
                                  <p:childTnLst>
                                    <p:set>
                                      <p:cBhvr>
                                        <p:cTn id="36" dur="1" fill="hold">
                                          <p:stCondLst>
                                            <p:cond delay="0"/>
                                          </p:stCondLst>
                                        </p:cTn>
                                        <p:tgtEl>
                                          <p:spTgt spid="41989">
                                            <p:txEl>
                                              <p:pRg st="3" end="3"/>
                                            </p:txEl>
                                          </p:spTgt>
                                        </p:tgtEl>
                                        <p:attrNameLst>
                                          <p:attrName>style.visibility</p:attrName>
                                        </p:attrNameLst>
                                      </p:cBhvr>
                                      <p:to>
                                        <p:strVal val="visible"/>
                                      </p:to>
                                    </p:set>
                                    <p:anim calcmode="lin" valueType="num">
                                      <p:cBhvr>
                                        <p:cTn id="37" dur="500" fill="hold"/>
                                        <p:tgtEl>
                                          <p:spTgt spid="41989">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41989">
                                            <p:txEl>
                                              <p:pRg st="3" end="3"/>
                                            </p:txEl>
                                          </p:spTgt>
                                        </p:tgtEl>
                                        <p:attrNameLst>
                                          <p:attrName>ppt_h</p:attrName>
                                        </p:attrNameLst>
                                      </p:cBhvr>
                                      <p:tavLst>
                                        <p:tav tm="0">
                                          <p:val>
                                            <p:fltVal val="0"/>
                                          </p:val>
                                        </p:tav>
                                        <p:tav tm="100000">
                                          <p:val>
                                            <p:strVal val="#ppt_h"/>
                                          </p:val>
                                        </p:tav>
                                      </p:tavLst>
                                    </p:anim>
                                    <p:anim calcmode="lin" valueType="num">
                                      <p:cBhvr>
                                        <p:cTn id="39" dur="500" fill="hold"/>
                                        <p:tgtEl>
                                          <p:spTgt spid="41989">
                                            <p:txEl>
                                              <p:pRg st="3" end="3"/>
                                            </p:txEl>
                                          </p:spTgt>
                                        </p:tgtEl>
                                        <p:attrNameLst>
                                          <p:attrName>style.rotation</p:attrName>
                                        </p:attrNameLst>
                                      </p:cBhvr>
                                      <p:tavLst>
                                        <p:tav tm="0">
                                          <p:val>
                                            <p:fltVal val="360"/>
                                          </p:val>
                                        </p:tav>
                                        <p:tav tm="100000">
                                          <p:val>
                                            <p:fltVal val="0"/>
                                          </p:val>
                                        </p:tav>
                                      </p:tavLst>
                                    </p:anim>
                                    <p:animEffect transition="in" filter="fade">
                                      <p:cBhvr>
                                        <p:cTn id="40" dur="500"/>
                                        <p:tgtEl>
                                          <p:spTgt spid="4198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p:bldP spid="41989"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7" name="Rectangle 3"/>
          <p:cNvSpPr>
            <a:spLocks noGrp="1" noRot="1" noChangeArrowheads="1"/>
          </p:cNvSpPr>
          <p:nvPr>
            <p:ph type="body" sz="half" idx="1"/>
          </p:nvPr>
        </p:nvSpPr>
        <p:spPr>
          <a:xfrm>
            <a:off x="250825" y="333375"/>
            <a:ext cx="5761038" cy="5157788"/>
          </a:xfrm>
        </p:spPr>
        <p:txBody>
          <a:bodyPr/>
          <a:lstStyle/>
          <a:p>
            <a:pPr eaLnBrk="1" hangingPunct="1">
              <a:lnSpc>
                <a:spcPct val="80000"/>
              </a:lnSpc>
              <a:defRPr/>
            </a:pPr>
            <a:r>
              <a:rPr lang="ru-RU" sz="2400" smtClean="0"/>
              <a:t>Повторне вживання наркотика приводить до закріплення звички до його прийому, а механізмом формування такої звички є умовний рефлекс. Відомо, що ця звичка дуже швидко опановує людиною, глибоко проникає в її суть, стає складовою частиною її характеру. Саме тому процес лікування наркоманії є дуже важким і тривалим і не вичерпується тільки медикаментозним лікуванням в умовах стаціонара. Очевидно, ключ до розв'язання проблеми успішного лікування наркоманів в обліку індивідуальних особливостей особистості.</a:t>
            </a:r>
            <a:endParaRPr lang="ru-RU" sz="1000" smtClean="0"/>
          </a:p>
        </p:txBody>
      </p:sp>
      <p:pic>
        <p:nvPicPr>
          <p:cNvPr id="12291" name="Picture 4" descr="APPLE"/>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084888" y="4868863"/>
            <a:ext cx="2676525" cy="1801812"/>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fade">
                                      <p:cBhvr>
                                        <p:cTn id="7" dur="2000"/>
                                        <p:tgtEl>
                                          <p:spTgt spid="983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Rectangle 3"/>
          <p:cNvSpPr>
            <a:spLocks noGrp="1" noRot="1" noChangeArrowheads="1"/>
          </p:cNvSpPr>
          <p:nvPr>
            <p:ph type="body" idx="1"/>
          </p:nvPr>
        </p:nvSpPr>
        <p:spPr>
          <a:xfrm>
            <a:off x="468313" y="404813"/>
            <a:ext cx="8007350" cy="5903912"/>
          </a:xfrm>
        </p:spPr>
        <p:txBody>
          <a:bodyPr/>
          <a:lstStyle/>
          <a:p>
            <a:pPr eaLnBrk="1" hangingPunct="1">
              <a:lnSpc>
                <a:spcPct val="80000"/>
              </a:lnSpc>
              <a:defRPr/>
            </a:pPr>
            <a:r>
              <a:rPr lang="ru-RU" sz="2800" smtClean="0"/>
              <a:t>Прогноз розвитку наркоманії і можливості лікування від неї, звільнення наркоманів з її полону залежить від багатьох чинників, і передусім від. природи наркотика, що використовується. Лікування при цьому буває важким і тривалим, воно проводиться в спеціальних закладах, в рідких випадках амбулаторно (для курильщиків, кофеіністів і для більшості алкоголіків). При проходженні курсу лікування вживання наркотика припиняють повністю і тільки в окремих рідких випадках це роблять поступово, протягом декількох днів зменшуючи дозування, поки повністю від нього не відмовляються.</a:t>
            </a:r>
            <a:br>
              <a:rPr lang="ru-RU" sz="2800" smtClean="0"/>
            </a:br>
            <a:endParaRPr lang="ru-RU"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fade">
                                      <p:cBhvr>
                                        <p:cTn id="7" dur="1000">
                                          <p:stCondLst>
                                            <p:cond delay="0"/>
                                          </p:stCondLst>
                                        </p:cTn>
                                        <p:tgtEl>
                                          <p:spTgt spid="675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Rot="1" noChangeArrowheads="1"/>
          </p:cNvSpPr>
          <p:nvPr>
            <p:ph type="title"/>
          </p:nvPr>
        </p:nvSpPr>
        <p:spPr>
          <a:xfrm>
            <a:off x="323850" y="188913"/>
            <a:ext cx="8518525" cy="792162"/>
          </a:xfrm>
        </p:spPr>
        <p:txBody>
          <a:bodyPr/>
          <a:lstStyle/>
          <a:p>
            <a:pPr algn="ctr" eaLnBrk="1" hangingPunct="1">
              <a:defRPr/>
            </a:pPr>
            <a:r>
              <a:rPr lang="uk-UA" sz="4000" smtClean="0"/>
              <a:t> ПСИХОЛОГІЧНІ ЧИННИКИ:</a:t>
            </a:r>
            <a:endParaRPr lang="ru-RU" sz="4000" smtClean="0"/>
          </a:p>
        </p:txBody>
      </p:sp>
      <p:sp>
        <p:nvSpPr>
          <p:cNvPr id="55306" name="Rectangle 10"/>
          <p:cNvSpPr>
            <a:spLocks noGrp="1" noRot="1" noChangeArrowheads="1"/>
          </p:cNvSpPr>
          <p:nvPr>
            <p:ph type="body" idx="1"/>
          </p:nvPr>
        </p:nvSpPr>
        <p:spPr>
          <a:xfrm>
            <a:off x="611188" y="1268413"/>
            <a:ext cx="8296275" cy="4608512"/>
          </a:xfrm>
        </p:spPr>
        <p:txBody>
          <a:bodyPr/>
          <a:lstStyle/>
          <a:p>
            <a:pPr eaLnBrk="1" hangingPunct="1">
              <a:lnSpc>
                <a:spcPct val="80000"/>
              </a:lnSpc>
              <a:defRPr/>
            </a:pPr>
            <a:r>
              <a:rPr lang="ru-RU" sz="2400" smtClean="0"/>
              <a:t>особливості особистості, такі, як психічна нестійкість, слабовілля і наївність, які роблять людей жертвами різних наркотиків </a:t>
            </a:r>
          </a:p>
          <a:p>
            <a:pPr eaLnBrk="1" hangingPunct="1">
              <a:lnSpc>
                <a:spcPct val="80000"/>
              </a:lnSpc>
              <a:defRPr/>
            </a:pPr>
            <a:r>
              <a:rPr lang="ru-RU" sz="2400" smtClean="0"/>
              <a:t> прагнення до самовираження і самоствердження, </a:t>
            </a:r>
          </a:p>
          <a:p>
            <a:pPr eaLnBrk="1" hangingPunct="1">
              <a:lnSpc>
                <a:spcPct val="80000"/>
              </a:lnSpc>
              <a:defRPr/>
            </a:pPr>
            <a:r>
              <a:rPr lang="ru-RU" sz="2400" smtClean="0"/>
              <a:t>елементи наслідування, особливо характерне для дитяче-юнацького віку</a:t>
            </a:r>
          </a:p>
          <a:p>
            <a:pPr eaLnBrk="1" hangingPunct="1">
              <a:lnSpc>
                <a:spcPct val="80000"/>
              </a:lnSpc>
              <a:defRPr/>
            </a:pPr>
            <a:r>
              <a:rPr lang="ru-RU" sz="2400" smtClean="0"/>
              <a:t>мотивація явно хворобливого характеру: прагнення до зниження напруження і почуття тривоги, до втечі від проблем, пов'язаних з дійсністю. </a:t>
            </a:r>
          </a:p>
          <a:p>
            <a:pPr eaLnBrk="1" hangingPunct="1">
              <a:lnSpc>
                <a:spcPct val="80000"/>
              </a:lnSpc>
              <a:defRPr/>
            </a:pPr>
            <a:r>
              <a:rPr lang="ru-RU" sz="2400" smtClean="0"/>
              <a:t> поганий настрій, невпевненість в собі, особливо у психічно неврівноважених підлітків. </a:t>
            </a:r>
          </a:p>
          <a:p>
            <a:pPr eaLnBrk="1" hangingPunct="1">
              <a:lnSpc>
                <a:spcPct val="80000"/>
              </a:lnSpc>
              <a:defRPr/>
            </a:pPr>
            <a:r>
              <a:rPr lang="ru-RU" sz="2400" smtClean="0"/>
              <a:t>При виникненні ілюзорного почуття власної значущості</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pPr algn="ctr" eaLnBrk="1" hangingPunct="1">
              <a:defRPr/>
            </a:pPr>
            <a:r>
              <a:rPr lang="uk-UA" sz="4000" smtClean="0"/>
              <a:t>СУТЬ ЗАКОНОМІРНОСТЕЙ ЗВИКАННЯ</a:t>
            </a:r>
            <a:endParaRPr lang="ru-RU" sz="4000" smtClean="0"/>
          </a:p>
        </p:txBody>
      </p:sp>
      <p:sp>
        <p:nvSpPr>
          <p:cNvPr id="57347" name="Rectangle 3"/>
          <p:cNvSpPr>
            <a:spLocks noGrp="1" noRot="1" noChangeArrowheads="1"/>
          </p:cNvSpPr>
          <p:nvPr>
            <p:ph type="body" idx="1"/>
          </p:nvPr>
        </p:nvSpPr>
        <p:spPr>
          <a:xfrm>
            <a:off x="179388" y="1557338"/>
            <a:ext cx="8785225" cy="5111750"/>
          </a:xfrm>
        </p:spPr>
        <p:txBody>
          <a:bodyPr/>
          <a:lstStyle/>
          <a:p>
            <a:pPr eaLnBrk="1" hangingPunct="1">
              <a:lnSpc>
                <a:spcPct val="80000"/>
              </a:lnSpc>
              <a:buFont typeface="Wingdings" panose="05000000000000000000" pitchFamily="2" charset="2"/>
              <a:buNone/>
              <a:defRPr/>
            </a:pPr>
            <a:r>
              <a:rPr lang="ru-RU" sz="2800" smtClean="0"/>
              <a:t>   Часто виникає ілюзорне почуття власної значущості під час вживання наркотиків. Повторне вживання наркотика приводить до закріплення звички до його прийому, а механізмом формування такої звички є умовний рефлекс. Відомо, що ця звичка дуже швидко опановує людиною, глибоко проникає в її суть, стає складовою частиною її характеру. Саме тому процес лікування наркоманії є дуже важким і тривалим і не вичерпується тільки медикаментозним лікуванням в умовах стаціонара. Очевидно, ключ до розв'язання проблеми успішного лікування наркоманів в обліку індивідуальних особливостей особистості.</a:t>
            </a:r>
            <a:br>
              <a:rPr lang="ru-RU" sz="2800" smtClean="0"/>
            </a:br>
            <a:endParaRPr lang="ru-RU"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57346"/>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3" name="Rectangle 3"/>
          <p:cNvSpPr>
            <a:spLocks noGrp="1" noRot="1" noChangeArrowheads="1"/>
          </p:cNvSpPr>
          <p:nvPr>
            <p:ph type="body" idx="4294967295"/>
          </p:nvPr>
        </p:nvSpPr>
        <p:spPr>
          <a:xfrm>
            <a:off x="3132138" y="404813"/>
            <a:ext cx="5759450" cy="6264275"/>
          </a:xfrm>
        </p:spPr>
        <p:txBody>
          <a:bodyPr/>
          <a:lstStyle/>
          <a:p>
            <a:pPr eaLnBrk="1" hangingPunct="1">
              <a:lnSpc>
                <a:spcPct val="80000"/>
              </a:lnSpc>
              <a:defRPr/>
            </a:pPr>
            <a:r>
              <a:rPr lang="ru-RU" sz="2000" smtClean="0"/>
              <a:t>У сучасних кризових економічних умовах держава не в змозі протистояти наступу наркоманії без широкого залучення можливостей громадянського суспільства. Тож необхідно створювати сприятливі умови для появи відповідних громадських організацій і їхнього активного включення в антинаркотичну діяльність. Проте, жодні громадські організації не зможуть самотужки виконати комплексне завдання подолання наркоманії в суспільстві без залучення їх до загальнонаціональних програм, без повсякденної допомоги їм та координації їхньої діяльності з боку державних органів. Громадські організації можуть самостійно здійснювати окремі локальні (за ознаками часу, території, конкретних завдань та їхніх наслідків) програми або брати участь у ширших колективних програмах разом з іншими громадськими чи державними організаціями. Але завжди в їхніх діяльності обмежувальним фактором проявлятиметься дефіцит матеріальних засобів та коштів.</a:t>
            </a:r>
          </a:p>
          <a:p>
            <a:pPr eaLnBrk="1" hangingPunct="1">
              <a:lnSpc>
                <a:spcPct val="80000"/>
              </a:lnSpc>
              <a:defRPr/>
            </a:pPr>
            <a:endParaRPr lang="ru-RU" sz="2000" smtClean="0"/>
          </a:p>
        </p:txBody>
      </p:sp>
      <p:pic>
        <p:nvPicPr>
          <p:cNvPr id="16387" name="Picture 17" descr="MPj04328070000[1]"/>
          <p:cNvPicPr>
            <a:picLocks noGrp="1"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323850" y="2060575"/>
            <a:ext cx="3095625" cy="2447925"/>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dissolve">
                                      <p:cBhvr>
                                        <p:cTn id="7" dur="500"/>
                                        <p:tgtEl>
                                          <p:spTgt spid="1024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a:xfrm>
            <a:off x="395288" y="188913"/>
            <a:ext cx="8385175" cy="865187"/>
          </a:xfrm>
        </p:spPr>
        <p:txBody>
          <a:bodyPr/>
          <a:lstStyle/>
          <a:p>
            <a:pPr algn="ctr" eaLnBrk="1" hangingPunct="1">
              <a:defRPr/>
            </a:pPr>
            <a:r>
              <a:rPr lang="uk-UA" smtClean="0"/>
              <a:t>СИТАТИСТИКА</a:t>
            </a:r>
            <a:endParaRPr lang="ru-RU" smtClean="0"/>
          </a:p>
        </p:txBody>
      </p:sp>
      <p:sp>
        <p:nvSpPr>
          <p:cNvPr id="50179" name="Rectangle 3"/>
          <p:cNvSpPr>
            <a:spLocks noGrp="1" noRot="1" noChangeArrowheads="1"/>
          </p:cNvSpPr>
          <p:nvPr>
            <p:ph type="body" idx="1"/>
          </p:nvPr>
        </p:nvSpPr>
        <p:spPr>
          <a:xfrm>
            <a:off x="468313" y="1052513"/>
            <a:ext cx="8366125" cy="5616575"/>
          </a:xfrm>
        </p:spPr>
        <p:txBody>
          <a:bodyPr/>
          <a:lstStyle/>
          <a:p>
            <a:pPr eaLnBrk="1" hangingPunct="1">
              <a:lnSpc>
                <a:spcPct val="90000"/>
              </a:lnSpc>
              <a:defRPr/>
            </a:pPr>
            <a:r>
              <a:rPr lang="ru-RU" sz="2800" smtClean="0"/>
              <a:t>За даними Міністерства охорони здоров’я України, в наркологічних закладах кількість зареєстрованих хворих із наркотичними розладами у 1998 р. становила 62 107 осіб, 1999 р. – 69 254, 2000 р. – 75 327, 2001 р. – 79 919, 2002 р. – 83 868, що порівняно з 1998 р. більше на 35,0 %1. Тенденція зростання рівня наркотизації населення зберігалася і в 2003 р., коли цей показник становив 119965 чол., тобто кількість споживачів наркотиків зросла більше, ніж на 40 тис. чол. або на 67%, а в 2004 р. кількість споживачів наркотиків зросла до 124805 чол.</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dissolve">
                                      <p:cBhvr>
                                        <p:cTn id="7" dur="500"/>
                                        <p:tgtEl>
                                          <p:spTgt spid="50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0179">
                                            <p:txEl>
                                              <p:pRg st="0" end="0"/>
                                            </p:txEl>
                                          </p:spTgt>
                                        </p:tgtEl>
                                        <p:attrNameLst>
                                          <p:attrName>style.visibility</p:attrName>
                                        </p:attrNameLst>
                                      </p:cBhvr>
                                      <p:to>
                                        <p:strVal val="visible"/>
                                      </p:to>
                                    </p:set>
                                    <p:animEffect transition="in" filter="dissolve">
                                      <p:cBhvr>
                                        <p:cTn id="12" dur="500"/>
                                        <p:tgtEl>
                                          <p:spTgt spid="501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9" name="Rectangle 5"/>
          <p:cNvSpPr>
            <a:spLocks noGrp="1" noRot="1" noChangeArrowheads="1"/>
          </p:cNvSpPr>
          <p:nvPr>
            <p:ph type="title"/>
          </p:nvPr>
        </p:nvSpPr>
        <p:spPr>
          <a:xfrm>
            <a:off x="3708400" y="244475"/>
            <a:ext cx="5133975" cy="6064250"/>
          </a:xfrm>
        </p:spPr>
        <p:txBody>
          <a:bodyPr/>
          <a:lstStyle/>
          <a:p>
            <a:pPr eaLnBrk="1" hangingPunct="1">
              <a:defRPr/>
            </a:pPr>
            <a:r>
              <a:rPr lang="uk-UA" sz="2400" smtClean="0"/>
              <a:t>Потреба в соціальних технологіях виникає тоді, коли з'являється необхідність управляти соціальними процесами (латентним процесом розповсюдження </a:t>
            </a:r>
            <a:r>
              <a:rPr lang="ru-RU" sz="2400" smtClean="0"/>
              <a:t>наркотизма</a:t>
            </a:r>
            <a:r>
              <a:rPr lang="uk-UA" sz="2400" smtClean="0"/>
              <a:t>, управляти профілактичними програмами), вибирати і використовувати найбільш раціональні з погляду ефективності дії</a:t>
            </a:r>
            <a:r>
              <a:rPr lang="uk-UA" sz="4000" smtClean="0"/>
              <a:t> </a:t>
            </a:r>
            <a:endParaRPr lang="ru-RU" sz="4000" smtClean="0"/>
          </a:p>
        </p:txBody>
      </p:sp>
      <p:pic>
        <p:nvPicPr>
          <p:cNvPr id="18435" name="Picture 11" descr="fluorescence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9388" y="4149725"/>
            <a:ext cx="3024187" cy="2481263"/>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8549"/>
                                        </p:tgtEl>
                                        <p:attrNameLst>
                                          <p:attrName>style.visibility</p:attrName>
                                        </p:attrNameLst>
                                      </p:cBhvr>
                                      <p:to>
                                        <p:strVal val="visible"/>
                                      </p:to>
                                    </p:set>
                                    <p:animEffect transition="in" filter="fade">
                                      <p:cBhvr>
                                        <p:cTn id="7" dur="2000"/>
                                        <p:tgtEl>
                                          <p:spTgt spid="1085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9"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Rot="1" noChangeArrowheads="1"/>
          </p:cNvSpPr>
          <p:nvPr>
            <p:ph type="title" idx="4294967295"/>
          </p:nvPr>
        </p:nvSpPr>
        <p:spPr>
          <a:xfrm>
            <a:off x="323850" y="404813"/>
            <a:ext cx="8496300" cy="5616575"/>
          </a:xfrm>
        </p:spPr>
        <p:txBody>
          <a:bodyPr/>
          <a:lstStyle/>
          <a:p>
            <a:pPr algn="ctr" eaLnBrk="1" hangingPunct="1">
              <a:defRPr/>
            </a:pPr>
            <a:r>
              <a:rPr lang="uk-UA" sz="2000" smtClean="0"/>
              <a:t>Соціальна технологія -- це стандартизація масової діяльності, що дає можливість оптимізувати співвідношення «ресурси — ефект».</a:t>
            </a:r>
            <a:br>
              <a:rPr lang="uk-UA" sz="2000" smtClean="0"/>
            </a:br>
            <a:r>
              <a:rPr lang="uk-UA" sz="2000" smtClean="0"/>
              <a:t/>
            </a:r>
            <a:br>
              <a:rPr lang="uk-UA" sz="2000" smtClean="0"/>
            </a:br>
            <a:r>
              <a:rPr lang="uk-UA" sz="2000" smtClean="0"/>
              <a:t> Соціальна технологія є сукупністю засобів, що дозволяють діагностувати соціальний процес або явище (у нашому випадку це моніторинг розповсюдження наркотизма серед молоді), скоректувати поведінку соціального об'єкту, виробити механізми вирішення існуючих протиріч, визначити алгоритм рішення соціальної задачі.</a:t>
            </a:r>
            <a:r>
              <a:rPr lang="uk-UA" sz="4000" smtClean="0"/>
              <a:t> </a:t>
            </a:r>
            <a:br>
              <a:rPr lang="uk-UA" sz="4000" smtClean="0"/>
            </a:br>
            <a:r>
              <a:rPr lang="uk-UA" sz="2000" smtClean="0"/>
              <a:t>Соціальна технологія дозволяє розчленувати процес на елементарні процедури і операції з подальшою їх координацією і синхронізацією.</a:t>
            </a:r>
            <a:r>
              <a:rPr lang="uk-UA" sz="4000" smtClean="0"/>
              <a:t> </a:t>
            </a:r>
            <a:endParaRPr lang="ru-RU" sz="4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10594"/>
                                        </p:tgtEl>
                                        <p:attrNameLst>
                                          <p:attrName>style.visibility</p:attrName>
                                        </p:attrNameLst>
                                      </p:cBhvr>
                                      <p:to>
                                        <p:strVal val="visible"/>
                                      </p:to>
                                    </p:set>
                                    <p:anim calcmode="lin" valueType="num">
                                      <p:cBhvr>
                                        <p:cTn id="7" dur="500" fill="hold"/>
                                        <p:tgtEl>
                                          <p:spTgt spid="110594"/>
                                        </p:tgtEl>
                                        <p:attrNameLst>
                                          <p:attrName>ppt_w</p:attrName>
                                        </p:attrNameLst>
                                      </p:cBhvr>
                                      <p:tavLst>
                                        <p:tav tm="0">
                                          <p:val>
                                            <p:fltVal val="0"/>
                                          </p:val>
                                        </p:tav>
                                        <p:tav tm="100000">
                                          <p:val>
                                            <p:strVal val="#ppt_w"/>
                                          </p:val>
                                        </p:tav>
                                      </p:tavLst>
                                    </p:anim>
                                    <p:anim calcmode="lin" valueType="num">
                                      <p:cBhvr>
                                        <p:cTn id="8" dur="500" fill="hold"/>
                                        <p:tgtEl>
                                          <p:spTgt spid="110594"/>
                                        </p:tgtEl>
                                        <p:attrNameLst>
                                          <p:attrName>ppt_h</p:attrName>
                                        </p:attrNameLst>
                                      </p:cBhvr>
                                      <p:tavLst>
                                        <p:tav tm="0">
                                          <p:val>
                                            <p:fltVal val="0"/>
                                          </p:val>
                                        </p:tav>
                                        <p:tav tm="100000">
                                          <p:val>
                                            <p:strVal val="#ppt_h"/>
                                          </p:val>
                                        </p:tav>
                                      </p:tavLst>
                                    </p:anim>
                                    <p:animEffect transition="in" filter="fade">
                                      <p:cBhvr>
                                        <p:cTn id="9" dur="500"/>
                                        <p:tgtEl>
                                          <p:spTgt spid="110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5" descr="Блок-схема социальной технологии профилактики наркотизма"/>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333375"/>
            <a:ext cx="8569325" cy="6264275"/>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1" name="Rectangle 3"/>
          <p:cNvSpPr>
            <a:spLocks noGrp="1" noRot="1" noChangeArrowheads="1"/>
          </p:cNvSpPr>
          <p:nvPr>
            <p:ph type="body" idx="4294967295"/>
          </p:nvPr>
        </p:nvSpPr>
        <p:spPr>
          <a:xfrm>
            <a:off x="250825" y="260350"/>
            <a:ext cx="5473700" cy="6192838"/>
          </a:xfrm>
        </p:spPr>
        <p:txBody>
          <a:bodyPr/>
          <a:lstStyle/>
          <a:p>
            <a:pPr eaLnBrk="1" hangingPunct="1">
              <a:lnSpc>
                <a:spcPct val="80000"/>
              </a:lnSpc>
              <a:defRPr/>
            </a:pPr>
            <a:r>
              <a:rPr lang="ru-RU" sz="4000" smtClean="0"/>
              <a:t>Масштаби заходів у рамках протидії наркоманії залежать насамперед від зрілості соціально-політичної системи в тій чи іншій державі та рівня її фінансово-матеріальних можливостей. </a:t>
            </a:r>
          </a:p>
        </p:txBody>
      </p:sp>
      <p:pic>
        <p:nvPicPr>
          <p:cNvPr id="21507" name="Picture 7" descr="MPj04333820000[1]"/>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5364163" y="3357563"/>
            <a:ext cx="3384550" cy="3221037"/>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Effect transition="in" filter="fade">
                                      <p:cBhvr>
                                        <p:cTn id="7" dur="2000"/>
                                        <p:tgtEl>
                                          <p:spTgt spid="993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650" y="188913"/>
            <a:ext cx="7772400" cy="863600"/>
          </a:xfrm>
        </p:spPr>
        <p:txBody>
          <a:bodyPr/>
          <a:lstStyle/>
          <a:p>
            <a:pPr algn="ctr" eaLnBrk="1" hangingPunct="1">
              <a:defRPr/>
            </a:pPr>
            <a:r>
              <a:rPr lang="uk-UA" sz="4800" smtClean="0"/>
              <a:t>АКТУАЛЬНІСТЬ</a:t>
            </a:r>
            <a:endParaRPr lang="ru-RU" sz="4800" smtClean="0"/>
          </a:p>
        </p:txBody>
      </p:sp>
      <p:sp>
        <p:nvSpPr>
          <p:cNvPr id="2051" name="Rectangle 3"/>
          <p:cNvSpPr>
            <a:spLocks noGrp="1" noChangeArrowheads="1"/>
          </p:cNvSpPr>
          <p:nvPr>
            <p:ph type="subTitle" idx="1"/>
          </p:nvPr>
        </p:nvSpPr>
        <p:spPr>
          <a:xfrm>
            <a:off x="468313" y="1196975"/>
            <a:ext cx="8280400" cy="5327650"/>
          </a:xfrm>
        </p:spPr>
        <p:txBody>
          <a:bodyPr/>
          <a:lstStyle/>
          <a:p>
            <a:pPr eaLnBrk="1" hangingPunct="1">
              <a:lnSpc>
                <a:spcPct val="80000"/>
              </a:lnSpc>
              <a:defRPr/>
            </a:pPr>
            <a:r>
              <a:rPr lang="ru-RU" sz="2400" smtClean="0"/>
              <a:t>На сьогодні можна вважати достатньо широко визнаним твердження, що наркоманія (або немедичне вживання наркотичних препаратів) є великим руйнівним злом глобального масштабу, оскільки наркоманія проявляється у суспільстві водночас і як джерело, і як наслідок найнебезпечніших видів злочинності, а також є органічною складовою найбільш разючих соціальних вад. Корупція, наркобізнес, тероризм, убогість, хвороби, високий рівень смертності, моральна і духовна деградація суспільства — в ряду найбільш негативних явищ, які безумовно ведуть до виродження нації і одночасно багато в чому визначають внутрішні та зовнішні аспекти національної безпеки держави. Тому подолання (або ж навіть суттєве обмеження) наркоманії мало б дуже важливе значення для забезпечення умов розвитку суспільства.</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fade">
                                      <p:cBhvr>
                                        <p:cTn id="12" dur="2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Rot="1" noChangeArrowheads="1"/>
          </p:cNvSpPr>
          <p:nvPr>
            <p:ph type="body" sz="half" idx="1"/>
          </p:nvPr>
        </p:nvSpPr>
        <p:spPr>
          <a:xfrm>
            <a:off x="250825" y="333375"/>
            <a:ext cx="4392613" cy="6335713"/>
          </a:xfrm>
        </p:spPr>
        <p:txBody>
          <a:bodyPr/>
          <a:lstStyle/>
          <a:p>
            <a:pPr eaLnBrk="1" hangingPunct="1">
              <a:defRPr/>
            </a:pPr>
            <a:r>
              <a:rPr lang="ru-RU" sz="2400" smtClean="0"/>
              <a:t>Міжнародна спільнота вже накопичила певний досвід боротьби з наркоманією. Розроблені та затверджені в рамках ООН провідні колективні декларації, які містять найважливіші рекомендації щодо скорочення попиту на наркотики, створені авторитетні міжнародні органи, що займаються цією проблемою, здійснюється відповідна робота на національному рівні.</a:t>
            </a:r>
          </a:p>
        </p:txBody>
      </p:sp>
      <p:pic>
        <p:nvPicPr>
          <p:cNvPr id="22531" name="Picture 6" descr="сканирование0004"/>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3438" y="1557338"/>
            <a:ext cx="4176712" cy="3455987"/>
          </a:xfr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Rot="1" noChangeArrowheads="1"/>
          </p:cNvSpPr>
          <p:nvPr>
            <p:ph type="body" idx="4294967295"/>
          </p:nvPr>
        </p:nvSpPr>
        <p:spPr>
          <a:xfrm>
            <a:off x="323850" y="333375"/>
            <a:ext cx="4897438" cy="5040313"/>
          </a:xfrm>
        </p:spPr>
        <p:txBody>
          <a:bodyPr/>
          <a:lstStyle/>
          <a:p>
            <a:pPr eaLnBrk="1" hangingPunct="1">
              <a:defRPr/>
            </a:pPr>
            <a:r>
              <a:rPr lang="ru-RU" sz="2800" smtClean="0"/>
              <a:t>Офіційні документи формулюють методику протидії наркоманії як комплекс заходів з боротьби з незаконним розповсюдженням наркотиків, профілактики, зниження шкоди від наркоманії, лікування наркозалежних та їх подальшої реабілітації. </a:t>
            </a:r>
          </a:p>
        </p:txBody>
      </p:sp>
      <p:pic>
        <p:nvPicPr>
          <p:cNvPr id="23555" name="Picture 9" descr="3147"/>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5148263" y="3068638"/>
            <a:ext cx="3671887" cy="3516312"/>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7" descr="say_no"/>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68313" y="1844675"/>
            <a:ext cx="3956050" cy="4321175"/>
          </a:xfrm>
          <a:noFill/>
          <a:extLst>
            <a:ext uri="{909E8E84-426E-40DD-AFC4-6F175D3DCCD1}">
              <a14:hiddenFill xmlns:a14="http://schemas.microsoft.com/office/drawing/2010/main">
                <a:solidFill>
                  <a:srgbClr val="FFFFFF"/>
                </a:solidFill>
              </a14:hiddenFill>
            </a:ext>
          </a:extLst>
        </p:spPr>
      </p:pic>
      <p:sp>
        <p:nvSpPr>
          <p:cNvPr id="58376" name="Rectangle 8"/>
          <p:cNvSpPr>
            <a:spLocks noGrp="1" noRot="1" noChangeArrowheads="1"/>
          </p:cNvSpPr>
          <p:nvPr>
            <p:ph type="body" sz="half" idx="2"/>
          </p:nvPr>
        </p:nvSpPr>
        <p:spPr>
          <a:xfrm>
            <a:off x="4751388" y="333375"/>
            <a:ext cx="4392612" cy="6264275"/>
          </a:xfrm>
          <a:solidFill>
            <a:schemeClr val="bg1"/>
          </a:solidFill>
        </p:spPr>
        <p:txBody>
          <a:bodyPr/>
          <a:lstStyle/>
          <a:p>
            <a:pPr eaLnBrk="1" hangingPunct="1">
              <a:lnSpc>
                <a:spcPct val="80000"/>
              </a:lnSpc>
              <a:defRPr/>
            </a:pPr>
            <a:r>
              <a:rPr lang="ru-RU" sz="2400" b="1" smtClean="0">
                <a:solidFill>
                  <a:schemeClr val="tx2"/>
                </a:solidFill>
              </a:rPr>
              <a:t>МВС,</a:t>
            </a:r>
          </a:p>
          <a:p>
            <a:pPr eaLnBrk="1" hangingPunct="1">
              <a:lnSpc>
                <a:spcPct val="80000"/>
              </a:lnSpc>
              <a:defRPr/>
            </a:pPr>
            <a:r>
              <a:rPr lang="ru-RU" sz="2400" b="1" smtClean="0">
                <a:solidFill>
                  <a:schemeClr val="tx2"/>
                </a:solidFill>
              </a:rPr>
              <a:t>СБУ, </a:t>
            </a:r>
          </a:p>
          <a:p>
            <a:pPr eaLnBrk="1" hangingPunct="1">
              <a:lnSpc>
                <a:spcPct val="80000"/>
              </a:lnSpc>
              <a:defRPr/>
            </a:pPr>
            <a:r>
              <a:rPr lang="ru-RU" sz="2400" b="1" smtClean="0">
                <a:solidFill>
                  <a:schemeClr val="tx2"/>
                </a:solidFill>
              </a:rPr>
              <a:t>Державна митна служба, </a:t>
            </a:r>
          </a:p>
          <a:p>
            <a:pPr eaLnBrk="1" hangingPunct="1">
              <a:lnSpc>
                <a:spcPct val="80000"/>
              </a:lnSpc>
              <a:defRPr/>
            </a:pPr>
            <a:r>
              <a:rPr lang="ru-RU" sz="2400" b="1" smtClean="0">
                <a:solidFill>
                  <a:schemeClr val="tx2"/>
                </a:solidFill>
              </a:rPr>
              <a:t>Держкомкордон, </a:t>
            </a:r>
          </a:p>
          <a:p>
            <a:pPr eaLnBrk="1" hangingPunct="1">
              <a:lnSpc>
                <a:spcPct val="80000"/>
              </a:lnSpc>
              <a:defRPr/>
            </a:pPr>
            <a:r>
              <a:rPr lang="ru-RU" sz="2400" b="1" smtClean="0">
                <a:solidFill>
                  <a:schemeClr val="tx2"/>
                </a:solidFill>
              </a:rPr>
              <a:t>МОЗ, </a:t>
            </a:r>
          </a:p>
          <a:p>
            <a:pPr eaLnBrk="1" hangingPunct="1">
              <a:lnSpc>
                <a:spcPct val="80000"/>
              </a:lnSpc>
              <a:defRPr/>
            </a:pPr>
            <a:r>
              <a:rPr lang="ru-RU" sz="2400" b="1" smtClean="0">
                <a:solidFill>
                  <a:schemeClr val="tx2"/>
                </a:solidFill>
              </a:rPr>
              <a:t>Державний комітет інформаційної політики, </a:t>
            </a:r>
          </a:p>
          <a:p>
            <a:pPr eaLnBrk="1" hangingPunct="1">
              <a:lnSpc>
                <a:spcPct val="80000"/>
              </a:lnSpc>
              <a:defRPr/>
            </a:pPr>
            <a:r>
              <a:rPr lang="ru-RU" sz="2400" b="1" smtClean="0">
                <a:solidFill>
                  <a:schemeClr val="tx2"/>
                </a:solidFill>
              </a:rPr>
              <a:t>Телебачення </a:t>
            </a:r>
          </a:p>
          <a:p>
            <a:pPr eaLnBrk="1" hangingPunct="1">
              <a:lnSpc>
                <a:spcPct val="80000"/>
              </a:lnSpc>
              <a:defRPr/>
            </a:pPr>
            <a:r>
              <a:rPr lang="ru-RU" sz="2400" b="1" smtClean="0">
                <a:solidFill>
                  <a:schemeClr val="tx2"/>
                </a:solidFill>
              </a:rPr>
              <a:t>Радіомовлення, </a:t>
            </a:r>
          </a:p>
          <a:p>
            <a:pPr eaLnBrk="1" hangingPunct="1">
              <a:lnSpc>
                <a:spcPct val="80000"/>
              </a:lnSpc>
              <a:defRPr/>
            </a:pPr>
            <a:r>
              <a:rPr lang="ru-RU" sz="2400" b="1" smtClean="0">
                <a:solidFill>
                  <a:schemeClr val="tx2"/>
                </a:solidFill>
              </a:rPr>
              <a:t>Міністерство освіти і науки, </a:t>
            </a:r>
          </a:p>
          <a:p>
            <a:pPr eaLnBrk="1" hangingPunct="1">
              <a:lnSpc>
                <a:spcPct val="80000"/>
              </a:lnSpc>
              <a:defRPr/>
            </a:pPr>
            <a:r>
              <a:rPr lang="ru-RU" sz="2400" b="1" smtClean="0">
                <a:solidFill>
                  <a:schemeClr val="tx2"/>
                </a:solidFill>
              </a:rPr>
              <a:t>Державний комітет молодіжної політики, спорту і туризму України, </a:t>
            </a:r>
          </a:p>
          <a:p>
            <a:pPr eaLnBrk="1" hangingPunct="1">
              <a:lnSpc>
                <a:spcPct val="80000"/>
              </a:lnSpc>
              <a:defRPr/>
            </a:pPr>
            <a:r>
              <a:rPr lang="ru-RU" sz="2400" b="1" smtClean="0">
                <a:solidFill>
                  <a:schemeClr val="tx2"/>
                </a:solidFill>
              </a:rPr>
              <a:t>Створено відповідні контролюючі органи при Кабінеті Міністрів та Президентові України.</a:t>
            </a:r>
          </a:p>
        </p:txBody>
      </p:sp>
      <p:sp>
        <p:nvSpPr>
          <p:cNvPr id="58377" name="Rectangle 9"/>
          <p:cNvSpPr>
            <a:spLocks noGrp="1" noRot="1" noChangeArrowheads="1"/>
          </p:cNvSpPr>
          <p:nvPr>
            <p:ph type="title"/>
          </p:nvPr>
        </p:nvSpPr>
        <p:spPr>
          <a:xfrm>
            <a:off x="179388" y="260350"/>
            <a:ext cx="4537075" cy="1431925"/>
          </a:xfrm>
        </p:spPr>
        <p:txBody>
          <a:bodyPr/>
          <a:lstStyle/>
          <a:p>
            <a:pPr algn="ctr" eaLnBrk="1" hangingPunct="1">
              <a:defRPr/>
            </a:pPr>
            <a:r>
              <a:rPr lang="uk-UA" sz="3600" smtClean="0"/>
              <a:t>БОРЮТЬСЯ З НАРКОМАНІЄЮ:</a:t>
            </a:r>
            <a:endParaRPr lang="ru-RU" sz="36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602" name="Picture 5" descr="3147"/>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435225" y="3721100"/>
            <a:ext cx="731838" cy="557213"/>
          </a:xfrm>
          <a:noFill/>
          <a:extLst>
            <a:ext uri="{909E8E84-426E-40DD-AFC4-6F175D3DCCD1}">
              <a14:hiddenFill xmlns:a14="http://schemas.microsoft.com/office/drawing/2010/main">
                <a:solidFill>
                  <a:srgbClr val="FFFFFF"/>
                </a:solidFill>
              </a14:hiddenFill>
            </a:ext>
          </a:extLst>
        </p:spPr>
      </p:pic>
      <p:sp>
        <p:nvSpPr>
          <p:cNvPr id="54275" name="Rectangle 3"/>
          <p:cNvSpPr>
            <a:spLocks noGrp="1" noRot="1" noChangeArrowheads="1"/>
          </p:cNvSpPr>
          <p:nvPr>
            <p:ph type="body" idx="4294967295"/>
          </p:nvPr>
        </p:nvSpPr>
        <p:spPr>
          <a:xfrm>
            <a:off x="179388" y="333375"/>
            <a:ext cx="3924300" cy="6202363"/>
          </a:xfrm>
          <a:solidFill>
            <a:schemeClr val="bg1"/>
          </a:solidFill>
        </p:spPr>
        <p:txBody>
          <a:bodyPr/>
          <a:lstStyle/>
          <a:p>
            <a:pPr eaLnBrk="1" hangingPunct="1">
              <a:lnSpc>
                <a:spcPct val="80000"/>
              </a:lnSpc>
              <a:defRPr/>
            </a:pPr>
            <a:r>
              <a:rPr lang="ru-RU" sz="2400" smtClean="0"/>
              <a:t>Подолання (або ж навіть суттєве обмеження) наркоманії мало б дуже важливе значення для забезпечення умов розвитку суспільства. З іншого боку, наркоманія сама собою є тяжкою людською хворобою, причини та патологія якої досі лишаються до кінця не вивченими, що вимагає дуже делікатного підходу до її подолання.  </a:t>
            </a:r>
          </a:p>
          <a:p>
            <a:pPr eaLnBrk="1" hangingPunct="1">
              <a:lnSpc>
                <a:spcPct val="80000"/>
              </a:lnSpc>
              <a:defRPr/>
            </a:pPr>
            <a:endParaRPr lang="ru-RU" sz="2400" b="1" smtClean="0">
              <a:solidFill>
                <a:schemeClr val="bg2"/>
              </a:solidFill>
            </a:endParaRPr>
          </a:p>
        </p:txBody>
      </p:sp>
      <p:pic>
        <p:nvPicPr>
          <p:cNvPr id="25604" name="Picture 6" descr="http://www.day.kiev.ua/img/6743/206-18-1.jpg"/>
          <p:cNvPicPr>
            <a:picLocks noChangeAspect="1" noChangeArrowheads="1"/>
          </p:cNvPicPr>
          <p:nvPr>
            <p:ph sz="half" idx="2"/>
          </p:nvPr>
        </p:nvPicPr>
        <p:blipFill>
          <a:blip r:embed="rId3" r:link="rId4">
            <a:extLst>
              <a:ext uri="{28A0092B-C50C-407E-A947-70E740481C1C}">
                <a14:useLocalDpi xmlns:a14="http://schemas.microsoft.com/office/drawing/2010/main" val="0"/>
              </a:ext>
            </a:extLst>
          </a:blip>
          <a:srcRect/>
          <a:stretch>
            <a:fillRect/>
          </a:stretch>
        </p:blipFill>
        <p:spPr>
          <a:xfrm>
            <a:off x="4211638" y="2492375"/>
            <a:ext cx="4464050" cy="4176713"/>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pPr eaLnBrk="1" hangingPunct="1">
              <a:defRPr/>
            </a:pPr>
            <a:r>
              <a:rPr lang="uk-UA" smtClean="0"/>
              <a:t>НАПРЯМКИ ПОДОЛАННЯ</a:t>
            </a:r>
            <a:endParaRPr lang="ru-RU" smtClean="0"/>
          </a:p>
        </p:txBody>
      </p:sp>
      <p:sp>
        <p:nvSpPr>
          <p:cNvPr id="48131" name="Rectangle 3"/>
          <p:cNvSpPr>
            <a:spLocks noGrp="1" noRot="1" noChangeArrowheads="1"/>
          </p:cNvSpPr>
          <p:nvPr>
            <p:ph type="body" idx="1"/>
          </p:nvPr>
        </p:nvSpPr>
        <p:spPr>
          <a:xfrm>
            <a:off x="250825" y="1412875"/>
            <a:ext cx="8569325" cy="5040313"/>
          </a:xfrm>
        </p:spPr>
        <p:txBody>
          <a:bodyPr/>
          <a:lstStyle/>
          <a:p>
            <a:pPr eaLnBrk="1" hangingPunct="1">
              <a:lnSpc>
                <a:spcPct val="80000"/>
              </a:lnSpc>
              <a:defRPr/>
            </a:pPr>
            <a:r>
              <a:rPr lang="ru-RU" sz="2000" b="1" smtClean="0"/>
              <a:t>розробка та участь у реалізації профілактичних проектів із створення несприятливого середовища для наркоманії в українському суспільстві, пропаганда здорового способу життя як одного з ключових елементів сучасної національної ідеї в Україні, сприяння державі у забезпеченні заходів з відродження наркоманів як морально відповідальних особистостей, залучення до цієї роботи інших громадських організацій та координація їхньої діяльності;</a:t>
            </a:r>
            <a:br>
              <a:rPr lang="ru-RU" sz="2000" b="1" smtClean="0"/>
            </a:br>
            <a:r>
              <a:rPr lang="ru-RU" sz="2000" b="1" smtClean="0"/>
              <a:t/>
            </a:r>
            <a:br>
              <a:rPr lang="ru-RU" sz="2000" b="1" smtClean="0"/>
            </a:br>
            <a:endParaRPr lang="ru-RU" sz="2000" b="1" smtClean="0"/>
          </a:p>
          <a:p>
            <a:pPr eaLnBrk="1" hangingPunct="1">
              <a:lnSpc>
                <a:spcPct val="80000"/>
              </a:lnSpc>
              <a:defRPr/>
            </a:pPr>
            <a:r>
              <a:rPr lang="ru-RU" sz="2000" b="1" smtClean="0"/>
              <a:t>створення механізмів громадської експертизи стану та шляхів подолання в Україні пов'язаних з наркоманією соціальних проблем, та механізмів громадського контролю за результатами та ефективністю діяльності національних державних органів, відповідальних за профілактику та боротьбу з наркоманією, сприяння державі у виконанні нею її міжнародних зобов'язань у цій сфері.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3"/>
          <p:cNvSpPr>
            <a:spLocks noGrp="1" noRot="1" noChangeArrowheads="1"/>
          </p:cNvSpPr>
          <p:nvPr>
            <p:ph type="body" idx="1"/>
          </p:nvPr>
        </p:nvSpPr>
        <p:spPr>
          <a:xfrm>
            <a:off x="395288" y="333375"/>
            <a:ext cx="8208962" cy="6191250"/>
          </a:xfrm>
        </p:spPr>
        <p:txBody>
          <a:bodyPr/>
          <a:lstStyle/>
          <a:p>
            <a:pPr eaLnBrk="1" hangingPunct="1">
              <a:lnSpc>
                <a:spcPct val="80000"/>
              </a:lnSpc>
              <a:defRPr/>
            </a:pPr>
            <a:r>
              <a:rPr lang="ru-RU" sz="2000" b="1" smtClean="0"/>
              <a:t>визначення дійсного рівня захворюваності на наркоманію серед студентів Українських університетів.</a:t>
            </a:r>
          </a:p>
          <a:p>
            <a:pPr eaLnBrk="1" hangingPunct="1">
              <a:lnSpc>
                <a:spcPct val="80000"/>
              </a:lnSpc>
              <a:buFont typeface="Wingdings" panose="05000000000000000000" pitchFamily="2" charset="2"/>
              <a:buNone/>
              <a:defRPr/>
            </a:pPr>
            <a:endParaRPr lang="ru-RU" sz="2000" b="1" smtClean="0"/>
          </a:p>
          <a:p>
            <a:pPr eaLnBrk="1" hangingPunct="1">
              <a:lnSpc>
                <a:spcPct val="80000"/>
              </a:lnSpc>
              <a:defRPr/>
            </a:pPr>
            <a:r>
              <a:rPr lang="ru-RU" sz="2000" b="1" smtClean="0"/>
              <a:t>розробка і впровадження разом із Міністерством освіти і науки України та ректоратами університетів на їх базі цільових профілактичних проектів для студентської молоді з подальшим поширенням цього проекту на інші навчальні заклади України.</a:t>
            </a:r>
          </a:p>
          <a:p>
            <a:pPr eaLnBrk="1" hangingPunct="1">
              <a:lnSpc>
                <a:spcPct val="80000"/>
              </a:lnSpc>
              <a:defRPr/>
            </a:pPr>
            <a:endParaRPr lang="ru-RU" sz="2000" b="1" smtClean="0"/>
          </a:p>
          <a:p>
            <a:pPr eaLnBrk="1" hangingPunct="1">
              <a:lnSpc>
                <a:spcPct val="80000"/>
              </a:lnSpc>
              <a:defRPr/>
            </a:pPr>
            <a:r>
              <a:rPr lang="ru-RU" sz="2000" b="1" smtClean="0"/>
              <a:t>Започатковувати робочі контакти з Радою національної безпеки і оборони України, Комітетом з питань національної безпеки і оборони Верховної Ради України, відповідним Головним управлінням СБУ, Комітетом з контролю за наркотиками МОЗ України, ведення роботи щодо встановлення ділових зв'язків з іншими зацікавленими держаними та громадськими організаціями.</a:t>
            </a:r>
          </a:p>
          <a:p>
            <a:pPr eaLnBrk="1" hangingPunct="1">
              <a:lnSpc>
                <a:spcPct val="80000"/>
              </a:lnSpc>
              <a:defRPr/>
            </a:pPr>
            <a:endParaRPr lang="ru-RU" sz="2000" b="1" smtClean="0"/>
          </a:p>
          <a:p>
            <a:pPr eaLnBrk="1" hangingPunct="1">
              <a:lnSpc>
                <a:spcPct val="80000"/>
              </a:lnSpc>
              <a:defRPr/>
            </a:pPr>
            <a:r>
              <a:rPr lang="ru-RU" sz="2000" b="1" smtClean="0"/>
              <a:t>Щиро запрошувати всіх громадян України та іноземних громадян, керівників підприємств та організацій, навчальних та виховних закладів, а також потенційних спонсорів до співпраці.</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dissolve">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9155">
                                            <p:txEl>
                                              <p:pRg st="2" end="2"/>
                                            </p:txEl>
                                          </p:spTgt>
                                        </p:tgtEl>
                                        <p:attrNameLst>
                                          <p:attrName>style.visibility</p:attrName>
                                        </p:attrNameLst>
                                      </p:cBhvr>
                                      <p:to>
                                        <p:strVal val="visible"/>
                                      </p:to>
                                    </p:set>
                                    <p:animEffect transition="in" filter="dissolve">
                                      <p:cBhvr>
                                        <p:cTn id="12" dur="500"/>
                                        <p:tgtEl>
                                          <p:spTgt spid="4915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9155">
                                            <p:txEl>
                                              <p:pRg st="4" end="4"/>
                                            </p:txEl>
                                          </p:spTgt>
                                        </p:tgtEl>
                                        <p:attrNameLst>
                                          <p:attrName>style.visibility</p:attrName>
                                        </p:attrNameLst>
                                      </p:cBhvr>
                                      <p:to>
                                        <p:strVal val="visible"/>
                                      </p:to>
                                    </p:set>
                                    <p:animEffect transition="in" filter="dissolve">
                                      <p:cBhvr>
                                        <p:cTn id="17" dur="500"/>
                                        <p:tgtEl>
                                          <p:spTgt spid="4915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9155">
                                            <p:txEl>
                                              <p:pRg st="6" end="6"/>
                                            </p:txEl>
                                          </p:spTgt>
                                        </p:tgtEl>
                                        <p:attrNameLst>
                                          <p:attrName>style.visibility</p:attrName>
                                        </p:attrNameLst>
                                      </p:cBhvr>
                                      <p:to>
                                        <p:strVal val="visible"/>
                                      </p:to>
                                    </p:set>
                                    <p:animEffect transition="in" filter="dissolve">
                                      <p:cBhvr>
                                        <p:cTn id="22" dur="500"/>
                                        <p:tgtEl>
                                          <p:spTgt spid="491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Rot="1" noChangeArrowheads="1"/>
          </p:cNvSpPr>
          <p:nvPr>
            <p:ph type="title"/>
          </p:nvPr>
        </p:nvSpPr>
        <p:spPr>
          <a:xfrm>
            <a:off x="457200" y="244475"/>
            <a:ext cx="8002588" cy="592138"/>
          </a:xfrm>
        </p:spPr>
        <p:txBody>
          <a:bodyPr/>
          <a:lstStyle/>
          <a:p>
            <a:pPr eaLnBrk="1" hangingPunct="1">
              <a:defRPr/>
            </a:pPr>
            <a:r>
              <a:rPr lang="uk-UA" sz="4000" smtClean="0"/>
              <a:t>І етап: Оцінка ситуації</a:t>
            </a:r>
            <a:endParaRPr lang="ru-RU" sz="4000" smtClean="0"/>
          </a:p>
        </p:txBody>
      </p:sp>
      <p:sp>
        <p:nvSpPr>
          <p:cNvPr id="28675" name="Rectangle 4"/>
          <p:cNvSpPr>
            <a:spLocks noChangeArrowheads="1"/>
          </p:cNvSpPr>
          <p:nvPr/>
        </p:nvSpPr>
        <p:spPr bwMode="auto">
          <a:xfrm>
            <a:off x="395288" y="768350"/>
            <a:ext cx="8137525" cy="576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ru-RU" altLang="ru-RU"/>
          </a:p>
          <a:p>
            <a:pPr eaLnBrk="1" hangingPunct="1">
              <a:buFontTx/>
              <a:buChar char="•"/>
            </a:pPr>
            <a:r>
              <a:rPr lang="uk-UA" altLang="ru-RU" sz="2000"/>
              <a:t> </a:t>
            </a:r>
            <a:r>
              <a:rPr lang="uk-UA" altLang="ru-RU" sz="2000" b="1"/>
              <a:t>«Потенційні споживачі»</a:t>
            </a:r>
            <a:r>
              <a:rPr lang="uk-UA" altLang="ru-RU" sz="2000"/>
              <a:t> наркотиків (головним чином школярі молодших і середніх класів), що вимагають, через свій вік, заходів виключно первинної профілактики. </a:t>
            </a:r>
            <a:endParaRPr lang="ru-RU" altLang="ru-RU" sz="2000"/>
          </a:p>
          <a:p>
            <a:pPr eaLnBrk="1" hangingPunct="1">
              <a:buFontTx/>
              <a:buChar char="•"/>
            </a:pPr>
            <a:r>
              <a:rPr lang="uk-UA" altLang="ru-RU" sz="2000"/>
              <a:t> </a:t>
            </a:r>
            <a:r>
              <a:rPr lang="uk-UA" altLang="ru-RU" sz="2000" b="1"/>
              <a:t>«Епізодичні і випадкові споживачі»</a:t>
            </a:r>
            <a:r>
              <a:rPr lang="uk-UA" altLang="ru-RU" sz="2000"/>
              <a:t> наркотиків, оскільки цю групу, що вимагає вторинної профілактики, практично неможливо ізолювати від тих, хто утримується від вживання наркотиків, відносно них слід проводити заходи змішаного характеру. </a:t>
            </a:r>
            <a:endParaRPr lang="ru-RU" altLang="ru-RU" sz="2000"/>
          </a:p>
          <a:p>
            <a:pPr eaLnBrk="1" hangingPunct="1">
              <a:buFontTx/>
              <a:buChar char="•"/>
            </a:pPr>
            <a:r>
              <a:rPr lang="uk-UA" altLang="ru-RU" sz="2000" b="1"/>
              <a:t>Групи населення, які виконують по відношенню до потенційних споживачів функції навчання і контролю</a:t>
            </a:r>
            <a:r>
              <a:rPr lang="uk-UA" altLang="ru-RU" sz="2000"/>
              <a:t>:в першу чергу батьків, вчителів, лікарів. Ці групи потребують заповнення інформаційних порожнеч або в заміні сформованих раніше стереотипів на достовірну інформацію про аддиктивні речовини. Також ця група вимагає навчання хоч би елементарним навикам профілактики. </a:t>
            </a:r>
            <a:endParaRPr lang="ru-RU" altLang="ru-RU" sz="2000"/>
          </a:p>
          <a:p>
            <a:pPr eaLnBrk="1" hangingPunct="1">
              <a:buFontTx/>
              <a:buChar char="•"/>
            </a:pPr>
            <a:r>
              <a:rPr lang="uk-UA" altLang="ru-RU" sz="2000" b="1"/>
              <a:t>«Регулярні споживачі» </a:t>
            </a:r>
            <a:r>
              <a:rPr lang="uk-UA" altLang="ru-RU" sz="2000"/>
              <a:t>люди з наркоманією, що повністю сформувалася, і близькі ним люди (батьки, друзі і т.  д.). Ця група вимагає, окрім лікувального втручання, заходів реабілітації, ресоціализації і адаптації.</a:t>
            </a:r>
            <a:endParaRPr lang="ru-RU" altLang="ru-RU"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42"/>
                                        </p:tgtEl>
                                        <p:attrNameLst>
                                          <p:attrName>style.visibility</p:attrName>
                                        </p:attrNameLst>
                                      </p:cBhvr>
                                      <p:to>
                                        <p:strVal val="visible"/>
                                      </p:to>
                                    </p:set>
                                    <p:animEffect transition="in" filter="fade">
                                      <p:cBhvr>
                                        <p:cTn id="7" dur="2000"/>
                                        <p:tgtEl>
                                          <p:spTgt spid="1126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Rot="1" noChangeArrowheads="1"/>
          </p:cNvSpPr>
          <p:nvPr>
            <p:ph type="title"/>
          </p:nvPr>
        </p:nvSpPr>
        <p:spPr>
          <a:xfrm>
            <a:off x="179388" y="188913"/>
            <a:ext cx="8569325" cy="792162"/>
          </a:xfrm>
        </p:spPr>
        <p:txBody>
          <a:bodyPr/>
          <a:lstStyle/>
          <a:p>
            <a:pPr eaLnBrk="1" hangingPunct="1">
              <a:defRPr/>
            </a:pPr>
            <a:r>
              <a:rPr lang="uk-UA" sz="4000" smtClean="0"/>
              <a:t>ІІ етап: </a:t>
            </a:r>
            <a:r>
              <a:rPr lang="uk-UA" sz="3200" smtClean="0"/>
              <a:t>Профілактичні програми</a:t>
            </a:r>
            <a:endParaRPr lang="ru-RU" sz="3200" smtClean="0"/>
          </a:p>
        </p:txBody>
      </p:sp>
      <p:sp>
        <p:nvSpPr>
          <p:cNvPr id="113667" name="Rectangle 3"/>
          <p:cNvSpPr>
            <a:spLocks noGrp="1" noRot="1" noChangeArrowheads="1"/>
          </p:cNvSpPr>
          <p:nvPr>
            <p:ph type="body" idx="1"/>
          </p:nvPr>
        </p:nvSpPr>
        <p:spPr>
          <a:xfrm>
            <a:off x="179388" y="1241425"/>
            <a:ext cx="8569325" cy="5211763"/>
          </a:xfrm>
        </p:spPr>
        <p:txBody>
          <a:bodyPr/>
          <a:lstStyle/>
          <a:p>
            <a:pPr eaLnBrk="1" hangingPunct="1">
              <a:lnSpc>
                <a:spcPct val="90000"/>
              </a:lnSpc>
              <a:defRPr/>
            </a:pPr>
            <a:r>
              <a:rPr lang="uk-UA" sz="2400" b="1" i="1" smtClean="0"/>
              <a:t>Тренінг життєвих, соціально-психологічних навиків</a:t>
            </a:r>
            <a:r>
              <a:rPr lang="uk-UA" sz="2400" smtClean="0"/>
              <a:t> (навики соціальної компетентності) є одним з основних компонентів профілактики наркотизма (Life Skills Training). Програми </a:t>
            </a:r>
            <a:r>
              <a:rPr lang="uk-UA" sz="2400" b="1" i="1" smtClean="0"/>
              <a:t>ФЖН </a:t>
            </a:r>
            <a:r>
              <a:rPr lang="uk-UA" sz="2400" smtClean="0"/>
              <a:t>обов'язково включають навчання ефективному спілкуванню, упевненості в собі, умінню управляти своїми відчуттями, вибору друзів і побудові позитивних відносин з однолітками, зміцненню зв'язків з сім'єю і іншими значущими дорослими, вирішенню проблем, критичному мисленню, ухваленню рішень, усвідомлення негативних впливів і тиску з боку однолітків і опору їм, постановці цілей, наданню допомоги що оточує. Участь дітей в суспільному житті надає таким, що вчаться позитивних ролевих моделей. Діти повинні придбати оптимум знань, щоб самостійно мислити і будувати свою поведінку.</a:t>
            </a:r>
            <a:endParaRPr lang="ru-RU"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1" name="Rectangle 3"/>
          <p:cNvSpPr>
            <a:spLocks noGrp="1" noRot="1" noChangeArrowheads="1"/>
          </p:cNvSpPr>
          <p:nvPr>
            <p:ph type="body" idx="1"/>
          </p:nvPr>
        </p:nvSpPr>
        <p:spPr>
          <a:xfrm>
            <a:off x="395288" y="476250"/>
            <a:ext cx="8007350" cy="4191000"/>
          </a:xfrm>
        </p:spPr>
        <p:txBody>
          <a:bodyPr/>
          <a:lstStyle/>
          <a:p>
            <a:pPr eaLnBrk="1" hangingPunct="1">
              <a:defRPr/>
            </a:pPr>
            <a:r>
              <a:rPr lang="uk-UA" sz="2800" smtClean="0"/>
              <a:t>Окрім програм формування життєвих навиків, в системі освіти активно використовуються різні </a:t>
            </a:r>
            <a:r>
              <a:rPr lang="uk-UA" sz="2800" b="1" i="1" smtClean="0"/>
              <a:t>програми навчання здоровому способу життя</a:t>
            </a:r>
            <a:r>
              <a:rPr lang="uk-UA" sz="2800" smtClean="0"/>
              <a:t>. Здійснюються вони шляхом введення в учбові плани таких дисциплін, як «Валеологія», «Основи безпеки життєдіяльності» і ін. Ці програми здійснюються по декількох стратегічних моделях.</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Effect transition="in" filter="fade">
                                      <p:cBhvr>
                                        <p:cTn id="7" dur="2000"/>
                                        <p:tgtEl>
                                          <p:spTgt spid="1146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5" name="Rectangle 3"/>
          <p:cNvSpPr>
            <a:spLocks noGrp="1" noRot="1" noChangeArrowheads="1"/>
          </p:cNvSpPr>
          <p:nvPr>
            <p:ph type="body" idx="1"/>
          </p:nvPr>
        </p:nvSpPr>
        <p:spPr>
          <a:xfrm>
            <a:off x="395288" y="404813"/>
            <a:ext cx="8007350" cy="4191000"/>
          </a:xfrm>
          <a:solidFill>
            <a:schemeClr val="bg2"/>
          </a:solidFill>
        </p:spPr>
        <p:txBody>
          <a:bodyPr/>
          <a:lstStyle/>
          <a:p>
            <a:pPr algn="ctr" eaLnBrk="1" hangingPunct="1">
              <a:lnSpc>
                <a:spcPct val="80000"/>
              </a:lnSpc>
              <a:defRPr/>
            </a:pPr>
            <a:r>
              <a:rPr lang="uk-UA" b="1" smtClean="0"/>
              <a:t>Медична модель.</a:t>
            </a:r>
            <a:r>
              <a:rPr lang="uk-UA" sz="2800" smtClean="0"/>
              <a:t> </a:t>
            </a:r>
          </a:p>
          <a:p>
            <a:pPr eaLnBrk="1" hangingPunct="1">
              <a:lnSpc>
                <a:spcPct val="80000"/>
              </a:lnSpc>
              <a:defRPr/>
            </a:pPr>
            <a:r>
              <a:rPr lang="uk-UA" sz="2800" smtClean="0"/>
              <a:t>Ця модель часто називається профілактичною, вона повністю побудована на інформуванні школярів про шкоду </a:t>
            </a:r>
            <a:r>
              <a:rPr lang="ru-RU" sz="2800" smtClean="0"/>
              <a:t>аддиктивної</a:t>
            </a:r>
            <a:r>
              <a:rPr lang="uk-UA" sz="2800" smtClean="0"/>
              <a:t> поведінки і є чисто когнітивною. Ефективність подібних програм оцінюється невисоко, але тут велику роль грає спосіб подачі інформації, тобто традиційне залякування показало свою слабку ефективність.</a:t>
            </a:r>
          </a:p>
          <a:p>
            <a:pPr eaLnBrk="1" hangingPunct="1">
              <a:lnSpc>
                <a:spcPct val="80000"/>
              </a:lnSpc>
              <a:defRPr/>
            </a:pPr>
            <a:r>
              <a:rPr lang="uk-UA" sz="2800" smtClean="0"/>
              <a:t> </a:t>
            </a:r>
            <a:endParaRPr lang="ru-RU"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Effect transition="in" filter="fade">
                                      <p:cBhvr>
                                        <p:cTn id="7" dur="1000"/>
                                        <p:tgtEl>
                                          <p:spTgt spid="115715">
                                            <p:txEl>
                                              <p:pRg st="0" end="0"/>
                                            </p:txEl>
                                          </p:spTgt>
                                        </p:tgtEl>
                                      </p:cBhvr>
                                    </p:animEffect>
                                    <p:anim calcmode="lin" valueType="num">
                                      <p:cBhvr>
                                        <p:cTn id="8" dur="1000" fill="hold"/>
                                        <p:tgtEl>
                                          <p:spTgt spid="1157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57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5715">
                                            <p:txEl>
                                              <p:pRg st="1" end="1"/>
                                            </p:txEl>
                                          </p:spTgt>
                                        </p:tgtEl>
                                        <p:attrNameLst>
                                          <p:attrName>style.visibility</p:attrName>
                                        </p:attrNameLst>
                                      </p:cBhvr>
                                      <p:to>
                                        <p:strVal val="visible"/>
                                      </p:to>
                                    </p:set>
                                    <p:animEffect transition="in" filter="fade">
                                      <p:cBhvr>
                                        <p:cTn id="14" dur="1000"/>
                                        <p:tgtEl>
                                          <p:spTgt spid="115715">
                                            <p:txEl>
                                              <p:pRg st="1" end="1"/>
                                            </p:txEl>
                                          </p:spTgt>
                                        </p:tgtEl>
                                      </p:cBhvr>
                                    </p:animEffect>
                                    <p:anim calcmode="lin" valueType="num">
                                      <p:cBhvr>
                                        <p:cTn id="15" dur="1000" fill="hold"/>
                                        <p:tgtEl>
                                          <p:spTgt spid="1157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57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5715">
                                            <p:txEl>
                                              <p:pRg st="2" end="2"/>
                                            </p:txEl>
                                          </p:spTgt>
                                        </p:tgtEl>
                                        <p:attrNameLst>
                                          <p:attrName>style.visibility</p:attrName>
                                        </p:attrNameLst>
                                      </p:cBhvr>
                                      <p:to>
                                        <p:strVal val="visible"/>
                                      </p:to>
                                    </p:set>
                                    <p:animEffect transition="in" filter="fade">
                                      <p:cBhvr>
                                        <p:cTn id="21" dur="1000"/>
                                        <p:tgtEl>
                                          <p:spTgt spid="115715">
                                            <p:txEl>
                                              <p:pRg st="2" end="2"/>
                                            </p:txEl>
                                          </p:spTgt>
                                        </p:tgtEl>
                                      </p:cBhvr>
                                    </p:animEffect>
                                    <p:anim calcmode="lin" valueType="num">
                                      <p:cBhvr>
                                        <p:cTn id="22" dur="1000" fill="hold"/>
                                        <p:tgtEl>
                                          <p:spTgt spid="1157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57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a:xfrm>
            <a:off x="539750" y="188913"/>
            <a:ext cx="8302625" cy="720725"/>
          </a:xfrm>
        </p:spPr>
        <p:txBody>
          <a:bodyPr/>
          <a:lstStyle/>
          <a:p>
            <a:pPr algn="ctr" eaLnBrk="1" hangingPunct="1">
              <a:defRPr/>
            </a:pPr>
            <a:r>
              <a:rPr lang="uk-UA" sz="4000" smtClean="0"/>
              <a:t>МЕТА</a:t>
            </a:r>
            <a:endParaRPr lang="ru-RU" sz="4000" smtClean="0"/>
          </a:p>
        </p:txBody>
      </p:sp>
      <p:sp>
        <p:nvSpPr>
          <p:cNvPr id="76803" name="Rectangle 3"/>
          <p:cNvSpPr>
            <a:spLocks noGrp="1" noRot="1" noChangeArrowheads="1"/>
          </p:cNvSpPr>
          <p:nvPr>
            <p:ph type="body" idx="1"/>
          </p:nvPr>
        </p:nvSpPr>
        <p:spPr>
          <a:xfrm>
            <a:off x="395288" y="1196975"/>
            <a:ext cx="8439150" cy="5184775"/>
          </a:xfrm>
        </p:spPr>
        <p:txBody>
          <a:bodyPr/>
          <a:lstStyle/>
          <a:p>
            <a:pPr eaLnBrk="1" hangingPunct="1">
              <a:lnSpc>
                <a:spcPct val="90000"/>
              </a:lnSpc>
              <a:defRPr/>
            </a:pPr>
            <a:r>
              <a:rPr lang="uk-UA" sz="2800" smtClean="0"/>
              <a:t>проведення теоретичного аналізу наукової літератури з поставленої проблеми; </a:t>
            </a:r>
          </a:p>
          <a:p>
            <a:pPr eaLnBrk="1" hangingPunct="1">
              <a:lnSpc>
                <a:spcPct val="90000"/>
              </a:lnSpc>
              <a:defRPr/>
            </a:pPr>
            <a:r>
              <a:rPr lang="uk-UA" sz="2800" smtClean="0"/>
              <a:t>аналіз стану проблеми наркотичної залежності в  сучасному суспільстві;</a:t>
            </a:r>
          </a:p>
          <a:p>
            <a:pPr eaLnBrk="1" hangingPunct="1">
              <a:lnSpc>
                <a:spcPct val="90000"/>
              </a:lnSpc>
              <a:defRPr/>
            </a:pPr>
            <a:r>
              <a:rPr lang="uk-UA" sz="2800" smtClean="0"/>
              <a:t>вивчення індивідуальних особливостей наркотично залежних;</a:t>
            </a:r>
          </a:p>
          <a:p>
            <a:pPr eaLnBrk="1" hangingPunct="1">
              <a:lnSpc>
                <a:spcPct val="90000"/>
              </a:lnSpc>
              <a:defRPr/>
            </a:pPr>
            <a:r>
              <a:rPr lang="uk-UA" sz="2800" smtClean="0"/>
              <a:t>розробка на цій підставі рекомендацій щодо усунення наркотичної залежності, як соціальної проблеми, тобто </a:t>
            </a:r>
            <a:r>
              <a:rPr lang="ru-RU" sz="2800" smtClean="0"/>
              <a:t>социальної технології профилактики наркотизму, що призводить до покращення наркотичної ситуації в країні чи конкретній області.</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76802"/>
                                        </p:tgtEl>
                                        <p:attrNameLst>
                                          <p:attrName>style.visibility</p:attrName>
                                        </p:attrNameLst>
                                      </p:cBhvr>
                                      <p:to>
                                        <p:strVal val="visible"/>
                                      </p:to>
                                    </p:set>
                                    <p:anim calcmode="lin" valueType="num">
                                      <p:cBhvr additive="base">
                                        <p:cTn id="7" dur="800" fill="hold">
                                          <p:stCondLst>
                                            <p:cond delay="0"/>
                                          </p:stCondLst>
                                        </p:cTn>
                                        <p:tgtEl>
                                          <p:spTgt spid="76802"/>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7680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76803">
                                            <p:txEl>
                                              <p:pRg st="0" end="0"/>
                                            </p:txEl>
                                          </p:spTgt>
                                        </p:tgtEl>
                                        <p:attrNameLst>
                                          <p:attrName>style.visibility</p:attrName>
                                        </p:attrNameLst>
                                      </p:cBhvr>
                                      <p:to>
                                        <p:strVal val="visible"/>
                                      </p:to>
                                    </p:set>
                                    <p:animEffect transition="in" filter="fade">
                                      <p:cBhvr>
                                        <p:cTn id="13" dur="1000"/>
                                        <p:tgtEl>
                                          <p:spTgt spid="76803">
                                            <p:txEl>
                                              <p:pRg st="0" end="0"/>
                                            </p:txEl>
                                          </p:spTgt>
                                        </p:tgtEl>
                                      </p:cBhvr>
                                    </p:animEffect>
                                    <p:anim calcmode="lin" valueType="num">
                                      <p:cBhvr>
                                        <p:cTn id="14" dur="1000" fill="hold"/>
                                        <p:tgtEl>
                                          <p:spTgt spid="76803">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768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76803">
                                            <p:txEl>
                                              <p:pRg st="1" end="1"/>
                                            </p:txEl>
                                          </p:spTgt>
                                        </p:tgtEl>
                                        <p:attrNameLst>
                                          <p:attrName>style.visibility</p:attrName>
                                        </p:attrNameLst>
                                      </p:cBhvr>
                                      <p:to>
                                        <p:strVal val="visible"/>
                                      </p:to>
                                    </p:set>
                                    <p:animEffect transition="in" filter="fade">
                                      <p:cBhvr>
                                        <p:cTn id="20" dur="1000"/>
                                        <p:tgtEl>
                                          <p:spTgt spid="76803">
                                            <p:txEl>
                                              <p:pRg st="1" end="1"/>
                                            </p:txEl>
                                          </p:spTgt>
                                        </p:tgtEl>
                                      </p:cBhvr>
                                    </p:animEffect>
                                    <p:anim calcmode="lin" valueType="num">
                                      <p:cBhvr>
                                        <p:cTn id="21" dur="1000" fill="hold"/>
                                        <p:tgtEl>
                                          <p:spTgt spid="76803">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768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76803">
                                            <p:txEl>
                                              <p:pRg st="2" end="2"/>
                                            </p:txEl>
                                          </p:spTgt>
                                        </p:tgtEl>
                                        <p:attrNameLst>
                                          <p:attrName>style.visibility</p:attrName>
                                        </p:attrNameLst>
                                      </p:cBhvr>
                                      <p:to>
                                        <p:strVal val="visible"/>
                                      </p:to>
                                    </p:set>
                                    <p:animEffect transition="in" filter="fade">
                                      <p:cBhvr>
                                        <p:cTn id="27" dur="1000"/>
                                        <p:tgtEl>
                                          <p:spTgt spid="76803">
                                            <p:txEl>
                                              <p:pRg st="2" end="2"/>
                                            </p:txEl>
                                          </p:spTgt>
                                        </p:tgtEl>
                                      </p:cBhvr>
                                    </p:animEffect>
                                    <p:anim calcmode="lin" valueType="num">
                                      <p:cBhvr>
                                        <p:cTn id="28" dur="1000" fill="hold"/>
                                        <p:tgtEl>
                                          <p:spTgt spid="76803">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768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76803">
                                            <p:txEl>
                                              <p:pRg st="3" end="3"/>
                                            </p:txEl>
                                          </p:spTgt>
                                        </p:tgtEl>
                                        <p:attrNameLst>
                                          <p:attrName>style.visibility</p:attrName>
                                        </p:attrNameLst>
                                      </p:cBhvr>
                                      <p:to>
                                        <p:strVal val="visible"/>
                                      </p:to>
                                    </p:set>
                                    <p:animEffect transition="in" filter="fade">
                                      <p:cBhvr>
                                        <p:cTn id="34" dur="1000"/>
                                        <p:tgtEl>
                                          <p:spTgt spid="76803">
                                            <p:txEl>
                                              <p:pRg st="3" end="3"/>
                                            </p:txEl>
                                          </p:spTgt>
                                        </p:tgtEl>
                                      </p:cBhvr>
                                    </p:animEffect>
                                    <p:anim calcmode="lin" valueType="num">
                                      <p:cBhvr>
                                        <p:cTn id="35" dur="1000" fill="hold"/>
                                        <p:tgtEl>
                                          <p:spTgt spid="76803">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7680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3"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9" name="Rectangle 3"/>
          <p:cNvSpPr>
            <a:spLocks noGrp="1" noRot="1" noChangeArrowheads="1"/>
          </p:cNvSpPr>
          <p:nvPr>
            <p:ph type="body" idx="1"/>
          </p:nvPr>
        </p:nvSpPr>
        <p:spPr>
          <a:xfrm>
            <a:off x="323850" y="404813"/>
            <a:ext cx="8007350" cy="4191000"/>
          </a:xfrm>
          <a:solidFill>
            <a:schemeClr val="bg2"/>
          </a:solidFill>
        </p:spPr>
        <p:txBody>
          <a:bodyPr/>
          <a:lstStyle/>
          <a:p>
            <a:pPr algn="ctr" eaLnBrk="1" hangingPunct="1">
              <a:lnSpc>
                <a:spcPct val="90000"/>
              </a:lnSpc>
              <a:defRPr/>
            </a:pPr>
            <a:r>
              <a:rPr lang="uk-UA" b="1" smtClean="0"/>
              <a:t>Освітня модель.</a:t>
            </a:r>
            <a:r>
              <a:rPr lang="uk-UA" sz="2800" smtClean="0"/>
              <a:t> </a:t>
            </a:r>
          </a:p>
          <a:p>
            <a:pPr eaLnBrk="1" hangingPunct="1">
              <a:lnSpc>
                <a:spcPct val="90000"/>
              </a:lnSpc>
              <a:defRPr/>
            </a:pPr>
            <a:r>
              <a:rPr lang="uk-UA" sz="2800" smtClean="0"/>
              <a:t>Вона схожа з медичною, але базується на положенні, що рішення повинне бути ухвалене на основі достовірної інформації особисто підлітком. Тут акцент робиться на навчанні навикам ухвалення рішень, але вони базуються більше на особових і соціальних аспектах (відношення до поведінки і нормативні уявлення), чим на чинниках пов'язаних з можливою хворобою.</a:t>
            </a:r>
            <a:endParaRPr lang="ru-RU" sz="2800"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 calcmode="lin" valueType="num">
                                      <p:cBhvr>
                                        <p:cTn id="7" dur="500" fill="hold"/>
                                        <p:tgtEl>
                                          <p:spTgt spid="116739">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16739">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16739">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167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116739">
                                            <p:txEl>
                                              <p:pRg st="1" end="1"/>
                                            </p:txEl>
                                          </p:spTgt>
                                        </p:tgtEl>
                                        <p:attrNameLst>
                                          <p:attrName>style.visibility</p:attrName>
                                        </p:attrNameLst>
                                      </p:cBhvr>
                                      <p:to>
                                        <p:strVal val="visible"/>
                                      </p:to>
                                    </p:set>
                                    <p:anim calcmode="lin" valueType="num">
                                      <p:cBhvr>
                                        <p:cTn id="15" dur="500" fill="hold"/>
                                        <p:tgtEl>
                                          <p:spTgt spid="116739">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116739">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116739">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116739">
                                            <p:txEl>
                                              <p:pRg st="1" end="1"/>
                                            </p:txEl>
                                          </p:spTgt>
                                        </p:tgtEl>
                                        <p:attrNameLst>
                                          <p:attrName>ppt_y</p:attrName>
                                        </p:attrNameLst>
                                      </p:cBhvr>
                                      <p:tavLst>
                                        <p:tav tm="0">
                                          <p:val>
                                            <p:strVal val="#ppt_y"/>
                                          </p:val>
                                        </p:tav>
                                        <p:tav tm="100000">
                                          <p:val>
                                            <p:strVal val="#ppt_y"/>
                                          </p:val>
                                        </p:tav>
                                      </p:tavLst>
                                    </p:anim>
                                  </p:childTnLst>
                                </p:cTn>
                              </p:par>
                              <p:par>
                                <p:cTn id="19" presetID="39" presetClass="exit" presetSubtype="0" decel="100000" fill="hold" grpId="1" nodeType="withEffect">
                                  <p:stCondLst>
                                    <p:cond delay="0"/>
                                  </p:stCondLst>
                                  <p:childTnLst>
                                    <p:anim calcmode="lin" valueType="num">
                                      <p:cBhvr>
                                        <p:cTn id="20" dur="500" fill="hold"/>
                                        <p:tgtEl>
                                          <p:spTgt spid="116739">
                                            <p:txEl>
                                              <p:pRg st="0" end="0"/>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21" dur="500" fill="hold"/>
                                        <p:tgtEl>
                                          <p:spTgt spid="116739">
                                            <p:txEl>
                                              <p:pRg st="0" end="0"/>
                                            </p:txEl>
                                          </p:spTgt>
                                        </p:tgtEl>
                                        <p:attrNameLst>
                                          <p:attrName>ppt_w</p:attrName>
                                        </p:attrNameLst>
                                      </p:cBhvr>
                                      <p:tavLst>
                                        <p:tav tm="0">
                                          <p:val>
                                            <p:strVal val="ppt_w"/>
                                          </p:val>
                                        </p:tav>
                                        <p:tav tm="50000">
                                          <p:val>
                                            <p:strVal val="ppt_w+.3"/>
                                          </p:val>
                                        </p:tav>
                                        <p:tav tm="100000">
                                          <p:val>
                                            <p:strVal val="ppt_w+.3"/>
                                          </p:val>
                                        </p:tav>
                                      </p:tavLst>
                                    </p:anim>
                                    <p:anim calcmode="lin" valueType="num">
                                      <p:cBhvr>
                                        <p:cTn id="22" dur="500" fill="hold"/>
                                        <p:tgtEl>
                                          <p:spTgt spid="116739">
                                            <p:txEl>
                                              <p:pRg st="0" end="0"/>
                                            </p:txEl>
                                          </p:spTgt>
                                        </p:tgtEl>
                                        <p:attrNameLst>
                                          <p:attrName>ppt_x</p:attrName>
                                        </p:attrNameLst>
                                      </p:cBhvr>
                                      <p:tavLst>
                                        <p:tav tm="0">
                                          <p:val>
                                            <p:strVal val="ppt_x"/>
                                          </p:val>
                                        </p:tav>
                                        <p:tav tm="50000">
                                          <p:val>
                                            <p:strVal val="ppt_x"/>
                                          </p:val>
                                        </p:tav>
                                        <p:tav tm="100000">
                                          <p:val>
                                            <p:strVal val="ppt_x-.3"/>
                                          </p:val>
                                        </p:tav>
                                      </p:tavLst>
                                    </p:anim>
                                    <p:anim calcmode="lin" valueType="num">
                                      <p:cBhvr>
                                        <p:cTn id="23" dur="500" fill="hold"/>
                                        <p:tgtEl>
                                          <p:spTgt spid="116739">
                                            <p:txEl>
                                              <p:pRg st="0" end="0"/>
                                            </p:txEl>
                                          </p:spTgt>
                                        </p:tgtEl>
                                        <p:attrNameLst>
                                          <p:attrName>ppt_y</p:attrName>
                                        </p:attrNameLst>
                                      </p:cBhvr>
                                      <p:tavLst>
                                        <p:tav tm="0">
                                          <p:val>
                                            <p:strVal val="ppt_y"/>
                                          </p:val>
                                        </p:tav>
                                        <p:tav tm="100000">
                                          <p:val>
                                            <p:strVal val="ppt_y"/>
                                          </p:val>
                                        </p:tav>
                                      </p:tavLst>
                                    </p:anim>
                                    <p:set>
                                      <p:cBhvr>
                                        <p:cTn id="24" dur="1" fill="hold">
                                          <p:stCondLst>
                                            <p:cond delay="499"/>
                                          </p:stCondLst>
                                        </p:cTn>
                                        <p:tgtEl>
                                          <p:spTgt spid="116739">
                                            <p:txEl>
                                              <p:pRg st="0" end="0"/>
                                            </p:txEl>
                                          </p:spTgt>
                                        </p:tgtEl>
                                        <p:attrNameLst>
                                          <p:attrName>style.visibility</p:attrName>
                                        </p:attrNameLst>
                                      </p:cBhvr>
                                      <p:to>
                                        <p:strVal val="hidden"/>
                                      </p:to>
                                    </p:set>
                                  </p:childTnLst>
                                </p:cTn>
                              </p:par>
                              <p:par>
                                <p:cTn id="25" presetID="39" presetClass="exit" presetSubtype="0" decel="100000" fill="hold" grpId="1" nodeType="withEffect">
                                  <p:stCondLst>
                                    <p:cond delay="0"/>
                                  </p:stCondLst>
                                  <p:childTnLst>
                                    <p:anim calcmode="lin" valueType="num">
                                      <p:cBhvr>
                                        <p:cTn id="26" dur="500" fill="hold"/>
                                        <p:tgtEl>
                                          <p:spTgt spid="116739">
                                            <p:txEl>
                                              <p:pRg st="1" end="1"/>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27" dur="500" fill="hold"/>
                                        <p:tgtEl>
                                          <p:spTgt spid="116739">
                                            <p:txEl>
                                              <p:pRg st="1" end="1"/>
                                            </p:txEl>
                                          </p:spTgt>
                                        </p:tgtEl>
                                        <p:attrNameLst>
                                          <p:attrName>ppt_w</p:attrName>
                                        </p:attrNameLst>
                                      </p:cBhvr>
                                      <p:tavLst>
                                        <p:tav tm="0">
                                          <p:val>
                                            <p:strVal val="ppt_w"/>
                                          </p:val>
                                        </p:tav>
                                        <p:tav tm="50000">
                                          <p:val>
                                            <p:strVal val="ppt_w+.3"/>
                                          </p:val>
                                        </p:tav>
                                        <p:tav tm="100000">
                                          <p:val>
                                            <p:strVal val="ppt_w+.3"/>
                                          </p:val>
                                        </p:tav>
                                      </p:tavLst>
                                    </p:anim>
                                    <p:anim calcmode="lin" valueType="num">
                                      <p:cBhvr>
                                        <p:cTn id="28" dur="500" fill="hold"/>
                                        <p:tgtEl>
                                          <p:spTgt spid="116739">
                                            <p:txEl>
                                              <p:pRg st="1" end="1"/>
                                            </p:txEl>
                                          </p:spTgt>
                                        </p:tgtEl>
                                        <p:attrNameLst>
                                          <p:attrName>ppt_x</p:attrName>
                                        </p:attrNameLst>
                                      </p:cBhvr>
                                      <p:tavLst>
                                        <p:tav tm="0">
                                          <p:val>
                                            <p:strVal val="ppt_x"/>
                                          </p:val>
                                        </p:tav>
                                        <p:tav tm="50000">
                                          <p:val>
                                            <p:strVal val="ppt_x"/>
                                          </p:val>
                                        </p:tav>
                                        <p:tav tm="100000">
                                          <p:val>
                                            <p:strVal val="ppt_x-.3"/>
                                          </p:val>
                                        </p:tav>
                                      </p:tavLst>
                                    </p:anim>
                                    <p:anim calcmode="lin" valueType="num">
                                      <p:cBhvr>
                                        <p:cTn id="29" dur="500" fill="hold"/>
                                        <p:tgtEl>
                                          <p:spTgt spid="116739">
                                            <p:txEl>
                                              <p:pRg st="1" end="1"/>
                                            </p:txEl>
                                          </p:spTgt>
                                        </p:tgtEl>
                                        <p:attrNameLst>
                                          <p:attrName>ppt_y</p:attrName>
                                        </p:attrNameLst>
                                      </p:cBhvr>
                                      <p:tavLst>
                                        <p:tav tm="0">
                                          <p:val>
                                            <p:strVal val="ppt_y"/>
                                          </p:val>
                                        </p:tav>
                                        <p:tav tm="100000">
                                          <p:val>
                                            <p:strVal val="ppt_y"/>
                                          </p:val>
                                        </p:tav>
                                      </p:tavLst>
                                    </p:anim>
                                    <p:set>
                                      <p:cBhvr>
                                        <p:cTn id="30" dur="1" fill="hold">
                                          <p:stCondLst>
                                            <p:cond delay="499"/>
                                          </p:stCondLst>
                                        </p:cTn>
                                        <p:tgtEl>
                                          <p:spTgt spid="116739">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p:bldP spid="116739" grpId="1" build="allAtOnce"/>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3" name="Rectangle 3"/>
          <p:cNvSpPr>
            <a:spLocks noGrp="1" noRot="1" noChangeArrowheads="1"/>
          </p:cNvSpPr>
          <p:nvPr>
            <p:ph type="body" idx="1"/>
          </p:nvPr>
        </p:nvSpPr>
        <p:spPr>
          <a:xfrm>
            <a:off x="395288" y="404813"/>
            <a:ext cx="8007350" cy="4191000"/>
          </a:xfrm>
          <a:solidFill>
            <a:schemeClr val="bg2"/>
          </a:solidFill>
        </p:spPr>
        <p:txBody>
          <a:bodyPr/>
          <a:lstStyle/>
          <a:p>
            <a:pPr eaLnBrk="1" hangingPunct="1">
              <a:defRPr/>
            </a:pPr>
            <a:r>
              <a:rPr lang="uk-UA" b="1" smtClean="0"/>
              <a:t>Радикально-політична модель.</a:t>
            </a:r>
            <a:r>
              <a:rPr lang="uk-UA" smtClean="0"/>
              <a:t> </a:t>
            </a:r>
          </a:p>
          <a:p>
            <a:pPr eaLnBrk="1" hangingPunct="1">
              <a:defRPr/>
            </a:pPr>
            <a:r>
              <a:rPr lang="uk-UA" sz="2800" smtClean="0"/>
              <a:t>Вона включає освітню модель, але додає зовнішнє сприяння становленню здорового способу життя. Упор робиться на посиленні такої якості як упевненість в собі, щоб відмовитися від пропозицій «спробувати» , тут використовуються методи, витікаючі з теорії соціального навчення.</a:t>
            </a:r>
            <a:endParaRPr lang="ru-RU" sz="2800" smtClean="0"/>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 calcmode="lin" valueType="num">
                                      <p:cBhvr>
                                        <p:cTn id="7" dur="1000" fill="hold"/>
                                        <p:tgtEl>
                                          <p:spTgt spid="11776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11776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1776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17763">
                                            <p:txEl>
                                              <p:pRg st="1" end="1"/>
                                            </p:txEl>
                                          </p:spTgt>
                                        </p:tgtEl>
                                        <p:attrNameLst>
                                          <p:attrName>style.visibility</p:attrName>
                                        </p:attrNameLst>
                                      </p:cBhvr>
                                      <p:to>
                                        <p:strVal val="visible"/>
                                      </p:to>
                                    </p:set>
                                    <p:anim calcmode="lin" valueType="num">
                                      <p:cBhvr>
                                        <p:cTn id="14" dur="1000" fill="hold"/>
                                        <p:tgtEl>
                                          <p:spTgt spid="117763">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11776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177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Rot="1" noChangeArrowheads="1"/>
          </p:cNvSpPr>
          <p:nvPr>
            <p:ph type="body" idx="1"/>
          </p:nvPr>
        </p:nvSpPr>
        <p:spPr>
          <a:xfrm>
            <a:off x="323850" y="260350"/>
            <a:ext cx="8007350" cy="4191000"/>
          </a:xfrm>
          <a:solidFill>
            <a:schemeClr val="bg2"/>
          </a:solidFill>
        </p:spPr>
        <p:txBody>
          <a:bodyPr/>
          <a:lstStyle/>
          <a:p>
            <a:pPr eaLnBrk="1" hangingPunct="1">
              <a:lnSpc>
                <a:spcPct val="80000"/>
              </a:lnSpc>
              <a:defRPr/>
            </a:pPr>
            <a:r>
              <a:rPr lang="uk-UA" b="1" smtClean="0"/>
              <a:t>Модель самопосилення.</a:t>
            </a:r>
            <a:r>
              <a:rPr lang="uk-UA" sz="2800" smtClean="0"/>
              <a:t> </a:t>
            </a:r>
          </a:p>
          <a:p>
            <a:pPr eaLnBrk="1" hangingPunct="1">
              <a:lnSpc>
                <a:spcPct val="80000"/>
              </a:lnSpc>
              <a:defRPr/>
            </a:pPr>
            <a:r>
              <a:rPr lang="uk-UA" sz="2800" smtClean="0"/>
              <a:t>У її рамках об'єднані достовірна інформація медичної (профілактичної) моделі, навики ухвалення рішень, що розвиваються в рамках освітньої моделі, а також що дають психологічну підтримку і стимулюючі здоровий спосіб життя соціального оточення зусилля, які забезпечує радикально-політична модель. Ця модель найбільш ефективна, тобто носить комплексний характер.</a:t>
            </a:r>
            <a:endParaRPr lang="ru-RU" sz="28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1" name="Rectangle 3"/>
          <p:cNvSpPr>
            <a:spLocks noGrp="1" noRot="1" noChangeArrowheads="1"/>
          </p:cNvSpPr>
          <p:nvPr>
            <p:ph type="body" idx="1"/>
          </p:nvPr>
        </p:nvSpPr>
        <p:spPr>
          <a:xfrm>
            <a:off x="250825" y="333375"/>
            <a:ext cx="8424863" cy="6048375"/>
          </a:xfrm>
        </p:spPr>
        <p:txBody>
          <a:bodyPr/>
          <a:lstStyle/>
          <a:p>
            <a:pPr eaLnBrk="1" hangingPunct="1">
              <a:lnSpc>
                <a:spcPct val="80000"/>
              </a:lnSpc>
              <a:defRPr/>
            </a:pPr>
            <a:r>
              <a:rPr lang="uk-UA" sz="2000" b="1" i="1" smtClean="0"/>
              <a:t>Програми функціональних еквівалентів </a:t>
            </a:r>
            <a:r>
              <a:rPr lang="uk-UA" sz="2000" smtClean="0"/>
              <a:t>направлені в основному на організацію дозвілля молоді. Основне їх завдання полягає в розробці альтернатив для потенційно небезпечної </a:t>
            </a:r>
            <a:r>
              <a:rPr lang="ru-RU" sz="2000" smtClean="0"/>
              <a:t>аддиктивної</a:t>
            </a:r>
            <a:r>
              <a:rPr lang="uk-UA" sz="2000" smtClean="0"/>
              <a:t> поведінки. Відповідно до цієї програми необхідно проводити такі превентивні заходи, які в розвитку неповнолітніх стають функціональним еквівалентом споживання наркотиків. В рамках цих програм проводяться акції, що зачіпали життя всіх шарів суспільства — радіо і телепередачі, виставки , кіно і музичні проекти. Пасивному споживанню наркотиків протиставляється активне проведення вільного часу. Спортивні, розважальні і виховні заходи щодо ідеї повинні замінювати аддиктивну поведінку, і утримувати молодь від спокуси вживання наркотиків Але за організацією подібних заходів ховається неясність відносно питання того, що утримується від вживання наркотиків — тоді як одні проекти цілеспрямовано об'єднують споживачів наркотиків , в більшості інших проектів, те, що утримується від їх вживання є основною умовою участі в них. Це призводить до того, що саме ті неповнолітні, які знаходяться під загрозою наркоманії, відстороняються від участі в превентивних заходах. Як наслідок, під сумнів потрапляє сам принцип функціональної еквівалентності.</a:t>
            </a:r>
            <a:endParaRPr lang="ru-RU" sz="2000" smtClean="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 calcmode="lin" valueType="num">
                                      <p:cBhvr>
                                        <p:cTn id="7" dur="500" fill="hold"/>
                                        <p:tgtEl>
                                          <p:spTgt spid="119811">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119811">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119811">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119811">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119811">
                                            <p:txEl>
                                              <p:pRg st="0" end="0"/>
                                            </p:txEl>
                                          </p:spTgt>
                                        </p:tgtEl>
                                      </p:cBhvr>
                                    </p:animEffect>
                                  </p:childTnLst>
                                </p:cTn>
                              </p:par>
                              <p:par>
                                <p:cTn id="12" presetID="22" presetClass="exit" presetSubtype="8" fill="hold" grpId="1" nodeType="withEffect">
                                  <p:stCondLst>
                                    <p:cond delay="0"/>
                                  </p:stCondLst>
                                  <p:childTnLst>
                                    <p:animEffect transition="out" filter="wipe(left)">
                                      <p:cBhvr>
                                        <p:cTn id="13" dur="500"/>
                                        <p:tgtEl>
                                          <p:spTgt spid="119811">
                                            <p:txEl>
                                              <p:pRg st="0" end="0"/>
                                            </p:txEl>
                                          </p:spTgt>
                                        </p:tgtEl>
                                      </p:cBhvr>
                                    </p:animEffect>
                                    <p:set>
                                      <p:cBhvr>
                                        <p:cTn id="14" dur="1" fill="hold">
                                          <p:stCondLst>
                                            <p:cond delay="499"/>
                                          </p:stCondLst>
                                        </p:cTn>
                                        <p:tgtEl>
                                          <p:spTgt spid="119811">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P spid="119811" grpId="1" build="allAtOnce"/>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5" name="Rectangle 3"/>
          <p:cNvSpPr>
            <a:spLocks noGrp="1" noRot="1" noChangeArrowheads="1"/>
          </p:cNvSpPr>
          <p:nvPr>
            <p:ph type="body" idx="1"/>
          </p:nvPr>
        </p:nvSpPr>
        <p:spPr>
          <a:xfrm>
            <a:off x="323850" y="333375"/>
            <a:ext cx="8351838" cy="6264275"/>
          </a:xfrm>
        </p:spPr>
        <p:txBody>
          <a:bodyPr/>
          <a:lstStyle/>
          <a:p>
            <a:pPr eaLnBrk="1" hangingPunct="1">
              <a:lnSpc>
                <a:spcPct val="80000"/>
              </a:lnSpc>
              <a:defRPr/>
            </a:pPr>
            <a:r>
              <a:rPr lang="uk-UA" sz="2800" b="1" i="1" smtClean="0"/>
              <a:t>Сімейні профілактичні програми </a:t>
            </a:r>
            <a:r>
              <a:rPr lang="uk-UA" sz="2800" smtClean="0"/>
              <a:t>тісно пов'язані з шкільними програмами профілактики наркотизма. Їх агентами виступають сім'ї, оскільки цільовою групою для сімейних профілактичних програм є сім'ї цілком — батьки і діти . Сімейні профілактичні програми призначені як для дітей, так і для їх батьків. Вони включають освітній компонент з інформацією про наркотики (узгодженою з тією, яку отримують їх діти в школі) . Подібні програми розраховані на сім'ї, що мають дітей у віці від дитячого саду до закінчення школи, і направлені на посилення захисних чинників. Крім усього іншого, такі програми забезпечують доступність консультативних служб для сімей, що належать до групи ризику.</a:t>
            </a:r>
            <a:endParaRPr lang="ru-RU"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slide(fromBottom)">
                                      <p:cBhvr>
                                        <p:cTn id="7" dur="500">
                                          <p:stCondLst>
                                            <p:cond delay="0"/>
                                          </p:stCondLst>
                                        </p:cTn>
                                        <p:tgtEl>
                                          <p:spTgt spid="1208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Rot="1" noChangeArrowheads="1"/>
          </p:cNvSpPr>
          <p:nvPr>
            <p:ph type="title"/>
          </p:nvPr>
        </p:nvSpPr>
        <p:spPr>
          <a:xfrm>
            <a:off x="250825" y="188913"/>
            <a:ext cx="8424863" cy="719137"/>
          </a:xfrm>
        </p:spPr>
        <p:txBody>
          <a:bodyPr/>
          <a:lstStyle/>
          <a:p>
            <a:pPr eaLnBrk="1" hangingPunct="1">
              <a:defRPr/>
            </a:pPr>
            <a:r>
              <a:rPr lang="uk-UA" sz="4000" smtClean="0"/>
              <a:t>ІІІ етап: Профілактика</a:t>
            </a:r>
            <a:endParaRPr lang="ru-RU" sz="4000" smtClean="0"/>
          </a:p>
        </p:txBody>
      </p:sp>
      <p:sp>
        <p:nvSpPr>
          <p:cNvPr id="121859" name="Rectangle 3"/>
          <p:cNvSpPr>
            <a:spLocks noGrp="1" noRot="1" noChangeArrowheads="1"/>
          </p:cNvSpPr>
          <p:nvPr>
            <p:ph type="body" idx="1"/>
          </p:nvPr>
        </p:nvSpPr>
        <p:spPr>
          <a:xfrm>
            <a:off x="539750" y="981075"/>
            <a:ext cx="7862888" cy="5327650"/>
          </a:xfrm>
        </p:spPr>
        <p:txBody>
          <a:bodyPr/>
          <a:lstStyle/>
          <a:p>
            <a:pPr eaLnBrk="1" hangingPunct="1">
              <a:lnSpc>
                <a:spcPct val="80000"/>
              </a:lnSpc>
              <a:defRPr/>
            </a:pPr>
            <a:r>
              <a:rPr lang="uk-UA" sz="2000" smtClean="0"/>
              <a:t>Комплекс включає елементи як первинної, так і вторинної профілактики, оскільки за нашими даними практично половина молоді, що вчиться, має в своїй біографії факти </a:t>
            </a:r>
            <a:r>
              <a:rPr lang="ru-RU" sz="2000" smtClean="0"/>
              <a:t>аддиктивної</a:t>
            </a:r>
            <a:r>
              <a:rPr lang="uk-UA" sz="2000" smtClean="0"/>
              <a:t> поведінки. </a:t>
            </a:r>
            <a:endParaRPr lang="ru-RU" sz="2000" smtClean="0"/>
          </a:p>
          <a:p>
            <a:pPr eaLnBrk="1" hangingPunct="1">
              <a:lnSpc>
                <a:spcPct val="80000"/>
              </a:lnSpc>
              <a:defRPr/>
            </a:pPr>
            <a:r>
              <a:rPr lang="uk-UA" sz="2000" smtClean="0"/>
              <a:t>У структуру комплексу поміщена максимально повна і об'єктивна інформація про </a:t>
            </a:r>
            <a:r>
              <a:rPr lang="ru-RU" sz="2000" smtClean="0"/>
              <a:t>аддиктивні</a:t>
            </a:r>
            <a:r>
              <a:rPr lang="uk-UA" sz="2000" smtClean="0"/>
              <a:t> речовини і різні сторони їх вживання (як позитивних, так і негативних) з метою уникнути виникнення інформаційних порожнеч. Як відомо на місце подібних порожнеч мають тенденцію проникати різного роду стереотипи і міфи. </a:t>
            </a:r>
            <a:endParaRPr lang="ru-RU" sz="2000" smtClean="0"/>
          </a:p>
          <a:p>
            <a:pPr eaLnBrk="1" hangingPunct="1">
              <a:lnSpc>
                <a:spcPct val="80000"/>
              </a:lnSpc>
              <a:defRPr/>
            </a:pPr>
            <a:r>
              <a:rPr lang="uk-UA" sz="2000" smtClean="0"/>
              <a:t>Слід уникати подачі свідомо помилкової або стереотипної негативної інформації, щоб в цільовій групі не виникла недовіра до всього комплексу. </a:t>
            </a:r>
            <a:endParaRPr lang="ru-RU" sz="2000" smtClean="0"/>
          </a:p>
          <a:p>
            <a:pPr eaLnBrk="1" hangingPunct="1">
              <a:lnSpc>
                <a:spcPct val="80000"/>
              </a:lnSpc>
              <a:defRPr/>
            </a:pPr>
            <a:r>
              <a:rPr lang="uk-UA" sz="2000" smtClean="0"/>
              <a:t>Слід уникати передачі власного емоційного відношення до проблеми (частіше всього негативного). У підлітків і дітей емоційне забарвлення інформації може змінюватися на прямо протилежну, таким чином, слід надати їм самим формувати власне (емоційне) відношення до проблеми з свого боку надавши по можливості максимально повну і об'єктивну інформацію.</a:t>
            </a:r>
            <a:endParaRPr lang="ru-RU" sz="2000" smtClean="0"/>
          </a:p>
          <a:p>
            <a:pPr eaLnBrk="1" hangingPunct="1">
              <a:lnSpc>
                <a:spcPct val="80000"/>
              </a:lnSpc>
              <a:defRPr/>
            </a:pPr>
            <a:endParaRPr lang="ru-RU" sz="2000" smtClean="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21858"/>
                                        </p:tgtEl>
                                        <p:attrNameLst>
                                          <p:attrName>style.visibility</p:attrName>
                                        </p:attrNameLst>
                                      </p:cBhvr>
                                      <p:to>
                                        <p:strVal val="visible"/>
                                      </p:to>
                                    </p:set>
                                    <p:anim calcmode="lin" valueType="num">
                                      <p:cBhvr>
                                        <p:cTn id="7" dur="2000" fill="hold"/>
                                        <p:tgtEl>
                                          <p:spTgt spid="121858"/>
                                        </p:tgtEl>
                                        <p:attrNameLst>
                                          <p:attrName>ppt_w</p:attrName>
                                        </p:attrNameLst>
                                      </p:cBhvr>
                                      <p:tavLst>
                                        <p:tav tm="0">
                                          <p:val>
                                            <p:strVal val="#ppt_w*2.5"/>
                                          </p:val>
                                        </p:tav>
                                        <p:tav tm="100000">
                                          <p:val>
                                            <p:strVal val="#ppt_w"/>
                                          </p:val>
                                        </p:tav>
                                      </p:tavLst>
                                    </p:anim>
                                    <p:anim calcmode="lin" valueType="num">
                                      <p:cBhvr>
                                        <p:cTn id="8" dur="2000" fill="hold"/>
                                        <p:tgtEl>
                                          <p:spTgt spid="121858"/>
                                        </p:tgtEl>
                                        <p:attrNameLst>
                                          <p:attrName>ppt_h</p:attrName>
                                        </p:attrNameLst>
                                      </p:cBhvr>
                                      <p:tavLst>
                                        <p:tav tm="0">
                                          <p:val>
                                            <p:strVal val="#ppt_h"/>
                                          </p:val>
                                        </p:tav>
                                        <p:tav tm="100000">
                                          <p:val>
                                            <p:strVal val="#ppt_h"/>
                                          </p:val>
                                        </p:tav>
                                      </p:tavLst>
                                    </p:anim>
                                    <p:anim calcmode="lin" valueType="num">
                                      <p:cBhvr>
                                        <p:cTn id="9" dur="2000" fill="hold"/>
                                        <p:tgtEl>
                                          <p:spTgt spid="12185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2185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2185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21859">
                                            <p:txEl>
                                              <p:pRg st="0" end="0"/>
                                            </p:txEl>
                                          </p:spTgt>
                                        </p:tgtEl>
                                        <p:attrNameLst>
                                          <p:attrName>style.visibility</p:attrName>
                                        </p:attrNameLst>
                                      </p:cBhvr>
                                      <p:to>
                                        <p:strVal val="visible"/>
                                      </p:to>
                                    </p:set>
                                    <p:animEffect transition="in" filter="wipe(left)">
                                      <p:cBhvr>
                                        <p:cTn id="16" dur="500"/>
                                        <p:tgtEl>
                                          <p:spTgt spid="12185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1859">
                                            <p:txEl>
                                              <p:pRg st="1" end="1"/>
                                            </p:txEl>
                                          </p:spTgt>
                                        </p:tgtEl>
                                        <p:attrNameLst>
                                          <p:attrName>style.visibility</p:attrName>
                                        </p:attrNameLst>
                                      </p:cBhvr>
                                      <p:to>
                                        <p:strVal val="visible"/>
                                      </p:to>
                                    </p:set>
                                    <p:animEffect transition="in" filter="wipe(left)">
                                      <p:cBhvr>
                                        <p:cTn id="21" dur="500"/>
                                        <p:tgtEl>
                                          <p:spTgt spid="121859">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21859">
                                            <p:txEl>
                                              <p:pRg st="2" end="2"/>
                                            </p:txEl>
                                          </p:spTgt>
                                        </p:tgtEl>
                                        <p:attrNameLst>
                                          <p:attrName>style.visibility</p:attrName>
                                        </p:attrNameLst>
                                      </p:cBhvr>
                                      <p:to>
                                        <p:strVal val="visible"/>
                                      </p:to>
                                    </p:set>
                                    <p:animEffect transition="in" filter="wipe(left)">
                                      <p:cBhvr>
                                        <p:cTn id="26" dur="500"/>
                                        <p:tgtEl>
                                          <p:spTgt spid="121859">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21859">
                                            <p:txEl>
                                              <p:pRg st="3" end="3"/>
                                            </p:txEl>
                                          </p:spTgt>
                                        </p:tgtEl>
                                        <p:attrNameLst>
                                          <p:attrName>style.visibility</p:attrName>
                                        </p:attrNameLst>
                                      </p:cBhvr>
                                      <p:to>
                                        <p:strVal val="visible"/>
                                      </p:to>
                                    </p:set>
                                    <p:animEffect transition="in" filter="wipe(left)">
                                      <p:cBhvr>
                                        <p:cTn id="31" dur="500"/>
                                        <p:tgtEl>
                                          <p:spTgt spid="1218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p:bldP spid="121859"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Rot="1" noChangeArrowheads="1"/>
          </p:cNvSpPr>
          <p:nvPr>
            <p:ph type="title"/>
          </p:nvPr>
        </p:nvSpPr>
        <p:spPr>
          <a:xfrm>
            <a:off x="457200" y="244475"/>
            <a:ext cx="8385175" cy="808038"/>
          </a:xfrm>
        </p:spPr>
        <p:txBody>
          <a:bodyPr/>
          <a:lstStyle/>
          <a:p>
            <a:pPr eaLnBrk="1" hangingPunct="1">
              <a:defRPr/>
            </a:pPr>
            <a:r>
              <a:rPr lang="uk-UA" smtClean="0"/>
              <a:t>Приблизна тематика: </a:t>
            </a:r>
            <a:endParaRPr lang="ru-RU" smtClean="0"/>
          </a:p>
        </p:txBody>
      </p:sp>
      <p:sp>
        <p:nvSpPr>
          <p:cNvPr id="122883" name="Rectangle 3"/>
          <p:cNvSpPr>
            <a:spLocks noGrp="1" noRot="1" noChangeArrowheads="1"/>
          </p:cNvSpPr>
          <p:nvPr>
            <p:ph type="body" idx="1"/>
          </p:nvPr>
        </p:nvSpPr>
        <p:spPr>
          <a:xfrm>
            <a:off x="250825" y="1052513"/>
            <a:ext cx="8713788" cy="5545137"/>
          </a:xfrm>
        </p:spPr>
        <p:txBody>
          <a:bodyPr/>
          <a:lstStyle/>
          <a:p>
            <a:pPr eaLnBrk="1" hangingPunct="1">
              <a:lnSpc>
                <a:spcPct val="80000"/>
              </a:lnSpc>
              <a:defRPr/>
            </a:pPr>
            <a:r>
              <a:rPr lang="uk-UA" sz="2000" b="1" smtClean="0"/>
              <a:t>Тема 1. Поняття </a:t>
            </a:r>
            <a:r>
              <a:rPr lang="ru-RU" sz="2000" b="1" smtClean="0"/>
              <a:t>аддиктивної</a:t>
            </a:r>
            <a:r>
              <a:rPr lang="uk-UA" sz="2000" b="1" smtClean="0"/>
              <a:t> поведінки і її основні форми.</a:t>
            </a:r>
            <a:endParaRPr lang="uk-UA" sz="2000" smtClean="0"/>
          </a:p>
          <a:p>
            <a:pPr eaLnBrk="1" hangingPunct="1">
              <a:lnSpc>
                <a:spcPct val="80000"/>
              </a:lnSpc>
              <a:defRPr/>
            </a:pPr>
            <a:r>
              <a:rPr lang="uk-UA" sz="2000" smtClean="0"/>
              <a:t>Поняття </a:t>
            </a:r>
            <a:r>
              <a:rPr lang="ru-RU" sz="2000" smtClean="0"/>
              <a:t>аддиктивної</a:t>
            </a:r>
            <a:r>
              <a:rPr lang="uk-UA" sz="2000" smtClean="0"/>
              <a:t> поведінка, </a:t>
            </a:r>
            <a:r>
              <a:rPr lang="ru-RU" sz="2000" smtClean="0"/>
              <a:t>аддиктивні</a:t>
            </a:r>
            <a:r>
              <a:rPr lang="uk-UA" sz="2000" smtClean="0"/>
              <a:t> речовини, наркотики, психоактивні (психотропні) речовини. Природа </a:t>
            </a:r>
            <a:r>
              <a:rPr lang="ru-RU" sz="2000" smtClean="0"/>
              <a:t>аддиктивної</a:t>
            </a:r>
            <a:r>
              <a:rPr lang="uk-UA" sz="2000" smtClean="0"/>
              <a:t> поведінки, біологічні, психологічні і соціальні чинники, що викликають залежність. Форми аддиктивної поведінки: хімічна і нехімічна залежність. Легальні і нелегальні аддиктивні речовини. Уявлення про «легкі» і «важкі» наркотики.</a:t>
            </a:r>
            <a:endParaRPr lang="uk-UA" sz="2000" b="1" smtClean="0"/>
          </a:p>
          <a:p>
            <a:pPr eaLnBrk="1" hangingPunct="1">
              <a:lnSpc>
                <a:spcPct val="80000"/>
              </a:lnSpc>
              <a:defRPr/>
            </a:pPr>
            <a:r>
              <a:rPr lang="uk-UA" sz="2000" b="1" smtClean="0"/>
              <a:t>Тема 2. Етапи і механізми формування залежності від </a:t>
            </a:r>
            <a:r>
              <a:rPr lang="ru-RU" sz="2000" b="1" smtClean="0"/>
              <a:t>аддиктивних</a:t>
            </a:r>
            <a:r>
              <a:rPr lang="uk-UA" sz="2000" b="1" smtClean="0"/>
              <a:t> речовин.</a:t>
            </a:r>
            <a:endParaRPr lang="uk-UA" sz="2000" smtClean="0"/>
          </a:p>
          <a:p>
            <a:pPr eaLnBrk="1" hangingPunct="1">
              <a:lnSpc>
                <a:spcPct val="80000"/>
              </a:lnSpc>
              <a:defRPr/>
            </a:pPr>
            <a:r>
              <a:rPr lang="uk-UA" sz="2000" smtClean="0"/>
              <a:t>Формування залежності від психоактивних речовин, її стадії і розвиток захворювання. Перші проби. Групова залежність. Психічна залежність. Патологічне (незбориме) ваблення до наркотика. Фізична залежність. Підвищення толерантності (чутливості) до наркотика. Культура і вживання </a:t>
            </a:r>
            <a:r>
              <a:rPr lang="ru-RU" sz="2000" smtClean="0"/>
              <a:t>аддиктивних</a:t>
            </a:r>
            <a:r>
              <a:rPr lang="uk-UA" sz="2000" smtClean="0"/>
              <a:t> речовин.</a:t>
            </a:r>
            <a:endParaRPr lang="uk-UA" sz="2000" b="1" smtClean="0"/>
          </a:p>
          <a:p>
            <a:pPr eaLnBrk="1" hangingPunct="1">
              <a:lnSpc>
                <a:spcPct val="80000"/>
              </a:lnSpc>
              <a:defRPr/>
            </a:pPr>
            <a:r>
              <a:rPr lang="uk-UA" sz="2000" b="1" smtClean="0"/>
              <a:t>Тема 3. Явні і приховані властивості </a:t>
            </a:r>
            <a:r>
              <a:rPr lang="ru-RU" sz="2000" b="1" smtClean="0"/>
              <a:t>аддиктивних</a:t>
            </a:r>
            <a:r>
              <a:rPr lang="uk-UA" sz="2000" b="1" smtClean="0"/>
              <a:t> речовин.</a:t>
            </a:r>
            <a:endParaRPr lang="uk-UA" sz="2000" smtClean="0"/>
          </a:p>
          <a:p>
            <a:pPr eaLnBrk="1" hangingPunct="1">
              <a:lnSpc>
                <a:spcPct val="80000"/>
              </a:lnSpc>
              <a:defRPr/>
            </a:pPr>
            <a:r>
              <a:rPr lang="uk-UA" sz="2000" smtClean="0"/>
              <a:t>Явні і приховані властивості </a:t>
            </a:r>
            <a:r>
              <a:rPr lang="ru-RU" sz="2000" smtClean="0"/>
              <a:t>аддиктивних</a:t>
            </a:r>
            <a:r>
              <a:rPr lang="uk-UA" sz="2000" smtClean="0"/>
              <a:t> речовин. Позитивні і негативні властивості </a:t>
            </a:r>
            <a:r>
              <a:rPr lang="ru-RU" sz="2000" smtClean="0"/>
              <a:t>аддиктивних</a:t>
            </a:r>
            <a:r>
              <a:rPr lang="uk-UA" sz="2000" smtClean="0"/>
              <a:t> речовин, співвідношення позитивних і негативних властивостей у різних речовин. Наслідки вживання аддиктивных речовин, індивідуальні і соціальні наслідки. Інтоксикація. Зловживання (шкідливе вживання). Синдром залежності. Стан відміни (синдром абстинента).</a:t>
            </a:r>
            <a:endParaRPr lang="uk-UA" sz="20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882"/>
                                        </p:tgtEl>
                                        <p:attrNameLst>
                                          <p:attrName>style.visibility</p:attrName>
                                        </p:attrNameLst>
                                      </p:cBhvr>
                                      <p:to>
                                        <p:strVal val="visible"/>
                                      </p:to>
                                    </p:set>
                                    <p:animEffect transition="in" filter="fade">
                                      <p:cBhvr>
                                        <p:cTn id="7" dur="2000"/>
                                        <p:tgtEl>
                                          <p:spTgt spid="1228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883">
                                            <p:txEl>
                                              <p:pRg st="0" end="0"/>
                                            </p:txEl>
                                          </p:spTgt>
                                        </p:tgtEl>
                                        <p:attrNameLst>
                                          <p:attrName>style.visibility</p:attrName>
                                        </p:attrNameLst>
                                      </p:cBhvr>
                                      <p:to>
                                        <p:strVal val="visible"/>
                                      </p:to>
                                    </p:set>
                                    <p:animEffect transition="in" filter="fade">
                                      <p:cBhvr>
                                        <p:cTn id="12" dur="2000"/>
                                        <p:tgtEl>
                                          <p:spTgt spid="1228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883">
                                            <p:txEl>
                                              <p:pRg st="1" end="1"/>
                                            </p:txEl>
                                          </p:spTgt>
                                        </p:tgtEl>
                                        <p:attrNameLst>
                                          <p:attrName>style.visibility</p:attrName>
                                        </p:attrNameLst>
                                      </p:cBhvr>
                                      <p:to>
                                        <p:strVal val="visible"/>
                                      </p:to>
                                    </p:set>
                                    <p:animEffect transition="in" filter="fade">
                                      <p:cBhvr>
                                        <p:cTn id="17" dur="2000"/>
                                        <p:tgtEl>
                                          <p:spTgt spid="12288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883">
                                            <p:txEl>
                                              <p:pRg st="2" end="2"/>
                                            </p:txEl>
                                          </p:spTgt>
                                        </p:tgtEl>
                                        <p:attrNameLst>
                                          <p:attrName>style.visibility</p:attrName>
                                        </p:attrNameLst>
                                      </p:cBhvr>
                                      <p:to>
                                        <p:strVal val="visible"/>
                                      </p:to>
                                    </p:set>
                                    <p:animEffect transition="in" filter="fade">
                                      <p:cBhvr>
                                        <p:cTn id="22" dur="2000"/>
                                        <p:tgtEl>
                                          <p:spTgt spid="12288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2883">
                                            <p:txEl>
                                              <p:pRg st="3" end="3"/>
                                            </p:txEl>
                                          </p:spTgt>
                                        </p:tgtEl>
                                        <p:attrNameLst>
                                          <p:attrName>style.visibility</p:attrName>
                                        </p:attrNameLst>
                                      </p:cBhvr>
                                      <p:to>
                                        <p:strVal val="visible"/>
                                      </p:to>
                                    </p:set>
                                    <p:animEffect transition="in" filter="fade">
                                      <p:cBhvr>
                                        <p:cTn id="27" dur="2000"/>
                                        <p:tgtEl>
                                          <p:spTgt spid="12288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2883">
                                            <p:txEl>
                                              <p:pRg st="4" end="4"/>
                                            </p:txEl>
                                          </p:spTgt>
                                        </p:tgtEl>
                                        <p:attrNameLst>
                                          <p:attrName>style.visibility</p:attrName>
                                        </p:attrNameLst>
                                      </p:cBhvr>
                                      <p:to>
                                        <p:strVal val="visible"/>
                                      </p:to>
                                    </p:set>
                                    <p:animEffect transition="in" filter="fade">
                                      <p:cBhvr>
                                        <p:cTn id="32" dur="2000"/>
                                        <p:tgtEl>
                                          <p:spTgt spid="12288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2883">
                                            <p:txEl>
                                              <p:pRg st="5" end="5"/>
                                            </p:txEl>
                                          </p:spTgt>
                                        </p:tgtEl>
                                        <p:attrNameLst>
                                          <p:attrName>style.visibility</p:attrName>
                                        </p:attrNameLst>
                                      </p:cBhvr>
                                      <p:to>
                                        <p:strVal val="visible"/>
                                      </p:to>
                                    </p:set>
                                    <p:animEffect transition="in" filter="fade">
                                      <p:cBhvr>
                                        <p:cTn id="37" dur="2000"/>
                                        <p:tgtEl>
                                          <p:spTgt spid="1228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p:bldP spid="122883"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7" name="Rectangle 3"/>
          <p:cNvSpPr>
            <a:spLocks noGrp="1" noRot="1" noChangeArrowheads="1"/>
          </p:cNvSpPr>
          <p:nvPr>
            <p:ph type="body" idx="1"/>
          </p:nvPr>
        </p:nvSpPr>
        <p:spPr>
          <a:xfrm>
            <a:off x="323850" y="333375"/>
            <a:ext cx="8496300" cy="6048375"/>
          </a:xfrm>
        </p:spPr>
        <p:txBody>
          <a:bodyPr/>
          <a:lstStyle/>
          <a:p>
            <a:pPr eaLnBrk="1" hangingPunct="1">
              <a:lnSpc>
                <a:spcPct val="80000"/>
              </a:lnSpc>
              <a:defRPr/>
            </a:pPr>
            <a:r>
              <a:rPr lang="uk-UA" sz="2000" b="1" smtClean="0"/>
              <a:t>Тема 4. Залежність від наркотиків і інших психоактивних речовин.</a:t>
            </a:r>
            <a:endParaRPr lang="uk-UA" sz="2000" smtClean="0"/>
          </a:p>
          <a:p>
            <a:pPr eaLnBrk="1" hangingPunct="1">
              <a:lnSpc>
                <a:spcPct val="80000"/>
              </a:lnSpc>
              <a:defRPr/>
            </a:pPr>
            <a:r>
              <a:rPr lang="uk-UA" sz="2000" smtClean="0"/>
              <a:t>Історія розповсюдження наркотиків. Особливості залежності від наркотиків. Розвиток і перебіг залежності від наркотиків. Залежність від опиатов. Залежність від каннабиноидов. Залежність від стимуляторів. Залежність від галлюциногенов. Залежність від седативных препаратів Залежність від ингалянтов. Фізіологічні і психічні наслідки унаслідок зловживання наркотиками і психотропними речовинами.</a:t>
            </a:r>
            <a:endParaRPr lang="uk-UA" sz="2000" b="1" smtClean="0"/>
          </a:p>
          <a:p>
            <a:pPr eaLnBrk="1" hangingPunct="1">
              <a:lnSpc>
                <a:spcPct val="80000"/>
              </a:lnSpc>
              <a:defRPr/>
            </a:pPr>
            <a:r>
              <a:rPr lang="uk-UA" sz="2000" b="1" smtClean="0"/>
              <a:t>Тема 5. Залежність від алкоголю.</a:t>
            </a:r>
            <a:endParaRPr lang="uk-UA" sz="2000" smtClean="0"/>
          </a:p>
          <a:p>
            <a:pPr eaLnBrk="1" hangingPunct="1">
              <a:lnSpc>
                <a:spcPct val="80000"/>
              </a:lnSpc>
              <a:defRPr/>
            </a:pPr>
            <a:r>
              <a:rPr lang="uk-UA" sz="2000" smtClean="0"/>
              <a:t>Історія розповсюдження алкоголю. Алкогольні звичаї. Особливості залежності від алкоголю. Розвиток і перебіг залежності від алкоголю. Пияцтво і алкоголізм. Психологічна залежність від алкоголю, втрата ситуативного і кількісного контролю. Фізіологічна залежність від алкоголю, втрата захисного блювотного рефлексу, похмільний синдром (алкогольний синдром абстинента). Фізіологічні і психічні наслідки унаслідок зловживання алкоголем.</a:t>
            </a:r>
            <a:endParaRPr lang="uk-UA" sz="2000" b="1" smtClean="0"/>
          </a:p>
          <a:p>
            <a:pPr eaLnBrk="1" hangingPunct="1">
              <a:lnSpc>
                <a:spcPct val="80000"/>
              </a:lnSpc>
              <a:defRPr/>
            </a:pPr>
            <a:r>
              <a:rPr lang="uk-UA" sz="2000" b="1" smtClean="0"/>
              <a:t>Тема 6. Залежність від тютюнових виробів.</a:t>
            </a:r>
            <a:endParaRPr lang="uk-UA" sz="2000" smtClean="0"/>
          </a:p>
          <a:p>
            <a:pPr eaLnBrk="1" hangingPunct="1">
              <a:lnSpc>
                <a:spcPct val="80000"/>
              </a:lnSpc>
              <a:defRPr/>
            </a:pPr>
            <a:r>
              <a:rPr lang="uk-UA" sz="2000" smtClean="0"/>
              <a:t>Історія розповсюдження табакокуріння. Особливості залежності від тютюнових виробів. Фізіологічна і психічна залежність від тютюнових виробів. Розвиток і перебіг залежності від тютюнових виробів. Вплив табакокуріння на організм. Демонстрація куріння і його наслідків (осідання смоли на вату в пластиковій пляшці).</a:t>
            </a:r>
            <a:endParaRPr lang="ru-RU"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1000"/>
                                        <p:tgtEl>
                                          <p:spTgt spid="123907">
                                            <p:txEl>
                                              <p:pRg st="0" end="0"/>
                                            </p:txEl>
                                          </p:spTgt>
                                        </p:tgtEl>
                                      </p:cBhvr>
                                    </p:animEffect>
                                    <p:anim calcmode="lin" valueType="num">
                                      <p:cBhvr>
                                        <p:cTn id="8" dur="1000" fill="hold"/>
                                        <p:tgtEl>
                                          <p:spTgt spid="123907">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123907">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2390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23907">
                                            <p:txEl>
                                              <p:pRg st="1" end="1"/>
                                            </p:txEl>
                                          </p:spTgt>
                                        </p:tgtEl>
                                        <p:attrNameLst>
                                          <p:attrName>style.visibility</p:attrName>
                                        </p:attrNameLst>
                                      </p:cBhvr>
                                      <p:to>
                                        <p:strVal val="visible"/>
                                      </p:to>
                                    </p:set>
                                    <p:animEffect transition="in" filter="fade">
                                      <p:cBhvr>
                                        <p:cTn id="15" dur="1000"/>
                                        <p:tgtEl>
                                          <p:spTgt spid="123907">
                                            <p:txEl>
                                              <p:pRg st="1" end="1"/>
                                            </p:txEl>
                                          </p:spTgt>
                                        </p:tgtEl>
                                      </p:cBhvr>
                                    </p:animEffect>
                                    <p:anim calcmode="lin" valueType="num">
                                      <p:cBhvr>
                                        <p:cTn id="16" dur="1000" fill="hold"/>
                                        <p:tgtEl>
                                          <p:spTgt spid="123907">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23907">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2390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23907">
                                            <p:txEl>
                                              <p:pRg st="2" end="2"/>
                                            </p:txEl>
                                          </p:spTgt>
                                        </p:tgtEl>
                                        <p:attrNameLst>
                                          <p:attrName>style.visibility</p:attrName>
                                        </p:attrNameLst>
                                      </p:cBhvr>
                                      <p:to>
                                        <p:strVal val="visible"/>
                                      </p:to>
                                    </p:set>
                                    <p:animEffect transition="in" filter="fade">
                                      <p:cBhvr>
                                        <p:cTn id="23" dur="1000"/>
                                        <p:tgtEl>
                                          <p:spTgt spid="123907">
                                            <p:txEl>
                                              <p:pRg st="2" end="2"/>
                                            </p:txEl>
                                          </p:spTgt>
                                        </p:tgtEl>
                                      </p:cBhvr>
                                    </p:animEffect>
                                    <p:anim calcmode="lin" valueType="num">
                                      <p:cBhvr>
                                        <p:cTn id="24" dur="1000" fill="hold"/>
                                        <p:tgtEl>
                                          <p:spTgt spid="123907">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23907">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2390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23907">
                                            <p:txEl>
                                              <p:pRg st="3" end="3"/>
                                            </p:txEl>
                                          </p:spTgt>
                                        </p:tgtEl>
                                        <p:attrNameLst>
                                          <p:attrName>style.visibility</p:attrName>
                                        </p:attrNameLst>
                                      </p:cBhvr>
                                      <p:to>
                                        <p:strVal val="visible"/>
                                      </p:to>
                                    </p:set>
                                    <p:animEffect transition="in" filter="fade">
                                      <p:cBhvr>
                                        <p:cTn id="31" dur="1000"/>
                                        <p:tgtEl>
                                          <p:spTgt spid="123907">
                                            <p:txEl>
                                              <p:pRg st="3" end="3"/>
                                            </p:txEl>
                                          </p:spTgt>
                                        </p:tgtEl>
                                      </p:cBhvr>
                                    </p:animEffect>
                                    <p:anim calcmode="lin" valueType="num">
                                      <p:cBhvr>
                                        <p:cTn id="32" dur="1000" fill="hold"/>
                                        <p:tgtEl>
                                          <p:spTgt spid="123907">
                                            <p:txEl>
                                              <p:pRg st="3" end="3"/>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23907">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2390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23907">
                                            <p:txEl>
                                              <p:pRg st="4" end="4"/>
                                            </p:txEl>
                                          </p:spTgt>
                                        </p:tgtEl>
                                        <p:attrNameLst>
                                          <p:attrName>style.visibility</p:attrName>
                                        </p:attrNameLst>
                                      </p:cBhvr>
                                      <p:to>
                                        <p:strVal val="visible"/>
                                      </p:to>
                                    </p:set>
                                    <p:animEffect transition="in" filter="fade">
                                      <p:cBhvr>
                                        <p:cTn id="39" dur="1000"/>
                                        <p:tgtEl>
                                          <p:spTgt spid="123907">
                                            <p:txEl>
                                              <p:pRg st="4" end="4"/>
                                            </p:txEl>
                                          </p:spTgt>
                                        </p:tgtEl>
                                      </p:cBhvr>
                                    </p:animEffect>
                                    <p:anim calcmode="lin" valueType="num">
                                      <p:cBhvr>
                                        <p:cTn id="40" dur="1000" fill="hold"/>
                                        <p:tgtEl>
                                          <p:spTgt spid="123907">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2390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2390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23907">
                                            <p:txEl>
                                              <p:pRg st="5" end="5"/>
                                            </p:txEl>
                                          </p:spTgt>
                                        </p:tgtEl>
                                        <p:attrNameLst>
                                          <p:attrName>style.visibility</p:attrName>
                                        </p:attrNameLst>
                                      </p:cBhvr>
                                      <p:to>
                                        <p:strVal val="visible"/>
                                      </p:to>
                                    </p:set>
                                    <p:animEffect transition="in" filter="fade">
                                      <p:cBhvr>
                                        <p:cTn id="47" dur="1000"/>
                                        <p:tgtEl>
                                          <p:spTgt spid="123907">
                                            <p:txEl>
                                              <p:pRg st="5" end="5"/>
                                            </p:txEl>
                                          </p:spTgt>
                                        </p:tgtEl>
                                      </p:cBhvr>
                                    </p:animEffect>
                                    <p:anim calcmode="lin" valueType="num">
                                      <p:cBhvr>
                                        <p:cTn id="48" dur="1000" fill="hold"/>
                                        <p:tgtEl>
                                          <p:spTgt spid="123907">
                                            <p:txEl>
                                              <p:pRg st="5" end="5"/>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123907">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123907">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1" name="Rectangle 3"/>
          <p:cNvSpPr>
            <a:spLocks noGrp="1" noRot="1" noChangeArrowheads="1"/>
          </p:cNvSpPr>
          <p:nvPr>
            <p:ph type="body" idx="1"/>
          </p:nvPr>
        </p:nvSpPr>
        <p:spPr>
          <a:xfrm>
            <a:off x="179388" y="260350"/>
            <a:ext cx="8713787" cy="6264275"/>
          </a:xfrm>
        </p:spPr>
        <p:txBody>
          <a:bodyPr/>
          <a:lstStyle/>
          <a:p>
            <a:pPr eaLnBrk="1" hangingPunct="1">
              <a:lnSpc>
                <a:spcPct val="80000"/>
              </a:lnSpc>
              <a:defRPr/>
            </a:pPr>
            <a:r>
              <a:rPr lang="uk-UA" sz="1800" b="1" smtClean="0"/>
              <a:t>Тема 7. Законодавство і вживання </a:t>
            </a:r>
            <a:r>
              <a:rPr lang="ru-RU" sz="1800" b="1" smtClean="0"/>
              <a:t>аддиктивних</a:t>
            </a:r>
            <a:r>
              <a:rPr lang="uk-UA" sz="1800" b="1" smtClean="0"/>
              <a:t> речовин.</a:t>
            </a:r>
          </a:p>
          <a:p>
            <a:pPr eaLnBrk="1" hangingPunct="1">
              <a:lnSpc>
                <a:spcPct val="80000"/>
              </a:lnSpc>
              <a:defRPr/>
            </a:pPr>
            <a:r>
              <a:rPr lang="uk-UA" sz="1800" b="1" smtClean="0"/>
              <a:t>Історія законодавства у сфері вживання </a:t>
            </a:r>
            <a:r>
              <a:rPr lang="ru-RU" sz="1800" b="1" smtClean="0"/>
              <a:t>аддиктивних</a:t>
            </a:r>
            <a:r>
              <a:rPr lang="uk-UA" sz="1800" b="1" smtClean="0"/>
              <a:t> речовин. Українське і міжнародне </a:t>
            </a:r>
            <a:r>
              <a:rPr lang="ru-RU" sz="1800" b="1" smtClean="0"/>
              <a:t>антинаркотичне</a:t>
            </a:r>
            <a:r>
              <a:rPr lang="uk-UA" sz="1800" b="1" smtClean="0"/>
              <a:t> законодавство. Відповідальність за незаконний оборот наркотиків і психотропних речовин. Злочини, пов'язані з вживанням </a:t>
            </a:r>
            <a:r>
              <a:rPr lang="ru-RU" sz="1800" b="1" smtClean="0"/>
              <a:t>аддиктивних</a:t>
            </a:r>
            <a:r>
              <a:rPr lang="uk-UA" sz="1800" b="1" smtClean="0"/>
              <a:t> речовин. Віктимологічна характеристика споживачів </a:t>
            </a:r>
            <a:r>
              <a:rPr lang="ru-RU" sz="1800" b="1" smtClean="0"/>
              <a:t>аддиктивних</a:t>
            </a:r>
            <a:r>
              <a:rPr lang="uk-UA" sz="1800" b="1" smtClean="0"/>
              <a:t> речовин. Питання про легалізацію </a:t>
            </a:r>
            <a:r>
              <a:rPr lang="ru-RU" sz="1800" b="1" smtClean="0"/>
              <a:t>аддиктивних</a:t>
            </a:r>
            <a:r>
              <a:rPr lang="uk-UA" sz="1800" b="1" smtClean="0"/>
              <a:t> речовин.</a:t>
            </a:r>
          </a:p>
          <a:p>
            <a:pPr eaLnBrk="1" hangingPunct="1">
              <a:lnSpc>
                <a:spcPct val="80000"/>
              </a:lnSpc>
              <a:defRPr/>
            </a:pPr>
            <a:r>
              <a:rPr lang="uk-UA" sz="1800" b="1" smtClean="0"/>
              <a:t>Тема 8. Шляхи подолання залежності.</a:t>
            </a:r>
          </a:p>
          <a:p>
            <a:pPr eaLnBrk="1" hangingPunct="1">
              <a:lnSpc>
                <a:spcPct val="80000"/>
              </a:lnSpc>
              <a:defRPr/>
            </a:pPr>
            <a:r>
              <a:rPr lang="uk-UA" sz="1800" b="1" smtClean="0"/>
              <a:t>Основні шляхи подолання </a:t>
            </a:r>
            <a:r>
              <a:rPr lang="ru-RU" sz="1800" b="1" smtClean="0"/>
              <a:t>аддиктивної</a:t>
            </a:r>
            <a:r>
              <a:rPr lang="uk-UA" sz="1800" b="1" smtClean="0"/>
              <a:t> поведінки. Профілактика </a:t>
            </a:r>
            <a:r>
              <a:rPr lang="ru-RU" sz="1800" b="1" smtClean="0"/>
              <a:t>аддиктивної</a:t>
            </a:r>
            <a:r>
              <a:rPr lang="uk-UA" sz="1800" b="1" smtClean="0"/>
              <a:t> поведінки. Лікування залежності від </a:t>
            </a:r>
            <a:r>
              <a:rPr lang="ru-RU" sz="1800" b="1" smtClean="0"/>
              <a:t>аддиктивної</a:t>
            </a:r>
            <a:r>
              <a:rPr lang="uk-UA" sz="1800" b="1" smtClean="0"/>
              <a:t> речовин. Реабілітація споживачів </a:t>
            </a:r>
            <a:r>
              <a:rPr lang="ru-RU" sz="1800" b="1" smtClean="0"/>
              <a:t>аддиктивних</a:t>
            </a:r>
            <a:r>
              <a:rPr lang="uk-UA" sz="1800" b="1" smtClean="0"/>
              <a:t> речовин. Альтернативи вживанню </a:t>
            </a:r>
            <a:r>
              <a:rPr lang="ru-RU" sz="1800" b="1" smtClean="0"/>
              <a:t>аддиктивних</a:t>
            </a:r>
            <a:r>
              <a:rPr lang="uk-UA" sz="1800" b="1" smtClean="0"/>
              <a:t> речовин.</a:t>
            </a:r>
          </a:p>
          <a:p>
            <a:pPr eaLnBrk="1" hangingPunct="1">
              <a:lnSpc>
                <a:spcPct val="80000"/>
              </a:lnSpc>
              <a:defRPr/>
            </a:pPr>
            <a:r>
              <a:rPr lang="uk-UA" sz="1800" b="1" smtClean="0"/>
              <a:t>Тема 9. Перша проба. Поведінка в провокуючих ситуаціях, груповий тиск і шляхи його подолання.</a:t>
            </a:r>
          </a:p>
          <a:p>
            <a:pPr eaLnBrk="1" hangingPunct="1">
              <a:lnSpc>
                <a:spcPct val="80000"/>
              </a:lnSpc>
              <a:defRPr/>
            </a:pPr>
            <a:r>
              <a:rPr lang="uk-UA" sz="1800" b="1" smtClean="0"/>
              <a:t>Перша проба </a:t>
            </a:r>
            <a:r>
              <a:rPr lang="ru-RU" sz="1800" b="1" smtClean="0"/>
              <a:t>аддиктивних</a:t>
            </a:r>
            <a:r>
              <a:rPr lang="uk-UA" sz="1800" b="1" smtClean="0"/>
              <a:t> речовин як поворотний момент в житті споживача. Причини, мотиви і мотивування першої проби аддитивних речовин. Основні форми поведінки в тих, що провокують вживання </a:t>
            </a:r>
            <a:r>
              <a:rPr lang="ru-RU" sz="1800" b="1" smtClean="0"/>
              <a:t>аддиктивних</a:t>
            </a:r>
            <a:r>
              <a:rPr lang="uk-UA" sz="1800" b="1" smtClean="0"/>
              <a:t> речовин ситуаціях. Конформна і нестійка поведінка, реакція групування з однолітками. Підпорядкування і опір груповому тиску. Шляхи подолання групового тиску — як сказати «Немає!».</a:t>
            </a:r>
          </a:p>
          <a:p>
            <a:pPr eaLnBrk="1" hangingPunct="1">
              <a:lnSpc>
                <a:spcPct val="80000"/>
              </a:lnSpc>
              <a:defRPr/>
            </a:pPr>
            <a:r>
              <a:rPr lang="uk-UA" sz="1800" b="1" smtClean="0"/>
              <a:t>Тема 10. Життя поряд із залежною людиною (батьками, іншому або подругою, які вживають </a:t>
            </a:r>
            <a:r>
              <a:rPr lang="ru-RU" sz="1800" b="1" smtClean="0"/>
              <a:t>аддиктивние</a:t>
            </a:r>
            <a:r>
              <a:rPr lang="uk-UA" sz="1800" b="1" smtClean="0"/>
              <a:t> речовини).</a:t>
            </a:r>
          </a:p>
          <a:p>
            <a:pPr eaLnBrk="1" hangingPunct="1">
              <a:lnSpc>
                <a:spcPct val="80000"/>
              </a:lnSpc>
              <a:defRPr/>
            </a:pPr>
            <a:r>
              <a:rPr lang="uk-UA" sz="1800" b="1" smtClean="0"/>
              <a:t>Характерні риси </a:t>
            </a:r>
            <a:r>
              <a:rPr lang="ru-RU" sz="1800" b="1" smtClean="0"/>
              <a:t>аддиктивної</a:t>
            </a:r>
            <a:r>
              <a:rPr lang="uk-UA" sz="1800" b="1" smtClean="0"/>
              <a:t> (залежної) особи. Созавісимость. Що робити якщо друг вживає </a:t>
            </a:r>
            <a:r>
              <a:rPr lang="ru-RU" sz="1800" b="1" smtClean="0"/>
              <a:t>аддиктивні</a:t>
            </a:r>
            <a:r>
              <a:rPr lang="uk-UA" sz="1800" b="1" smtClean="0"/>
              <a:t> речовини. Чого не варто робити, якщо друг вживає </a:t>
            </a:r>
            <a:r>
              <a:rPr lang="ru-RU" sz="1800" b="1" smtClean="0"/>
              <a:t>аддиктивні</a:t>
            </a:r>
            <a:r>
              <a:rPr lang="uk-UA" sz="1800" b="1" smtClean="0"/>
              <a:t> речовини. Життя в одній сім'ї із залежною людиною. Копіююча поведінка і реакція негативної імітації. Як позбавиться від </a:t>
            </a:r>
            <a:r>
              <a:rPr lang="ru-RU" sz="1800" b="1" smtClean="0"/>
              <a:t>залежності</a:t>
            </a:r>
            <a:r>
              <a:rPr lang="uk-UA" sz="1800" b="1" smtClean="0"/>
              <a:t>.</a:t>
            </a:r>
            <a:endParaRPr lang="ru-RU" sz="1800" b="1"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fade">
                                      <p:cBhvr>
                                        <p:cTn id="7" dur="1000"/>
                                        <p:tgtEl>
                                          <p:spTgt spid="124931">
                                            <p:txEl>
                                              <p:pRg st="0" end="0"/>
                                            </p:txEl>
                                          </p:spTgt>
                                        </p:tgtEl>
                                      </p:cBhvr>
                                    </p:animEffect>
                                    <p:anim calcmode="lin" valueType="num">
                                      <p:cBhvr>
                                        <p:cTn id="8" dur="1000" fill="hold"/>
                                        <p:tgtEl>
                                          <p:spTgt spid="1249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49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24931">
                                            <p:txEl>
                                              <p:pRg st="1" end="1"/>
                                            </p:txEl>
                                          </p:spTgt>
                                        </p:tgtEl>
                                        <p:attrNameLst>
                                          <p:attrName>style.visibility</p:attrName>
                                        </p:attrNameLst>
                                      </p:cBhvr>
                                      <p:to>
                                        <p:strVal val="visible"/>
                                      </p:to>
                                    </p:set>
                                    <p:animEffect transition="in" filter="fade">
                                      <p:cBhvr>
                                        <p:cTn id="14" dur="1000"/>
                                        <p:tgtEl>
                                          <p:spTgt spid="124931">
                                            <p:txEl>
                                              <p:pRg st="1" end="1"/>
                                            </p:txEl>
                                          </p:spTgt>
                                        </p:tgtEl>
                                      </p:cBhvr>
                                    </p:animEffect>
                                    <p:anim calcmode="lin" valueType="num">
                                      <p:cBhvr>
                                        <p:cTn id="15" dur="1000" fill="hold"/>
                                        <p:tgtEl>
                                          <p:spTgt spid="1249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49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24931">
                                            <p:txEl>
                                              <p:pRg st="2" end="2"/>
                                            </p:txEl>
                                          </p:spTgt>
                                        </p:tgtEl>
                                        <p:attrNameLst>
                                          <p:attrName>style.visibility</p:attrName>
                                        </p:attrNameLst>
                                      </p:cBhvr>
                                      <p:to>
                                        <p:strVal val="visible"/>
                                      </p:to>
                                    </p:set>
                                    <p:animEffect transition="in" filter="fade">
                                      <p:cBhvr>
                                        <p:cTn id="21" dur="1000"/>
                                        <p:tgtEl>
                                          <p:spTgt spid="124931">
                                            <p:txEl>
                                              <p:pRg st="2" end="2"/>
                                            </p:txEl>
                                          </p:spTgt>
                                        </p:tgtEl>
                                      </p:cBhvr>
                                    </p:animEffect>
                                    <p:anim calcmode="lin" valueType="num">
                                      <p:cBhvr>
                                        <p:cTn id="22" dur="1000" fill="hold"/>
                                        <p:tgtEl>
                                          <p:spTgt spid="12493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49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24931">
                                            <p:txEl>
                                              <p:pRg st="3" end="3"/>
                                            </p:txEl>
                                          </p:spTgt>
                                        </p:tgtEl>
                                        <p:attrNameLst>
                                          <p:attrName>style.visibility</p:attrName>
                                        </p:attrNameLst>
                                      </p:cBhvr>
                                      <p:to>
                                        <p:strVal val="visible"/>
                                      </p:to>
                                    </p:set>
                                    <p:animEffect transition="in" filter="fade">
                                      <p:cBhvr>
                                        <p:cTn id="28" dur="1000"/>
                                        <p:tgtEl>
                                          <p:spTgt spid="124931">
                                            <p:txEl>
                                              <p:pRg st="3" end="3"/>
                                            </p:txEl>
                                          </p:spTgt>
                                        </p:tgtEl>
                                      </p:cBhvr>
                                    </p:animEffect>
                                    <p:anim calcmode="lin" valueType="num">
                                      <p:cBhvr>
                                        <p:cTn id="29" dur="1000" fill="hold"/>
                                        <p:tgtEl>
                                          <p:spTgt spid="12493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49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24931">
                                            <p:txEl>
                                              <p:pRg st="4" end="4"/>
                                            </p:txEl>
                                          </p:spTgt>
                                        </p:tgtEl>
                                        <p:attrNameLst>
                                          <p:attrName>style.visibility</p:attrName>
                                        </p:attrNameLst>
                                      </p:cBhvr>
                                      <p:to>
                                        <p:strVal val="visible"/>
                                      </p:to>
                                    </p:set>
                                    <p:animEffect transition="in" filter="fade">
                                      <p:cBhvr>
                                        <p:cTn id="35" dur="1000"/>
                                        <p:tgtEl>
                                          <p:spTgt spid="124931">
                                            <p:txEl>
                                              <p:pRg st="4" end="4"/>
                                            </p:txEl>
                                          </p:spTgt>
                                        </p:tgtEl>
                                      </p:cBhvr>
                                    </p:animEffect>
                                    <p:anim calcmode="lin" valueType="num">
                                      <p:cBhvr>
                                        <p:cTn id="36" dur="1000" fill="hold"/>
                                        <p:tgtEl>
                                          <p:spTgt spid="12493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493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24931">
                                            <p:txEl>
                                              <p:pRg st="5" end="5"/>
                                            </p:txEl>
                                          </p:spTgt>
                                        </p:tgtEl>
                                        <p:attrNameLst>
                                          <p:attrName>style.visibility</p:attrName>
                                        </p:attrNameLst>
                                      </p:cBhvr>
                                      <p:to>
                                        <p:strVal val="visible"/>
                                      </p:to>
                                    </p:set>
                                    <p:animEffect transition="in" filter="fade">
                                      <p:cBhvr>
                                        <p:cTn id="42" dur="1000"/>
                                        <p:tgtEl>
                                          <p:spTgt spid="124931">
                                            <p:txEl>
                                              <p:pRg st="5" end="5"/>
                                            </p:txEl>
                                          </p:spTgt>
                                        </p:tgtEl>
                                      </p:cBhvr>
                                    </p:animEffect>
                                    <p:anim calcmode="lin" valueType="num">
                                      <p:cBhvr>
                                        <p:cTn id="43" dur="1000" fill="hold"/>
                                        <p:tgtEl>
                                          <p:spTgt spid="12493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2493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24931">
                                            <p:txEl>
                                              <p:pRg st="6" end="6"/>
                                            </p:txEl>
                                          </p:spTgt>
                                        </p:tgtEl>
                                        <p:attrNameLst>
                                          <p:attrName>style.visibility</p:attrName>
                                        </p:attrNameLst>
                                      </p:cBhvr>
                                      <p:to>
                                        <p:strVal val="visible"/>
                                      </p:to>
                                    </p:set>
                                    <p:animEffect transition="in" filter="fade">
                                      <p:cBhvr>
                                        <p:cTn id="49" dur="1000"/>
                                        <p:tgtEl>
                                          <p:spTgt spid="124931">
                                            <p:txEl>
                                              <p:pRg st="6" end="6"/>
                                            </p:txEl>
                                          </p:spTgt>
                                        </p:tgtEl>
                                      </p:cBhvr>
                                    </p:animEffect>
                                    <p:anim calcmode="lin" valueType="num">
                                      <p:cBhvr>
                                        <p:cTn id="50" dur="1000" fill="hold"/>
                                        <p:tgtEl>
                                          <p:spTgt spid="12493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2493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124931">
                                            <p:txEl>
                                              <p:pRg st="7" end="7"/>
                                            </p:txEl>
                                          </p:spTgt>
                                        </p:tgtEl>
                                        <p:attrNameLst>
                                          <p:attrName>style.visibility</p:attrName>
                                        </p:attrNameLst>
                                      </p:cBhvr>
                                      <p:to>
                                        <p:strVal val="visible"/>
                                      </p:to>
                                    </p:set>
                                    <p:animEffect transition="in" filter="fade">
                                      <p:cBhvr>
                                        <p:cTn id="56" dur="1000"/>
                                        <p:tgtEl>
                                          <p:spTgt spid="124931">
                                            <p:txEl>
                                              <p:pRg st="7" end="7"/>
                                            </p:txEl>
                                          </p:spTgt>
                                        </p:tgtEl>
                                      </p:cBhvr>
                                    </p:animEffect>
                                    <p:anim calcmode="lin" valueType="num">
                                      <p:cBhvr>
                                        <p:cTn id="57" dur="1000" fill="hold"/>
                                        <p:tgtEl>
                                          <p:spTgt spid="124931">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2493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Rot="1" noChangeArrowheads="1"/>
          </p:cNvSpPr>
          <p:nvPr>
            <p:ph type="title"/>
          </p:nvPr>
        </p:nvSpPr>
        <p:spPr>
          <a:xfrm>
            <a:off x="457200" y="244475"/>
            <a:ext cx="8385175" cy="952500"/>
          </a:xfrm>
        </p:spPr>
        <p:txBody>
          <a:bodyPr/>
          <a:lstStyle/>
          <a:p>
            <a:pPr algn="ctr" eaLnBrk="1" hangingPunct="1">
              <a:defRPr/>
            </a:pPr>
            <a:r>
              <a:rPr lang="uk-UA" smtClean="0"/>
              <a:t>ЗАВДАННЯ</a:t>
            </a:r>
            <a:endParaRPr lang="ru-RU" smtClean="0"/>
          </a:p>
        </p:txBody>
      </p:sp>
      <p:sp>
        <p:nvSpPr>
          <p:cNvPr id="95235" name="Rectangle 3"/>
          <p:cNvSpPr>
            <a:spLocks noGrp="1" noRot="1" noChangeArrowheads="1"/>
          </p:cNvSpPr>
          <p:nvPr>
            <p:ph type="body" idx="1"/>
          </p:nvPr>
        </p:nvSpPr>
        <p:spPr>
          <a:xfrm>
            <a:off x="468313" y="1268413"/>
            <a:ext cx="8007350" cy="5113337"/>
          </a:xfrm>
        </p:spPr>
        <p:txBody>
          <a:bodyPr/>
          <a:lstStyle/>
          <a:p>
            <a:pPr eaLnBrk="1" hangingPunct="1">
              <a:defRPr/>
            </a:pPr>
            <a:r>
              <a:rPr lang="uk-UA" sz="2800" b="1" smtClean="0"/>
              <a:t>Для досягнення мети роботи було поставлено завдання:</a:t>
            </a:r>
          </a:p>
          <a:p>
            <a:pPr eaLnBrk="1" hangingPunct="1">
              <a:defRPr/>
            </a:pPr>
            <a:r>
              <a:rPr lang="uk-UA" sz="2800" smtClean="0"/>
              <a:t>розкрити поняття наркотичної залежності;</a:t>
            </a:r>
          </a:p>
          <a:p>
            <a:pPr eaLnBrk="1" hangingPunct="1">
              <a:defRPr/>
            </a:pPr>
            <a:r>
              <a:rPr lang="uk-UA" sz="2800" smtClean="0"/>
              <a:t>особливості та закономірності наркоманії;</a:t>
            </a:r>
          </a:p>
          <a:p>
            <a:pPr eaLnBrk="1" hangingPunct="1">
              <a:defRPr/>
            </a:pPr>
            <a:r>
              <a:rPr lang="uk-UA" sz="2800" smtClean="0"/>
              <a:t>детермінанти залежності; </a:t>
            </a:r>
          </a:p>
          <a:p>
            <a:pPr eaLnBrk="1" hangingPunct="1">
              <a:defRPr/>
            </a:pPr>
            <a:r>
              <a:rPr lang="uk-UA" sz="2800" smtClean="0"/>
              <a:t>перспективи подолання;</a:t>
            </a:r>
          </a:p>
          <a:p>
            <a:pPr eaLnBrk="1" hangingPunct="1">
              <a:defRPr/>
            </a:pPr>
            <a:r>
              <a:rPr lang="uk-UA" sz="2800" smtClean="0"/>
              <a:t>визначити основні напрямки подальших досліджень проблеми залежності від наркотиків.</a:t>
            </a:r>
            <a:endParaRPr lang="ru-RU" sz="280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1000"/>
                                        <p:tgtEl>
                                          <p:spTgt spid="95234"/>
                                        </p:tgtEl>
                                      </p:cBhvr>
                                    </p:animEffect>
                                    <p:anim calcmode="lin" valueType="num">
                                      <p:cBhvr>
                                        <p:cTn id="8" dur="1000" fill="hold"/>
                                        <p:tgtEl>
                                          <p:spTgt spid="95234"/>
                                        </p:tgtEl>
                                        <p:attrNameLst>
                                          <p:attrName>ppt_x</p:attrName>
                                        </p:attrNameLst>
                                      </p:cBhvr>
                                      <p:tavLst>
                                        <p:tav tm="0">
                                          <p:val>
                                            <p:strVal val="#ppt_x"/>
                                          </p:val>
                                        </p:tav>
                                        <p:tav tm="100000">
                                          <p:val>
                                            <p:strVal val="#ppt_x"/>
                                          </p:val>
                                        </p:tav>
                                      </p:tavLst>
                                    </p:anim>
                                    <p:anim calcmode="lin" valueType="num">
                                      <p:cBhvr>
                                        <p:cTn id="9" dur="898" decel="100000" fill="hold"/>
                                        <p:tgtEl>
                                          <p:spTgt spid="9523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9523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95235">
                                            <p:txEl>
                                              <p:pRg st="0" end="0"/>
                                            </p:txEl>
                                          </p:spTgt>
                                        </p:tgtEl>
                                        <p:attrNameLst>
                                          <p:attrName>style.visibility</p:attrName>
                                        </p:attrNameLst>
                                      </p:cBhvr>
                                      <p:to>
                                        <p:strVal val="visible"/>
                                      </p:to>
                                    </p:set>
                                    <p:animEffect transition="in" filter="fade">
                                      <p:cBhvr>
                                        <p:cTn id="15" dur="1000"/>
                                        <p:tgtEl>
                                          <p:spTgt spid="95235">
                                            <p:txEl>
                                              <p:pRg st="0" end="0"/>
                                            </p:txEl>
                                          </p:spTgt>
                                        </p:tgtEl>
                                      </p:cBhvr>
                                    </p:animEffect>
                                    <p:anim calcmode="lin" valueType="num">
                                      <p:cBhvr>
                                        <p:cTn id="16" dur="10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9523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9523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95235">
                                            <p:txEl>
                                              <p:pRg st="1" end="1"/>
                                            </p:txEl>
                                          </p:spTgt>
                                        </p:tgtEl>
                                        <p:attrNameLst>
                                          <p:attrName>style.visibility</p:attrName>
                                        </p:attrNameLst>
                                      </p:cBhvr>
                                      <p:to>
                                        <p:strVal val="visible"/>
                                      </p:to>
                                    </p:set>
                                    <p:animEffect transition="in" filter="fade">
                                      <p:cBhvr>
                                        <p:cTn id="23" dur="1000"/>
                                        <p:tgtEl>
                                          <p:spTgt spid="95235">
                                            <p:txEl>
                                              <p:pRg st="1" end="1"/>
                                            </p:txEl>
                                          </p:spTgt>
                                        </p:tgtEl>
                                      </p:cBhvr>
                                    </p:animEffect>
                                    <p:anim calcmode="lin" valueType="num">
                                      <p:cBhvr>
                                        <p:cTn id="24" dur="10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95235">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9523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95235">
                                            <p:txEl>
                                              <p:pRg st="2" end="2"/>
                                            </p:txEl>
                                          </p:spTgt>
                                        </p:tgtEl>
                                        <p:attrNameLst>
                                          <p:attrName>style.visibility</p:attrName>
                                        </p:attrNameLst>
                                      </p:cBhvr>
                                      <p:to>
                                        <p:strVal val="visible"/>
                                      </p:to>
                                    </p:set>
                                    <p:animEffect transition="in" filter="fade">
                                      <p:cBhvr>
                                        <p:cTn id="31" dur="1000"/>
                                        <p:tgtEl>
                                          <p:spTgt spid="95235">
                                            <p:txEl>
                                              <p:pRg st="2" end="2"/>
                                            </p:txEl>
                                          </p:spTgt>
                                        </p:tgtEl>
                                      </p:cBhvr>
                                    </p:animEffect>
                                    <p:anim calcmode="lin" valueType="num">
                                      <p:cBhvr>
                                        <p:cTn id="32" dur="10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95235">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9523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95235">
                                            <p:txEl>
                                              <p:pRg st="3" end="3"/>
                                            </p:txEl>
                                          </p:spTgt>
                                        </p:tgtEl>
                                        <p:attrNameLst>
                                          <p:attrName>style.visibility</p:attrName>
                                        </p:attrNameLst>
                                      </p:cBhvr>
                                      <p:to>
                                        <p:strVal val="visible"/>
                                      </p:to>
                                    </p:set>
                                    <p:animEffect transition="in" filter="fade">
                                      <p:cBhvr>
                                        <p:cTn id="39" dur="1000"/>
                                        <p:tgtEl>
                                          <p:spTgt spid="95235">
                                            <p:txEl>
                                              <p:pRg st="3" end="3"/>
                                            </p:txEl>
                                          </p:spTgt>
                                        </p:tgtEl>
                                      </p:cBhvr>
                                    </p:animEffect>
                                    <p:anim calcmode="lin" valueType="num">
                                      <p:cBhvr>
                                        <p:cTn id="40" dur="1000" fill="hold"/>
                                        <p:tgtEl>
                                          <p:spTgt spid="95235">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95235">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9523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95235">
                                            <p:txEl>
                                              <p:pRg st="4" end="4"/>
                                            </p:txEl>
                                          </p:spTgt>
                                        </p:tgtEl>
                                        <p:attrNameLst>
                                          <p:attrName>style.visibility</p:attrName>
                                        </p:attrNameLst>
                                      </p:cBhvr>
                                      <p:to>
                                        <p:strVal val="visible"/>
                                      </p:to>
                                    </p:set>
                                    <p:animEffect transition="in" filter="fade">
                                      <p:cBhvr>
                                        <p:cTn id="47" dur="1000"/>
                                        <p:tgtEl>
                                          <p:spTgt spid="95235">
                                            <p:txEl>
                                              <p:pRg st="4" end="4"/>
                                            </p:txEl>
                                          </p:spTgt>
                                        </p:tgtEl>
                                      </p:cBhvr>
                                    </p:animEffect>
                                    <p:anim calcmode="lin" valueType="num">
                                      <p:cBhvr>
                                        <p:cTn id="48" dur="1000" fill="hold"/>
                                        <p:tgtEl>
                                          <p:spTgt spid="95235">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95235">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9523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95235">
                                            <p:txEl>
                                              <p:pRg st="5" end="5"/>
                                            </p:txEl>
                                          </p:spTgt>
                                        </p:tgtEl>
                                        <p:attrNameLst>
                                          <p:attrName>style.visibility</p:attrName>
                                        </p:attrNameLst>
                                      </p:cBhvr>
                                      <p:to>
                                        <p:strVal val="visible"/>
                                      </p:to>
                                    </p:set>
                                    <p:animEffect transition="in" filter="fade">
                                      <p:cBhvr>
                                        <p:cTn id="55" dur="1000"/>
                                        <p:tgtEl>
                                          <p:spTgt spid="95235">
                                            <p:txEl>
                                              <p:pRg st="5" end="5"/>
                                            </p:txEl>
                                          </p:spTgt>
                                        </p:tgtEl>
                                      </p:cBhvr>
                                    </p:animEffect>
                                    <p:anim calcmode="lin" valueType="num">
                                      <p:cBhvr>
                                        <p:cTn id="56" dur="1000" fill="hold"/>
                                        <p:tgtEl>
                                          <p:spTgt spid="95235">
                                            <p:txEl>
                                              <p:pRg st="5" end="5"/>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95235">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95235">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a:xfrm>
            <a:off x="179388" y="244475"/>
            <a:ext cx="8785225" cy="808038"/>
          </a:xfrm>
        </p:spPr>
        <p:txBody>
          <a:bodyPr/>
          <a:lstStyle/>
          <a:p>
            <a:pPr algn="ctr" eaLnBrk="1" hangingPunct="1">
              <a:defRPr/>
            </a:pPr>
            <a:r>
              <a:rPr lang="uk-UA" sz="3600" smtClean="0"/>
              <a:t>ЗМІСТ ПОНЯТТЯ НАРКОМАНІЯ</a:t>
            </a:r>
            <a:endParaRPr lang="ru-RU" sz="3600" smtClean="0"/>
          </a:p>
        </p:txBody>
      </p:sp>
      <p:sp>
        <p:nvSpPr>
          <p:cNvPr id="62467" name="Rectangle 3"/>
          <p:cNvSpPr>
            <a:spLocks noGrp="1" noRot="1" noChangeArrowheads="1"/>
          </p:cNvSpPr>
          <p:nvPr>
            <p:ph type="body" idx="1"/>
          </p:nvPr>
        </p:nvSpPr>
        <p:spPr>
          <a:xfrm>
            <a:off x="323850" y="1052513"/>
            <a:ext cx="8496300" cy="5545137"/>
          </a:xfrm>
        </p:spPr>
        <p:txBody>
          <a:bodyPr/>
          <a:lstStyle/>
          <a:p>
            <a:pPr eaLnBrk="1" hangingPunct="1">
              <a:lnSpc>
                <a:spcPct val="90000"/>
              </a:lnSpc>
              <a:defRPr/>
            </a:pPr>
            <a:r>
              <a:rPr lang="ru-RU" sz="2400" smtClean="0"/>
              <a:t>Чому наркоманія вважається проблемою і соціальною, і медичною? Суть наркоманії полягає в різко вираженому хворобливому потягу до одної або декількох наркотичних речовин, малі дози яких спричиняють відчуття помилкового психічного і тілесного задоволення. У великих дозах ці речовини спричиняють стан одурманення, сп'яніння, наркотичного сну або ефект обезболення. У останні роки поширення наркоманії у всьому світі приймає страхітливий розмах. На думку радянського вченого Д.Д. Федотова, в цей час в світі більше за 200 млн. людей, страждаючих наркоманією. Це ціла армія інвалідів в фізичному і моральному значенні слова, кількість яких перевищує число інвалідів другої світової війни.</a:t>
            </a:r>
            <a:br>
              <a:rPr lang="ru-RU" sz="2400" smtClean="0"/>
            </a:br>
            <a:endParaRPr lang="ru-RU" sz="2400"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p:cTn id="7" dur="500" fill="hold"/>
                                        <p:tgtEl>
                                          <p:spTgt spid="6246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6246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6246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62466"/>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62467">
                                            <p:txEl>
                                              <p:pRg st="0" end="0"/>
                                            </p:txEl>
                                          </p:spTgt>
                                        </p:tgtEl>
                                        <p:attrNameLst>
                                          <p:attrName>style.visibility</p:attrName>
                                        </p:attrNameLst>
                                      </p:cBhvr>
                                      <p:to>
                                        <p:strVal val="visible"/>
                                      </p:to>
                                    </p:set>
                                    <p:anim calcmode="lin" valueType="num">
                                      <p:cBhvr>
                                        <p:cTn id="15" dur="500" fill="hold"/>
                                        <p:tgtEl>
                                          <p:spTgt spid="6246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6246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6246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624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9" presetClass="exit" presetSubtype="0" decel="100000" fill="hold" grpId="1" nodeType="clickEffect">
                                  <p:stCondLst>
                                    <p:cond delay="0"/>
                                  </p:stCondLst>
                                  <p:childTnLst>
                                    <p:anim calcmode="lin" valueType="num">
                                      <p:cBhvr>
                                        <p:cTn id="22" dur="500" fill="hold"/>
                                        <p:tgtEl>
                                          <p:spTgt spid="62466"/>
                                        </p:tgtEl>
                                        <p:attrNameLst>
                                          <p:attrName>ppt_h</p:attrName>
                                        </p:attrNameLst>
                                      </p:cBhvr>
                                      <p:tavLst>
                                        <p:tav tm="0">
                                          <p:val>
                                            <p:strVal val="ppt_h"/>
                                          </p:val>
                                        </p:tav>
                                        <p:tav tm="50000">
                                          <p:val>
                                            <p:strVal val="ppt_h/20"/>
                                          </p:val>
                                        </p:tav>
                                        <p:tav tm="100000">
                                          <p:val>
                                            <p:strVal val="ppt_h/20"/>
                                          </p:val>
                                        </p:tav>
                                      </p:tavLst>
                                    </p:anim>
                                    <p:anim calcmode="lin" valueType="num">
                                      <p:cBhvr>
                                        <p:cTn id="23" dur="500" fill="hold"/>
                                        <p:tgtEl>
                                          <p:spTgt spid="62466"/>
                                        </p:tgtEl>
                                        <p:attrNameLst>
                                          <p:attrName>ppt_w</p:attrName>
                                        </p:attrNameLst>
                                      </p:cBhvr>
                                      <p:tavLst>
                                        <p:tav tm="0">
                                          <p:val>
                                            <p:strVal val="ppt_w"/>
                                          </p:val>
                                        </p:tav>
                                        <p:tav tm="50000">
                                          <p:val>
                                            <p:strVal val="ppt_w+.3"/>
                                          </p:val>
                                        </p:tav>
                                        <p:tav tm="100000">
                                          <p:val>
                                            <p:strVal val="ppt_w+.3"/>
                                          </p:val>
                                        </p:tav>
                                      </p:tavLst>
                                    </p:anim>
                                    <p:anim calcmode="lin" valueType="num">
                                      <p:cBhvr>
                                        <p:cTn id="24" dur="500" fill="hold"/>
                                        <p:tgtEl>
                                          <p:spTgt spid="62466"/>
                                        </p:tgtEl>
                                        <p:attrNameLst>
                                          <p:attrName>ppt_x</p:attrName>
                                        </p:attrNameLst>
                                      </p:cBhvr>
                                      <p:tavLst>
                                        <p:tav tm="0">
                                          <p:val>
                                            <p:strVal val="ppt_x"/>
                                          </p:val>
                                        </p:tav>
                                        <p:tav tm="50000">
                                          <p:val>
                                            <p:strVal val="ppt_x"/>
                                          </p:val>
                                        </p:tav>
                                        <p:tav tm="100000">
                                          <p:val>
                                            <p:strVal val="ppt_x-.3"/>
                                          </p:val>
                                        </p:tav>
                                      </p:tavLst>
                                    </p:anim>
                                    <p:anim calcmode="lin" valueType="num">
                                      <p:cBhvr>
                                        <p:cTn id="25" dur="500" fill="hold"/>
                                        <p:tgtEl>
                                          <p:spTgt spid="62466"/>
                                        </p:tgtEl>
                                        <p:attrNameLst>
                                          <p:attrName>ppt_y</p:attrName>
                                        </p:attrNameLst>
                                      </p:cBhvr>
                                      <p:tavLst>
                                        <p:tav tm="0">
                                          <p:val>
                                            <p:strVal val="ppt_y"/>
                                          </p:val>
                                        </p:tav>
                                        <p:tav tm="100000">
                                          <p:val>
                                            <p:strVal val="ppt_y"/>
                                          </p:val>
                                        </p:tav>
                                      </p:tavLst>
                                    </p:anim>
                                    <p:set>
                                      <p:cBhvr>
                                        <p:cTn id="26" dur="1" fill="hold">
                                          <p:stCondLst>
                                            <p:cond delay="499"/>
                                          </p:stCondLst>
                                        </p:cTn>
                                        <p:tgtEl>
                                          <p:spTgt spid="62466"/>
                                        </p:tgtEl>
                                        <p:attrNameLst>
                                          <p:attrName>style.visibility</p:attrName>
                                        </p:attrNameLst>
                                      </p:cBhvr>
                                      <p:to>
                                        <p:strVal val="hidden"/>
                                      </p:to>
                                    </p:set>
                                  </p:childTnLst>
                                </p:cTn>
                              </p:par>
                              <p:par>
                                <p:cTn id="27" presetID="39" presetClass="exit" presetSubtype="0" decel="100000" fill="hold" grpId="1" nodeType="withEffect">
                                  <p:stCondLst>
                                    <p:cond delay="0"/>
                                  </p:stCondLst>
                                  <p:childTnLst>
                                    <p:anim calcmode="lin" valueType="num">
                                      <p:cBhvr>
                                        <p:cTn id="28" dur="500" fill="hold"/>
                                        <p:tgtEl>
                                          <p:spTgt spid="62467">
                                            <p:txEl>
                                              <p:pRg st="0" end="0"/>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29" dur="500" fill="hold"/>
                                        <p:tgtEl>
                                          <p:spTgt spid="62467">
                                            <p:txEl>
                                              <p:pRg st="0" end="0"/>
                                            </p:txEl>
                                          </p:spTgt>
                                        </p:tgtEl>
                                        <p:attrNameLst>
                                          <p:attrName>ppt_w</p:attrName>
                                        </p:attrNameLst>
                                      </p:cBhvr>
                                      <p:tavLst>
                                        <p:tav tm="0">
                                          <p:val>
                                            <p:strVal val="ppt_w"/>
                                          </p:val>
                                        </p:tav>
                                        <p:tav tm="50000">
                                          <p:val>
                                            <p:strVal val="ppt_w+.3"/>
                                          </p:val>
                                        </p:tav>
                                        <p:tav tm="100000">
                                          <p:val>
                                            <p:strVal val="ppt_w+.3"/>
                                          </p:val>
                                        </p:tav>
                                      </p:tavLst>
                                    </p:anim>
                                    <p:anim calcmode="lin" valueType="num">
                                      <p:cBhvr>
                                        <p:cTn id="30" dur="500" fill="hold"/>
                                        <p:tgtEl>
                                          <p:spTgt spid="62467">
                                            <p:txEl>
                                              <p:pRg st="0" end="0"/>
                                            </p:txEl>
                                          </p:spTgt>
                                        </p:tgtEl>
                                        <p:attrNameLst>
                                          <p:attrName>ppt_x</p:attrName>
                                        </p:attrNameLst>
                                      </p:cBhvr>
                                      <p:tavLst>
                                        <p:tav tm="0">
                                          <p:val>
                                            <p:strVal val="ppt_x"/>
                                          </p:val>
                                        </p:tav>
                                        <p:tav tm="50000">
                                          <p:val>
                                            <p:strVal val="ppt_x"/>
                                          </p:val>
                                        </p:tav>
                                        <p:tav tm="100000">
                                          <p:val>
                                            <p:strVal val="ppt_x-.3"/>
                                          </p:val>
                                        </p:tav>
                                      </p:tavLst>
                                    </p:anim>
                                    <p:anim calcmode="lin" valueType="num">
                                      <p:cBhvr>
                                        <p:cTn id="31" dur="500" fill="hold"/>
                                        <p:tgtEl>
                                          <p:spTgt spid="62467">
                                            <p:txEl>
                                              <p:pRg st="0" end="0"/>
                                            </p:txEl>
                                          </p:spTgt>
                                        </p:tgtEl>
                                        <p:attrNameLst>
                                          <p:attrName>ppt_y</p:attrName>
                                        </p:attrNameLst>
                                      </p:cBhvr>
                                      <p:tavLst>
                                        <p:tav tm="0">
                                          <p:val>
                                            <p:strVal val="ppt_y"/>
                                          </p:val>
                                        </p:tav>
                                        <p:tav tm="100000">
                                          <p:val>
                                            <p:strVal val="ppt_y"/>
                                          </p:val>
                                        </p:tav>
                                      </p:tavLst>
                                    </p:anim>
                                    <p:set>
                                      <p:cBhvr>
                                        <p:cTn id="32" dur="1" fill="hold">
                                          <p:stCondLst>
                                            <p:cond delay="499"/>
                                          </p:stCondLst>
                                        </p:cTn>
                                        <p:tgtEl>
                                          <p:spTgt spid="6246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6" grpId="1"/>
      <p:bldP spid="62467" grpId="0" build="p"/>
      <p:bldP spid="62467" grpId="1" build="allAtOnce"/>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Rot="1" noChangeArrowheads="1"/>
          </p:cNvSpPr>
          <p:nvPr>
            <p:ph type="title" idx="4294967295"/>
          </p:nvPr>
        </p:nvSpPr>
        <p:spPr>
          <a:xfrm>
            <a:off x="395288" y="333375"/>
            <a:ext cx="8385175" cy="1079500"/>
          </a:xfrm>
        </p:spPr>
        <p:txBody>
          <a:bodyPr/>
          <a:lstStyle/>
          <a:p>
            <a:pPr algn="ctr" eaLnBrk="1" hangingPunct="1">
              <a:defRPr/>
            </a:pPr>
            <a:r>
              <a:rPr lang="uk-UA" smtClean="0"/>
              <a:t>ПРИЧИНИ ПОШИРЕННЯ</a:t>
            </a:r>
            <a:endParaRPr lang="ru-RU" smtClean="0"/>
          </a:p>
        </p:txBody>
      </p:sp>
      <p:sp>
        <p:nvSpPr>
          <p:cNvPr id="65539" name="Rectangle 3"/>
          <p:cNvSpPr>
            <a:spLocks noGrp="1" noRot="1" noChangeArrowheads="1"/>
          </p:cNvSpPr>
          <p:nvPr>
            <p:ph type="body" idx="4294967295"/>
          </p:nvPr>
        </p:nvSpPr>
        <p:spPr>
          <a:xfrm>
            <a:off x="323850" y="1484313"/>
            <a:ext cx="8007350" cy="3671887"/>
          </a:xfrm>
        </p:spPr>
        <p:txBody>
          <a:bodyPr/>
          <a:lstStyle/>
          <a:p>
            <a:pPr eaLnBrk="1" hangingPunct="1">
              <a:lnSpc>
                <a:spcPct val="90000"/>
              </a:lnSpc>
              <a:defRPr/>
            </a:pPr>
            <a:r>
              <a:rPr lang="ru-RU" smtClean="0"/>
              <a:t>Одна з причин поширення наркоманії криється в швидкому збільшенні числа наркотичних речовин, розширення спектра яких відбувається завдяки появі нових стимулюючих, заспокійливих і інших засобів, що надають прямий вплив на психіку людини і отруйливу дію на її організм.</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3"/>
          <p:cNvSpPr>
            <a:spLocks noGrp="1" noRot="1" noChangeArrowheads="1"/>
          </p:cNvSpPr>
          <p:nvPr>
            <p:ph type="body" idx="4294967295"/>
          </p:nvPr>
        </p:nvSpPr>
        <p:spPr>
          <a:xfrm>
            <a:off x="0" y="620713"/>
            <a:ext cx="8532813" cy="4619625"/>
          </a:xfrm>
        </p:spPr>
        <p:txBody>
          <a:bodyPr/>
          <a:lstStyle/>
          <a:p>
            <a:pPr eaLnBrk="1" hangingPunct="1">
              <a:defRPr/>
            </a:pPr>
            <a:r>
              <a:rPr lang="ru-RU" sz="2800" smtClean="0"/>
              <a:t>Виникнення наркоманії пов'язане з помилковим, ейфоризуючим, “розслабляючим” або “стимулюючим” ефектом, яким володіють наркотики. Тому речовини, які не викликають ейфорії, не стають предметом зловживань і не викликають пристрасті до них. Встановлено, що, чим великим ейфоричним ефектом володіє речовина, тим швидше розвивається звикання і пристрасть до нього.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5" name="Rectangle 3"/>
          <p:cNvSpPr>
            <a:spLocks noGrp="1" noRot="1" noChangeArrowheads="1"/>
          </p:cNvSpPr>
          <p:nvPr>
            <p:ph type="body" idx="4294967295"/>
          </p:nvPr>
        </p:nvSpPr>
        <p:spPr>
          <a:xfrm>
            <a:off x="0" y="476250"/>
            <a:ext cx="8137525" cy="5400675"/>
          </a:xfrm>
        </p:spPr>
        <p:txBody>
          <a:bodyPr/>
          <a:lstStyle/>
          <a:p>
            <a:pPr eaLnBrk="1" hangingPunct="1">
              <a:lnSpc>
                <a:spcPct val="80000"/>
              </a:lnSpc>
              <a:defRPr/>
            </a:pPr>
            <a:r>
              <a:rPr lang="ru-RU" sz="2800" smtClean="0"/>
              <a:t>Вирішальними умовами для розвитку наркоманії є відсутність спеціальних знань у людини і нерозуміння тієї величезної небезпеки, яку несе в собі вживання різних наркотиків, того, що навіть короткочасне вживання наркотика через цікавість або як снотворний засіб може привести до наркотичної залежності яка особливо швидко розвивається у молоді, у психічно незрілих і неврівноважених людей, що відкидають загальноприйняті етичні норми життя і поведінки в суспільстві. Небезпека попасти в полон наркоманії особливо велика у невротиків, психопатів, людей, що не вміють володіти собою, своїми вчинками і бажаннями</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4515"/>
                                        </p:tgtEl>
                                        <p:attrNameLst>
                                          <p:attrName>style.visibility</p:attrName>
                                        </p:attrNameLst>
                                      </p:cBhvr>
                                      <p:to>
                                        <p:strVal val="visible"/>
                                      </p:to>
                                    </p:set>
                                    <p:animEffect transition="in" filter="fade">
                                      <p:cBhvr>
                                        <p:cTn id="7" dur="2000"/>
                                        <p:tgtEl>
                                          <p:spTgt spid="645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3" name="Rectangle 3"/>
          <p:cNvSpPr>
            <a:spLocks noGrp="1" noRot="1" noChangeArrowheads="1"/>
          </p:cNvSpPr>
          <p:nvPr>
            <p:ph type="body" idx="1"/>
          </p:nvPr>
        </p:nvSpPr>
        <p:spPr>
          <a:xfrm>
            <a:off x="395288" y="404813"/>
            <a:ext cx="8424862" cy="4895850"/>
          </a:xfrm>
        </p:spPr>
        <p:txBody>
          <a:bodyPr/>
          <a:lstStyle/>
          <a:p>
            <a:pPr eaLnBrk="1" hangingPunct="1">
              <a:lnSpc>
                <a:spcPct val="80000"/>
              </a:lnSpc>
              <a:defRPr/>
            </a:pPr>
            <a:r>
              <a:rPr lang="ru-RU" sz="2400" smtClean="0"/>
              <a:t>Фізична залежність зумовлюється особливим станом організму, його різкою перебудовою, розвиненою внаслідок систематичного прийому наркотиків. При цьому відсутність наркотика в організмі веде до появи у наркомана цілого ряду неприємних відчуттів, які зникають тільки при повторному прийомі цієї речовини. У жертв цього вигляду наркоманії постійна потреба в прийомі наркотика виражається не стільки в прагненні відчути ейфорію, скільки в бажанні уникнути обтяжливого, згубного стану організму абстиненції. Наскільки більш яскраво виражена психічна і фізична залежність наркомана від наркотика, настільки важкими бувають вияви абстиненції. Явища у фізичної залежності, пристрасті до наркотика і абстиненції виражені трохи слабше при кокаїнізмі, гашишизмі, хронічному нікотинізмі та іншому.</a:t>
            </a:r>
            <a:br>
              <a:rPr lang="ru-RU" sz="2400" smtClean="0"/>
            </a:br>
            <a:endParaRPr lang="ru-RU"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fade">
                                      <p:cBhvr>
                                        <p:cTn id="7" dur="2000"/>
                                        <p:tgtEl>
                                          <p:spTgt spid="665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theme/theme1.xml><?xml version="1.0" encoding="utf-8"?>
<a:theme xmlns:a="http://schemas.openxmlformats.org/drawingml/2006/main" name="Трава">
  <a:themeElements>
    <a:clrScheme name="Трава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Трава">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рава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Трава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Трава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Трава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Трава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Трава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Трава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Трава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Glass Layers</Template>
  <TotalTime>425</TotalTime>
  <Words>3211</Words>
  <Application>Microsoft Office PowerPoint</Application>
  <PresentationFormat>Экран (4:3)</PresentationFormat>
  <Paragraphs>114</Paragraphs>
  <Slides>38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38</vt:i4>
      </vt:variant>
    </vt:vector>
  </HeadingPairs>
  <TitlesOfParts>
    <vt:vector size="43" baseType="lpstr">
      <vt:lpstr>Arial</vt:lpstr>
      <vt:lpstr>Arial Black</vt:lpstr>
      <vt:lpstr>Wingdings</vt:lpstr>
      <vt:lpstr>Calibri</vt:lpstr>
      <vt:lpstr>Трава</vt:lpstr>
      <vt:lpstr>СОЦІАЛЬНІ АСПЕКТИ ПОДОЛАННЯ НАРКОМАНІЇ</vt:lpstr>
      <vt:lpstr>АКТУАЛЬНІСТЬ</vt:lpstr>
      <vt:lpstr>МЕТА</vt:lpstr>
      <vt:lpstr>ЗАВДАННЯ</vt:lpstr>
      <vt:lpstr>ЗМІСТ ПОНЯТТЯ НАРКОМАНІЯ</vt:lpstr>
      <vt:lpstr>ПРИЧИНИ ПОШИРЕННЯ</vt:lpstr>
      <vt:lpstr>Презентация PowerPoint</vt:lpstr>
      <vt:lpstr>Презентация PowerPoint</vt:lpstr>
      <vt:lpstr>Презентация PowerPoint</vt:lpstr>
      <vt:lpstr>Презентация PowerPoint</vt:lpstr>
      <vt:lpstr>Презентация PowerPoint</vt:lpstr>
      <vt:lpstr> ПСИХОЛОГІЧНІ ЧИННИКИ:</vt:lpstr>
      <vt:lpstr>СУТЬ ЗАКОНОМІРНОСТЕЙ ЗВИКАННЯ</vt:lpstr>
      <vt:lpstr>Презентация PowerPoint</vt:lpstr>
      <vt:lpstr>СИТАТИСТИКА</vt:lpstr>
      <vt:lpstr>Потреба в соціальних технологіях виникає тоді, коли з'являється необхідність управляти соціальними процесами (латентним процесом розповсюдження наркотизма, управляти профілактичними програмами), вибирати і використовувати найбільш раціональні з погляду ефективності дії </vt:lpstr>
      <vt:lpstr>Соціальна технологія -- це стандартизація масової діяльності, що дає можливість оптимізувати співвідношення «ресурси — ефект».   Соціальна технологія є сукупністю засобів, що дозволяють діагностувати соціальний процес або явище (у нашому випадку це моніторинг розповсюдження наркотизма серед молоді), скоректувати поведінку соціального об'єкту, виробити механізми вирішення існуючих протиріч, визначити алгоритм рішення соціальної задачі.  Соціальна технологія дозволяє розчленувати процес на елементарні процедури і операції з подальшою їх координацією і синхронізацією. </vt:lpstr>
      <vt:lpstr>Презентация PowerPoint</vt:lpstr>
      <vt:lpstr>Презентация PowerPoint</vt:lpstr>
      <vt:lpstr>Презентация PowerPoint</vt:lpstr>
      <vt:lpstr>Презентация PowerPoint</vt:lpstr>
      <vt:lpstr>БОРЮТЬСЯ З НАРКОМАНІЄЮ:</vt:lpstr>
      <vt:lpstr>Презентация PowerPoint</vt:lpstr>
      <vt:lpstr>НАПРЯМКИ ПОДОЛАННЯ</vt:lpstr>
      <vt:lpstr>Презентация PowerPoint</vt:lpstr>
      <vt:lpstr>І етап: Оцінка ситуації</vt:lpstr>
      <vt:lpstr>ІІ етап: Профілактичні програми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ІІІ етап: Профілактика</vt:lpstr>
      <vt:lpstr>Приблизна тематика: </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СОЦІАЛЬНІ АСПЕКТИ ПОДОЛАННЯ НАРКОМАНІЇ</dc:title>
  <dc:creator>Caruzo</dc:creator>
  <cp:lastModifiedBy>admin</cp:lastModifiedBy>
  <cp:revision>2</cp:revision>
  <dcterms:created xsi:type="dcterms:W3CDTF">2008-11-13T16:33:01Z</dcterms:created>
  <dcterms:modified xsi:type="dcterms:W3CDTF">2015-04-08T15:34:28Z</dcterms:modified>
</cp:coreProperties>
</file>