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79" r:id="rId3"/>
    <p:sldId id="264" r:id="rId4"/>
    <p:sldId id="263" r:id="rId5"/>
    <p:sldId id="260" r:id="rId6"/>
    <p:sldId id="283" r:id="rId7"/>
    <p:sldId id="262" r:id="rId8"/>
    <p:sldId id="265" r:id="rId9"/>
    <p:sldId id="284" r:id="rId10"/>
    <p:sldId id="266" r:id="rId11"/>
    <p:sldId id="267" r:id="rId12"/>
    <p:sldId id="285" r:id="rId13"/>
    <p:sldId id="268" r:id="rId14"/>
    <p:sldId id="273" r:id="rId15"/>
    <p:sldId id="274" r:id="rId16"/>
    <p:sldId id="281" r:id="rId17"/>
    <p:sldId id="282" r:id="rId18"/>
    <p:sldId id="270" r:id="rId19"/>
    <p:sldId id="275" r:id="rId20"/>
    <p:sldId id="271" r:id="rId21"/>
    <p:sldId id="272" r:id="rId22"/>
    <p:sldId id="276" r:id="rId23"/>
    <p:sldId id="269" r:id="rId24"/>
    <p:sldId id="277" r:id="rId25"/>
    <p:sldId id="278" r:id="rId26"/>
    <p:sldId id="280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5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88E251-61B6-4071-95D0-E9686C2587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39731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E46F5B-55FA-4519-83D6-7FD37C9E26B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513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0B1F27-19E2-42B0-BD1E-B9BAF65E9FD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0978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1676400" y="457200"/>
            <a:ext cx="7010400" cy="5638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930564-64B1-452C-B475-5E8282052EC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65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1A8897-2D77-4265-BFF5-A61FEE07AB4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284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A5C797-CFB2-4FD6-ABFA-F45CB5E7F35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686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DDAC9-B22F-4BC9-8E9C-31C6220DE546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87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EAA1FC-1F6B-4138-B277-7C16A8DBA37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680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A1B3DC-F2CD-4C40-ACA1-3B2CC3B28EC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518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3AEA1-991D-48D4-B922-D1C86D5113A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527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075A75-60FC-4C5C-BACA-1A3AD9EAB2AB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852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6B61E8-1C5F-4241-8C26-09B394A4530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5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E8B9AD7-4FCE-470B-A588-5979D68B8E7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10247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grpSp>
        <p:nvGrpSpPr>
          <p:cNvPr id="2056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10249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0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1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2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3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4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5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6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7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8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59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60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261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sp>
        <p:nvSpPr>
          <p:cNvPr id="10262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6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anose="05000000000000000000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e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3.e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5400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Социальное страхование за рубежом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Выполнили: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800" b="1" i="1" smtClean="0"/>
              <a:t>Страхование от несчастных случаев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400" smtClean="0"/>
              <a:t>Страхование от несчастных случаев на производстве и профессиональных заболеваний сочетает в себе выплаты и медицинского, и пенсионного страхования. </a:t>
            </a:r>
            <a:r>
              <a:rPr lang="ru-RU" altLang="ru-RU" sz="2400" u="sng" smtClean="0"/>
              <a:t>Если несчастный случай приводит к временной нетрудоспособности</a:t>
            </a:r>
            <a:r>
              <a:rPr lang="ru-RU" altLang="ru-RU" sz="2400" smtClean="0"/>
              <a:t>, то урегулирование аналогично методике медицинского страхования. </a:t>
            </a:r>
            <a:r>
              <a:rPr lang="ru-RU" altLang="ru-RU" sz="2400" u="sng" smtClean="0"/>
              <a:t>Если ущерб более серьезен и пострадавшему устанавливается инвалидность</a:t>
            </a:r>
            <a:r>
              <a:rPr lang="ru-RU" altLang="ru-RU" sz="2400" smtClean="0"/>
              <a:t>, то в силу вступают долгосрочные пенсионные выплаты.</a:t>
            </a: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221163"/>
            <a:ext cx="1584325" cy="165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500" b="1" i="1" smtClean="0"/>
              <a:t>Отличительная черта данного вида страхования: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2000" b="1" i="1" u="sng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Оно полностью финансируется работодателем, а взносы дифференцированы по отраслям и даже отдельным предприятиям в зависимости от фактического уровня производственного травматизма.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В Бельгии, Дании, Нидерландах и Португалии к работе в данной страховой отрасли подключены частные страховщики, в Испании – общества взаимного страхования, а в Германии – профессиональные союзы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2000" smtClean="0"/>
              <a:t>Налогообложение выплат по несчастным случаям различно по странам. В Германии, Великобритании, Нидерландах, Португалии и Италии они свободны от налогов, в других странах ограничились предоставлением налоговых льгот.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216775" cy="4700588"/>
          </a:xfrm>
        </p:spPr>
        <p:txBody>
          <a:bodyPr/>
          <a:lstStyle/>
          <a:p>
            <a:pPr algn="ctr" eaLnBrk="1" hangingPunct="1"/>
            <a:r>
              <a:rPr lang="ru-RU" altLang="ru-RU" sz="5400" b="1" i="1" smtClean="0"/>
              <a:t>Страхование от безработицы</a:t>
            </a:r>
          </a:p>
        </p:txBody>
      </p:sp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765675"/>
            <a:ext cx="1511300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692150"/>
            <a:ext cx="1617663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b="1" i="1" smtClean="0"/>
              <a:t>Страхование от безработицы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Эта помощь сводится к следующим мерам: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Оплата программы переобучения и повышения квалификации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Субсидирование «обучающей» работы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Предоставление налоговых льгот и субсидий работодателям, нанимающим длительно безработных или низкоквалифицированных работников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Расширение участия работодателей в компенсации заработка уволенных работников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000" smtClean="0"/>
              <a:t>Продолжение выплаты пособий в течение первых месяцев нового трудоустройства.</a:t>
            </a:r>
          </a:p>
          <a:p>
            <a:pPr eaLnBrk="1" hangingPunct="1">
              <a:lnSpc>
                <a:spcPct val="90000"/>
              </a:lnSpc>
            </a:pPr>
            <a:endParaRPr lang="ru-RU" alt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379413"/>
          </a:xfrm>
        </p:spPr>
        <p:txBody>
          <a:bodyPr/>
          <a:lstStyle/>
          <a:p>
            <a:pPr eaLnBrk="1" hangingPunct="1"/>
            <a:endParaRPr lang="ru-RU" altLang="ru-RU" sz="35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268413"/>
            <a:ext cx="7010400" cy="4827587"/>
          </a:xfrm>
        </p:spPr>
        <p:txBody>
          <a:bodyPr/>
          <a:lstStyle/>
          <a:p>
            <a:pPr eaLnBrk="1" hangingPunct="1"/>
            <a:r>
              <a:rPr lang="ru-RU" altLang="ru-RU" smtClean="0"/>
              <a:t>В </a:t>
            </a:r>
            <a:r>
              <a:rPr lang="ru-RU" altLang="ru-RU" b="1" i="1" smtClean="0"/>
              <a:t>Финляндии</a:t>
            </a:r>
            <a:r>
              <a:rPr lang="ru-RU" altLang="ru-RU" smtClean="0"/>
              <a:t> и </a:t>
            </a:r>
            <a:r>
              <a:rPr lang="ru-RU" altLang="ru-RU" b="1" i="1" smtClean="0"/>
              <a:t>Бельгии</a:t>
            </a:r>
            <a:r>
              <a:rPr lang="ru-RU" altLang="ru-RU" smtClean="0"/>
              <a:t> увеличены сроки «ожидания» назначения пособий. </a:t>
            </a:r>
          </a:p>
          <a:p>
            <a:pPr eaLnBrk="1" hangingPunct="1"/>
            <a:r>
              <a:rPr lang="ru-RU" altLang="ru-RU" smtClean="0"/>
              <a:t>В </a:t>
            </a:r>
            <a:r>
              <a:rPr lang="ru-RU" altLang="ru-RU" b="1" i="1" smtClean="0"/>
              <a:t>Дании</a:t>
            </a:r>
            <a:r>
              <a:rPr lang="ru-RU" altLang="ru-RU" smtClean="0"/>
              <a:t> и </a:t>
            </a:r>
            <a:r>
              <a:rPr lang="ru-RU" altLang="ru-RU" b="1" i="1" smtClean="0"/>
              <a:t>Великобритании </a:t>
            </a:r>
            <a:r>
              <a:rPr lang="ru-RU" altLang="ru-RU" smtClean="0"/>
              <a:t>сокращен период выплаты компенсаций. </a:t>
            </a:r>
          </a:p>
          <a:p>
            <a:pPr eaLnBrk="1" hangingPunct="1"/>
            <a:r>
              <a:rPr lang="ru-RU" altLang="ru-RU" smtClean="0"/>
              <a:t>Только в </a:t>
            </a:r>
            <a:r>
              <a:rPr lang="ru-RU" altLang="ru-RU" b="1" i="1" smtClean="0"/>
              <a:t>Австрии</a:t>
            </a:r>
            <a:r>
              <a:rPr lang="ru-RU" altLang="ru-RU" smtClean="0"/>
              <a:t>, </a:t>
            </a:r>
            <a:r>
              <a:rPr lang="ru-RU" altLang="ru-RU" b="1" i="1" smtClean="0"/>
              <a:t>Португалии</a:t>
            </a:r>
            <a:r>
              <a:rPr lang="ru-RU" altLang="ru-RU" smtClean="0"/>
              <a:t> и </a:t>
            </a:r>
            <a:r>
              <a:rPr lang="ru-RU" altLang="ru-RU" b="1" i="1" smtClean="0"/>
              <a:t>Германии</a:t>
            </a:r>
            <a:r>
              <a:rPr lang="ru-RU" altLang="ru-RU" smtClean="0"/>
              <a:t> пособия по безработице не подлежат налогообложению.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765175"/>
            <a:ext cx="7010400" cy="3816350"/>
          </a:xfrm>
        </p:spPr>
        <p:txBody>
          <a:bodyPr/>
          <a:lstStyle/>
          <a:p>
            <a:pPr algn="ctr" eaLnBrk="1" hangingPunct="1"/>
            <a:r>
              <a:rPr lang="ru-RU" altLang="ru-RU" sz="5400" b="1" i="1" smtClean="0"/>
              <a:t>Медицинское страхование</a:t>
            </a:r>
          </a:p>
        </p:txBody>
      </p:sp>
      <p:pic>
        <p:nvPicPr>
          <p:cNvPr id="1843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714875"/>
            <a:ext cx="1655763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537075"/>
            <a:ext cx="151130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4724400"/>
            <a:ext cx="158432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8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549275"/>
            <a:ext cx="1298575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500" b="1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Модели финансирования медицинского страхования за рубежом: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altLang="ru-RU" smtClean="0"/>
              <a:t>Универсалистская модель (Великобритания, Канада, Дания)</a:t>
            </a:r>
          </a:p>
          <a:p>
            <a:pPr eaLnBrk="1" hangingPunct="1"/>
            <a:r>
              <a:rPr lang="ru-RU" altLang="ru-RU" smtClean="0"/>
              <a:t>Модель социального страхования (Германия, Австрия, Швейцария, Франция)</a:t>
            </a:r>
          </a:p>
          <a:p>
            <a:pPr eaLnBrk="1" hangingPunct="1"/>
            <a:r>
              <a:rPr lang="ru-RU" altLang="ru-RU" smtClean="0"/>
              <a:t>Либеральная модель (США)</a:t>
            </a:r>
          </a:p>
          <a:p>
            <a:pPr eaLnBrk="1" hangingPunct="1"/>
            <a:r>
              <a:rPr lang="ru-RU" altLang="ru-RU" smtClean="0"/>
              <a:t>Институциональная модель (скандинавские страны)</a:t>
            </a:r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4578350"/>
            <a:ext cx="1296988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924175"/>
            <a:ext cx="1439862" cy="153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1027113"/>
          </a:xfrm>
        </p:spPr>
        <p:txBody>
          <a:bodyPr/>
          <a:lstStyle/>
          <a:p>
            <a:pPr eaLnBrk="1" hangingPunct="1"/>
            <a:r>
              <a:rPr lang="ru-RU" altLang="ru-RU" sz="3500" smtClean="0"/>
              <a:t/>
            </a:r>
            <a:br>
              <a:rPr lang="ru-RU" altLang="ru-RU" sz="3500" smtClean="0"/>
            </a:br>
            <a:endParaRPr lang="ru-RU" altLang="ru-RU" sz="3500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2275" y="1125538"/>
            <a:ext cx="7010400" cy="4114800"/>
          </a:xfrm>
        </p:spPr>
        <p:txBody>
          <a:bodyPr/>
          <a:lstStyle/>
          <a:p>
            <a:pPr marL="0" indent="715963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Государство присутствует во всех перечисленных моделях. Разница  степени его присутствия в системе финансирования здравоохранения:</a:t>
            </a:r>
          </a:p>
          <a:p>
            <a:pPr marL="0" indent="715963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В </a:t>
            </a:r>
            <a:r>
              <a:rPr lang="ru-RU" altLang="ru-RU" sz="2400" b="1" i="1" smtClean="0"/>
              <a:t>США</a:t>
            </a:r>
            <a:r>
              <a:rPr lang="ru-RU" altLang="ru-RU" sz="2400" smtClean="0"/>
              <a:t> – преимущественно частная система</a:t>
            </a:r>
          </a:p>
          <a:p>
            <a:pPr marL="0" indent="715963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В </a:t>
            </a:r>
            <a:r>
              <a:rPr lang="ru-RU" altLang="ru-RU" sz="2400" b="1" i="1" smtClean="0"/>
              <a:t>Великобритании, Канаде, Ирландии, Дании, скандинавских странах</a:t>
            </a:r>
            <a:r>
              <a:rPr lang="ru-RU" altLang="ru-RU" sz="2400" smtClean="0"/>
              <a:t> – преимущественно государственная система</a:t>
            </a:r>
          </a:p>
          <a:p>
            <a:pPr marL="0" indent="715963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smtClean="0"/>
              <a:t>В </a:t>
            </a:r>
            <a:r>
              <a:rPr lang="ru-RU" altLang="ru-RU" sz="2400" b="1" i="1" smtClean="0"/>
              <a:t>Германии, Австрии, Франции, Швейцарии</a:t>
            </a:r>
            <a:r>
              <a:rPr lang="ru-RU" altLang="ru-RU" sz="2400" smtClean="0"/>
              <a:t> – смешанная система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6999288" cy="884238"/>
          </a:xfrm>
        </p:spPr>
        <p:txBody>
          <a:bodyPr/>
          <a:lstStyle/>
          <a:p>
            <a:pPr algn="ctr" eaLnBrk="1" hangingPunct="1"/>
            <a:r>
              <a:rPr lang="ru-RU" altLang="ru-RU" sz="3200" b="1" i="1" smtClean="0"/>
              <a:t>США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628775"/>
            <a:ext cx="7010400" cy="4467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b="1" i="1" smtClean="0"/>
              <a:t>Категория «добровольное медицинское страхование»</a:t>
            </a:r>
            <a:r>
              <a:rPr lang="ru-RU" altLang="ru-RU" sz="2400" smtClean="0"/>
              <a:t> - американское изобретение. В Конституции США не предусмотрено обязательного государственного обеспечения медицинской помощью граждан. Государственное медицинское страхование распространяется лишь на отдельное категории населения: государственных служащих, полицейских, военнослужащих, ветеранов, инвалидов.</a:t>
            </a:r>
          </a:p>
        </p:txBody>
      </p:sp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476250"/>
            <a:ext cx="14732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4884738"/>
            <a:ext cx="2016125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 flipV="1">
            <a:off x="1676400" y="387350"/>
            <a:ext cx="7010400" cy="69850"/>
          </a:xfrm>
        </p:spPr>
        <p:txBody>
          <a:bodyPr/>
          <a:lstStyle/>
          <a:p>
            <a:pPr eaLnBrk="1" hangingPunct="1"/>
            <a:endParaRPr lang="ru-RU" altLang="ru-RU" sz="3500" smtClean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7813" y="1052513"/>
            <a:ext cx="7272337" cy="5043487"/>
          </a:xfrm>
        </p:spPr>
        <p:txBody>
          <a:bodyPr/>
          <a:lstStyle/>
          <a:p>
            <a:pPr marL="0" indent="7159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smtClean="0"/>
              <a:t>С 1965 года в США существуют две программы государственного медицинского страхования: </a:t>
            </a:r>
          </a:p>
          <a:p>
            <a:pPr marL="0" indent="715963" eaLnBrk="1" hangingPunct="1">
              <a:lnSpc>
                <a:spcPct val="80000"/>
              </a:lnSpc>
            </a:pPr>
            <a:r>
              <a:rPr lang="ru-RU" altLang="ru-RU" sz="2000" b="1" i="1" smtClean="0"/>
              <a:t>«Медикэр»</a:t>
            </a:r>
            <a:r>
              <a:rPr lang="ru-RU" altLang="ru-RU" sz="1800" smtClean="0"/>
              <a:t> </a:t>
            </a:r>
            <a:r>
              <a:rPr lang="ru-RU" altLang="ru-RU" sz="2000" b="1" i="1" smtClean="0"/>
              <a:t>(</a:t>
            </a:r>
            <a:r>
              <a:rPr lang="en-US" altLang="ru-RU" sz="2000" b="1" i="1" smtClean="0"/>
              <a:t>Medicare</a:t>
            </a:r>
            <a:r>
              <a:rPr lang="ru-RU" altLang="ru-RU" sz="2000" b="1" i="1" smtClean="0"/>
              <a:t>),</a:t>
            </a:r>
            <a:r>
              <a:rPr lang="ru-RU" altLang="ru-RU" sz="1800" smtClean="0"/>
              <a:t> которая страхует 13% населения, и</a:t>
            </a:r>
          </a:p>
          <a:p>
            <a:pPr marL="0" indent="715963" eaLnBrk="1" hangingPunct="1">
              <a:lnSpc>
                <a:spcPct val="80000"/>
              </a:lnSpc>
            </a:pPr>
            <a:r>
              <a:rPr lang="ru-RU" altLang="ru-RU" sz="2000" b="1" i="1" smtClean="0"/>
              <a:t>«Медикэйд» (</a:t>
            </a:r>
            <a:r>
              <a:rPr lang="en-US" altLang="ru-RU" sz="2000" b="1" i="1" smtClean="0"/>
              <a:t>Medicaid</a:t>
            </a:r>
            <a:r>
              <a:rPr lang="ru-RU" altLang="ru-RU" sz="2000" b="1" i="1" smtClean="0"/>
              <a:t>),</a:t>
            </a:r>
            <a:r>
              <a:rPr lang="ru-RU" altLang="ru-RU" sz="1800" smtClean="0"/>
              <a:t> которая страхует 14% населения, в том числе 4% ветеранов армии.</a:t>
            </a:r>
          </a:p>
          <a:p>
            <a:pPr marL="0" indent="7159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i="1" u="sng" smtClean="0"/>
              <a:t>Программа «Медикэр»</a:t>
            </a:r>
            <a:r>
              <a:rPr lang="ru-RU" altLang="ru-RU" sz="1800" smtClean="0"/>
              <a:t> обеспечивает медицинской помощью престарелых и потерявших трудоспособность лиц, достигших 65 лет, получающих пособие по социальному обеспечению и имеющих стаж работы от 5 до 10 лет. Программа «Медикэр» частично финансируется за счет налога, взимаемого со всего занятого населения.</a:t>
            </a:r>
          </a:p>
          <a:p>
            <a:pPr marL="0" indent="715963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i="1" u="sng" smtClean="0"/>
              <a:t>Программа «Медикэйд»</a:t>
            </a:r>
            <a:r>
              <a:rPr lang="ru-RU" altLang="ru-RU" sz="1800" smtClean="0"/>
              <a:t> направлена на обеспечение медицинскими услугами семей с низкими доходами, программой охвачены бедные пожилые американцы и нетрудоспособные граждане, в том числе слепые, беременные, имеющие малолетних детей и безработные. Программа «Медикэйд»финансируется федеральным правительством (56%) и органами управления отдельных штатов (44%).</a:t>
            </a:r>
          </a:p>
          <a:p>
            <a:pPr marL="0" indent="715963" eaLnBrk="1" hangingPunct="1">
              <a:lnSpc>
                <a:spcPct val="80000"/>
              </a:lnSpc>
            </a:pPr>
            <a:endParaRPr lang="ru-RU" altLang="ru-RU" sz="1600" smtClean="0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8" y="476250"/>
            <a:ext cx="1547812" cy="1131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764088"/>
            <a:ext cx="1296987" cy="129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Социальное страхование: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  <a:p>
            <a:pPr eaLnBrk="1" hangingPunct="1"/>
            <a:r>
              <a:rPr lang="ru-RU" altLang="ru-RU" smtClean="0"/>
              <a:t>Пенсионное страхование</a:t>
            </a:r>
          </a:p>
          <a:p>
            <a:pPr eaLnBrk="1" hangingPunct="1"/>
            <a:r>
              <a:rPr lang="ru-RU" altLang="ru-RU" smtClean="0"/>
              <a:t>Страхование от несчастных случаев</a:t>
            </a:r>
          </a:p>
          <a:p>
            <a:pPr eaLnBrk="1" hangingPunct="1"/>
            <a:r>
              <a:rPr lang="ru-RU" altLang="ru-RU" smtClean="0"/>
              <a:t>Страхование от безработицы</a:t>
            </a:r>
          </a:p>
          <a:p>
            <a:pPr eaLnBrk="1" hangingPunct="1"/>
            <a:r>
              <a:rPr lang="ru-RU" altLang="ru-RU" smtClean="0"/>
              <a:t>Медицинское страхование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  <p:bldP spid="4096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163513"/>
          </a:xfrm>
        </p:spPr>
        <p:txBody>
          <a:bodyPr/>
          <a:lstStyle/>
          <a:p>
            <a:pPr eaLnBrk="1" hangingPunct="1"/>
            <a:endParaRPr lang="ru-RU" altLang="ru-RU" sz="3500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836613"/>
            <a:ext cx="7010400" cy="31686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Добровольной системой медицинского страхования охвачено более 80% населения США.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400" smtClean="0"/>
              <a:t>Частное медицинское страхование осуществляется в двух видах – коллективном и индивидуальном. Каждый работающий американец стремится к дополнительному страхованию в индивидуальном порядке, поэтому 74% населения имеет частную страховку.</a:t>
            </a:r>
          </a:p>
        </p:txBody>
      </p:sp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640138"/>
            <a:ext cx="1728788" cy="938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652963"/>
            <a:ext cx="1655763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884238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Великобритания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484313"/>
            <a:ext cx="7010400" cy="4611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Медицинская помощь британскому населению оказывается на основе государственной системы здравоохранения.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Бюджет здравоохранения формируется из общих налоговых поступлений и покрывает 87% всех расходов населения на медицинскую помощь. Общие расходы на здравоохранении в 2005 году составляли 8% ВВП, или 2389 долл. США на душу населения.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b="1" i="1" u="sng" smtClean="0"/>
              <a:t>Система здравоохранения Великобритании постоянно сталкивается  с монополизмом, несоблюдением прав пациентов, заорганизованностью и бюрократизмом.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В службе общественного здравоохранения Великобритании существуют направления общественного здоровья, общей и госпитальной практики.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/>
              <a:t>Основным источником финансирования  системы здравоохранения в Великобритании являются общие налоговые поступления в бюджет. Часть финансирования медицинских расходов (до 14%) осуществляется за счет взносов по частному медицинскому страхованию граждан.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73977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Германия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268413"/>
            <a:ext cx="70104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 Германии социальное страхование осуществляется с 1883 года. Обязательному страхованию подлежат все работнику по найму, получающие доход менее определенной суммы (двух средних зарплат в стране).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Общие расходы на здравоохранение  в 2005 году составили 11,1% ВВП, или 3001 долл. США на душу населения.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Система ОМС включает диагностику и профилактику заболеваний, лечение в амбулаторных  и стационарных условиях, обеспечение лекарствами и вспомогательными средствами, выплату пособий по временной нетрудоспособности, на прерывание беременности, по материнству, в связи со смертью.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Совокупная величина страхового взноса составляет от 10,5 до 13% от фонда оплаты труда.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000" smtClean="0"/>
              <a:t>В Германии 7% общих расходов на здравоохранение покрывается за счет частного медицинского страхования.</a:t>
            </a:r>
          </a:p>
        </p:txBody>
      </p:sp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188913"/>
            <a:ext cx="1655763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3" name="Object 5"/>
          <p:cNvGraphicFramePr>
            <a:graphicFrameLocks noChangeAspect="1"/>
          </p:cNvGraphicFramePr>
          <p:nvPr>
            <p:ph/>
          </p:nvPr>
        </p:nvGraphicFramePr>
        <p:xfrm>
          <a:off x="1476375" y="1341438"/>
          <a:ext cx="7343775" cy="4392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hart" r:id="rId3" imgW="6934159" imgH="3562340" progId="Excel.Chart.8">
                  <p:embed/>
                </p:oleObj>
              </mc:Choice>
              <mc:Fallback>
                <p:oleObj name="Chart" r:id="rId3" imgW="6934159" imgH="3562340" progId="Excel.Char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1341438"/>
                        <a:ext cx="7343775" cy="4392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276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Франция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Государственное социальное  страхование введено в 1946 году и в настоящее время обеспечивает медицинской помощью 81% трудящихся. Общие расходы на здравоохранение в 200 году составляли 10,1 % ВВП, или 2902 долл. США на душу населения.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Около 20% стоимости лечения оплачивает сам больной, однако в системе ОМС выделены 20 классов болезней, в оплате лечения которых застрахованный не участвует.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Лечение оплачивает больной, а затем ему возмещается часть расходов. В связи с возможностью значительного периода ожидания возмещения около 60% французов страхуется в частных страховых компаниях.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В частных французских больницах сосредоточено до 30% коечного фонда.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Финансирование системы ОМС во Франции производится за счет взносов работодателей в сумме 12,5% и работников (6,5%). Имеют место государственные дотации для финансирования высокотехнологичных медицинских центров и разработки перспективных методов лечения заболеваний.</a:t>
            </a:r>
          </a:p>
        </p:txBody>
      </p:sp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692150"/>
            <a:ext cx="1512888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Япония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В Японии страховая медицина начала формироваться в 1927 году. В 1961 году было введено общенациональное  медицинское страхование населения.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До 90% медицинской помощи оплачивается государством, однако обеспечение лекарствами и частные медицинские услуги оплачивает сам пациент. Контроль над стоимостью лечения осуществляет  система врачей – консультантов, органы социального обеспечения и министерство здравоохранения. Общие расходы на здравоохранение в 2005 году составляли 7,9% ВВП, или 2999 долл. США на душу населения.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600" smtClean="0"/>
              <a:t>Японской системой ОМС предусмотрена выплата пособия по временной нетрудоспособности, которое оплачивается с 4-го дня заболевания и составляет 60% от заработка. В рамках системы японского здравоохранения предусмотрены меры по поддержке молодых семей при рождении ребенка, при социально-значимых заболеваниях, а также по поддержке пожилых людей, нуждающихся в постороннем уходе.</a:t>
            </a:r>
          </a:p>
        </p:txBody>
      </p:sp>
      <p:pic>
        <p:nvPicPr>
          <p:cNvPr id="276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924175"/>
            <a:ext cx="1512887" cy="1135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234950"/>
          </a:xfrm>
        </p:spPr>
        <p:txBody>
          <a:bodyPr/>
          <a:lstStyle/>
          <a:p>
            <a:pPr eaLnBrk="1" hangingPunct="1"/>
            <a:endParaRPr lang="ru-RU" altLang="ru-RU" sz="3500" smtClean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6000" i="1" smtClean="0"/>
              <a:t>Благодарим за внимание!!!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216775" cy="5276850"/>
          </a:xfrm>
        </p:spPr>
        <p:txBody>
          <a:bodyPr/>
          <a:lstStyle/>
          <a:p>
            <a:pPr eaLnBrk="1" hangingPunct="1">
              <a:defRPr/>
            </a:pPr>
            <a:r>
              <a:rPr lang="ru-RU" sz="4400" b="1" i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Система социального страхования в странах Европейского союза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6783388" cy="668338"/>
          </a:xfrm>
        </p:spPr>
        <p:txBody>
          <a:bodyPr/>
          <a:lstStyle/>
          <a:p>
            <a:pPr algn="ctr" eaLnBrk="1" hangingPunct="1"/>
            <a:r>
              <a:rPr lang="ru-RU" altLang="ru-RU" sz="3500" b="1" i="1" smtClean="0"/>
              <a:t>Общая характеристика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341438"/>
            <a:ext cx="7010400" cy="4754562"/>
          </a:xfrm>
        </p:spPr>
        <p:txBody>
          <a:bodyPr/>
          <a:lstStyle/>
          <a:p>
            <a:pPr marL="0" indent="715963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mtClean="0"/>
              <a:t>Современная система государственной социальной защиты населения в странах ЕС включает две организационные формы:</a:t>
            </a:r>
          </a:p>
          <a:p>
            <a:pPr marL="0" indent="715963" eaLnBrk="1" hangingPunct="1">
              <a:lnSpc>
                <a:spcPct val="90000"/>
              </a:lnSpc>
            </a:pPr>
            <a:r>
              <a:rPr lang="ru-RU" altLang="ru-RU" i="1" smtClean="0"/>
              <a:t>Социальное страхование</a:t>
            </a:r>
          </a:p>
          <a:p>
            <a:pPr marL="0" indent="715963" eaLnBrk="1" hangingPunct="1">
              <a:lnSpc>
                <a:spcPct val="90000"/>
              </a:lnSpc>
            </a:pPr>
            <a:r>
              <a:rPr lang="ru-RU" altLang="ru-RU" i="1" smtClean="0"/>
              <a:t>Социальное обеспечение</a:t>
            </a:r>
            <a:r>
              <a:rPr lang="ru-RU" altLang="ru-RU" smtClean="0"/>
              <a:t>, финансируемое за счет средств государственного бюджета.</a:t>
            </a:r>
          </a:p>
          <a:p>
            <a:pPr marL="0" indent="715963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mtClean="0"/>
              <a:t>Посредством этих двух форм перераспределяется 28% валового продукта стран-членов ЕС.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10400" cy="234950"/>
          </a:xfrm>
        </p:spPr>
        <p:txBody>
          <a:bodyPr/>
          <a:lstStyle/>
          <a:p>
            <a:pPr eaLnBrk="1" hangingPunct="1"/>
            <a:endParaRPr lang="ru-RU" altLang="ru-RU" sz="350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692150"/>
            <a:ext cx="7010400" cy="5403850"/>
          </a:xfrm>
        </p:spPr>
        <p:txBody>
          <a:bodyPr/>
          <a:lstStyle/>
          <a:p>
            <a:pPr eaLnBrk="1" hangingPunct="1"/>
            <a:r>
              <a:rPr lang="ru-RU" altLang="ru-RU" sz="2400" smtClean="0"/>
              <a:t>Во всех странах превалируют обязательные формы социальной защиты, основу которой составляет социальное страхование – </a:t>
            </a:r>
            <a:r>
              <a:rPr lang="ru-RU" altLang="ru-RU" sz="2400" b="1" smtClean="0"/>
              <a:t>17,4</a:t>
            </a:r>
            <a:r>
              <a:rPr lang="ru-RU" altLang="ru-RU" sz="2400" smtClean="0"/>
              <a:t>% к ВВП в рамках всего ЕС.</a:t>
            </a:r>
          </a:p>
          <a:p>
            <a:pPr eaLnBrk="1" hangingPunct="1"/>
            <a:r>
              <a:rPr lang="ru-RU" altLang="ru-RU" sz="2400" smtClean="0"/>
              <a:t>В </a:t>
            </a:r>
            <a:r>
              <a:rPr lang="ru-RU" altLang="ru-RU" sz="2400" u="sng" smtClean="0"/>
              <a:t>Великобритании</a:t>
            </a:r>
            <a:r>
              <a:rPr lang="ru-RU" altLang="ru-RU" sz="2400" smtClean="0"/>
              <a:t> социальное обеспечение, социальное страхование и дополнительное личное страхование имеют приблизительное значение.</a:t>
            </a:r>
          </a:p>
          <a:p>
            <a:pPr eaLnBrk="1" hangingPunct="1"/>
            <a:r>
              <a:rPr lang="ru-RU" altLang="ru-RU" sz="2400" smtClean="0"/>
              <a:t>В </a:t>
            </a:r>
            <a:r>
              <a:rPr lang="ru-RU" altLang="ru-RU" sz="2400" u="sng" smtClean="0"/>
              <a:t>Нидерландах</a:t>
            </a:r>
            <a:r>
              <a:rPr lang="ru-RU" altLang="ru-RU" sz="2400" smtClean="0"/>
              <a:t> средства, поступающие по личному страхованию, уже превысили размеры государственного обеспечения, а во </a:t>
            </a:r>
            <a:r>
              <a:rPr lang="ru-RU" altLang="ru-RU" sz="2400" u="sng" smtClean="0"/>
              <a:t>Франции</a:t>
            </a:r>
            <a:r>
              <a:rPr lang="ru-RU" altLang="ru-RU" sz="2400" smtClean="0"/>
              <a:t> почти сравнялись.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1700213"/>
            <a:ext cx="7010400" cy="2592387"/>
          </a:xfrm>
        </p:spPr>
        <p:txBody>
          <a:bodyPr/>
          <a:lstStyle/>
          <a:p>
            <a:pPr algn="ctr" eaLnBrk="1" hangingPunct="1"/>
            <a:r>
              <a:rPr lang="ru-RU" altLang="ru-RU" sz="5400" b="1" i="1" smtClean="0"/>
              <a:t>Пенсионное страхование</a:t>
            </a:r>
          </a:p>
        </p:txBody>
      </p:sp>
      <p:pic>
        <p:nvPicPr>
          <p:cNvPr id="9219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803775"/>
            <a:ext cx="158432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060575"/>
            <a:ext cx="14763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620713"/>
            <a:ext cx="1482725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60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b="1" i="1" smtClean="0"/>
              <a:t>Пенсионное страхование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63538" eaLnBrk="1" hangingPunct="1">
              <a:buFont typeface="Wingdings" panose="05000000000000000000" pitchFamily="2" charset="2"/>
              <a:buNone/>
            </a:pPr>
            <a:r>
              <a:rPr lang="ru-RU" altLang="ru-RU" smtClean="0"/>
              <a:t>Различают следующие основные виды пенсий:</a:t>
            </a:r>
          </a:p>
          <a:p>
            <a:pPr marL="0" indent="363538" eaLnBrk="1" hangingPunct="1"/>
            <a:r>
              <a:rPr lang="ru-RU" altLang="ru-RU" smtClean="0"/>
              <a:t>По старости</a:t>
            </a:r>
          </a:p>
          <a:p>
            <a:pPr marL="0" indent="363538" eaLnBrk="1" hangingPunct="1"/>
            <a:r>
              <a:rPr lang="ru-RU" altLang="ru-RU" smtClean="0"/>
              <a:t>По инвалидности</a:t>
            </a:r>
          </a:p>
          <a:p>
            <a:pPr marL="0" indent="363538" eaLnBrk="1" hangingPunct="1"/>
            <a:r>
              <a:rPr lang="ru-RU" altLang="ru-RU" smtClean="0"/>
              <a:t>По потере кормильца</a:t>
            </a:r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06938"/>
            <a:ext cx="1800225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724400"/>
            <a:ext cx="1944687" cy="136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6999288" cy="1603375"/>
          </a:xfrm>
        </p:spPr>
        <p:txBody>
          <a:bodyPr/>
          <a:lstStyle/>
          <a:p>
            <a:pPr eaLnBrk="1" hangingPunct="1"/>
            <a:r>
              <a:rPr lang="ru-RU" altLang="ru-RU" sz="2800" b="1" i="1" smtClean="0"/>
              <a:t>В Великобритании, Швеции, Финляндии и Японии все застрахованные имеют право на </a:t>
            </a:r>
            <a:r>
              <a:rPr lang="ru-RU" altLang="ru-RU" sz="2800" b="1" i="1" u="sng" smtClean="0"/>
              <a:t>две пенсии</a:t>
            </a:r>
            <a:r>
              <a:rPr lang="ru-RU" altLang="ru-RU" sz="2800" b="1" i="1" smtClean="0"/>
              <a:t>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2349500"/>
            <a:ext cx="7010400" cy="3746500"/>
          </a:xfrm>
        </p:spPr>
        <p:txBody>
          <a:bodyPr/>
          <a:lstStyle/>
          <a:p>
            <a:pPr marL="0" indent="715963" eaLnBrk="1" hangingPunct="1"/>
            <a:r>
              <a:rPr lang="ru-RU" altLang="ru-RU" sz="2000" i="1" smtClean="0"/>
              <a:t>Базовую (национальную минимальную)</a:t>
            </a:r>
            <a:r>
              <a:rPr lang="ru-RU" altLang="ru-RU" sz="2000" smtClean="0"/>
              <a:t> пенсию, устанавливаемую в фиксированной сумме независимо от стажа и заработка застрахованного</a:t>
            </a:r>
          </a:p>
          <a:p>
            <a:pPr marL="0" indent="715963" eaLnBrk="1" hangingPunct="1"/>
            <a:r>
              <a:rPr lang="ru-RU" altLang="ru-RU" sz="2000" i="1" smtClean="0"/>
              <a:t>Страховую (профессиональную</a:t>
            </a:r>
            <a:r>
              <a:rPr lang="ru-RU" altLang="ru-RU" sz="2000" smtClean="0"/>
              <a:t>) пенсию, размер которой устанавливается в пропорции к заработку и зависит от стажа трудовой деятельности</a:t>
            </a:r>
          </a:p>
          <a:p>
            <a:pPr marL="0" indent="715963" eaLnBrk="1" hangingPunct="1">
              <a:buFont typeface="Wingdings" panose="05000000000000000000" pitchFamily="2" charset="2"/>
              <a:buNone/>
            </a:pPr>
            <a:r>
              <a:rPr lang="ru-RU" altLang="ru-RU" sz="2000" smtClean="0"/>
              <a:t>В большинстве стран существуют гарантии пенсионного обеспечения независимо от участия в страховании.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457200"/>
            <a:ext cx="7072313" cy="4124325"/>
          </a:xfrm>
        </p:spPr>
        <p:txBody>
          <a:bodyPr/>
          <a:lstStyle/>
          <a:p>
            <a:pPr algn="ctr" eaLnBrk="1" hangingPunct="1"/>
            <a:r>
              <a:rPr lang="ru-RU" altLang="ru-RU" sz="5400" b="1" i="1" smtClean="0"/>
              <a:t>Страхование от несчастных случаев</a:t>
            </a:r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076700"/>
            <a:ext cx="134778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/>
    </p:bldLst>
  </p:timing>
</p:sld>
</file>

<file path=ppt/theme/theme1.xml><?xml version="1.0" encoding="utf-8"?>
<a:theme xmlns:a="http://schemas.openxmlformats.org/drawingml/2006/main" name="Cascade">
  <a:themeElements>
    <a:clrScheme name="Cascade 4">
      <a:dk1>
        <a:srgbClr val="FFFFCC"/>
      </a:dk1>
      <a:lt1>
        <a:srgbClr val="FFFFFF"/>
      </a:lt1>
      <a:dk2>
        <a:srgbClr val="000066"/>
      </a:dk2>
      <a:lt2>
        <a:srgbClr val="FFFFFF"/>
      </a:lt2>
      <a:accent1>
        <a:srgbClr val="0078F0"/>
      </a:accent1>
      <a:accent2>
        <a:srgbClr val="CCECFF"/>
      </a:accent2>
      <a:accent3>
        <a:srgbClr val="AAAAB8"/>
      </a:accent3>
      <a:accent4>
        <a:srgbClr val="DADADA"/>
      </a:accent4>
      <a:accent5>
        <a:srgbClr val="AABEF6"/>
      </a:accent5>
      <a:accent6>
        <a:srgbClr val="B9D6E7"/>
      </a:accent6>
      <a:hlink>
        <a:srgbClr val="3399FF"/>
      </a:hlink>
      <a:folHlink>
        <a:srgbClr val="FFCC00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213</TotalTime>
  <Words>1281</Words>
  <Application>Microsoft Office PowerPoint</Application>
  <PresentationFormat>Экран (4:3)</PresentationFormat>
  <Paragraphs>88</Paragraphs>
  <Slides>26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1" baseType="lpstr">
      <vt:lpstr>Arial</vt:lpstr>
      <vt:lpstr>Wingdings</vt:lpstr>
      <vt:lpstr>Calibri</vt:lpstr>
      <vt:lpstr>Cascade</vt:lpstr>
      <vt:lpstr>Microsoft Office Excel Chart</vt:lpstr>
      <vt:lpstr>Социальное страхование за рубежом</vt:lpstr>
      <vt:lpstr>Социальное страхование:</vt:lpstr>
      <vt:lpstr>Система социального страхования в странах Европейского союза</vt:lpstr>
      <vt:lpstr>Общая характеристика</vt:lpstr>
      <vt:lpstr>Презентация PowerPoint</vt:lpstr>
      <vt:lpstr>Пенсионное страхование</vt:lpstr>
      <vt:lpstr>Пенсионное страхование</vt:lpstr>
      <vt:lpstr>В Великобритании, Швеции, Финляндии и Японии все застрахованные имеют право на две пенсии:</vt:lpstr>
      <vt:lpstr>Страхование от несчастных случаев</vt:lpstr>
      <vt:lpstr>Страхование от несчастных случаев</vt:lpstr>
      <vt:lpstr>Отличительная черта данного вида страхования:</vt:lpstr>
      <vt:lpstr>Страхование от безработицы</vt:lpstr>
      <vt:lpstr>Страхование от безработицы</vt:lpstr>
      <vt:lpstr>Презентация PowerPoint</vt:lpstr>
      <vt:lpstr>Медицинское страхование</vt:lpstr>
      <vt:lpstr>Модели финансирования медицинского страхования за рубежом:</vt:lpstr>
      <vt:lpstr> </vt:lpstr>
      <vt:lpstr>США</vt:lpstr>
      <vt:lpstr>Презентация PowerPoint</vt:lpstr>
      <vt:lpstr>Презентация PowerPoint</vt:lpstr>
      <vt:lpstr>Великобритания</vt:lpstr>
      <vt:lpstr>Германия</vt:lpstr>
      <vt:lpstr>Презентация PowerPoint</vt:lpstr>
      <vt:lpstr>Франция</vt:lpstr>
      <vt:lpstr>Япония</vt:lpstr>
      <vt:lpstr>Презентация PowerPoint</vt:lpstr>
    </vt:vector>
  </TitlesOfParts>
  <Company>HOME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Социальное страхование за рубежом</dc:title>
  <dc:creator>Антонова</dc:creator>
  <cp:lastModifiedBy>admin</cp:lastModifiedBy>
  <cp:revision>3</cp:revision>
  <dcterms:created xsi:type="dcterms:W3CDTF">2008-05-06T05:49:27Z</dcterms:created>
  <dcterms:modified xsi:type="dcterms:W3CDTF">2015-04-08T15:18:11Z</dcterms:modified>
</cp:coreProperties>
</file>