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5" r:id="rId2"/>
    <p:sldMasterId id="2147483689" r:id="rId3"/>
    <p:sldMasterId id="2147483706" r:id="rId4"/>
    <p:sldMasterId id="2147483710" r:id="rId5"/>
    <p:sldMasterId id="2147483714" r:id="rId6"/>
    <p:sldMasterId id="2147483715" r:id="rId7"/>
    <p:sldMasterId id="2147483719" r:id="rId8"/>
    <p:sldMasterId id="2147483721" r:id="rId9"/>
  </p:sldMasterIdLst>
  <p:sldIdLst>
    <p:sldId id="256" r:id="rId10"/>
    <p:sldId id="266" r:id="rId11"/>
    <p:sldId id="257" r:id="rId12"/>
    <p:sldId id="258" r:id="rId13"/>
    <p:sldId id="259" r:id="rId14"/>
    <p:sldId id="265" r:id="rId15"/>
    <p:sldId id="261" r:id="rId16"/>
    <p:sldId id="260" r:id="rId17"/>
    <p:sldId id="262" r:id="rId18"/>
    <p:sldId id="263" r:id="rId19"/>
    <p:sldId id="264" r:id="rId20"/>
    <p:sldId id="267" r:id="rId21"/>
    <p:sldId id="26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CC00"/>
    <a:srgbClr val="33CC33"/>
    <a:srgbClr val="008000"/>
    <a:srgbClr val="66FFCC"/>
    <a:srgbClr val="00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94786" autoAdjust="0"/>
  </p:normalViewPr>
  <p:slideViewPr>
    <p:cSldViewPr>
      <p:cViewPr varScale="1">
        <p:scale>
          <a:sx n="43" d="100"/>
          <a:sy n="43" d="100"/>
        </p:scale>
        <p:origin x="13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042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04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04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04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04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4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04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0457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0458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0459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8ECBE4-5519-4436-B67B-FAD7F85FF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5" grpId="0"/>
      <p:bldP spid="6045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045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500E2-24AE-4A0C-B966-8D1F382421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1625501"/>
      </p:ext>
    </p:extLst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E8D6B3-1C1B-41FA-98CA-22252C6D2BD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146870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B9671-5472-430F-9748-5B70EB6830D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15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4E693-6F62-4000-9838-11FC1BBD64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934590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29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829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29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9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9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 altLang="ru-RU"/>
          </a:p>
        </p:txBody>
      </p:sp>
      <p:sp>
        <p:nvSpPr>
          <p:cNvPr id="829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7BF499B-B92E-4938-B07E-56AADD4150A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29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ACA8D-7F43-49D8-8EE4-D8EBDE94DE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3138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5AF5F-44A0-439E-9EA4-66469CB9B1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1455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4E37-CB1C-4E99-A3EA-61372E51E3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5175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38F15-4EEA-4A31-A33B-DDB4323FD3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3381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CF877-6B52-4E4B-B599-7FC325AFE5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9075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B1252-B6C4-432F-8F7C-DDEA3982EC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359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E6725-B295-4B71-810E-0BD21C8D17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671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B860E-F28D-41E5-A9CA-3EA4B7BB9A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1370791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337A0-138A-45C7-96FC-C8CDC27AB1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5142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025C8-71DB-4054-AE56-D288A5D508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6173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FF022-5E55-4A84-9EEB-F3427422CA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3653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011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9011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011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012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9012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012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01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01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81F2D2-8381-4F0E-804F-57A1916FBF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DF142-1994-4114-B791-53F375A2B8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6741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749B2-BEEE-47CE-B2D3-787A2B1AC7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76530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27A74-560D-452E-A66E-19E9A6C587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91022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350F6-11B2-4FBF-9218-9EE43AAD89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1046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C97FF-B839-4D57-8683-17B63FDB4A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22194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9444F-9F92-45DD-BDAE-97642665CA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21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CD6AF-48E9-4AA9-83E4-D07650E8B2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117018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BA837-B6CC-4F49-9014-AC8DB4C895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99846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B4587-D81E-4AE4-9706-FB5A7DCD0F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7005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CB6B-9EB1-47D7-999D-B70B36C62B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816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C6920-32C5-470F-A42A-2A1CB9721F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6208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117763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117764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776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77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102FFFF-EFBC-4BF5-BDCA-9E1EB756F33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/>
      <p:bldP spid="117766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776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77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77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6A62D-C174-4BF2-899D-E22B805D79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131655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1E68C-E173-4FBF-9D55-F428799462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740861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2ABBB-03BD-4E07-BE3A-CA8DCBEF5E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8746244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0863E-EDF3-43F8-9655-6DA4DEDB50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2968734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2564-790C-4C97-890D-24A3B5E765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375870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FA7EC-8C55-46E1-9137-05DF904E81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7211380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FCBBB-38B4-4B33-8911-7F9E614377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8582790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851DE-E304-4043-84AA-E7ABBF0C25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0953384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35B37-88C4-48BB-94B1-DF9A798AB8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9078031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A47F8-6F55-4BA7-9307-F12C0D4FF6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3293840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D4C6B-2608-40E7-833F-E13D3B0389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3136615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2185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2186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6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186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86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186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186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2186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6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6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6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7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7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18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218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2187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2187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2187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21051D-9349-406D-85CD-D29BF8DC7D9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2" grpId="0"/>
      <p:bldP spid="12187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2187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9133E-4EC2-4AB8-B381-E82405C1C4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1152142"/>
      </p:ext>
    </p:extLst>
  </p:cSld>
  <p:clrMapOvr>
    <a:masterClrMapping/>
  </p:clrMapOvr>
  <p:transition>
    <p:strips dir="r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EA347-808C-4413-AC09-25EA63C972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384441"/>
      </p:ext>
    </p:extLst>
  </p:cSld>
  <p:clrMapOvr>
    <a:masterClrMapping/>
  </p:clrMapOvr>
  <p:transition>
    <p:strips dir="r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93914-6143-4A2D-917C-7E72D6DFA2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4323295"/>
      </p:ext>
    </p:extLst>
  </p:cSld>
  <p:clrMapOvr>
    <a:masterClrMapping/>
  </p:clrMapOvr>
  <p:transition>
    <p:strips dir="r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D481F-D0F3-46EF-BE70-F63B449E54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133368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E3C1F-700A-4A45-8642-D076EF51AC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6940975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3C935-49AC-49E7-995E-D5713798AA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2274527"/>
      </p:ext>
    </p:extLst>
  </p:cSld>
  <p:clrMapOvr>
    <a:masterClrMapping/>
  </p:clrMapOvr>
  <p:transition>
    <p:strips dir="r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D340F-2C53-4F69-A02A-58F5A398A2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2509594"/>
      </p:ext>
    </p:extLst>
  </p:cSld>
  <p:clrMapOvr>
    <a:masterClrMapping/>
  </p:clrMapOvr>
  <p:transition>
    <p:strips dir="r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11087-650F-4A9A-B834-7E4C21D3B9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470877"/>
      </p:ext>
    </p:extLst>
  </p:cSld>
  <p:clrMapOvr>
    <a:masterClrMapping/>
  </p:clrMapOvr>
  <p:transition>
    <p:strips dir="r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AD0B8-0805-4644-99AD-419762F90D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598337"/>
      </p:ext>
    </p:extLst>
  </p:cSld>
  <p:clrMapOvr>
    <a:masterClrMapping/>
  </p:clrMapOvr>
  <p:transition>
    <p:strips dir="r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1EFD9-2ED9-4952-BBED-C66516A46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2786646"/>
      </p:ext>
    </p:extLst>
  </p:cSld>
  <p:clrMapOvr>
    <a:masterClrMapping/>
  </p:clrMapOvr>
  <p:transition>
    <p:strips dir="r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2D172-98A8-4AD6-8501-68163E2C8C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2004499"/>
      </p:ext>
    </p:extLst>
  </p:cSld>
  <p:clrMapOvr>
    <a:masterClrMapping/>
  </p:clrMapOvr>
  <p:transition>
    <p:strips dir="r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DF6EF0-3781-4CE4-BC6C-AA4AE3501D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0827622"/>
      </p:ext>
    </p:extLst>
  </p:cSld>
  <p:clrMapOvr>
    <a:masterClrMapping/>
  </p:clrMapOvr>
  <p:transition>
    <p:strips dir="rd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A04BD-4553-4C4C-B116-609F92D5D7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4247968"/>
      </p:ext>
    </p:extLst>
  </p:cSld>
  <p:clrMapOvr>
    <a:masterClrMapping/>
  </p:clrMapOvr>
  <p:transition>
    <p:split orient="vert" dir="in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195F3-4884-46B8-8444-B3F0149FA6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8612031"/>
      </p:ext>
    </p:extLst>
  </p:cSld>
  <p:clrMapOvr>
    <a:masterClrMapping/>
  </p:clrMapOvr>
  <p:transition>
    <p:split orient="vert" dir="in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3DA97-47E1-4CB5-B9DF-3CC06EFA29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049389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22890-98A7-4603-BE56-4248C03B97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5056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B1E06-34B8-444B-82D0-1C349DF8E4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5268565"/>
      </p:ext>
    </p:extLst>
  </p:cSld>
  <p:clrMapOvr>
    <a:masterClrMapping/>
  </p:clrMapOvr>
  <p:transition>
    <p:split orient="vert" dir="in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AD4C9-19CC-4F53-B10C-88712E3094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6131943"/>
      </p:ext>
    </p:extLst>
  </p:cSld>
  <p:clrMapOvr>
    <a:masterClrMapping/>
  </p:clrMapOvr>
  <p:transition>
    <p:split orient="vert" dir="in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692CD-BBEF-463F-A701-F962FD9A77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9931"/>
      </p:ext>
    </p:extLst>
  </p:cSld>
  <p:clrMapOvr>
    <a:masterClrMapping/>
  </p:clrMapOvr>
  <p:transition>
    <p:split orient="vert" dir="in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4F565-FF34-424C-9752-E3DA000442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706267"/>
      </p:ext>
    </p:extLst>
  </p:cSld>
  <p:clrMapOvr>
    <a:masterClrMapping/>
  </p:clrMapOvr>
  <p:transition>
    <p:split orient="vert" dir="in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7E493-52EF-48C2-A103-DD115E81F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6823772"/>
      </p:ext>
    </p:extLst>
  </p:cSld>
  <p:clrMapOvr>
    <a:masterClrMapping/>
  </p:clrMapOvr>
  <p:transition>
    <p:split orient="vert" dir="in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374A9-873D-4ACF-8C4E-94CD959BFB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09778"/>
      </p:ext>
    </p:extLst>
  </p:cSld>
  <p:clrMapOvr>
    <a:masterClrMapping/>
  </p:clrMapOvr>
  <p:transition>
    <p:split orient="vert" dir="in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17B60-368B-468D-B06A-FFFC3F6470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8732937"/>
      </p:ext>
    </p:extLst>
  </p:cSld>
  <p:clrMapOvr>
    <a:masterClrMapping/>
  </p:clrMapOvr>
  <p:transition>
    <p:split orient="vert" dir="in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3F443-8E88-42D5-92B1-02A03173FB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0738037"/>
      </p:ext>
    </p:extLst>
  </p:cSld>
  <p:clrMapOvr>
    <a:masterClrMapping/>
  </p:clrMapOvr>
  <p:transition>
    <p:split orient="vert" dir="in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691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1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1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1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1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2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2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2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2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2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2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2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2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2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2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3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4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695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695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695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5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69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669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6695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6695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6695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CEE8C8-07AE-4DC7-AB92-13F8744D7A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54" grpId="0"/>
      <p:bldP spid="166955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69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69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69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B3435-961A-4B11-8342-276B1AE193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03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F5F6D-3375-4412-B109-1025FEBD06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143937"/>
      </p:ext>
    </p:extLst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2CF81-E417-4387-A541-5E7CEF59DA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3607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96545-A6DD-4D36-964A-D1C8CD678F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0339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846DE-FE1E-47BF-A8BC-72427EA037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302609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BBA6B-35EF-4C54-9AA4-00CD37CC76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563008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73672-0E20-4AE3-A459-12606BD942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46709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88062-729D-45B2-AE50-CFEAABACCC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52753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5AD16-A70E-4A63-9F4B-1FF8C7FBF8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02224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52CC9-8220-467A-9C0C-AA18637EF1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55087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0925F-2497-43CB-B5D1-974867A369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70072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346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85347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85348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85349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7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1000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85350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53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5353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8535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85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ECEF6EAE-F9BC-4E1B-9F2A-3D387BDDE2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1" grpId="0"/>
      <p:bldP spid="185352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53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53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14050-2081-434B-8C17-7BC8AD741B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4622321"/>
      </p:ext>
    </p:extLst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575C7-84BA-4F3A-8FEC-37E12DF8A3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3439504"/>
      </p:ext>
    </p:extLst>
  </p:cSld>
  <p:clrMapOvr>
    <a:masterClrMapping/>
  </p:clrMapOvr>
  <p:transition>
    <p:cover dir="d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507FC-47ED-4066-9494-93A9BE92F6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5795993"/>
      </p:ext>
    </p:extLst>
  </p:cSld>
  <p:clrMapOvr>
    <a:masterClrMapping/>
  </p:clrMapOvr>
  <p:transition>
    <p:cover dir="d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DF50F-027E-4408-873F-74E9BFC7E3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0212932"/>
      </p:ext>
    </p:extLst>
  </p:cSld>
  <p:clrMapOvr>
    <a:masterClrMapping/>
  </p:clrMapOvr>
  <p:transition>
    <p:cover dir="d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155B1-89F1-49FD-B55D-3E04250A56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6542754"/>
      </p:ext>
    </p:extLst>
  </p:cSld>
  <p:clrMapOvr>
    <a:masterClrMapping/>
  </p:clrMapOvr>
  <p:transition>
    <p:cover dir="d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6F0DA-B257-4721-B518-50A7CD1C66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9439576"/>
      </p:ext>
    </p:extLst>
  </p:cSld>
  <p:clrMapOvr>
    <a:masterClrMapping/>
  </p:clrMapOvr>
  <p:transition>
    <p:cover dir="d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D2C47-9813-40B7-B47F-C04EDD593D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0811268"/>
      </p:ext>
    </p:extLst>
  </p:cSld>
  <p:clrMapOvr>
    <a:masterClrMapping/>
  </p:clrMapOvr>
  <p:transition>
    <p:cover dir="d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A6075-26FE-4D0D-8794-AB168A69D5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7853108"/>
      </p:ext>
    </p:extLst>
  </p:cSld>
  <p:clrMapOvr>
    <a:masterClrMapping/>
  </p:clrMapOvr>
  <p:transition>
    <p:cover dir="d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94846-D5CE-4D5D-AC90-ED00A16B9D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5183692"/>
      </p:ext>
    </p:extLst>
  </p:cSld>
  <p:clrMapOvr>
    <a:masterClrMapping/>
  </p:clrMapOvr>
  <p:transition>
    <p:cover dir="d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45A1C-CD0C-4061-BB9E-D45EE23478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3982614"/>
      </p:ext>
    </p:extLst>
  </p:cSld>
  <p:clrMapOvr>
    <a:masterClrMapping/>
  </p:clrMapOvr>
  <p:transition>
    <p:cover dir="d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70EB3-58F7-4AF2-8663-E075321ED0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121532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EA3A9-0781-4773-B69B-8157D90B95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823470"/>
      </p:ext>
    </p:extLst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05CBAB-BEE5-4AA0-B70C-C48B68965D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5313025"/>
      </p:ext>
    </p:extLst>
  </p:cSld>
  <p:clrMapOvr>
    <a:masterClrMapping/>
  </p:clrMapOvr>
  <p:transition>
    <p:cover dir="d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41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884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2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3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3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3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3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3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843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84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844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8844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844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8844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8844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0B76D7-F35E-4C2D-96AA-44548E6F72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9B2608-C815-49E9-8B8A-5678B0BD394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723561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4E8E06-A64C-4964-A570-7D0DCE76812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203041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1814DF-7B97-4086-B5CC-C3F97DB7010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336288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3C6D02-C052-4677-AFE9-B27148BFACF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89743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08CCDF-1AA3-441D-AA71-4D25B7525FA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855657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46C780-3B67-4C10-BB6A-EE7EF4A6CF0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769621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585296-3327-4FB9-9EC3-67536C9E46E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388622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8A2494-8E38-4017-8CE5-C53C9AFD5D6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7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93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93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4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942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94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4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4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94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594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594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C11F9E75-EE95-46F9-97FC-837E903F297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94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31" grpId="0"/>
      <p:bldP spid="5943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94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819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19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19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819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19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19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 altLang="ru-RU"/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216776B2-FE2C-44EF-91FB-2AD1CC92ED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890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8909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8909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909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90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890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61D53BA-FD39-4DAA-AB46-67E335ABF26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087103B7-E1C2-4340-9DF3-FA1741E402B8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16743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1674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1674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67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67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67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67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67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67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67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67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67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67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67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67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67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67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67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08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08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083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08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08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08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08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208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208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665F54D-6771-4B69-B689-9DF815094AE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814" r:id="rId12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7" grpId="0"/>
      <p:bldP spid="12084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2084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2084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2084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2084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208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78C429-EF47-44C2-84E9-C93B1C36DCB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546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46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546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546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46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546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546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46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546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546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46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546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546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46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546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58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8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8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8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8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8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8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8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8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9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9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59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59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59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59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659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659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CF50058-9BDA-4C99-826E-915CF2BEBF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5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5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5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5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5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5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5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5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5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30" grpId="0"/>
      <p:bldP spid="16593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5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59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59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5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59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59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5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59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59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5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59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59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5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59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59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22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8432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8432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500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1000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8432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843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1843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A2A575D7-A061-4379-B721-FBB63071653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15" r:id="rId12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4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6" grpId="0"/>
      <p:bldP spid="1843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43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43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43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43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43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39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8739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39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39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39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39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1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1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1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1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1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741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741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8741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741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8741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6F50734-CC5D-4542-9540-3E9F4A52F91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8742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1736725"/>
          </a:xfrm>
        </p:spPr>
        <p:txBody>
          <a:bodyPr/>
          <a:lstStyle/>
          <a:p>
            <a:r>
              <a:rPr lang="ru-RU" altLang="ru-RU" sz="4800"/>
              <a:t>Информатизация как механизм социального управления</a:t>
            </a:r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"/>
            <a:ext cx="7772400" cy="2743200"/>
          </a:xfrm>
        </p:spPr>
        <p:txBody>
          <a:bodyPr/>
          <a:lstStyle/>
          <a:p>
            <a:r>
              <a:rPr lang="ru-RU" altLang="ru-RU" sz="1600"/>
              <a:t>Министерство общего и профессионального образования</a:t>
            </a:r>
          </a:p>
          <a:p>
            <a:r>
              <a:rPr lang="ru-RU" altLang="ru-RU" sz="1600"/>
              <a:t>Свердловской области</a:t>
            </a:r>
          </a:p>
          <a:p>
            <a:r>
              <a:rPr lang="ru-RU" altLang="ru-RU" sz="1600"/>
              <a:t>Отдел образования Чкаловского района города Екатеринбурга</a:t>
            </a:r>
          </a:p>
          <a:p>
            <a:r>
              <a:rPr lang="ru-RU" altLang="ru-RU" sz="1600"/>
              <a:t>МОУ СОШ № 106</a:t>
            </a:r>
            <a:endParaRPr lang="en-US" altLang="ru-RU" sz="1600"/>
          </a:p>
          <a:p>
            <a:r>
              <a:rPr lang="ru-RU" altLang="ru-RU" sz="1600"/>
              <a:t> </a:t>
            </a:r>
          </a:p>
          <a:p>
            <a:r>
              <a:rPr lang="ru-RU" altLang="ru-RU" sz="1600"/>
              <a:t>Образовательная область обществознание</a:t>
            </a:r>
          </a:p>
          <a:p>
            <a:r>
              <a:rPr lang="ru-RU" altLang="ru-RU" sz="1600"/>
              <a:t>Учебная дисциплина обществознание</a:t>
            </a:r>
            <a:endParaRPr lang="en-US" altLang="ru-RU" sz="1600"/>
          </a:p>
          <a:p>
            <a:endParaRPr lang="en-US" altLang="ru-RU" sz="1600"/>
          </a:p>
          <a:p>
            <a:endParaRPr lang="en-US" altLang="ru-RU" sz="1600"/>
          </a:p>
          <a:p>
            <a:endParaRPr lang="en-US" altLang="ru-RU" sz="1600"/>
          </a:p>
          <a:p>
            <a:endParaRPr lang="en-US" altLang="ru-RU" sz="1600"/>
          </a:p>
          <a:p>
            <a:endParaRPr lang="en-US" altLang="ru-RU" sz="1600"/>
          </a:p>
          <a:p>
            <a:endParaRPr lang="en-US" altLang="ru-RU" sz="1600"/>
          </a:p>
          <a:p>
            <a:endParaRPr lang="en-US" altLang="ru-RU" sz="1600"/>
          </a:p>
          <a:p>
            <a:endParaRPr lang="en-US" altLang="ru-RU" sz="1600"/>
          </a:p>
          <a:p>
            <a:endParaRPr lang="ru-RU" altLang="ru-RU" sz="1600"/>
          </a:p>
          <a:p>
            <a:r>
              <a:rPr lang="ru-RU" altLang="ru-RU" sz="1600"/>
              <a:t>                                       </a:t>
            </a:r>
          </a:p>
          <a:p>
            <a:r>
              <a:rPr lang="ru-RU" altLang="ru-RU" sz="1600"/>
              <a:t>                                                       исполнитель: Кирьянова А. С.</a:t>
            </a:r>
          </a:p>
          <a:p>
            <a:r>
              <a:rPr lang="ru-RU" altLang="ru-RU" sz="1600"/>
              <a:t>                                             ученица 10 «Б» класса</a:t>
            </a:r>
          </a:p>
          <a:p>
            <a:r>
              <a:rPr lang="ru-RU" altLang="ru-RU" sz="1600"/>
              <a:t>                                                          руководитель: Ростовцева Е. С.</a:t>
            </a:r>
          </a:p>
          <a:p>
            <a:r>
              <a:rPr lang="ru-RU" altLang="ru-RU" sz="1600"/>
              <a:t>                                                учитель обществознания</a:t>
            </a:r>
          </a:p>
          <a:p>
            <a:r>
              <a:rPr lang="ru-RU" altLang="ru-RU" sz="1600"/>
              <a:t>                                   МОУ СОШ №106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2800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4876800"/>
            <a:ext cx="7543800" cy="1981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Рис. 3. Распределение ответов на вопрос: «Как Вы считаете, в настоящее время государство влияет или не влияет на развитие Интернета в России? Если влияет, то положительно или отрицательно?»</a:t>
            </a:r>
          </a:p>
        </p:txBody>
      </p:sp>
      <p:pic>
        <p:nvPicPr>
          <p:cNvPr id="128010" name="Picture 10" descr="g02_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905000"/>
            <a:ext cx="6172200" cy="2617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4876800"/>
            <a:ext cx="7543800" cy="1981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/>
              <a:t>Рис. 4. Распределение ответов на вопрос: «Какие тенденции, на Ваш взгляд, характеризовали процесс становления информационного общества в России в 2000-2001 гг.?». Данные экспертного опроса (Начало 2001 г.: март-май 2001 г.; конец 2001 г.: результаты опросов в ноябре 2001 г. и январе 2002 г.)</a:t>
            </a:r>
            <a:endParaRPr lang="ru-RU" altLang="ru-RU" sz="2000"/>
          </a:p>
        </p:txBody>
      </p:sp>
      <p:pic>
        <p:nvPicPr>
          <p:cNvPr id="129031" name="Picture 7" descr="g02_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905000"/>
            <a:ext cx="6248400" cy="2479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68968" name="Picture 8" descr="0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371600"/>
            <a:ext cx="5945188" cy="3078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897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495800"/>
            <a:ext cx="7924800" cy="2133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/>
              <a:t>Линия У — У1 — национальная траектория развития, характеризующая рост душевого ВВП во времени (Т). Общества, находящиеся ниже отрезка А1 — УА1 являются устойчивыми традиционными обществами (монархиями) доиндустриального периода; общества, находящиеся выше линии А3 — УА3 , как правило, — современные индустриальные демократии с развитыми социальными гарантиями. На уровнях нижнего и верхнего развития темпы роста душевого ВВП близки к нулю; экономический рост ускоряется на ранних этапах индустриализации, затем замедляется. Наиболее “опасным” для экономического развития является участок УА1 — УА2 — это зона роста социальной напряженности и неравенства, конфликты раннего капитализма здесь накладываются на противоречия вокруг земли между крестьянами и помещиками. Именно здесь возможен “слом рыночного механизма” и замена его тоталитарным обществом с административным (бюрократическим) распределением ресурсов (возврат к восточному типу цивилизации)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FFFF00"/>
                </a:solidFill>
              </a:rPr>
              <a:t>Цели и задачи моей работы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66FFCC"/>
                </a:solidFill>
              </a:rPr>
              <a:t>Цель моей работы</a:t>
            </a:r>
            <a:r>
              <a:rPr lang="ru-RU" altLang="ru-RU" sz="2800"/>
              <a:t> – показать влияние коммуникабельных технологий на современное общество.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Из поставленной мною цели вытекают следующие </a:t>
            </a:r>
            <a:r>
              <a:rPr lang="ru-RU" altLang="ru-RU" sz="2400">
                <a:solidFill>
                  <a:srgbClr val="66FFCC"/>
                </a:solidFill>
              </a:rPr>
              <a:t>задачи</a:t>
            </a:r>
            <a:r>
              <a:rPr lang="ru-RU" altLang="ru-RU" sz="2400"/>
              <a:t>: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>
                <a:solidFill>
                  <a:srgbClr val="66FFCC"/>
                </a:solidFill>
              </a:rPr>
              <a:t>1)</a:t>
            </a:r>
            <a:r>
              <a:rPr lang="ru-RU" altLang="ru-RU" sz="2400"/>
              <a:t> рассказать об этапах развития общества;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>
                <a:solidFill>
                  <a:srgbClr val="66FFCC"/>
                </a:solidFill>
              </a:rPr>
              <a:t>2)</a:t>
            </a:r>
            <a:r>
              <a:rPr lang="ru-RU" altLang="ru-RU" sz="2400"/>
              <a:t> дать понятие и характеристику основных теоретических подходов к проблеме информатизации;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>
                <a:solidFill>
                  <a:srgbClr val="66FFCC"/>
                </a:solidFill>
              </a:rPr>
              <a:t>3)</a:t>
            </a:r>
            <a:r>
              <a:rPr lang="ru-RU" altLang="ru-RU" sz="2400"/>
              <a:t> охарактеризовать современное состояние информатизации в России и перспективы её развития.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Структура доиндустриального общества</a:t>
            </a:r>
          </a:p>
        </p:txBody>
      </p:sp>
      <p:pic>
        <p:nvPicPr>
          <p:cNvPr id="10246" name="Picture 6" descr="slide0029_image10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58938"/>
            <a:ext cx="7010400" cy="5199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Структура индустриального общества</a:t>
            </a:r>
          </a:p>
        </p:txBody>
      </p:sp>
      <p:pic>
        <p:nvPicPr>
          <p:cNvPr id="11269" name="Picture 5" descr="image016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301875"/>
            <a:ext cx="5181600" cy="455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900"/>
              <a:t>Структура постиндустриального общества</a:t>
            </a:r>
          </a:p>
        </p:txBody>
      </p:sp>
      <p:pic>
        <p:nvPicPr>
          <p:cNvPr id="12293" name="Picture 5" descr="image03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828800"/>
            <a:ext cx="7391400" cy="4394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Интернет</a:t>
            </a:r>
          </a:p>
        </p:txBody>
      </p:sp>
      <p:pic>
        <p:nvPicPr>
          <p:cNvPr id="141318" name="Picture 6" descr="lin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71600"/>
            <a:ext cx="5378450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2209800"/>
            <a:ext cx="7086600" cy="1431925"/>
          </a:xfrm>
        </p:spPr>
        <p:txBody>
          <a:bodyPr/>
          <a:lstStyle/>
          <a:p>
            <a:r>
              <a:rPr lang="ru-RU" altLang="ru-RU" sz="2800">
                <a:solidFill>
                  <a:srgbClr val="009900"/>
                </a:solidFill>
              </a:rPr>
              <a:t>Тенденции развития Интернета в России: оценка экспертов в сравнении с результатами социологического опроса населения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7338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(по данным всероссийской научной конференции </a:t>
            </a:r>
            <a:br>
              <a:rPr lang="ru-RU" altLang="ru-RU" sz="2000"/>
            </a:br>
            <a:r>
              <a:rPr lang="ru-RU" altLang="ru-RU" sz="2000"/>
              <a:t>«Электронное правительство в информационном обществе: теория и практика»)</a:t>
            </a:r>
            <a:endParaRPr lang="en-US" altLang="ru-RU" sz="2000"/>
          </a:p>
          <a:p>
            <a:pPr>
              <a:lnSpc>
                <a:spcPct val="90000"/>
              </a:lnSpc>
            </a:pPr>
            <a:r>
              <a:rPr lang="ru-RU" altLang="ru-RU" sz="1800"/>
              <a:t>В.А. Ачкасова, А.С. Биккулов, А.В. Чугунов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4914900"/>
            <a:ext cx="7696200" cy="19431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100" b="1"/>
              <a:t>Рис. 1. Распределение ответов на</a:t>
            </a:r>
            <a:r>
              <a:rPr lang="en-US" altLang="ru-RU" sz="2100" b="1"/>
              <a:t> </a:t>
            </a:r>
            <a:r>
              <a:rPr lang="ru-RU" altLang="ru-RU" sz="2100" b="1"/>
              <a:t>вопрос:</a:t>
            </a:r>
            <a:r>
              <a:rPr lang="en-US" altLang="ru-RU" sz="2100" b="1"/>
              <a:t> </a:t>
            </a:r>
            <a:r>
              <a:rPr lang="ru-RU" altLang="ru-RU" sz="2100" b="1"/>
              <a:t>«Как Вы оцениваете сегодняшние темпы развития Интернета в России - как высокие, средние или низкие?»</a:t>
            </a:r>
            <a:r>
              <a:rPr lang="ru-RU" altLang="ru-RU" sz="2100"/>
              <a:t> </a:t>
            </a:r>
          </a:p>
        </p:txBody>
      </p:sp>
      <p:pic>
        <p:nvPicPr>
          <p:cNvPr id="104458" name="Picture 10" descr="g02_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905000"/>
            <a:ext cx="6121400" cy="2568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4876800"/>
            <a:ext cx="7543800" cy="1981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/>
              <a:t>Рис. 2. Распределение ответов на вопрос: «Одни считают, что развитие Интернета входит в число самых приоритетных задач для России, другие полагают, что развитие Интернета не входит в число самых приоритетных задач для России. С каким из этих мнений Вы скорее согласны?»</a:t>
            </a:r>
          </a:p>
        </p:txBody>
      </p:sp>
      <p:pic>
        <p:nvPicPr>
          <p:cNvPr id="123914" name="Picture 10" descr="g02_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905000"/>
            <a:ext cx="6019800" cy="2554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Капсулы">
  <a:themeElements>
    <a:clrScheme name="1_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464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13</vt:i4>
      </vt:variant>
    </vt:vector>
  </HeadingPairs>
  <TitlesOfParts>
    <vt:vector size="28" baseType="lpstr">
      <vt:lpstr>Arial</vt:lpstr>
      <vt:lpstr>Times New Roman</vt:lpstr>
      <vt:lpstr>Verdana</vt:lpstr>
      <vt:lpstr>Wingdings</vt:lpstr>
      <vt:lpstr>Arial Black</vt:lpstr>
      <vt:lpstr>Tahoma</vt:lpstr>
      <vt:lpstr>Глобус</vt:lpstr>
      <vt:lpstr>1_Капсулы</vt:lpstr>
      <vt:lpstr>Слои</vt:lpstr>
      <vt:lpstr>Студия</vt:lpstr>
      <vt:lpstr>Сумерки</vt:lpstr>
      <vt:lpstr>Оформление по умолчанию</vt:lpstr>
      <vt:lpstr>Лучи</vt:lpstr>
      <vt:lpstr>Скругленный</vt:lpstr>
      <vt:lpstr>Занавес</vt:lpstr>
      <vt:lpstr>Информатизация как механизм социального управления</vt:lpstr>
      <vt:lpstr>Цели и задачи моей работы</vt:lpstr>
      <vt:lpstr>Структура доиндустриального общества</vt:lpstr>
      <vt:lpstr>Структура индустриального общества</vt:lpstr>
      <vt:lpstr>Структура постиндустриального общества</vt:lpstr>
      <vt:lpstr>Интернет</vt:lpstr>
      <vt:lpstr>Тенденции развития Интернета в России: оценка экспертов в сравнении с результатами социологического опроса населения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13</cp:revision>
  <cp:lastPrinted>1601-01-01T00:00:00Z</cp:lastPrinted>
  <dcterms:created xsi:type="dcterms:W3CDTF">1601-01-01T00:00:00Z</dcterms:created>
  <dcterms:modified xsi:type="dcterms:W3CDTF">2015-04-08T14:52:30Z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