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8.xml" ContentType="application/vnd.openxmlformats-officedocument.theme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85" r:id="rId2"/>
    <p:sldMasterId id="2147483689" r:id="rId3"/>
    <p:sldMasterId id="2147483706" r:id="rId4"/>
    <p:sldMasterId id="2147483710" r:id="rId5"/>
    <p:sldMasterId id="2147483714" r:id="rId6"/>
    <p:sldMasterId id="2147483715" r:id="rId7"/>
    <p:sldMasterId id="2147483719" r:id="rId8"/>
    <p:sldMasterId id="2147483721" r:id="rId9"/>
  </p:sldMasterIdLst>
  <p:sldIdLst>
    <p:sldId id="256" r:id="rId10"/>
    <p:sldId id="266" r:id="rId11"/>
    <p:sldId id="257" r:id="rId12"/>
    <p:sldId id="258" r:id="rId13"/>
    <p:sldId id="259" r:id="rId14"/>
    <p:sldId id="265" r:id="rId15"/>
    <p:sldId id="261" r:id="rId16"/>
    <p:sldId id="260" r:id="rId17"/>
    <p:sldId id="262" r:id="rId18"/>
    <p:sldId id="263" r:id="rId19"/>
    <p:sldId id="264" r:id="rId20"/>
    <p:sldId id="267" r:id="rId21"/>
    <p:sldId id="268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00CC00"/>
    <a:srgbClr val="33CC33"/>
    <a:srgbClr val="008000"/>
    <a:srgbClr val="66FFCC"/>
    <a:srgbClr val="009900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9" autoAdjust="0"/>
    <p:restoredTop sz="94786" autoAdjust="0"/>
  </p:normalViewPr>
  <p:slideViewPr>
    <p:cSldViewPr>
      <p:cViewPr varScale="1">
        <p:scale>
          <a:sx n="43" d="100"/>
          <a:sy n="43" d="100"/>
        </p:scale>
        <p:origin x="130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6041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2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2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0422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042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2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2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2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2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2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2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043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3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3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4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04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6044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045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45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045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6045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60457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0458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0459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18ECBE4-5519-4436-B67B-FAD7F85FF74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0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55" grpId="0"/>
      <p:bldP spid="60456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4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6045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2500E2-24AE-4A0C-B966-8D1F382421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1625501"/>
      </p:ext>
    </p:extLst>
  </p:cSld>
  <p:clrMapOvr>
    <a:masterClrMapping/>
  </p:clrMapOvr>
  <p:transition spd="med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E8D6B3-1C1B-41FA-98CA-22252C6D2BD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146870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39B9671-5472-430F-9748-5B70EB6830D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1522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4E693-6F62-4000-9838-11FC1BBD64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9345904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46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829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82948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2949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2950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51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95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82953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82954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 altLang="ru-RU"/>
          </a:p>
        </p:txBody>
      </p:sp>
      <p:sp>
        <p:nvSpPr>
          <p:cNvPr id="82955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37BF499B-B92E-4938-B07E-56AADD4150A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295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DACA8D-7F43-49D8-8EE4-D8EBDE94DE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3138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5AF5F-44A0-439E-9EA4-66469CB9B19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1455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F4E37-CB1C-4E99-A3EA-61372E51E3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5175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38F15-4EEA-4A31-A33B-DDB4323FD3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3381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CF877-6B52-4E4B-B599-7FC325AFE5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9075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B1252-B6C4-432F-8F7C-DDEA3982EC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8359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8E6725-B295-4B71-810E-0BD21C8D17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671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3B860E-F28D-41E5-A9CA-3EA4B7BB9A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1370791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337A0-138A-45C7-96FC-C8CDC27AB1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51426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3025C8-71DB-4054-AE56-D288A5D508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61737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FF022-5E55-4A84-9EEB-F3427422CA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36538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9011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9011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90117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0118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0119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0120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90121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0122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9012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9012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90125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012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0127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81F2D2-8381-4F0E-804F-57A1916FBFE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DF142-1994-4114-B791-53F375A2B8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636741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749B2-BEEE-47CE-B2D3-787A2B1AC7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76530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27A74-560D-452E-A66E-19E9A6C587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91022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350F6-11B2-4FBF-9218-9EE43AAD89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1046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C97FF-B839-4D57-8683-17B63FDB4A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22194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9444F-9F92-45DD-BDAE-97642665CA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21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CD6AF-48E9-4AA9-83E4-D07650E8B2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2117018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BA837-B6CC-4F49-9014-AC8DB4C895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99846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B4587-D81E-4AE4-9706-FB5A7DCD0F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70054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DCB6B-9EB1-47D7-999D-B70B36C62B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48166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C6920-32C5-470F-A42A-2A1CB9721FB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6208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117763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117764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1776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 sz="33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17767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1776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1776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9102FFFF-EFBC-4BF5-BDCA-9E1EB756F33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7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7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7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5" grpId="0"/>
      <p:bldP spid="117766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77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7766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1776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1776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6A62D-C174-4BF2-899D-E22B805D79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1316550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1E68C-E173-4FBF-9D55-F428799462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740861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82ABBB-03BD-4E07-BE3A-CA8DCBEF5E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8746244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60863E-EDF3-43F8-9655-6DA4DEDB50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2968734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52564-790C-4C97-890D-24A3B5E765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375870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FA7EC-8C55-46E1-9137-05DF904E81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7211380"/>
      </p:ext>
    </p:extLst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FCBBB-38B4-4B33-8911-7F9E614377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8582790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851DE-E304-4043-84AA-E7ABBF0C25B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0953384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35B37-88C4-48BB-94B1-DF9A798AB8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9078031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3A47F8-6F55-4BA7-9307-F12C0D4FF6F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3293840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D4C6B-2608-40E7-833F-E13D3B0389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13136615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85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121859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21860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1861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1862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1863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1864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1865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21866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1867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1868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1869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1870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1871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218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218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21874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21875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21876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521051D-9349-406D-85CD-D29BF8DC7D9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72" grpId="0"/>
      <p:bldP spid="12187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187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187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9133E-4EC2-4AB8-B381-E82405C1C4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1152142"/>
      </p:ext>
    </p:extLst>
  </p:cSld>
  <p:clrMapOvr>
    <a:masterClrMapping/>
  </p:clrMapOvr>
  <p:transition>
    <p:strips dir="rd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EA347-808C-4413-AC09-25EA63C972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7384441"/>
      </p:ext>
    </p:extLst>
  </p:cSld>
  <p:clrMapOvr>
    <a:masterClrMapping/>
  </p:clrMapOvr>
  <p:transition>
    <p:strips dir="rd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D93914-6143-4A2D-917C-7E72D6DFA2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4323295"/>
      </p:ext>
    </p:extLst>
  </p:cSld>
  <p:clrMapOvr>
    <a:masterClrMapping/>
  </p:clrMapOvr>
  <p:transition>
    <p:strips dir="rd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D481F-D0F3-46EF-BE70-F63B449E541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1133368"/>
      </p:ext>
    </p:extLst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E3C1F-700A-4A45-8642-D076EF51AC9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6940975"/>
      </p:ext>
    </p:extLst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13C935-49AC-49E7-995E-D5713798AA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2274527"/>
      </p:ext>
    </p:extLst>
  </p:cSld>
  <p:clrMapOvr>
    <a:masterClrMapping/>
  </p:clrMapOvr>
  <p:transition>
    <p:strips dir="rd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D340F-2C53-4F69-A02A-58F5A398A2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2509594"/>
      </p:ext>
    </p:extLst>
  </p:cSld>
  <p:clrMapOvr>
    <a:masterClrMapping/>
  </p:clrMapOvr>
  <p:transition>
    <p:strips dir="rd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11087-650F-4A9A-B834-7E4C21D3B9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470877"/>
      </p:ext>
    </p:extLst>
  </p:cSld>
  <p:clrMapOvr>
    <a:masterClrMapping/>
  </p:clrMapOvr>
  <p:transition>
    <p:strips dir="rd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AD0B8-0805-4644-99AD-419762F90D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598337"/>
      </p:ext>
    </p:extLst>
  </p:cSld>
  <p:clrMapOvr>
    <a:masterClrMapping/>
  </p:clrMapOvr>
  <p:transition>
    <p:strips dir="rd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1EFD9-2ED9-4952-BBED-C66516A467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2786646"/>
      </p:ext>
    </p:extLst>
  </p:cSld>
  <p:clrMapOvr>
    <a:masterClrMapping/>
  </p:clrMapOvr>
  <p:transition>
    <p:strips dir="rd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2D172-98A8-4AD6-8501-68163E2C8C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2004499"/>
      </p:ext>
    </p:extLst>
  </p:cSld>
  <p:clrMapOvr>
    <a:masterClrMapping/>
  </p:clrMapOvr>
  <p:transition>
    <p:strips dir="rd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754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6800" y="4114800"/>
            <a:ext cx="75438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DF6EF0-3781-4CE4-BC6C-AA4AE3501D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0827622"/>
      </p:ext>
    </p:extLst>
  </p:cSld>
  <p:clrMapOvr>
    <a:masterClrMapping/>
  </p:clrMapOvr>
  <p:transition>
    <p:strips dir="rd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A04BD-4553-4C4C-B116-609F92D5D7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4247968"/>
      </p:ext>
    </p:extLst>
  </p:cSld>
  <p:clrMapOvr>
    <a:masterClrMapping/>
  </p:clrMapOvr>
  <p:transition>
    <p:split orient="vert" dir="in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195F3-4884-46B8-8444-B3F0149FA6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8612031"/>
      </p:ext>
    </p:extLst>
  </p:cSld>
  <p:clrMapOvr>
    <a:masterClrMapping/>
  </p:clrMapOvr>
  <p:transition>
    <p:split orient="vert" dir="in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3DA97-47E1-4CB5-B9DF-3CC06EFA29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8049389"/>
      </p:ext>
    </p:extLst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22890-98A7-4603-BE56-4248C03B97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75056"/>
      </p:ext>
    </p:extLst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B1E06-34B8-444B-82D0-1C349DF8E4C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5268565"/>
      </p:ext>
    </p:extLst>
  </p:cSld>
  <p:clrMapOvr>
    <a:masterClrMapping/>
  </p:clrMapOvr>
  <p:transition>
    <p:split orient="vert" dir="in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AD4C9-19CC-4F53-B10C-88712E3094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6131943"/>
      </p:ext>
    </p:extLst>
  </p:cSld>
  <p:clrMapOvr>
    <a:masterClrMapping/>
  </p:clrMapOvr>
  <p:transition>
    <p:split orient="vert" dir="in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F692CD-BBEF-463F-A701-F962FD9A77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89931"/>
      </p:ext>
    </p:extLst>
  </p:cSld>
  <p:clrMapOvr>
    <a:masterClrMapping/>
  </p:clrMapOvr>
  <p:transition>
    <p:split orient="vert" dir="in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4F565-FF34-424C-9752-E3DA000442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0706267"/>
      </p:ext>
    </p:extLst>
  </p:cSld>
  <p:clrMapOvr>
    <a:masterClrMapping/>
  </p:clrMapOvr>
  <p:transition>
    <p:split orient="vert" dir="in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7E493-52EF-48C2-A103-DD115E81FA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6823772"/>
      </p:ext>
    </p:extLst>
  </p:cSld>
  <p:clrMapOvr>
    <a:masterClrMapping/>
  </p:clrMapOvr>
  <p:transition>
    <p:split orient="vert" dir="in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374A9-873D-4ACF-8C4E-94CD959BFB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109778"/>
      </p:ext>
    </p:extLst>
  </p:cSld>
  <p:clrMapOvr>
    <a:masterClrMapping/>
  </p:clrMapOvr>
  <p:transition>
    <p:split orient="vert" dir="in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17B60-368B-468D-B06A-FFFC3F6470C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8732937"/>
      </p:ext>
    </p:extLst>
  </p:cSld>
  <p:clrMapOvr>
    <a:masterClrMapping/>
  </p:clrMapOvr>
  <p:transition>
    <p:split orient="vert" dir="in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3F443-8E88-42D5-92B1-02A03173FB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0738037"/>
      </p:ext>
    </p:extLst>
  </p:cSld>
  <p:clrMapOvr>
    <a:masterClrMapping/>
  </p:clrMapOvr>
  <p:transition>
    <p:split orient="vert" dir="in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91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6691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1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1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1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1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2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2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2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2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2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2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2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2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2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2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3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3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3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3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3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3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3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3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3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3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4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4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4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4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4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4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4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4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4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4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695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695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6695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95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669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669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66956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66957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66958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CEE8C8-07AE-4DC7-AB92-13F8744D7AE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6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6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6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6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54" grpId="0"/>
      <p:bldP spid="166955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69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695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695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B3435-961A-4B11-8342-276B1AE193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9036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0F5F6D-3375-4412-B109-1025FEBD06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0143937"/>
      </p:ext>
    </p:extLst>
  </p:cSld>
  <p:clrMapOvr>
    <a:masterClrMapping/>
  </p:clrMapOvr>
  <p:transition spd="med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2CF81-E417-4387-A541-5E7CEF59DAC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43607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96545-A6DD-4D36-964A-D1C8CD678F5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930339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846DE-FE1E-47BF-A8BC-72427EA037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302609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BBA6B-35EF-4C54-9AA4-00CD37CC76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563008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573672-0E20-4AE3-A459-12606BD942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467093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B88062-729D-45B2-AE50-CFEAABACCC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527535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5AD16-A70E-4A63-9F4B-1FF8C7FBF8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022246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F52CC9-8220-467A-9C0C-AA18637EF1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550878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0925F-2497-43CB-B5D1-974867A369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700721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346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185347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85348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85349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4417 w 1000"/>
                <a:gd name="T3" fmla="*/ 0 h 1000"/>
                <a:gd name="T4" fmla="*/ 4917 w 1000"/>
                <a:gd name="T5" fmla="*/ 500 h 1000"/>
                <a:gd name="T6" fmla="*/ 4417 w 1000"/>
                <a:gd name="T7" fmla="*/ 1000 h 1000"/>
                <a:gd name="T8" fmla="*/ 0 w 1000"/>
                <a:gd name="T9" fmla="*/ 1000 h 1000"/>
                <a:gd name="T10" fmla="*/ 0 w 1000"/>
                <a:gd name="T11" fmla="*/ 0 h 1000"/>
                <a:gd name="T12" fmla="*/ G4 w 1000"/>
                <a:gd name="T13" fmla="*/ G1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4917" h="1000">
                  <a:moveTo>
                    <a:pt x="0" y="0"/>
                  </a:moveTo>
                  <a:lnTo>
                    <a:pt x="4417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1000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85350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535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8535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85353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85354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85355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ECEF6EAE-F9BC-4E1B-9F2A-3D387BDDE2F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5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1" grpId="0"/>
      <p:bldP spid="185352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53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8535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14050-2081-434B-8C17-7BC8AD741B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4622321"/>
      </p:ext>
    </p:extLst>
  </p:cSld>
  <p:clrMapOvr>
    <a:masterClrMapping/>
  </p:clrMapOvr>
  <p:transition spd="med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575C7-84BA-4F3A-8FEC-37E12DF8A3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3439504"/>
      </p:ext>
    </p:extLst>
  </p:cSld>
  <p:clrMapOvr>
    <a:masterClrMapping/>
  </p:clrMapOvr>
  <p:transition>
    <p:cover dir="d"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507FC-47ED-4066-9494-93A9BE92F6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5795993"/>
      </p:ext>
    </p:extLst>
  </p:cSld>
  <p:clrMapOvr>
    <a:masterClrMapping/>
  </p:clrMapOvr>
  <p:transition>
    <p:cover dir="d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DF50F-027E-4408-873F-74E9BFC7E3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0212932"/>
      </p:ext>
    </p:extLst>
  </p:cSld>
  <p:clrMapOvr>
    <a:masterClrMapping/>
  </p:clrMapOvr>
  <p:transition>
    <p:cover dir="d"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155B1-89F1-49FD-B55D-3E04250A56D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6542754"/>
      </p:ext>
    </p:extLst>
  </p:cSld>
  <p:clrMapOvr>
    <a:masterClrMapping/>
  </p:clrMapOvr>
  <p:transition>
    <p:cover dir="d"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6F0DA-B257-4721-B518-50A7CD1C661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9439576"/>
      </p:ext>
    </p:extLst>
  </p:cSld>
  <p:clrMapOvr>
    <a:masterClrMapping/>
  </p:clrMapOvr>
  <p:transition>
    <p:cover dir="d"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D2C47-9813-40B7-B47F-C04EDD593DD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0811268"/>
      </p:ext>
    </p:extLst>
  </p:cSld>
  <p:clrMapOvr>
    <a:masterClrMapping/>
  </p:clrMapOvr>
  <p:transition>
    <p:cover dir="d"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A6075-26FE-4D0D-8794-AB168A69D5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7853108"/>
      </p:ext>
    </p:extLst>
  </p:cSld>
  <p:clrMapOvr>
    <a:masterClrMapping/>
  </p:clrMapOvr>
  <p:transition>
    <p:cover dir="d"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94846-D5CE-4D5D-AC90-ED00A16B9D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5183692"/>
      </p:ext>
    </p:extLst>
  </p:cSld>
  <p:clrMapOvr>
    <a:masterClrMapping/>
  </p:clrMapOvr>
  <p:transition>
    <p:cover dir="d"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45A1C-CD0C-4061-BB9E-D45EE23478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3982614"/>
      </p:ext>
    </p:extLst>
  </p:cSld>
  <p:clrMapOvr>
    <a:masterClrMapping/>
  </p:clrMapOvr>
  <p:transition>
    <p:cover dir="d"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70EB3-58F7-4AF2-8663-E075321ED0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0121532"/>
      </p:ext>
    </p:extLst>
  </p:cSld>
  <p:clrMapOvr>
    <a:masterClrMapping/>
  </p:clrMapOvr>
  <p:transition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EA3A9-0781-4773-B69B-8157D90B957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823470"/>
      </p:ext>
    </p:extLst>
  </p:cSld>
  <p:clrMapOvr>
    <a:masterClrMapping/>
  </p:clrMapOvr>
  <p:transition spd="med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7924800" cy="213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3886200"/>
            <a:ext cx="7924800" cy="213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505CBAB-BEE5-4AA0-B70C-C48B68965D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5313025"/>
      </p:ext>
    </p:extLst>
  </p:cSld>
  <p:clrMapOvr>
    <a:masterClrMapping/>
  </p:clrMapOvr>
  <p:transition>
    <p:cover dir="d"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418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88419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0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1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2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3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4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5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6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7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8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29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0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1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2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3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4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5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6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7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8438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11E8C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8439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>
                <a:gd name="T0" fmla="*/ 4993 w 5770"/>
                <a:gd name="T1" fmla="*/ 66 h 174"/>
                <a:gd name="T2" fmla="*/ 4771 w 5770"/>
                <a:gd name="T3" fmla="*/ 132 h 174"/>
                <a:gd name="T4" fmla="*/ 4640 w 5770"/>
                <a:gd name="T5" fmla="*/ 96 h 174"/>
                <a:gd name="T6" fmla="*/ 4598 w 5770"/>
                <a:gd name="T7" fmla="*/ 36 h 174"/>
                <a:gd name="T8" fmla="*/ 4478 w 5770"/>
                <a:gd name="T9" fmla="*/ 30 h 174"/>
                <a:gd name="T10" fmla="*/ 4186 w 5770"/>
                <a:gd name="T11" fmla="*/ 108 h 174"/>
                <a:gd name="T12" fmla="*/ 3815 w 5770"/>
                <a:gd name="T13" fmla="*/ 120 h 174"/>
                <a:gd name="T14" fmla="*/ 3617 w 5770"/>
                <a:gd name="T15" fmla="*/ 72 h 174"/>
                <a:gd name="T16" fmla="*/ 3510 w 5770"/>
                <a:gd name="T17" fmla="*/ 60 h 174"/>
                <a:gd name="T18" fmla="*/ 3336 w 5770"/>
                <a:gd name="T19" fmla="*/ 96 h 174"/>
                <a:gd name="T20" fmla="*/ 2846 w 5770"/>
                <a:gd name="T21" fmla="*/ 150 h 174"/>
                <a:gd name="T22" fmla="*/ 2703 w 5770"/>
                <a:gd name="T23" fmla="*/ 96 h 174"/>
                <a:gd name="T24" fmla="*/ 2619 w 5770"/>
                <a:gd name="T25" fmla="*/ 90 h 174"/>
                <a:gd name="T26" fmla="*/ 2416 w 5770"/>
                <a:gd name="T27" fmla="*/ 132 h 174"/>
                <a:gd name="T28" fmla="*/ 2278 w 5770"/>
                <a:gd name="T29" fmla="*/ 84 h 174"/>
                <a:gd name="T30" fmla="*/ 2151 w 5770"/>
                <a:gd name="T31" fmla="*/ 36 h 174"/>
                <a:gd name="T32" fmla="*/ 1947 w 5770"/>
                <a:gd name="T33" fmla="*/ 120 h 174"/>
                <a:gd name="T34" fmla="*/ 1525 w 5770"/>
                <a:gd name="T35" fmla="*/ 102 h 174"/>
                <a:gd name="T36" fmla="*/ 1429 w 5770"/>
                <a:gd name="T37" fmla="*/ 60 h 174"/>
                <a:gd name="T38" fmla="*/ 1333 w 5770"/>
                <a:gd name="T39" fmla="*/ 60 h 174"/>
                <a:gd name="T40" fmla="*/ 1058 w 5770"/>
                <a:gd name="T41" fmla="*/ 150 h 174"/>
                <a:gd name="T42" fmla="*/ 652 w 5770"/>
                <a:gd name="T43" fmla="*/ 150 h 174"/>
                <a:gd name="T44" fmla="*/ 442 w 5770"/>
                <a:gd name="T45" fmla="*/ 66 h 174"/>
                <a:gd name="T46" fmla="*/ 377 w 5770"/>
                <a:gd name="T47" fmla="*/ 48 h 174"/>
                <a:gd name="T48" fmla="*/ 305 w 5770"/>
                <a:gd name="T49" fmla="*/ 108 h 174"/>
                <a:gd name="T50" fmla="*/ 144 w 5770"/>
                <a:gd name="T51" fmla="*/ 138 h 174"/>
                <a:gd name="T52" fmla="*/ 0 w 5770"/>
                <a:gd name="T53" fmla="*/ 96 h 174"/>
                <a:gd name="T54" fmla="*/ 167 w 5770"/>
                <a:gd name="T55" fmla="*/ 120 h 174"/>
                <a:gd name="T56" fmla="*/ 323 w 5770"/>
                <a:gd name="T57" fmla="*/ 84 h 174"/>
                <a:gd name="T58" fmla="*/ 383 w 5770"/>
                <a:gd name="T59" fmla="*/ 24 h 174"/>
                <a:gd name="T60" fmla="*/ 460 w 5770"/>
                <a:gd name="T61" fmla="*/ 60 h 174"/>
                <a:gd name="T62" fmla="*/ 706 w 5770"/>
                <a:gd name="T63" fmla="*/ 144 h 174"/>
                <a:gd name="T64" fmla="*/ 1100 w 5770"/>
                <a:gd name="T65" fmla="*/ 120 h 174"/>
                <a:gd name="T66" fmla="*/ 1345 w 5770"/>
                <a:gd name="T67" fmla="*/ 36 h 174"/>
                <a:gd name="T68" fmla="*/ 1441 w 5770"/>
                <a:gd name="T69" fmla="*/ 48 h 174"/>
                <a:gd name="T70" fmla="*/ 1561 w 5770"/>
                <a:gd name="T71" fmla="*/ 90 h 174"/>
                <a:gd name="T72" fmla="*/ 1971 w 5770"/>
                <a:gd name="T73" fmla="*/ 96 h 174"/>
                <a:gd name="T74" fmla="*/ 2235 w 5770"/>
                <a:gd name="T75" fmla="*/ 3 h 174"/>
                <a:gd name="T76" fmla="*/ 2350 w 5770"/>
                <a:gd name="T77" fmla="*/ 102 h 174"/>
                <a:gd name="T78" fmla="*/ 2559 w 5770"/>
                <a:gd name="T79" fmla="*/ 96 h 174"/>
                <a:gd name="T80" fmla="*/ 2715 w 5770"/>
                <a:gd name="T81" fmla="*/ 24 h 174"/>
                <a:gd name="T82" fmla="*/ 2792 w 5770"/>
                <a:gd name="T83" fmla="*/ 132 h 174"/>
                <a:gd name="T84" fmla="*/ 3127 w 5770"/>
                <a:gd name="T85" fmla="*/ 102 h 174"/>
                <a:gd name="T86" fmla="*/ 3486 w 5770"/>
                <a:gd name="T87" fmla="*/ 48 h 174"/>
                <a:gd name="T88" fmla="*/ 3582 w 5770"/>
                <a:gd name="T89" fmla="*/ 42 h 174"/>
                <a:gd name="T90" fmla="*/ 3731 w 5770"/>
                <a:gd name="T91" fmla="*/ 90 h 174"/>
                <a:gd name="T92" fmla="*/ 4078 w 5770"/>
                <a:gd name="T93" fmla="*/ 102 h 174"/>
                <a:gd name="T94" fmla="*/ 4419 w 5770"/>
                <a:gd name="T95" fmla="*/ 30 h 174"/>
                <a:gd name="T96" fmla="*/ 4574 w 5770"/>
                <a:gd name="T97" fmla="*/ 6 h 174"/>
                <a:gd name="T98" fmla="*/ 4628 w 5770"/>
                <a:gd name="T99" fmla="*/ 60 h 174"/>
                <a:gd name="T100" fmla="*/ 4724 w 5770"/>
                <a:gd name="T101" fmla="*/ 108 h 174"/>
                <a:gd name="T102" fmla="*/ 4927 w 5770"/>
                <a:gd name="T103" fmla="*/ 84 h 174"/>
                <a:gd name="T104" fmla="*/ 5118 w 5770"/>
                <a:gd name="T105" fmla="*/ 14 h 174"/>
                <a:gd name="T106" fmla="*/ 5280 w 5770"/>
                <a:gd name="T107" fmla="*/ 9 h 174"/>
                <a:gd name="T108" fmla="*/ 5453 w 5770"/>
                <a:gd name="T109" fmla="*/ 36 h 174"/>
                <a:gd name="T110" fmla="*/ 5465 w 5770"/>
                <a:gd name="T111" fmla="*/ 72 h 174"/>
                <a:gd name="T112" fmla="*/ 5656 w 5770"/>
                <a:gd name="T113" fmla="*/ 90 h 174"/>
                <a:gd name="T114" fmla="*/ 5710 w 5770"/>
                <a:gd name="T115" fmla="*/ 102 h 174"/>
                <a:gd name="T116" fmla="*/ 5477 w 5770"/>
                <a:gd name="T117" fmla="*/ 90 h 174"/>
                <a:gd name="T118" fmla="*/ 5453 w 5770"/>
                <a:gd name="T119" fmla="*/ 60 h 174"/>
                <a:gd name="T120" fmla="*/ 5393 w 5770"/>
                <a:gd name="T121" fmla="*/ 30 h 174"/>
                <a:gd name="T122" fmla="*/ 5219 w 5770"/>
                <a:gd name="T12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8440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88441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88442" name="Rectangle 26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88443" name="Rectangle 2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88444" name="Rectangle 2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20B76D7-F35E-4C2D-96AA-44548E6F72F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9B2608-C815-49E9-8B8A-5678B0BD394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723561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4E8E06-A64C-4964-A570-7D0DCE76812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203041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1814DF-7B97-4086-B5CC-C3F97DB7010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336288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3C6D02-C052-4677-AFE9-B27148BFACF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989743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708CCDF-1AA3-441D-AA71-4D25B7525FA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1855657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46C780-3B67-4C10-BB6A-EE7EF4A6CF0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769621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585296-3327-4FB9-9EC3-67536C9E46E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388622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8A2494-8E38-4017-8CE5-C53C9AFD5D6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1779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90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93.xml"/><Relationship Id="rId7" Type="http://schemas.openxmlformats.org/officeDocument/2006/relationships/slideLayout" Target="../slideLayouts/slideLayout97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101.xml"/><Relationship Id="rId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94.xml"/><Relationship Id="rId9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5939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39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39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939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939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41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1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1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15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16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1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18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19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2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2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2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9423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942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42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43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943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943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5943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5943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C11F9E75-EE95-46F9-97FC-837E903F297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943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9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9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31" grpId="0"/>
      <p:bldP spid="59435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4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5943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8192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8192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192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81926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8192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192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81929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19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19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ru-RU" altLang="ru-RU"/>
          </a:p>
        </p:txBody>
      </p:sp>
      <p:sp>
        <p:nvSpPr>
          <p:cNvPr id="819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819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216776B2-FE2C-44EF-91FB-2AD1CC92ED2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9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8909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89092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8909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909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8909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909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 altLang="ru-RU"/>
          </a:p>
        </p:txBody>
      </p:sp>
      <p:sp>
        <p:nvSpPr>
          <p:cNvPr id="8909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ru-RU"/>
          </a:p>
        </p:txBody>
      </p:sp>
      <p:sp>
        <p:nvSpPr>
          <p:cNvPr id="8909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61D53BA-FD39-4DAA-AB46-67E335ABF26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910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087103B7-E1C2-4340-9DF3-FA1741E402B8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16743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16744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16745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6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/>
      <p:bldP spid="116739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6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673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167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167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6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673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167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167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6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673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167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167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6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673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167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167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67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673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167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167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l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83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2083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083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083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2083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083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084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084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084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08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084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084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08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208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208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208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208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208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0665F54D-6771-4B69-B689-9DF815094AE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1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814" r:id="rId12"/>
  </p:sldLayoutIdLst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7" grpId="0"/>
      <p:bldP spid="12084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08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084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08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084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08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084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08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084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08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12084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54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78C429-EF47-44C2-84E9-C93B1C36DCB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/>
      <p:bldP spid="154627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4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546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46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546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4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546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46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546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4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546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46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546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4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546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46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546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4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546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46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546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89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1658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89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8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89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8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89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89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8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89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0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0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0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0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1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1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1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1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9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5927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659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9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659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659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659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659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1659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CF50058-9BDA-4C99-826E-915CF2BEBFC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6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5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5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5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5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5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5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5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5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5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5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5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30" grpId="0"/>
      <p:bldP spid="165931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5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593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593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5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593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593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5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593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593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5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593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593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59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6593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6593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22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84323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84324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6500 w 1000"/>
                <a:gd name="T3" fmla="*/ 0 h 1000"/>
                <a:gd name="T4" fmla="*/ 7000 w 1000"/>
                <a:gd name="T5" fmla="*/ 500 h 1000"/>
                <a:gd name="T6" fmla="*/ 6500 w 1000"/>
                <a:gd name="T7" fmla="*/ 1000 h 1000"/>
                <a:gd name="T8" fmla="*/ 0 w 1000"/>
                <a:gd name="T9" fmla="*/ 1000 h 1000"/>
                <a:gd name="T10" fmla="*/ 0 w 1000"/>
                <a:gd name="T11" fmla="*/ 0 h 1000"/>
                <a:gd name="T12" fmla="*/ G4 w 1000"/>
                <a:gd name="T13" fmla="*/ G1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7000" h="1000">
                  <a:moveTo>
                    <a:pt x="0" y="0"/>
                  </a:moveTo>
                  <a:lnTo>
                    <a:pt x="6500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1000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84325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43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843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843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1843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 altLang="ru-RU"/>
          </a:p>
        </p:txBody>
      </p:sp>
      <p:sp>
        <p:nvSpPr>
          <p:cNvPr id="1843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A2A575D7-A061-4379-B721-FBB63071653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15" r:id="rId12"/>
  </p:sldLayoutIdLst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4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4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4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4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6" grpId="0"/>
      <p:bldP spid="184327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843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843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843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843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843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39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18739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39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39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39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39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0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0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0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0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0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0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0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0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0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0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1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1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1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1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741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11E8C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741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>
                <a:gd name="T0" fmla="*/ 4993 w 5770"/>
                <a:gd name="T1" fmla="*/ 66 h 174"/>
                <a:gd name="T2" fmla="*/ 4771 w 5770"/>
                <a:gd name="T3" fmla="*/ 132 h 174"/>
                <a:gd name="T4" fmla="*/ 4640 w 5770"/>
                <a:gd name="T5" fmla="*/ 96 h 174"/>
                <a:gd name="T6" fmla="*/ 4598 w 5770"/>
                <a:gd name="T7" fmla="*/ 36 h 174"/>
                <a:gd name="T8" fmla="*/ 4478 w 5770"/>
                <a:gd name="T9" fmla="*/ 30 h 174"/>
                <a:gd name="T10" fmla="*/ 4186 w 5770"/>
                <a:gd name="T11" fmla="*/ 108 h 174"/>
                <a:gd name="T12" fmla="*/ 3815 w 5770"/>
                <a:gd name="T13" fmla="*/ 120 h 174"/>
                <a:gd name="T14" fmla="*/ 3617 w 5770"/>
                <a:gd name="T15" fmla="*/ 72 h 174"/>
                <a:gd name="T16" fmla="*/ 3510 w 5770"/>
                <a:gd name="T17" fmla="*/ 60 h 174"/>
                <a:gd name="T18" fmla="*/ 3336 w 5770"/>
                <a:gd name="T19" fmla="*/ 96 h 174"/>
                <a:gd name="T20" fmla="*/ 2846 w 5770"/>
                <a:gd name="T21" fmla="*/ 150 h 174"/>
                <a:gd name="T22" fmla="*/ 2703 w 5770"/>
                <a:gd name="T23" fmla="*/ 96 h 174"/>
                <a:gd name="T24" fmla="*/ 2619 w 5770"/>
                <a:gd name="T25" fmla="*/ 90 h 174"/>
                <a:gd name="T26" fmla="*/ 2416 w 5770"/>
                <a:gd name="T27" fmla="*/ 132 h 174"/>
                <a:gd name="T28" fmla="*/ 2278 w 5770"/>
                <a:gd name="T29" fmla="*/ 84 h 174"/>
                <a:gd name="T30" fmla="*/ 2151 w 5770"/>
                <a:gd name="T31" fmla="*/ 36 h 174"/>
                <a:gd name="T32" fmla="*/ 1947 w 5770"/>
                <a:gd name="T33" fmla="*/ 120 h 174"/>
                <a:gd name="T34" fmla="*/ 1525 w 5770"/>
                <a:gd name="T35" fmla="*/ 102 h 174"/>
                <a:gd name="T36" fmla="*/ 1429 w 5770"/>
                <a:gd name="T37" fmla="*/ 60 h 174"/>
                <a:gd name="T38" fmla="*/ 1333 w 5770"/>
                <a:gd name="T39" fmla="*/ 60 h 174"/>
                <a:gd name="T40" fmla="*/ 1058 w 5770"/>
                <a:gd name="T41" fmla="*/ 150 h 174"/>
                <a:gd name="T42" fmla="*/ 652 w 5770"/>
                <a:gd name="T43" fmla="*/ 150 h 174"/>
                <a:gd name="T44" fmla="*/ 442 w 5770"/>
                <a:gd name="T45" fmla="*/ 66 h 174"/>
                <a:gd name="T46" fmla="*/ 377 w 5770"/>
                <a:gd name="T47" fmla="*/ 48 h 174"/>
                <a:gd name="T48" fmla="*/ 305 w 5770"/>
                <a:gd name="T49" fmla="*/ 108 h 174"/>
                <a:gd name="T50" fmla="*/ 144 w 5770"/>
                <a:gd name="T51" fmla="*/ 138 h 174"/>
                <a:gd name="T52" fmla="*/ 0 w 5770"/>
                <a:gd name="T53" fmla="*/ 96 h 174"/>
                <a:gd name="T54" fmla="*/ 167 w 5770"/>
                <a:gd name="T55" fmla="*/ 120 h 174"/>
                <a:gd name="T56" fmla="*/ 323 w 5770"/>
                <a:gd name="T57" fmla="*/ 84 h 174"/>
                <a:gd name="T58" fmla="*/ 383 w 5770"/>
                <a:gd name="T59" fmla="*/ 24 h 174"/>
                <a:gd name="T60" fmla="*/ 460 w 5770"/>
                <a:gd name="T61" fmla="*/ 60 h 174"/>
                <a:gd name="T62" fmla="*/ 706 w 5770"/>
                <a:gd name="T63" fmla="*/ 144 h 174"/>
                <a:gd name="T64" fmla="*/ 1100 w 5770"/>
                <a:gd name="T65" fmla="*/ 120 h 174"/>
                <a:gd name="T66" fmla="*/ 1345 w 5770"/>
                <a:gd name="T67" fmla="*/ 36 h 174"/>
                <a:gd name="T68" fmla="*/ 1441 w 5770"/>
                <a:gd name="T69" fmla="*/ 48 h 174"/>
                <a:gd name="T70" fmla="*/ 1561 w 5770"/>
                <a:gd name="T71" fmla="*/ 90 h 174"/>
                <a:gd name="T72" fmla="*/ 1971 w 5770"/>
                <a:gd name="T73" fmla="*/ 96 h 174"/>
                <a:gd name="T74" fmla="*/ 2235 w 5770"/>
                <a:gd name="T75" fmla="*/ 3 h 174"/>
                <a:gd name="T76" fmla="*/ 2350 w 5770"/>
                <a:gd name="T77" fmla="*/ 102 h 174"/>
                <a:gd name="T78" fmla="*/ 2559 w 5770"/>
                <a:gd name="T79" fmla="*/ 96 h 174"/>
                <a:gd name="T80" fmla="*/ 2715 w 5770"/>
                <a:gd name="T81" fmla="*/ 24 h 174"/>
                <a:gd name="T82" fmla="*/ 2792 w 5770"/>
                <a:gd name="T83" fmla="*/ 132 h 174"/>
                <a:gd name="T84" fmla="*/ 3127 w 5770"/>
                <a:gd name="T85" fmla="*/ 102 h 174"/>
                <a:gd name="T86" fmla="*/ 3486 w 5770"/>
                <a:gd name="T87" fmla="*/ 48 h 174"/>
                <a:gd name="T88" fmla="*/ 3582 w 5770"/>
                <a:gd name="T89" fmla="*/ 42 h 174"/>
                <a:gd name="T90" fmla="*/ 3731 w 5770"/>
                <a:gd name="T91" fmla="*/ 90 h 174"/>
                <a:gd name="T92" fmla="*/ 4078 w 5770"/>
                <a:gd name="T93" fmla="*/ 102 h 174"/>
                <a:gd name="T94" fmla="*/ 4419 w 5770"/>
                <a:gd name="T95" fmla="*/ 30 h 174"/>
                <a:gd name="T96" fmla="*/ 4574 w 5770"/>
                <a:gd name="T97" fmla="*/ 6 h 174"/>
                <a:gd name="T98" fmla="*/ 4628 w 5770"/>
                <a:gd name="T99" fmla="*/ 60 h 174"/>
                <a:gd name="T100" fmla="*/ 4724 w 5770"/>
                <a:gd name="T101" fmla="*/ 108 h 174"/>
                <a:gd name="T102" fmla="*/ 4927 w 5770"/>
                <a:gd name="T103" fmla="*/ 84 h 174"/>
                <a:gd name="T104" fmla="*/ 5118 w 5770"/>
                <a:gd name="T105" fmla="*/ 14 h 174"/>
                <a:gd name="T106" fmla="*/ 5280 w 5770"/>
                <a:gd name="T107" fmla="*/ 9 h 174"/>
                <a:gd name="T108" fmla="*/ 5453 w 5770"/>
                <a:gd name="T109" fmla="*/ 36 h 174"/>
                <a:gd name="T110" fmla="*/ 5465 w 5770"/>
                <a:gd name="T111" fmla="*/ 72 h 174"/>
                <a:gd name="T112" fmla="*/ 5656 w 5770"/>
                <a:gd name="T113" fmla="*/ 90 h 174"/>
                <a:gd name="T114" fmla="*/ 5710 w 5770"/>
                <a:gd name="T115" fmla="*/ 102 h 174"/>
                <a:gd name="T116" fmla="*/ 5477 w 5770"/>
                <a:gd name="T117" fmla="*/ 90 h 174"/>
                <a:gd name="T118" fmla="*/ 5453 w 5770"/>
                <a:gd name="T119" fmla="*/ 60 h 174"/>
                <a:gd name="T120" fmla="*/ 5393 w 5770"/>
                <a:gd name="T121" fmla="*/ 30 h 174"/>
                <a:gd name="T122" fmla="*/ 5219 w 5770"/>
                <a:gd name="T12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7416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87417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87418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87419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B6F50734-CC5D-4542-9540-3E9F4A52F91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87420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3276600"/>
            <a:ext cx="7772400" cy="1736725"/>
          </a:xfrm>
        </p:spPr>
        <p:txBody>
          <a:bodyPr/>
          <a:lstStyle/>
          <a:p>
            <a:r>
              <a:rPr lang="ru-RU" altLang="ru-RU" sz="4800"/>
              <a:t>Информатизация как механизм социального управления</a:t>
            </a:r>
          </a:p>
        </p:txBody>
      </p:sp>
      <p:sp>
        <p:nvSpPr>
          <p:cNvPr id="5148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8600"/>
            <a:ext cx="7772400" cy="2743200"/>
          </a:xfrm>
        </p:spPr>
        <p:txBody>
          <a:bodyPr/>
          <a:lstStyle/>
          <a:p>
            <a:r>
              <a:rPr lang="ru-RU" altLang="ru-RU" sz="1600"/>
              <a:t>Министерство общего и профессионального образования</a:t>
            </a:r>
          </a:p>
          <a:p>
            <a:r>
              <a:rPr lang="ru-RU" altLang="ru-RU" sz="1600"/>
              <a:t>Свердловской области</a:t>
            </a:r>
          </a:p>
          <a:p>
            <a:r>
              <a:rPr lang="ru-RU" altLang="ru-RU" sz="1600"/>
              <a:t>Отдел образования Чкаловского района города Екатеринбурга</a:t>
            </a:r>
          </a:p>
          <a:p>
            <a:r>
              <a:rPr lang="ru-RU" altLang="ru-RU" sz="1600"/>
              <a:t>МОУ СОШ № 106</a:t>
            </a:r>
            <a:endParaRPr lang="en-US" altLang="ru-RU" sz="1600"/>
          </a:p>
          <a:p>
            <a:r>
              <a:rPr lang="ru-RU" altLang="ru-RU" sz="1600"/>
              <a:t> </a:t>
            </a:r>
          </a:p>
          <a:p>
            <a:r>
              <a:rPr lang="ru-RU" altLang="ru-RU" sz="1600"/>
              <a:t>Образовательная область обществознание</a:t>
            </a:r>
          </a:p>
          <a:p>
            <a:r>
              <a:rPr lang="ru-RU" altLang="ru-RU" sz="1600"/>
              <a:t>Учебная дисциплина обществознание</a:t>
            </a:r>
            <a:endParaRPr lang="en-US" altLang="ru-RU" sz="1600"/>
          </a:p>
          <a:p>
            <a:endParaRPr lang="en-US" altLang="ru-RU" sz="1600"/>
          </a:p>
          <a:p>
            <a:endParaRPr lang="en-US" altLang="ru-RU" sz="1600"/>
          </a:p>
          <a:p>
            <a:endParaRPr lang="en-US" altLang="ru-RU" sz="1600"/>
          </a:p>
          <a:p>
            <a:endParaRPr lang="en-US" altLang="ru-RU" sz="1600"/>
          </a:p>
          <a:p>
            <a:endParaRPr lang="en-US" altLang="ru-RU" sz="1600"/>
          </a:p>
          <a:p>
            <a:endParaRPr lang="en-US" altLang="ru-RU" sz="1600"/>
          </a:p>
          <a:p>
            <a:endParaRPr lang="en-US" altLang="ru-RU" sz="1600"/>
          </a:p>
          <a:p>
            <a:endParaRPr lang="en-US" altLang="ru-RU" sz="1600"/>
          </a:p>
          <a:p>
            <a:endParaRPr lang="ru-RU" altLang="ru-RU" sz="1600"/>
          </a:p>
          <a:p>
            <a:r>
              <a:rPr lang="ru-RU" altLang="ru-RU" sz="1600"/>
              <a:t>                                       </a:t>
            </a:r>
          </a:p>
          <a:p>
            <a:r>
              <a:rPr lang="ru-RU" altLang="ru-RU" sz="1600"/>
              <a:t>                                                       исполнитель: Кирьянова А. С.</a:t>
            </a:r>
          </a:p>
          <a:p>
            <a:r>
              <a:rPr lang="ru-RU" altLang="ru-RU" sz="1600"/>
              <a:t>                                             ученица 10 «Б» класса</a:t>
            </a:r>
          </a:p>
          <a:p>
            <a:r>
              <a:rPr lang="ru-RU" altLang="ru-RU" sz="1600"/>
              <a:t>                                                          руководитель: Ростовцева Е. С.</a:t>
            </a:r>
          </a:p>
          <a:p>
            <a:r>
              <a:rPr lang="ru-RU" altLang="ru-RU" sz="1600"/>
              <a:t>                                                учитель обществознания</a:t>
            </a:r>
          </a:p>
          <a:p>
            <a:r>
              <a:rPr lang="ru-RU" altLang="ru-RU" sz="1600"/>
              <a:t>                                   МОУ СОШ №106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28009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914400" y="4876800"/>
            <a:ext cx="7543800" cy="1981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Рис. 3. Распределение ответов на вопрос: «Как Вы считаете, в настоящее время государство влияет или не влияет на развитие Интернета в России? Если влияет, то положительно или отрицательно?»</a:t>
            </a:r>
          </a:p>
        </p:txBody>
      </p:sp>
      <p:pic>
        <p:nvPicPr>
          <p:cNvPr id="128010" name="Picture 10" descr="g02_3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905000"/>
            <a:ext cx="6172200" cy="2617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914400" y="4876800"/>
            <a:ext cx="7543800" cy="1981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b="1"/>
              <a:t>Рис. 4. Распределение ответов на вопрос: «Какие тенденции, на Ваш взгляд, характеризовали процесс становления информационного общества в России в 2000-2001 гг.?». Данные экспертного опроса (Начало 2001 г.: март-май 2001 г.; конец 2001 г.: результаты опросов в ноябре 2001 г. и январе 2002 г.)</a:t>
            </a:r>
            <a:endParaRPr lang="ru-RU" altLang="ru-RU" sz="2000"/>
          </a:p>
        </p:txBody>
      </p:sp>
      <p:pic>
        <p:nvPicPr>
          <p:cNvPr id="129031" name="Picture 7" descr="g02_4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1905000"/>
            <a:ext cx="6248400" cy="247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168968" name="Picture 8" descr="01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371600"/>
            <a:ext cx="5945188" cy="3078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8970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4495800"/>
            <a:ext cx="7924800" cy="21336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400"/>
              <a:t>Линия У — У1 — национальная траектория развития, характеризующая рост душевого ВВП во времени (Т). Общества, находящиеся ниже отрезка А1 — УА1 являются устойчивыми традиционными обществами (монархиями) доиндустриального периода; общества, находящиеся выше линии А3 — УА3 , как правило, — современные индустриальные демократии с развитыми социальными гарантиями. На уровнях нижнего и верхнего развития темпы роста душевого ВВП близки к нулю; экономический рост ускоряется на ранних этапах индустриализации, затем замедляется. Наиболее “опасным” для экономического развития является участок УА1 — УА2 — это зона роста социальной напряженности и неравенства, конфликты раннего капитализма здесь накладываются на противоречия вокруг земли между крестьянами и помещиками. Именно здесь возможен “слом рыночного механизма” и замена его тоталитарным обществом с административным (бюрократическим) распределением ресурсов (возврат к восточному типу цивилизации)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>
                <a:solidFill>
                  <a:srgbClr val="FFFF00"/>
                </a:solidFill>
              </a:rPr>
              <a:t>Цели и задачи моей работы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>
                <a:solidFill>
                  <a:srgbClr val="66FFCC"/>
                </a:solidFill>
              </a:rPr>
              <a:t>Цель моей работы</a:t>
            </a:r>
            <a:r>
              <a:rPr lang="ru-RU" altLang="ru-RU" sz="2800"/>
              <a:t> – показать влияние коммуникабельных технологий на современное общество. 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Из поставленной мною цели вытекают следующие </a:t>
            </a:r>
            <a:r>
              <a:rPr lang="ru-RU" altLang="ru-RU" sz="2400">
                <a:solidFill>
                  <a:srgbClr val="66FFCC"/>
                </a:solidFill>
              </a:rPr>
              <a:t>задачи</a:t>
            </a:r>
            <a:r>
              <a:rPr lang="ru-RU" altLang="ru-RU" sz="2400"/>
              <a:t>: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>
                <a:solidFill>
                  <a:srgbClr val="66FFCC"/>
                </a:solidFill>
              </a:rPr>
              <a:t>1)</a:t>
            </a:r>
            <a:r>
              <a:rPr lang="ru-RU" altLang="ru-RU" sz="2400"/>
              <a:t> рассказать об этапах развития общества;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>
                <a:solidFill>
                  <a:srgbClr val="66FFCC"/>
                </a:solidFill>
              </a:rPr>
              <a:t>2)</a:t>
            </a:r>
            <a:r>
              <a:rPr lang="ru-RU" altLang="ru-RU" sz="2400"/>
              <a:t> дать понятие и характеристику основных теоретических подходов к проблеме информатизации; 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>
                <a:solidFill>
                  <a:srgbClr val="66FFCC"/>
                </a:solidFill>
              </a:rPr>
              <a:t>3)</a:t>
            </a:r>
            <a:r>
              <a:rPr lang="ru-RU" altLang="ru-RU" sz="2400"/>
              <a:t> охарактеризовать современное состояние информатизации в России и перспективы её развития.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Структура доиндустриального общества</a:t>
            </a:r>
          </a:p>
        </p:txBody>
      </p:sp>
      <p:pic>
        <p:nvPicPr>
          <p:cNvPr id="10246" name="Picture 6" descr="slide0029_image103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658938"/>
            <a:ext cx="7010400" cy="51990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Структура индустриального общества</a:t>
            </a:r>
          </a:p>
        </p:txBody>
      </p:sp>
      <p:pic>
        <p:nvPicPr>
          <p:cNvPr id="11269" name="Picture 5" descr="image016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2301875"/>
            <a:ext cx="5181600" cy="4556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900"/>
              <a:t>Структура постиндустриального общества</a:t>
            </a:r>
          </a:p>
        </p:txBody>
      </p:sp>
      <p:pic>
        <p:nvPicPr>
          <p:cNvPr id="12293" name="Picture 5" descr="image031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828800"/>
            <a:ext cx="7391400" cy="4394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Интернет</a:t>
            </a:r>
          </a:p>
        </p:txBody>
      </p:sp>
      <p:pic>
        <p:nvPicPr>
          <p:cNvPr id="141318" name="Picture 6" descr="line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371600"/>
            <a:ext cx="5378450" cy="5486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43000" y="2209800"/>
            <a:ext cx="7086600" cy="1431925"/>
          </a:xfrm>
        </p:spPr>
        <p:txBody>
          <a:bodyPr/>
          <a:lstStyle/>
          <a:p>
            <a:r>
              <a:rPr lang="ru-RU" altLang="ru-RU" sz="2800">
                <a:solidFill>
                  <a:srgbClr val="009900"/>
                </a:solidFill>
              </a:rPr>
              <a:t>Тенденции развития Интернета в России: оценка экспертов в сравнении с результатами социологического опроса населения</a:t>
            </a:r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733800"/>
            <a:ext cx="6400800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/>
              <a:t>(по данным всероссийской научной конференции </a:t>
            </a:r>
            <a:br>
              <a:rPr lang="ru-RU" altLang="ru-RU" sz="2000"/>
            </a:br>
            <a:r>
              <a:rPr lang="ru-RU" altLang="ru-RU" sz="2000"/>
              <a:t>«Электронное правительство в информационном обществе: теория и практика»)</a:t>
            </a:r>
            <a:endParaRPr lang="en-US" altLang="ru-RU" sz="2000"/>
          </a:p>
          <a:p>
            <a:pPr>
              <a:lnSpc>
                <a:spcPct val="90000"/>
              </a:lnSpc>
            </a:pPr>
            <a:r>
              <a:rPr lang="ru-RU" altLang="ru-RU" sz="1800"/>
              <a:t>В.А. Ачкасова, А.С. Биккулов, А.В. Чугунов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04457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914400" y="4914900"/>
            <a:ext cx="7696200" cy="19431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100" b="1"/>
              <a:t>Рис. 1. Распределение ответов на</a:t>
            </a:r>
            <a:r>
              <a:rPr lang="en-US" altLang="ru-RU" sz="2100" b="1"/>
              <a:t> </a:t>
            </a:r>
            <a:r>
              <a:rPr lang="ru-RU" altLang="ru-RU" sz="2100" b="1"/>
              <a:t>вопрос:</a:t>
            </a:r>
            <a:r>
              <a:rPr lang="en-US" altLang="ru-RU" sz="2100" b="1"/>
              <a:t> </a:t>
            </a:r>
            <a:r>
              <a:rPr lang="ru-RU" altLang="ru-RU" sz="2100" b="1"/>
              <a:t>«Как Вы оцениваете сегодняшние темпы развития Интернета в России - как высокие, средние или низкие?»</a:t>
            </a:r>
            <a:r>
              <a:rPr lang="ru-RU" altLang="ru-RU" sz="2100"/>
              <a:t> </a:t>
            </a:r>
          </a:p>
        </p:txBody>
      </p:sp>
      <p:pic>
        <p:nvPicPr>
          <p:cNvPr id="104458" name="Picture 10" descr="g02_1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905000"/>
            <a:ext cx="6121400" cy="2568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1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23913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914400" y="4876800"/>
            <a:ext cx="7543800" cy="1981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b="1"/>
              <a:t>Рис. 2. Распределение ответов на вопрос: «Одни считают, что развитие Интернета входит в число самых приоритетных задач для России, другие полагают, что развитие Интернета не входит в число самых приоритетных задач для России. С каким из этих мнений Вы скорее согласны?»</a:t>
            </a:r>
          </a:p>
        </p:txBody>
      </p:sp>
      <p:pic>
        <p:nvPicPr>
          <p:cNvPr id="123914" name="Picture 10" descr="g02_2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1905000"/>
            <a:ext cx="6019800" cy="2554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39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Капсулы">
  <a:themeElements>
    <a:clrScheme name="1_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1_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Студия">
  <a:themeElements>
    <a:clrScheme name="Студия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Сумерки">
  <a:themeElements>
    <a:clrScheme name="Сумерки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</TotalTime>
  <Words>464</Words>
  <Application>Microsoft Office PowerPoint</Application>
  <PresentationFormat>Экран (4:3)</PresentationFormat>
  <Paragraphs>41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9</vt:i4>
      </vt:variant>
      <vt:variant>
        <vt:lpstr>Заголовки слайдов</vt:lpstr>
      </vt:variant>
      <vt:variant>
        <vt:i4>13</vt:i4>
      </vt:variant>
    </vt:vector>
  </HeadingPairs>
  <TitlesOfParts>
    <vt:vector size="28" baseType="lpstr">
      <vt:lpstr>Arial</vt:lpstr>
      <vt:lpstr>Times New Roman</vt:lpstr>
      <vt:lpstr>Verdana</vt:lpstr>
      <vt:lpstr>Wingdings</vt:lpstr>
      <vt:lpstr>Arial Black</vt:lpstr>
      <vt:lpstr>Tahoma</vt:lpstr>
      <vt:lpstr>Глобус</vt:lpstr>
      <vt:lpstr>1_Капсулы</vt:lpstr>
      <vt:lpstr>Слои</vt:lpstr>
      <vt:lpstr>Студия</vt:lpstr>
      <vt:lpstr>Сумерки</vt:lpstr>
      <vt:lpstr>Оформление по умолчанию</vt:lpstr>
      <vt:lpstr>Лучи</vt:lpstr>
      <vt:lpstr>Скругленный</vt:lpstr>
      <vt:lpstr>Занавес</vt:lpstr>
      <vt:lpstr>Информатизация как механизм социального управления</vt:lpstr>
      <vt:lpstr>Цели и задачи моей работы</vt:lpstr>
      <vt:lpstr>Структура доиндустриального общества</vt:lpstr>
      <vt:lpstr>Структура индустриального общества</vt:lpstr>
      <vt:lpstr>Структура постиндустриального общества</vt:lpstr>
      <vt:lpstr>Интернет</vt:lpstr>
      <vt:lpstr>Тенденции развития Интернета в России: оценка экспертов в сравнении с результатами социологического опроса населения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13</cp:revision>
  <cp:lastPrinted>1601-01-01T00:00:00Z</cp:lastPrinted>
  <dcterms:created xsi:type="dcterms:W3CDTF">1601-01-01T00:00:00Z</dcterms:created>
  <dcterms:modified xsi:type="dcterms:W3CDTF">2015-04-08T14:52:30Z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