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1"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2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218" name="Group 2"/>
          <p:cNvGrpSpPr>
            <a:grpSpLocks/>
          </p:cNvGrpSpPr>
          <p:nvPr/>
        </p:nvGrpSpPr>
        <p:grpSpPr bwMode="auto">
          <a:xfrm>
            <a:off x="319088" y="1752600"/>
            <a:ext cx="8824912" cy="5129213"/>
            <a:chOff x="201" y="1104"/>
            <a:chExt cx="5559" cy="3231"/>
          </a:xfrm>
        </p:grpSpPr>
        <p:sp>
          <p:nvSpPr>
            <p:cNvPr id="9219"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220"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221"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9222"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9223"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9224"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9225"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ru-RU" altLang="ru-RU" noProof="0" smtClean="0"/>
              <a:t>Образец заголовка</a:t>
            </a:r>
          </a:p>
        </p:txBody>
      </p:sp>
      <p:sp>
        <p:nvSpPr>
          <p:cNvPr id="9226" name="Rectangle 10"/>
          <p:cNvSpPr>
            <a:spLocks noGrp="1" noChangeArrowheads="1"/>
          </p:cNvSpPr>
          <p:nvPr>
            <p:ph type="subTitle" sz="quarter" idx="1"/>
          </p:nvPr>
        </p:nvSpPr>
        <p:spPr>
          <a:xfrm>
            <a:off x="990600" y="3962400"/>
            <a:ext cx="6781800" cy="1752600"/>
          </a:xfrm>
        </p:spPr>
        <p:txBody>
          <a:bodyPr/>
          <a:lstStyle>
            <a:lvl1pPr marL="0" indent="0">
              <a:buFont typeface="Wingdings" panose="05000000000000000000" pitchFamily="2" charset="2"/>
              <a:buNone/>
              <a:defRPr/>
            </a:lvl1pPr>
          </a:lstStyle>
          <a:p>
            <a:pPr lvl="0"/>
            <a:r>
              <a:rPr lang="ru-RU" altLang="ru-RU" noProof="0" smtClean="0"/>
              <a:t>Образец подзаголовка</a:t>
            </a:r>
          </a:p>
        </p:txBody>
      </p:sp>
      <p:sp>
        <p:nvSpPr>
          <p:cNvPr id="9227" name="Rectangle 11"/>
          <p:cNvSpPr>
            <a:spLocks noGrp="1" noChangeArrowheads="1"/>
          </p:cNvSpPr>
          <p:nvPr>
            <p:ph type="dt" sz="quarter" idx="2"/>
          </p:nvPr>
        </p:nvSpPr>
        <p:spPr>
          <a:xfrm>
            <a:off x="990600" y="6245225"/>
            <a:ext cx="1901825" cy="476250"/>
          </a:xfrm>
        </p:spPr>
        <p:txBody>
          <a:bodyPr/>
          <a:lstStyle>
            <a:lvl1pPr>
              <a:defRPr/>
            </a:lvl1pPr>
          </a:lstStyle>
          <a:p>
            <a:endParaRPr lang="ru-RU" altLang="ru-RU"/>
          </a:p>
        </p:txBody>
      </p:sp>
      <p:sp>
        <p:nvSpPr>
          <p:cNvPr id="9228" name="Rectangle 12"/>
          <p:cNvSpPr>
            <a:spLocks noGrp="1" noChangeArrowheads="1"/>
          </p:cNvSpPr>
          <p:nvPr>
            <p:ph type="ftr" sz="quarter" idx="3"/>
          </p:nvPr>
        </p:nvSpPr>
        <p:spPr>
          <a:xfrm>
            <a:off x="3468688" y="6245225"/>
            <a:ext cx="2895600" cy="476250"/>
          </a:xfrm>
        </p:spPr>
        <p:txBody>
          <a:bodyPr/>
          <a:lstStyle>
            <a:lvl1pPr>
              <a:defRPr/>
            </a:lvl1pPr>
          </a:lstStyle>
          <a:p>
            <a:endParaRPr lang="ru-RU" altLang="ru-RU"/>
          </a:p>
        </p:txBody>
      </p:sp>
      <p:sp>
        <p:nvSpPr>
          <p:cNvPr id="9229" name="Rectangle 13"/>
          <p:cNvSpPr>
            <a:spLocks noGrp="1" noChangeArrowheads="1"/>
          </p:cNvSpPr>
          <p:nvPr>
            <p:ph type="sldNum" sz="quarter" idx="4"/>
          </p:nvPr>
        </p:nvSpPr>
        <p:spPr/>
        <p:txBody>
          <a:bodyPr/>
          <a:lstStyle>
            <a:lvl1pPr>
              <a:defRPr/>
            </a:lvl1pPr>
          </a:lstStyle>
          <a:p>
            <a:fld id="{9B348FA5-10E4-43CC-85C4-1FCAD0ACA54C}"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1F198464-62C1-4469-A3B8-6587F35F1481}" type="slidenum">
              <a:rPr lang="ru-RU" altLang="ru-RU"/>
              <a:pPr/>
              <a:t>‹#›</a:t>
            </a:fld>
            <a:endParaRPr lang="ru-RU" altLang="ru-RU"/>
          </a:p>
        </p:txBody>
      </p:sp>
    </p:spTree>
    <p:extLst>
      <p:ext uri="{BB962C8B-B14F-4D97-AF65-F5344CB8AC3E}">
        <p14:creationId xmlns:p14="http://schemas.microsoft.com/office/powerpoint/2010/main" val="304413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55CD3B2F-CCBE-4EAC-AE4E-EDCE18D8835F}" type="slidenum">
              <a:rPr lang="ru-RU" altLang="ru-RU"/>
              <a:pPr/>
              <a:t>‹#›</a:t>
            </a:fld>
            <a:endParaRPr lang="ru-RU" altLang="ru-RU"/>
          </a:p>
        </p:txBody>
      </p:sp>
    </p:spTree>
    <p:extLst>
      <p:ext uri="{BB962C8B-B14F-4D97-AF65-F5344CB8AC3E}">
        <p14:creationId xmlns:p14="http://schemas.microsoft.com/office/powerpoint/2010/main" val="406957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84C5760C-7E00-4999-825C-7BF07381EA83}" type="slidenum">
              <a:rPr lang="ru-RU" altLang="ru-RU"/>
              <a:pPr/>
              <a:t>‹#›</a:t>
            </a:fld>
            <a:endParaRPr lang="ru-RU" altLang="ru-RU"/>
          </a:p>
        </p:txBody>
      </p:sp>
    </p:spTree>
    <p:extLst>
      <p:ext uri="{BB962C8B-B14F-4D97-AF65-F5344CB8AC3E}">
        <p14:creationId xmlns:p14="http://schemas.microsoft.com/office/powerpoint/2010/main" val="268212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7F173AC2-1C97-49E8-9E6B-3F76711365DA}" type="slidenum">
              <a:rPr lang="ru-RU" altLang="ru-RU"/>
              <a:pPr/>
              <a:t>‹#›</a:t>
            </a:fld>
            <a:endParaRPr lang="ru-RU" altLang="ru-RU"/>
          </a:p>
        </p:txBody>
      </p:sp>
    </p:spTree>
    <p:extLst>
      <p:ext uri="{BB962C8B-B14F-4D97-AF65-F5344CB8AC3E}">
        <p14:creationId xmlns:p14="http://schemas.microsoft.com/office/powerpoint/2010/main" val="133551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918075"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6060A224-1066-4AF9-B0C3-5E1FBE7B0F9E}" type="slidenum">
              <a:rPr lang="ru-RU" altLang="ru-RU"/>
              <a:pPr/>
              <a:t>‹#›</a:t>
            </a:fld>
            <a:endParaRPr lang="ru-RU" altLang="ru-RU"/>
          </a:p>
        </p:txBody>
      </p:sp>
    </p:spTree>
    <p:extLst>
      <p:ext uri="{BB962C8B-B14F-4D97-AF65-F5344CB8AC3E}">
        <p14:creationId xmlns:p14="http://schemas.microsoft.com/office/powerpoint/2010/main" val="325965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B194D1E1-16D6-4CCC-BFF4-F79B9546D14D}" type="slidenum">
              <a:rPr lang="ru-RU" altLang="ru-RU"/>
              <a:pPr/>
              <a:t>‹#›</a:t>
            </a:fld>
            <a:endParaRPr lang="ru-RU" altLang="ru-RU"/>
          </a:p>
        </p:txBody>
      </p:sp>
    </p:spTree>
    <p:extLst>
      <p:ext uri="{BB962C8B-B14F-4D97-AF65-F5344CB8AC3E}">
        <p14:creationId xmlns:p14="http://schemas.microsoft.com/office/powerpoint/2010/main" val="106666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C1A586DD-B8DF-4D84-9CEA-EC3743B45C48}" type="slidenum">
              <a:rPr lang="ru-RU" altLang="ru-RU"/>
              <a:pPr/>
              <a:t>‹#›</a:t>
            </a:fld>
            <a:endParaRPr lang="ru-RU" altLang="ru-RU"/>
          </a:p>
        </p:txBody>
      </p:sp>
    </p:spTree>
    <p:extLst>
      <p:ext uri="{BB962C8B-B14F-4D97-AF65-F5344CB8AC3E}">
        <p14:creationId xmlns:p14="http://schemas.microsoft.com/office/powerpoint/2010/main" val="391396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E7A6AB02-8759-4E0C-BFD0-47AB9B52B3D2}" type="slidenum">
              <a:rPr lang="ru-RU" altLang="ru-RU"/>
              <a:pPr/>
              <a:t>‹#›</a:t>
            </a:fld>
            <a:endParaRPr lang="ru-RU" altLang="ru-RU"/>
          </a:p>
        </p:txBody>
      </p:sp>
    </p:spTree>
    <p:extLst>
      <p:ext uri="{BB962C8B-B14F-4D97-AF65-F5344CB8AC3E}">
        <p14:creationId xmlns:p14="http://schemas.microsoft.com/office/powerpoint/2010/main" val="412863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1D561F26-5FCF-44FD-B1CC-E35CF6A44C75}" type="slidenum">
              <a:rPr lang="ru-RU" altLang="ru-RU"/>
              <a:pPr/>
              <a:t>‹#›</a:t>
            </a:fld>
            <a:endParaRPr lang="ru-RU" altLang="ru-RU"/>
          </a:p>
        </p:txBody>
      </p:sp>
    </p:spTree>
    <p:extLst>
      <p:ext uri="{BB962C8B-B14F-4D97-AF65-F5344CB8AC3E}">
        <p14:creationId xmlns:p14="http://schemas.microsoft.com/office/powerpoint/2010/main" val="386370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0D1DF28A-F7B7-4075-8D41-D7ED5B92AD4E}" type="slidenum">
              <a:rPr lang="ru-RU" altLang="ru-RU"/>
              <a:pPr/>
              <a:t>‹#›</a:t>
            </a:fld>
            <a:endParaRPr lang="ru-RU" altLang="ru-RU"/>
          </a:p>
        </p:txBody>
      </p:sp>
    </p:spTree>
    <p:extLst>
      <p:ext uri="{BB962C8B-B14F-4D97-AF65-F5344CB8AC3E}">
        <p14:creationId xmlns:p14="http://schemas.microsoft.com/office/powerpoint/2010/main" val="74005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319088" y="1828800"/>
            <a:ext cx="8824912" cy="5029200"/>
            <a:chOff x="201" y="1152"/>
            <a:chExt cx="5559" cy="3168"/>
          </a:xfrm>
        </p:grpSpPr>
        <p:sp>
          <p:nvSpPr>
            <p:cNvPr id="8195"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96"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97"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98"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199"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00"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01"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02"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8203"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ru-RU" altLang="ru-RU"/>
          </a:p>
        </p:txBody>
      </p:sp>
      <p:sp>
        <p:nvSpPr>
          <p:cNvPr id="8204"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ru-RU" altLang="ru-RU"/>
          </a:p>
        </p:txBody>
      </p:sp>
      <p:sp>
        <p:nvSpPr>
          <p:cNvPr id="8205"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E879D64F-176A-43F4-92D1-7698100EA52C}" type="slidenum">
              <a:rPr lang="ru-RU" altLang="ru-RU"/>
              <a:pPr/>
              <a:t>‹#›</a:t>
            </a:fld>
            <a:endParaRPr lang="ru-RU" altLang="ru-RU"/>
          </a:p>
        </p:txBody>
      </p:sp>
      <p:sp>
        <p:nvSpPr>
          <p:cNvPr id="8206"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8207"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Rot="1" noChangeArrowheads="1"/>
          </p:cNvSpPr>
          <p:nvPr>
            <p:ph type="title"/>
          </p:nvPr>
        </p:nvSpPr>
        <p:spPr>
          <a:xfrm>
            <a:off x="609600" y="-304800"/>
            <a:ext cx="8385175" cy="1431925"/>
          </a:xfrm>
        </p:spPr>
        <p:txBody>
          <a:bodyPr/>
          <a:lstStyle/>
          <a:p>
            <a:pPr algn="ctr"/>
            <a:r>
              <a:rPr lang="ru-RU" altLang="ru-RU" sz="1600">
                <a:latin typeface="Times New Roman" panose="02020603050405020304" pitchFamily="18" charset="0"/>
              </a:rPr>
              <a:t>ОСШ имени М.Маметовой</a:t>
            </a:r>
          </a:p>
        </p:txBody>
      </p:sp>
      <p:sp>
        <p:nvSpPr>
          <p:cNvPr id="6150" name="Rectangle 6"/>
          <p:cNvSpPr>
            <a:spLocks noRot="1" noChangeArrowheads="1"/>
          </p:cNvSpPr>
          <p:nvPr/>
        </p:nvSpPr>
        <p:spPr bwMode="auto">
          <a:xfrm>
            <a:off x="758825" y="4572000"/>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anose="020B0A04020102020204" pitchFamily="34" charset="0"/>
              </a:defRPr>
            </a:lvl1pPr>
            <a:lvl2pPr>
              <a:defRPr sz="4400" b="1">
                <a:solidFill>
                  <a:schemeClr val="tx2"/>
                </a:solidFill>
                <a:effectLst>
                  <a:outerShdw blurRad="38100" dist="38100" dir="2700000" algn="tl">
                    <a:srgbClr val="000000"/>
                  </a:outerShdw>
                </a:effectLst>
                <a:latin typeface="Arial Black" panose="020B0A04020102020204" pitchFamily="34" charset="0"/>
              </a:defRPr>
            </a:lvl2pPr>
            <a:lvl3pPr>
              <a:defRPr sz="4400" b="1">
                <a:solidFill>
                  <a:schemeClr val="tx2"/>
                </a:solidFill>
                <a:effectLst>
                  <a:outerShdw blurRad="38100" dist="38100" dir="2700000" algn="tl">
                    <a:srgbClr val="000000"/>
                  </a:outerShdw>
                </a:effectLst>
                <a:latin typeface="Arial Black" panose="020B0A04020102020204" pitchFamily="34" charset="0"/>
              </a:defRPr>
            </a:lvl3pPr>
            <a:lvl4pPr>
              <a:defRPr sz="4400" b="1">
                <a:solidFill>
                  <a:schemeClr val="tx2"/>
                </a:solidFill>
                <a:effectLst>
                  <a:outerShdw blurRad="38100" dist="38100" dir="2700000" algn="tl">
                    <a:srgbClr val="000000"/>
                  </a:outerShdw>
                </a:effectLst>
                <a:latin typeface="Arial Black" panose="020B0A04020102020204" pitchFamily="34" charset="0"/>
              </a:defRPr>
            </a:lvl4pPr>
            <a:lvl5pPr>
              <a:defRPr sz="4400" b="1">
                <a:solidFill>
                  <a:schemeClr val="tx2"/>
                </a:solidFill>
                <a:effectLst>
                  <a:outerShdw blurRad="38100" dist="38100" dir="2700000" algn="tl">
                    <a:srgbClr val="000000"/>
                  </a:outerShdw>
                </a:effectLst>
                <a:latin typeface="Arial Black" panose="020B0A04020102020204" pitchFamily="34"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a:lstStyle>
          <a:p>
            <a:pPr algn="ctr"/>
            <a:r>
              <a:rPr lang="ru-RU" altLang="ru-RU" sz="2500">
                <a:latin typeface="Times New Roman" panose="02020603050405020304" pitchFamily="18" charset="0"/>
              </a:rPr>
              <a:t>Открытый урок по религиоведению</a:t>
            </a:r>
            <a:br>
              <a:rPr lang="ru-RU" altLang="ru-RU" sz="2500">
                <a:latin typeface="Times New Roman" panose="02020603050405020304" pitchFamily="18" charset="0"/>
              </a:rPr>
            </a:br>
            <a:r>
              <a:rPr lang="ru-RU" altLang="ru-RU" sz="2500">
                <a:latin typeface="Times New Roman" panose="02020603050405020304" pitchFamily="18" charset="0"/>
              </a:rPr>
              <a:t>на тему: «Мухаммед - основатель </a:t>
            </a:r>
            <a:br>
              <a:rPr lang="ru-RU" altLang="ru-RU" sz="2500">
                <a:latin typeface="Times New Roman" panose="02020603050405020304" pitchFamily="18" charset="0"/>
              </a:rPr>
            </a:br>
            <a:r>
              <a:rPr lang="ru-RU" altLang="ru-RU" sz="2500">
                <a:latin typeface="Times New Roman" panose="02020603050405020304" pitchFamily="18" charset="0"/>
              </a:rPr>
              <a:t>ислама и халифата» </a:t>
            </a:r>
            <a:br>
              <a:rPr lang="ru-RU" altLang="ru-RU" sz="2500">
                <a:latin typeface="Times New Roman" panose="02020603050405020304" pitchFamily="18" charset="0"/>
              </a:rPr>
            </a:br>
            <a:r>
              <a:rPr lang="ru-RU" altLang="ru-RU" sz="2500"/>
              <a:t/>
            </a:r>
            <a:br>
              <a:rPr lang="ru-RU" altLang="ru-RU" sz="2500"/>
            </a:br>
            <a:r>
              <a:rPr lang="ru-RU" altLang="ru-RU" sz="1600">
                <a:latin typeface="Times New Roman" panose="02020603050405020304" pitchFamily="18" charset="0"/>
              </a:rPr>
              <a:t>Учитель </a:t>
            </a:r>
            <a:r>
              <a:rPr lang="en-US" altLang="ru-RU" sz="1600">
                <a:latin typeface="Times New Roman" panose="02020603050405020304" pitchFamily="18" charset="0"/>
              </a:rPr>
              <a:t>II</a:t>
            </a:r>
            <a:r>
              <a:rPr lang="ru-RU" altLang="ru-RU" sz="1600">
                <a:latin typeface="Times New Roman" panose="02020603050405020304" pitchFamily="18" charset="0"/>
              </a:rPr>
              <a:t> категории Гумаров Ж.О.</a:t>
            </a:r>
            <a:br>
              <a:rPr lang="ru-RU" altLang="ru-RU" sz="1600">
                <a:latin typeface="Times New Roman" panose="02020603050405020304" pitchFamily="18" charset="0"/>
              </a:rPr>
            </a:br>
            <a:r>
              <a:rPr lang="ru-RU" altLang="ru-RU" sz="1600">
                <a:latin typeface="Times New Roman" panose="02020603050405020304" pitchFamily="18" charset="0"/>
              </a:rPr>
              <a:t/>
            </a:r>
            <a:br>
              <a:rPr lang="ru-RU" altLang="ru-RU" sz="1600">
                <a:latin typeface="Times New Roman" panose="02020603050405020304" pitchFamily="18" charset="0"/>
              </a:rPr>
            </a:br>
            <a:r>
              <a:rPr lang="ru-RU" altLang="ru-RU" sz="1600">
                <a:latin typeface="Times New Roman" panose="02020603050405020304" pitchFamily="18" charset="0"/>
              </a:rPr>
              <a:t>Сайхин 2010</a:t>
            </a:r>
          </a:p>
        </p:txBody>
      </p:sp>
      <p:pic>
        <p:nvPicPr>
          <p:cNvPr id="6151" name="Picture 7" descr="14467544_1200091036_Magmed"/>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81400" y="685800"/>
            <a:ext cx="2332038" cy="320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Rot="1" noChangeArrowheads="1"/>
          </p:cNvSpPr>
          <p:nvPr>
            <p:ph type="body" idx="1"/>
          </p:nvPr>
        </p:nvSpPr>
        <p:spPr>
          <a:xfrm>
            <a:off x="228600" y="381000"/>
            <a:ext cx="8763000" cy="4191000"/>
          </a:xfrm>
        </p:spPr>
        <p:txBody>
          <a:bodyPr/>
          <a:lstStyle/>
          <a:p>
            <a:pPr>
              <a:buFont typeface="Wingdings" panose="05000000000000000000" pitchFamily="2" charset="2"/>
              <a:buNone/>
            </a:pPr>
            <a:r>
              <a:rPr lang="ru-RU" altLang="ru-RU" sz="1800">
                <a:latin typeface="Times New Roman" panose="02020603050405020304" pitchFamily="18" charset="0"/>
              </a:rPr>
              <a:t>         </a:t>
            </a:r>
            <a:r>
              <a:rPr lang="ru-RU" altLang="ru-RU" sz="1600">
                <a:latin typeface="Times New Roman" panose="02020603050405020304" pitchFamily="18" charset="0"/>
              </a:rPr>
              <a:t>За два месяца до рождения Пророка скончался его отец, и после рождения, когда ему было 6 лет, скончалась мать. Он до 8 лет воспитывался у дедушки Абдумуталипа, после, опекунство над ним взял дядя, отец четвертого верного халифа Али - Абу Талиб. Он с детства был верным и правдивым, поэтому в народе его называли Мухаммедул - амин (в переводе верный Мухаммед).</a:t>
            </a:r>
          </a:p>
        </p:txBody>
      </p:sp>
      <p:pic>
        <p:nvPicPr>
          <p:cNvPr id="19460" name="Picture 4" descr="1251818949_mek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5000"/>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19461" name="Rectangle 5"/>
          <p:cNvSpPr>
            <a:spLocks noRot="1" noChangeArrowheads="1"/>
          </p:cNvSpPr>
          <p:nvPr/>
        </p:nvSpPr>
        <p:spPr bwMode="auto">
          <a:xfrm>
            <a:off x="381000" y="6096000"/>
            <a:ext cx="876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80000"/>
              </a:lnSpc>
              <a:buFont typeface="Wingdings" panose="05000000000000000000" pitchFamily="2" charset="2"/>
              <a:buNone/>
            </a:pPr>
            <a:r>
              <a:rPr lang="ru-RU" altLang="ru-RU" sz="1600">
                <a:latin typeface="Times New Roman" panose="02020603050405020304" pitchFamily="18" charset="0"/>
              </a:rPr>
              <a:t>                               </a:t>
            </a:r>
            <a:r>
              <a:rPr lang="ru-RU" altLang="ru-RU" sz="1600">
                <a:solidFill>
                  <a:srgbClr val="FDBEB9"/>
                </a:solidFill>
                <a:latin typeface="Times New Roman" panose="02020603050405020304" pitchFamily="18" charset="0"/>
              </a:rPr>
              <a:t>Священный город Мекка – место рождения Мухаммеда</a:t>
            </a:r>
            <a:endParaRPr lang="ru-RU" altLang="ru-RU" sz="1400" b="1">
              <a:solidFill>
                <a:srgbClr val="FDBEB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Rot="1" noChangeArrowheads="1"/>
          </p:cNvSpPr>
          <p:nvPr>
            <p:ph type="body" idx="1"/>
          </p:nvPr>
        </p:nvSpPr>
        <p:spPr>
          <a:xfrm>
            <a:off x="304800" y="609600"/>
            <a:ext cx="8540750" cy="6248400"/>
          </a:xfrm>
        </p:spPr>
        <p:txBody>
          <a:bodyPr/>
          <a:lstStyle/>
          <a:p>
            <a:pPr algn="ctr">
              <a:lnSpc>
                <a:spcPct val="80000"/>
              </a:lnSpc>
              <a:buFont typeface="Wingdings" panose="05000000000000000000" pitchFamily="2" charset="2"/>
              <a:buNone/>
            </a:pPr>
            <a:r>
              <a:rPr lang="ru-RU" altLang="ru-RU" sz="1600" b="1">
                <a:solidFill>
                  <a:srgbClr val="FDBEB9"/>
                </a:solidFill>
                <a:latin typeface="Times New Roman" panose="02020603050405020304" pitchFamily="18" charset="0"/>
              </a:rPr>
              <a:t>2.2 Детство.</a:t>
            </a:r>
          </a:p>
          <a:p>
            <a:pPr algn="ctr">
              <a:lnSpc>
                <a:spcPct val="80000"/>
              </a:lnSpc>
              <a:buFont typeface="Wingdings" panose="05000000000000000000" pitchFamily="2" charset="2"/>
              <a:buNone/>
            </a:pPr>
            <a:endParaRPr lang="ru-RU" altLang="ru-RU" sz="1600" b="1">
              <a:solidFill>
                <a:srgbClr val="FDBEB9"/>
              </a:solidFill>
              <a:latin typeface="Times New Roman" panose="02020603050405020304" pitchFamily="18" charset="0"/>
            </a:endParaRPr>
          </a:p>
          <a:p>
            <a:pPr>
              <a:lnSpc>
                <a:spcPct val="80000"/>
              </a:lnSpc>
              <a:buFont typeface="Wingdings" panose="05000000000000000000" pitchFamily="2" charset="2"/>
              <a:buNone/>
            </a:pPr>
            <a:r>
              <a:rPr lang="ru-RU" altLang="ru-RU" sz="1600">
                <a:latin typeface="Times New Roman" panose="02020603050405020304" pitchFamily="18" charset="0"/>
              </a:rPr>
              <a:t>          О детстве пророка в религиозных мифах говорится так: в те времена существовал обычай, чтобы младенец свободно дышал свежим воздухом, отдавали его на определенное время на воспитание женщинам в пригородную местность. Такие женщины приезжали в город и выбирали ребенка сами, чтобы кормить своей грудью. Никто из таких женщин не обращал внимания на сына Амина. И только одна из них обратила внимание на пророка. Ее звали Халима, Она жила очень бедно. Но после того, как она взяла на кормление Мухаммеда, у нее все пошло на лад, вода в колодце не кончалась, земля всегда была покрыта зеленью. Уже в три месяца ребенок стал ходить, а в семь Месяцев уже бегал, а когда ему исполнилось девять месяцев, он стал говорить такие слова, которым даже взрослые удивлялись. Когда ему исполнилось три года, он играл на улице, и к нему пришли два ангела и очистили его сердце от грехов, которые были накоплены со времен Адама и Евы, и наполнили его сердце лучом веры (иманом).  В детстве с Мухаммедом произошёл случай, когда несторианский монах по имени Бахира предсказал ему великую судьбу. Абу Талиб поехал с караваном в Сирию, а Мухаммед, который был тогда ещё мальчиком, привязался к нему. Караван остановился в Бусре, где в келье жил монах Бахира, который был христианским учёным. Раньше, когда они проезжали мимо него, он не разговаривал с ними и вообще не появлялся. Утверждают, что сначала монах увидел Мухаммеда, над которым было облако, покрывающее его своей тенью и выделявшее его среди остальных. Потом он увидел, что тень облака упала на дерево, а ветки этого дерева склонились над Мухаммедом. После этого Бахира оказал гостеприимство курайшитам, удивив их этим. Когда он смотрел на Мухаммеда, то пытался увидеть особенности и признаки, которые сказали бы ему о том, что перед ним действительно будущий пророк. Он расспрашивал Мухаммада о его снах, внешности, делах и всё это совпадало с тем, что знал Бахира из описания пророка. Также он увидел печать пророчества между плечами именно на том месте, где она, по его сведениям, должна была быть.</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Rot="1" noChangeArrowheads="1"/>
          </p:cNvSpPr>
          <p:nvPr>
            <p:ph type="body" idx="1"/>
          </p:nvPr>
        </p:nvSpPr>
        <p:spPr>
          <a:xfrm>
            <a:off x="152400" y="533400"/>
            <a:ext cx="8686800" cy="6324600"/>
          </a:xfrm>
        </p:spPr>
        <p:txBody>
          <a:bodyPr/>
          <a:lstStyle/>
          <a:p>
            <a:pPr algn="ctr">
              <a:lnSpc>
                <a:spcPct val="80000"/>
              </a:lnSpc>
              <a:buFont typeface="Wingdings" panose="05000000000000000000" pitchFamily="2" charset="2"/>
              <a:buNone/>
            </a:pPr>
            <a:r>
              <a:rPr lang="ru-RU" altLang="ru-RU" sz="1600" b="1">
                <a:solidFill>
                  <a:srgbClr val="FDBEB9"/>
                </a:solidFill>
                <a:latin typeface="Times New Roman" panose="02020603050405020304" pitchFamily="18" charset="0"/>
              </a:rPr>
              <a:t>2.3 Женитьба.</a:t>
            </a:r>
          </a:p>
          <a:p>
            <a:pPr>
              <a:lnSpc>
                <a:spcPct val="80000"/>
              </a:lnSpc>
              <a:buFont typeface="Wingdings" panose="05000000000000000000" pitchFamily="2" charset="2"/>
              <a:buNone/>
            </a:pPr>
            <a:r>
              <a:rPr lang="ru-RU" altLang="ru-RU" sz="1600">
                <a:latin typeface="Times New Roman" panose="02020603050405020304" pitchFamily="18" charset="0"/>
              </a:rPr>
              <a:t>          Первую жену Мухаммеда звали Хадиша. В исламских источниках говорится, что Мухаммед женился, когда ему было 25 лет. Его жена была вдовой богатого торговца и на 15 лет старше. А в европейских источниках востоковедов, учитывая то, что Хадиша от этого брака имели 5 детей, высчитали, что ей тогда было 28 лет. Ясно одно, что Хадиша от этого брака родила четырех дочерей и одного сына, которого звали Касым. Следуя этому, Мухаммеда называли Абукасымом (отцом Касыма). Однако при жизни Мухаммеда все его дети, кроме Фатимы, скончались. Как бы там ни говорили, брак Мухаммеда с Хадишой был удачным и законным, и при Хадише, несмотря на то, что шариатом это дозволялось, Мухаммед больше не женился.</a:t>
            </a:r>
          </a:p>
          <a:p>
            <a:pPr>
              <a:lnSpc>
                <a:spcPct val="80000"/>
              </a:lnSpc>
              <a:buFont typeface="Wingdings" panose="05000000000000000000" pitchFamily="2" charset="2"/>
              <a:buNone/>
            </a:pPr>
            <a:endParaRPr lang="ru-RU" altLang="ru-RU" sz="1800">
              <a:latin typeface="Times New Roman" panose="02020603050405020304" pitchFamily="18" charset="0"/>
            </a:endParaRPr>
          </a:p>
          <a:p>
            <a:pPr>
              <a:lnSpc>
                <a:spcPct val="80000"/>
              </a:lnSpc>
              <a:buFont typeface="Wingdings" panose="05000000000000000000" pitchFamily="2" charset="2"/>
              <a:buNone/>
            </a:pPr>
            <a:endParaRPr lang="ru-RU" altLang="ru-RU" sz="1800">
              <a:latin typeface="Times New Roman" panose="02020603050405020304" pitchFamily="18" charset="0"/>
            </a:endParaRPr>
          </a:p>
          <a:p>
            <a:pPr algn="ctr">
              <a:lnSpc>
                <a:spcPct val="80000"/>
              </a:lnSpc>
              <a:buFont typeface="Wingdings" panose="05000000000000000000" pitchFamily="2" charset="2"/>
              <a:buNone/>
            </a:pPr>
            <a:r>
              <a:rPr lang="ru-RU" altLang="ru-RU" sz="1600" b="1">
                <a:solidFill>
                  <a:srgbClr val="FDBEB9"/>
                </a:solidFill>
                <a:latin typeface="Times New Roman" panose="02020603050405020304" pitchFamily="18" charset="0"/>
              </a:rPr>
              <a:t>2.4 Пророчество.</a:t>
            </a:r>
          </a:p>
          <a:p>
            <a:pPr>
              <a:lnSpc>
                <a:spcPct val="80000"/>
              </a:lnSpc>
              <a:buFont typeface="Wingdings" panose="05000000000000000000" pitchFamily="2" charset="2"/>
              <a:buNone/>
            </a:pPr>
            <a:r>
              <a:rPr lang="ru-RU" altLang="ru-RU" sz="1600">
                <a:latin typeface="Times New Roman" panose="02020603050405020304" pitchFamily="18" charset="0"/>
              </a:rPr>
              <a:t>          В религиозных книгах пишут, что пророчество Мухаммеда пришло, когда ему было 40 лет. До этого он ездил караваном до Дамаска, и в дороге встречался со многими людьми, разговаривал с ними, и увидел много мест. Часто Мухаммед, уединившись на горе Хира, глубоко размышлял. Однажды, когда он в очередной раз уединился, ему послышался голос. Это был приказ: "Читай". Он спросил: «Что мне читать?». Тогда он услышал аят, откровение Корана. Мухаммед с удивлением смотрел по сторонам. Куда бы он ни повернул голову, везде перед глазами видел ангела Джебрайла в облике человека. Джебрайл сказал ему: «Мухаммад! Ты пророк Аллаха» . Даже после этого он некоторое время ходил в сомнении. Однако и после были посланы аяты от Аллаха. Хадиша уверовала его, что это все</a:t>
            </a:r>
            <a:r>
              <a:rPr lang="kk-KZ" altLang="ru-RU" sz="1600">
                <a:latin typeface="Times New Roman" panose="02020603050405020304" pitchFamily="18" charset="0"/>
              </a:rPr>
              <a:t> </a:t>
            </a:r>
            <a:r>
              <a:rPr lang="ru-RU" altLang="ru-RU" sz="1600">
                <a:latin typeface="Times New Roman" panose="02020603050405020304" pitchFamily="18" charset="0"/>
              </a:rPr>
              <a:t>по   велению  всевышнего   Аллаха   и   сама  приняла мусульманство. Начавшееся таким образом пророчестве Мухаммеда одарило людей человеческими качествами И своим лучом озарило весь мир.</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Rot="1" noChangeArrowheads="1"/>
          </p:cNvSpPr>
          <p:nvPr>
            <p:ph type="body" idx="1"/>
          </p:nvPr>
        </p:nvSpPr>
        <p:spPr>
          <a:xfrm>
            <a:off x="304800" y="304800"/>
            <a:ext cx="8686800" cy="4191000"/>
          </a:xfrm>
        </p:spPr>
        <p:txBody>
          <a:bodyPr/>
          <a:lstStyle/>
          <a:p>
            <a:pPr>
              <a:lnSpc>
                <a:spcPct val="80000"/>
              </a:lnSpc>
              <a:buFont typeface="Wingdings" panose="05000000000000000000" pitchFamily="2" charset="2"/>
              <a:buNone/>
            </a:pPr>
            <a:r>
              <a:rPr lang="ru-RU" altLang="ru-RU" sz="1600">
                <a:latin typeface="Times New Roman" panose="02020603050405020304" pitchFamily="18" charset="0"/>
              </a:rPr>
              <a:t>         Мухаммед в течение трех лет распространял </a:t>
            </a:r>
            <a:r>
              <a:rPr lang="kk-KZ" altLang="ru-RU" sz="1600">
                <a:latin typeface="Times New Roman" panose="02020603050405020304" pitchFamily="18" charset="0"/>
              </a:rPr>
              <a:t>исла</a:t>
            </a:r>
            <a:r>
              <a:rPr lang="ru-RU" altLang="ru-RU" sz="1600">
                <a:latin typeface="Times New Roman" panose="02020603050405020304" pitchFamily="18" charset="0"/>
              </a:rPr>
              <a:t>м скрытно. После, по велению Аллаха, стал призывать людей к праведному пути открыто, но те, которые не хотели признавать истинную дорогу Аллаха, стали восставать против пророка и проявлять агрессию и противостояние. В это время его верная жена Хадиша и любимый дядя Абуталиб ушли из жизни. Но он нашел среди племени Хазрадж, проживающих в Йасрибе (Медине), своих сподвижников, учеников. Они пригласили Мухаммеда, чтобы он призвал их народ к новой религии и сам возглавил эту общину. Это общество позже назвали "Ансар". Они помогали распространять "религию истины". После тринадцати лет Мухаммед со своими сподвижниками переехал в Медину. Перед переездом в его жизни произошли случай, который называли "исрахаль Миараж". Это произошло перед ночным намазом. К нему пришел по воле Аллаха ангел и попросил его сесть на животного, который называется аль-Барак. На нем за очень короткое время он успел побывать в Вифлееме и в Иерусалиме. Здесь он поговорил с пророками Абрамом, Моисеем, Иисусом. Потом он поднялся в небо и побыл некоторое время вблизи Аллаха. Это все произошло так быстро, что когда он вернулся, то еще не вся вода вытекла из чайника, который он уронил перед уходом.</a:t>
            </a:r>
          </a:p>
        </p:txBody>
      </p:sp>
      <p:pic>
        <p:nvPicPr>
          <p:cNvPr id="23556" name="Picture 4" descr="мухаммед в проповед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29000"/>
            <a:ext cx="20923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мухаммед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429000"/>
            <a:ext cx="2378075" cy="2438400"/>
          </a:xfrm>
          <a:prstGeom prst="rect">
            <a:avLst/>
          </a:prstGeom>
          <a:noFill/>
          <a:extLst>
            <a:ext uri="{909E8E84-426E-40DD-AFC4-6F175D3DCCD1}">
              <a14:hiddenFill xmlns:a14="http://schemas.microsoft.com/office/drawing/2010/main">
                <a:solidFill>
                  <a:srgbClr val="FFFFFF"/>
                </a:solidFill>
              </a14:hiddenFill>
            </a:ext>
          </a:extLst>
        </p:spPr>
      </p:pic>
      <p:sp>
        <p:nvSpPr>
          <p:cNvPr id="23558" name="Rectangle 6"/>
          <p:cNvSpPr>
            <a:spLocks noRot="1" noChangeArrowheads="1"/>
          </p:cNvSpPr>
          <p:nvPr/>
        </p:nvSpPr>
        <p:spPr bwMode="auto">
          <a:xfrm>
            <a:off x="381000" y="6096000"/>
            <a:ext cx="876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gn="ctr">
              <a:lnSpc>
                <a:spcPct val="80000"/>
              </a:lnSpc>
              <a:buFont typeface="Wingdings" panose="05000000000000000000" pitchFamily="2" charset="2"/>
              <a:buNone/>
            </a:pPr>
            <a:r>
              <a:rPr lang="ru-RU" altLang="ru-RU" sz="1600">
                <a:solidFill>
                  <a:srgbClr val="FDBEB9"/>
                </a:solidFill>
                <a:latin typeface="Times New Roman" panose="02020603050405020304" pitchFamily="18" charset="0"/>
              </a:rPr>
              <a:t>Мухаммед в проповеди</a:t>
            </a:r>
            <a:endParaRPr lang="ru-RU" altLang="ru-RU" sz="1400" b="1">
              <a:solidFill>
                <a:srgbClr val="FDBEB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Rot="1" noChangeArrowheads="1"/>
          </p:cNvSpPr>
          <p:nvPr>
            <p:ph type="body" idx="1"/>
          </p:nvPr>
        </p:nvSpPr>
        <p:spPr>
          <a:xfrm>
            <a:off x="381000" y="381000"/>
            <a:ext cx="8458200" cy="4191000"/>
          </a:xfrm>
        </p:spPr>
        <p:txBody>
          <a:bodyPr/>
          <a:lstStyle/>
          <a:p>
            <a:pPr>
              <a:lnSpc>
                <a:spcPct val="80000"/>
              </a:lnSpc>
              <a:buFont typeface="Wingdings" panose="05000000000000000000" pitchFamily="2" charset="2"/>
              <a:buNone/>
            </a:pPr>
            <a:r>
              <a:rPr lang="ru-RU" altLang="ru-RU" sz="1600">
                <a:latin typeface="Times New Roman" panose="02020603050405020304" pitchFamily="18" charset="0"/>
              </a:rPr>
              <a:t>           В 622 году 22 сентября (в одном источнике - 16 июля) пророк Мухаммед переселился в город Йасриб (Мидина). Здесь же открылась новая страница истории ислама. </a:t>
            </a:r>
          </a:p>
          <a:p>
            <a:pPr>
              <a:lnSpc>
                <a:spcPct val="80000"/>
              </a:lnSpc>
              <a:buFont typeface="Wingdings" panose="05000000000000000000" pitchFamily="2" charset="2"/>
              <a:buNone/>
            </a:pPr>
            <a:r>
              <a:rPr lang="ru-RU" altLang="ru-RU" sz="1600">
                <a:latin typeface="Times New Roman" panose="02020603050405020304" pitchFamily="18" charset="0"/>
              </a:rPr>
              <a:t>       Это переселение на арабском языке называется "хиджра". И с этого времени началось новое мусульманское летоисчисление.</a:t>
            </a:r>
          </a:p>
          <a:p>
            <a:pPr>
              <a:lnSpc>
                <a:spcPct val="80000"/>
              </a:lnSpc>
              <a:buFont typeface="Wingdings" panose="05000000000000000000" pitchFamily="2" charset="2"/>
              <a:buNone/>
            </a:pPr>
            <a:r>
              <a:rPr lang="ru-RU" altLang="ru-RU" sz="1600">
                <a:latin typeface="Times New Roman" panose="02020603050405020304" pitchFamily="18" charset="0"/>
              </a:rPr>
              <a:t>           Город Йасриб с этого же дня получил новое название Мадинату-ан-набауия (город пророка). Позже он назывался просто городом Медина. На второй год хиджры на том мести где впервые выступил пророк, на мединской земле был построен Масжиду набауи (Мечеть пророка). Вначале и Медину с пророком переехало только 120 человек. Через восемь лет в Мекку отправились мусульманские войска из 10 тысяч воинов.</a:t>
            </a:r>
          </a:p>
        </p:txBody>
      </p:sp>
      <p:pic>
        <p:nvPicPr>
          <p:cNvPr id="24580" name="Picture 4" descr="медина с птич пол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14600"/>
            <a:ext cx="32766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медина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514600"/>
            <a:ext cx="4343400" cy="3257550"/>
          </a:xfrm>
          <a:prstGeom prst="rect">
            <a:avLst/>
          </a:prstGeom>
          <a:noFill/>
          <a:extLst>
            <a:ext uri="{909E8E84-426E-40DD-AFC4-6F175D3DCCD1}">
              <a14:hiddenFill xmlns:a14="http://schemas.microsoft.com/office/drawing/2010/main">
                <a:solidFill>
                  <a:srgbClr val="FFFFFF"/>
                </a:solidFill>
              </a14:hiddenFill>
            </a:ext>
          </a:extLst>
        </p:spPr>
      </p:pic>
      <p:sp>
        <p:nvSpPr>
          <p:cNvPr id="24582" name="Rectangle 6"/>
          <p:cNvSpPr>
            <a:spLocks noRot="1" noChangeArrowheads="1"/>
          </p:cNvSpPr>
          <p:nvPr/>
        </p:nvSpPr>
        <p:spPr bwMode="auto">
          <a:xfrm>
            <a:off x="381000" y="6096000"/>
            <a:ext cx="876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80000"/>
              </a:lnSpc>
              <a:buFont typeface="Wingdings" panose="05000000000000000000" pitchFamily="2" charset="2"/>
              <a:buNone/>
            </a:pPr>
            <a:r>
              <a:rPr lang="ru-RU" altLang="ru-RU" sz="1600">
                <a:latin typeface="Times New Roman" panose="02020603050405020304" pitchFamily="18" charset="0"/>
              </a:rPr>
              <a:t>      </a:t>
            </a:r>
            <a:r>
              <a:rPr lang="ru-RU" altLang="ru-RU" sz="1600">
                <a:solidFill>
                  <a:srgbClr val="FDBEB9"/>
                </a:solidFill>
                <a:latin typeface="Times New Roman" panose="02020603050405020304" pitchFamily="18" charset="0"/>
              </a:rPr>
              <a:t>Медина с высоты птичьего полета                               Мечеть пророка в Медине</a:t>
            </a:r>
            <a:endParaRPr lang="ru-RU" altLang="ru-RU" sz="1400" b="1">
              <a:solidFill>
                <a:srgbClr val="FDBEB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Rot="1" noChangeArrowheads="1"/>
          </p:cNvSpPr>
          <p:nvPr>
            <p:ph type="body" idx="1"/>
          </p:nvPr>
        </p:nvSpPr>
        <p:spPr>
          <a:xfrm>
            <a:off x="609600" y="304800"/>
            <a:ext cx="8007350" cy="4191000"/>
          </a:xfrm>
        </p:spPr>
        <p:txBody>
          <a:bodyPr/>
          <a:lstStyle/>
          <a:p>
            <a:pPr>
              <a:lnSpc>
                <a:spcPct val="90000"/>
              </a:lnSpc>
              <a:buFont typeface="Wingdings" panose="05000000000000000000" pitchFamily="2" charset="2"/>
              <a:buNone/>
            </a:pPr>
            <a:r>
              <a:rPr lang="ru-RU" altLang="ru-RU" sz="1600" b="1">
                <a:solidFill>
                  <a:srgbClr val="FDBEB9"/>
                </a:solidFill>
                <a:latin typeface="Times New Roman" panose="02020603050405020304" pitchFamily="18" charset="0"/>
              </a:rPr>
              <a:t>       </a:t>
            </a:r>
            <a:r>
              <a:rPr lang="en-US" altLang="ru-RU" sz="1600">
                <a:solidFill>
                  <a:srgbClr val="FDBEB9"/>
                </a:solidFill>
                <a:latin typeface="Times New Roman" panose="02020603050405020304" pitchFamily="18" charset="0"/>
              </a:rPr>
              <a:t>III</a:t>
            </a:r>
            <a:r>
              <a:rPr lang="ru-RU" altLang="ru-RU" sz="1600">
                <a:solidFill>
                  <a:srgbClr val="FDBEB9"/>
                </a:solidFill>
                <a:latin typeface="Times New Roman" panose="02020603050405020304" pitchFamily="18" charset="0"/>
              </a:rPr>
              <a:t>. Обобщение и закрепление урока.</a:t>
            </a:r>
          </a:p>
          <a:p>
            <a:pPr>
              <a:lnSpc>
                <a:spcPct val="90000"/>
              </a:lnSpc>
              <a:buFont typeface="Wingdings" panose="05000000000000000000" pitchFamily="2" charset="2"/>
              <a:buNone/>
            </a:pPr>
            <a:r>
              <a:rPr lang="ru-RU" altLang="ru-RU" sz="1600">
                <a:latin typeface="Times New Roman" panose="02020603050405020304" pitchFamily="18" charset="0"/>
              </a:rPr>
              <a:t>          Учащимся дается для анализа и в виде дополнительного материала визуальная информация о пророке Мухаммеде в виде  изображении с комментариями и пояснениями  учителя</a:t>
            </a:r>
            <a:endParaRPr lang="en-US" altLang="ru-RU" sz="1600">
              <a:latin typeface="Times New Roman" panose="02020603050405020304" pitchFamily="18" charset="0"/>
            </a:endParaRPr>
          </a:p>
        </p:txBody>
      </p:sp>
      <p:pic>
        <p:nvPicPr>
          <p:cNvPr id="25605" name="Picture 5" descr="одежда мухамме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3886200" cy="27559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медина с верх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86000"/>
            <a:ext cx="4191000" cy="2832100"/>
          </a:xfrm>
          <a:prstGeom prst="rect">
            <a:avLst/>
          </a:prstGeom>
          <a:noFill/>
          <a:extLst>
            <a:ext uri="{909E8E84-426E-40DD-AFC4-6F175D3DCCD1}">
              <a14:hiddenFill xmlns:a14="http://schemas.microsoft.com/office/drawing/2010/main">
                <a:solidFill>
                  <a:srgbClr val="FFFFFF"/>
                </a:solidFill>
              </a14:hiddenFill>
            </a:ext>
          </a:extLst>
        </p:spPr>
      </p:pic>
      <p:sp>
        <p:nvSpPr>
          <p:cNvPr id="25607" name="Rectangle 7"/>
          <p:cNvSpPr>
            <a:spLocks noRot="1" noChangeArrowheads="1"/>
          </p:cNvSpPr>
          <p:nvPr/>
        </p:nvSpPr>
        <p:spPr bwMode="auto">
          <a:xfrm>
            <a:off x="228600" y="5562600"/>
            <a:ext cx="876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80000"/>
              </a:lnSpc>
              <a:buFont typeface="Wingdings" panose="05000000000000000000" pitchFamily="2" charset="2"/>
              <a:buNone/>
            </a:pPr>
            <a:r>
              <a:rPr lang="ru-RU" altLang="ru-RU" sz="1600">
                <a:latin typeface="Times New Roman" panose="02020603050405020304" pitchFamily="18" charset="0"/>
              </a:rPr>
              <a:t>                   </a:t>
            </a:r>
            <a:r>
              <a:rPr lang="ru-RU" altLang="ru-RU" sz="1600">
                <a:solidFill>
                  <a:srgbClr val="FDBEB9"/>
                </a:solidFill>
                <a:latin typeface="Times New Roman" panose="02020603050405020304" pitchFamily="18" charset="0"/>
              </a:rPr>
              <a:t>Одежда  Мухаммеда                                     После переезда Мухаммеда Йасриб </a:t>
            </a:r>
          </a:p>
          <a:p>
            <a:pPr>
              <a:lnSpc>
                <a:spcPct val="80000"/>
              </a:lnSpc>
              <a:buFont typeface="Wingdings" panose="05000000000000000000" pitchFamily="2" charset="2"/>
              <a:buNone/>
            </a:pPr>
            <a:r>
              <a:rPr lang="ru-RU" altLang="ru-RU" sz="1600">
                <a:solidFill>
                  <a:srgbClr val="FDBEB9"/>
                </a:solidFill>
                <a:latin typeface="Times New Roman" panose="02020603050405020304" pitchFamily="18" charset="0"/>
              </a:rPr>
              <a:t>                                                                                                    стал называться Мединой</a:t>
            </a:r>
            <a:endParaRPr lang="ru-RU" altLang="ru-RU" sz="1400" b="1">
              <a:solidFill>
                <a:srgbClr val="FDBEB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медина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0"/>
            <a:ext cx="4114800" cy="2852738"/>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descr="меч мухамме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7654" name="Rectangle 6"/>
          <p:cNvSpPr>
            <a:spLocks noRot="1" noChangeArrowheads="1"/>
          </p:cNvSpPr>
          <p:nvPr/>
        </p:nvSpPr>
        <p:spPr bwMode="auto">
          <a:xfrm>
            <a:off x="228600" y="3962400"/>
            <a:ext cx="4267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gn="ctr">
              <a:lnSpc>
                <a:spcPct val="80000"/>
              </a:lnSpc>
              <a:buFont typeface="Wingdings" panose="05000000000000000000" pitchFamily="2" charset="2"/>
              <a:buNone/>
            </a:pPr>
            <a:r>
              <a:rPr lang="ru-RU" altLang="ru-RU" sz="1600">
                <a:solidFill>
                  <a:srgbClr val="FDBEB9"/>
                </a:solidFill>
                <a:latin typeface="Times New Roman" panose="02020603050405020304" pitchFamily="18" charset="0"/>
              </a:rPr>
              <a:t>Меч пророка Мухаммеда</a:t>
            </a:r>
          </a:p>
          <a:p>
            <a:pPr algn="ctr">
              <a:lnSpc>
                <a:spcPct val="80000"/>
              </a:lnSpc>
              <a:buFont typeface="Wingdings" panose="05000000000000000000" pitchFamily="2" charset="2"/>
              <a:buNone/>
            </a:pPr>
            <a:endParaRPr lang="ru-RU" altLang="ru-RU" sz="1600">
              <a:solidFill>
                <a:srgbClr val="FDBEB9"/>
              </a:solidFill>
              <a:latin typeface="Times New Roman" panose="02020603050405020304" pitchFamily="18" charset="0"/>
            </a:endParaRPr>
          </a:p>
          <a:p>
            <a:pPr algn="ctr">
              <a:lnSpc>
                <a:spcPct val="80000"/>
              </a:lnSpc>
              <a:buFont typeface="Wingdings" panose="05000000000000000000" pitchFamily="2" charset="2"/>
              <a:buNone/>
            </a:pPr>
            <a:r>
              <a:rPr lang="ru-RU" altLang="ru-RU" sz="1600">
                <a:solidFill>
                  <a:srgbClr val="FDBEB9"/>
                </a:solidFill>
                <a:latin typeface="Times New Roman" panose="02020603050405020304" pitchFamily="18" charset="0"/>
              </a:rPr>
              <a:t>Мухаммед был не только верным сыном Аллаха, но и защитником своего народа и родины</a:t>
            </a:r>
            <a:endParaRPr lang="ru-RU" altLang="ru-RU" sz="1400" b="1">
              <a:solidFill>
                <a:srgbClr val="FDBEB9"/>
              </a:solidFill>
            </a:endParaRPr>
          </a:p>
        </p:txBody>
      </p:sp>
      <p:sp>
        <p:nvSpPr>
          <p:cNvPr id="27655" name="Rectangle 7"/>
          <p:cNvSpPr>
            <a:spLocks noRot="1" noChangeArrowheads="1"/>
          </p:cNvSpPr>
          <p:nvPr/>
        </p:nvSpPr>
        <p:spPr bwMode="auto">
          <a:xfrm>
            <a:off x="4876800" y="5410200"/>
            <a:ext cx="403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gn="ctr">
              <a:lnSpc>
                <a:spcPct val="80000"/>
              </a:lnSpc>
              <a:buFont typeface="Wingdings" panose="05000000000000000000" pitchFamily="2" charset="2"/>
              <a:buNone/>
            </a:pPr>
            <a:r>
              <a:rPr lang="ru-RU" altLang="ru-RU" sz="1600">
                <a:solidFill>
                  <a:srgbClr val="FDBEB9"/>
                </a:solidFill>
                <a:latin typeface="Times New Roman" panose="02020603050405020304" pitchFamily="18" charset="0"/>
              </a:rPr>
              <a:t>Древние развалины Медины времен пророка Мухаммеда</a:t>
            </a:r>
          </a:p>
          <a:p>
            <a:pPr algn="ctr">
              <a:lnSpc>
                <a:spcPct val="80000"/>
              </a:lnSpc>
              <a:buFont typeface="Wingdings" panose="05000000000000000000" pitchFamily="2" charset="2"/>
              <a:buNone/>
            </a:pPr>
            <a:endParaRPr lang="ru-RU" altLang="ru-RU" sz="1600">
              <a:solidFill>
                <a:srgbClr val="FDBEB9"/>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золотые ворота могилы мухамме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4419600" cy="3132138"/>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descr="волос пророка мухамме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52600"/>
            <a:ext cx="3810000" cy="3248025"/>
          </a:xfrm>
          <a:prstGeom prst="rect">
            <a:avLst/>
          </a:prstGeom>
          <a:noFill/>
          <a:extLst>
            <a:ext uri="{909E8E84-426E-40DD-AFC4-6F175D3DCCD1}">
              <a14:hiddenFill xmlns:a14="http://schemas.microsoft.com/office/drawing/2010/main">
                <a:solidFill>
                  <a:srgbClr val="FFFFFF"/>
                </a:solidFill>
              </a14:hiddenFill>
            </a:ext>
          </a:extLst>
        </p:spPr>
      </p:pic>
      <p:sp>
        <p:nvSpPr>
          <p:cNvPr id="28678" name="Rectangle 6"/>
          <p:cNvSpPr>
            <a:spLocks noRot="1" noChangeArrowheads="1"/>
          </p:cNvSpPr>
          <p:nvPr/>
        </p:nvSpPr>
        <p:spPr bwMode="auto">
          <a:xfrm>
            <a:off x="4876800" y="5410200"/>
            <a:ext cx="403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gn="ctr">
              <a:lnSpc>
                <a:spcPct val="80000"/>
              </a:lnSpc>
              <a:buFont typeface="Wingdings" panose="05000000000000000000" pitchFamily="2" charset="2"/>
              <a:buNone/>
            </a:pPr>
            <a:r>
              <a:rPr lang="ru-RU" altLang="ru-RU" sz="1600">
                <a:solidFill>
                  <a:srgbClr val="FDBEB9"/>
                </a:solidFill>
                <a:latin typeface="Times New Roman" panose="02020603050405020304" pitchFamily="18" charset="0"/>
              </a:rPr>
              <a:t>Волос пророка Мухаммеда</a:t>
            </a:r>
          </a:p>
          <a:p>
            <a:pPr algn="ctr">
              <a:lnSpc>
                <a:spcPct val="80000"/>
              </a:lnSpc>
              <a:buFont typeface="Wingdings" panose="05000000000000000000" pitchFamily="2" charset="2"/>
              <a:buNone/>
            </a:pPr>
            <a:endParaRPr lang="ru-RU" altLang="ru-RU" sz="1600">
              <a:solidFill>
                <a:srgbClr val="FDBEB9"/>
              </a:solidFill>
              <a:latin typeface="Times New Roman" panose="02020603050405020304" pitchFamily="18" charset="0"/>
            </a:endParaRPr>
          </a:p>
        </p:txBody>
      </p:sp>
      <p:sp>
        <p:nvSpPr>
          <p:cNvPr id="28679" name="Rectangle 7"/>
          <p:cNvSpPr>
            <a:spLocks noRot="1" noChangeArrowheads="1"/>
          </p:cNvSpPr>
          <p:nvPr/>
        </p:nvSpPr>
        <p:spPr bwMode="auto">
          <a:xfrm>
            <a:off x="457200" y="3962400"/>
            <a:ext cx="403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gn="ctr">
              <a:lnSpc>
                <a:spcPct val="80000"/>
              </a:lnSpc>
              <a:buFont typeface="Wingdings" panose="05000000000000000000" pitchFamily="2" charset="2"/>
              <a:buNone/>
            </a:pPr>
            <a:r>
              <a:rPr lang="ru-RU" altLang="ru-RU" sz="1600">
                <a:solidFill>
                  <a:srgbClr val="FDBEB9"/>
                </a:solidFill>
                <a:latin typeface="Times New Roman" panose="02020603050405020304" pitchFamily="18" charset="0"/>
              </a:rPr>
              <a:t>Золотые ворота могилы Мухаммеда</a:t>
            </a:r>
          </a:p>
          <a:p>
            <a:pPr algn="ctr">
              <a:lnSpc>
                <a:spcPct val="80000"/>
              </a:lnSpc>
              <a:buFont typeface="Wingdings" panose="05000000000000000000" pitchFamily="2" charset="2"/>
              <a:buNone/>
            </a:pPr>
            <a:endParaRPr lang="ru-RU" altLang="ru-RU" sz="1600">
              <a:solidFill>
                <a:srgbClr val="FDBEB9"/>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Rot="1" noChangeArrowheads="1"/>
          </p:cNvSpPr>
          <p:nvPr>
            <p:ph type="body" idx="1"/>
          </p:nvPr>
        </p:nvSpPr>
        <p:spPr>
          <a:xfrm>
            <a:off x="609600" y="381000"/>
            <a:ext cx="8007350" cy="4191000"/>
          </a:xfrm>
        </p:spPr>
        <p:txBody>
          <a:bodyPr/>
          <a:lstStyle/>
          <a:p>
            <a:pPr>
              <a:buFont typeface="Wingdings" panose="05000000000000000000" pitchFamily="2" charset="2"/>
              <a:buNone/>
            </a:pPr>
            <a:r>
              <a:rPr lang="ru-RU" altLang="ru-RU" sz="1800">
                <a:solidFill>
                  <a:srgbClr val="FDBEB9"/>
                </a:solidFill>
                <a:latin typeface="Times New Roman" panose="02020603050405020304" pitchFamily="18" charset="0"/>
              </a:rPr>
              <a:t>      </a:t>
            </a:r>
            <a:r>
              <a:rPr lang="en-US" altLang="ru-RU" sz="1600">
                <a:solidFill>
                  <a:srgbClr val="FDBEB9"/>
                </a:solidFill>
                <a:latin typeface="Times New Roman" panose="02020603050405020304" pitchFamily="18" charset="0"/>
              </a:rPr>
              <a:t>IV</a:t>
            </a:r>
            <a:r>
              <a:rPr lang="ru-RU" altLang="ru-RU" sz="1600">
                <a:solidFill>
                  <a:srgbClr val="FDBEB9"/>
                </a:solidFill>
                <a:latin typeface="Times New Roman" panose="02020603050405020304" pitchFamily="18" charset="0"/>
              </a:rPr>
              <a:t>. Итоги урока</a:t>
            </a:r>
          </a:p>
          <a:p>
            <a:pPr>
              <a:buFont typeface="Wingdings" panose="05000000000000000000" pitchFamily="2" charset="2"/>
              <a:buNone/>
            </a:pPr>
            <a:r>
              <a:rPr lang="ru-RU" altLang="ru-RU" sz="1600">
                <a:latin typeface="Times New Roman" panose="02020603050405020304" pitchFamily="18" charset="0"/>
              </a:rPr>
              <a:t>            Учащиеся узнают о жизни и становлении пророка Мухаммеда, о возникновении мусульманской религии и распространении ее Мухаммедом и его учениками, получат ценные сведения о религии ислам, ее обычаях и традициях. Получат представление о доисламском Аравийском полуострове и священных городах Мекке и Медине в годы жизни Мухаммеда.</a:t>
            </a:r>
          </a:p>
          <a:p>
            <a:pPr>
              <a:buFont typeface="Wingdings" panose="05000000000000000000" pitchFamily="2" charset="2"/>
              <a:buNone/>
            </a:pPr>
            <a:r>
              <a:rPr lang="ru-RU" altLang="ru-RU" sz="1600" b="1">
                <a:solidFill>
                  <a:srgbClr val="FDBEB9"/>
                </a:solidFill>
                <a:latin typeface="Times New Roman" panose="02020603050405020304" pitchFamily="18" charset="0"/>
              </a:rPr>
              <a:t>      </a:t>
            </a:r>
          </a:p>
          <a:p>
            <a:pPr>
              <a:buFont typeface="Wingdings" panose="05000000000000000000" pitchFamily="2" charset="2"/>
              <a:buNone/>
            </a:pPr>
            <a:r>
              <a:rPr lang="ru-RU" altLang="ru-RU" sz="1600" b="1">
                <a:solidFill>
                  <a:srgbClr val="FDBEB9"/>
                </a:solidFill>
                <a:latin typeface="Times New Roman" panose="02020603050405020304" pitchFamily="18" charset="0"/>
              </a:rPr>
              <a:t>       </a:t>
            </a:r>
            <a:r>
              <a:rPr lang="en-US" altLang="ru-RU" sz="1600" b="1">
                <a:solidFill>
                  <a:srgbClr val="FDBEB9"/>
                </a:solidFill>
                <a:latin typeface="Times New Roman" panose="02020603050405020304" pitchFamily="18" charset="0"/>
              </a:rPr>
              <a:t>V</a:t>
            </a:r>
            <a:r>
              <a:rPr lang="ru-RU" altLang="ru-RU" sz="1600" b="1">
                <a:solidFill>
                  <a:srgbClr val="FDBEB9"/>
                </a:solidFill>
                <a:latin typeface="Times New Roman" panose="02020603050405020304" pitchFamily="18" charset="0"/>
              </a:rPr>
              <a:t>. Завершение урока</a:t>
            </a:r>
          </a:p>
          <a:p>
            <a:endParaRPr lang="ru-RU" altLang="ru-RU" sz="1600" b="1">
              <a:solidFill>
                <a:srgbClr val="FDBEB9"/>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algn="ctr"/>
            <a:r>
              <a:rPr lang="ru-RU" altLang="ru-RU" sz="1600">
                <a:latin typeface="Times New Roman" panose="02020603050405020304" pitchFamily="18" charset="0"/>
              </a:rPr>
              <a:t>Цели урока:</a:t>
            </a:r>
          </a:p>
        </p:txBody>
      </p:sp>
      <p:sp>
        <p:nvSpPr>
          <p:cNvPr id="11267" name="Rectangle 3"/>
          <p:cNvSpPr>
            <a:spLocks noGrp="1" noRot="1" noChangeArrowheads="1"/>
          </p:cNvSpPr>
          <p:nvPr>
            <p:ph type="body" idx="1"/>
          </p:nvPr>
        </p:nvSpPr>
        <p:spPr>
          <a:xfrm>
            <a:off x="838200" y="1524000"/>
            <a:ext cx="8007350" cy="4191000"/>
          </a:xfrm>
        </p:spPr>
        <p:txBody>
          <a:bodyPr/>
          <a:lstStyle/>
          <a:p>
            <a:endParaRPr lang="ru-RU" altLang="ru-RU"/>
          </a:p>
          <a:p>
            <a:r>
              <a:rPr lang="ru-RU" altLang="ru-RU" sz="1600"/>
              <a:t>   </a:t>
            </a:r>
            <a:r>
              <a:rPr lang="ru-RU" altLang="ru-RU" sz="1600">
                <a:latin typeface="Times New Roman" panose="02020603050405020304" pitchFamily="18" charset="0"/>
              </a:rPr>
              <a:t>Раскрыть пророка Мухаммеда как видного религиозного деятеля, основателя и распространителя  исламской религии и халифата, повествовать о жизни пророка, выявить проблемы, возникшие на пути распространения ислама Мухаммедом и его сподвижниками, на примере пророка Мухаммеда показать безграничную любовь и преданность вере и ближним;</a:t>
            </a:r>
          </a:p>
          <a:p>
            <a:endParaRPr lang="ru-RU" altLang="ru-RU" sz="1600">
              <a:latin typeface="Times New Roman" panose="02020603050405020304" pitchFamily="18" charset="0"/>
            </a:endParaRPr>
          </a:p>
          <a:p>
            <a:endParaRPr lang="ru-RU" altLang="ru-RU" sz="1600">
              <a:latin typeface="Times New Roman" panose="02020603050405020304" pitchFamily="18" charset="0"/>
            </a:endParaRPr>
          </a:p>
          <a:p>
            <a:r>
              <a:rPr lang="ru-RU" altLang="ru-RU" sz="1600">
                <a:latin typeface="Times New Roman" panose="02020603050405020304" pitchFamily="18" charset="0"/>
              </a:rPr>
              <a:t>   Развитие навыков системного и аналитического мышления, выделения главного, установления связей;</a:t>
            </a:r>
          </a:p>
          <a:p>
            <a:endParaRPr lang="ru-RU" altLang="ru-RU" sz="1600">
              <a:latin typeface="Times New Roman" panose="02020603050405020304" pitchFamily="18" charset="0"/>
            </a:endParaRPr>
          </a:p>
          <a:p>
            <a:endParaRPr lang="ru-RU" altLang="ru-RU" sz="1600">
              <a:latin typeface="Times New Roman" panose="02020603050405020304" pitchFamily="18" charset="0"/>
            </a:endParaRPr>
          </a:p>
          <a:p>
            <a:r>
              <a:rPr lang="ru-RU" altLang="ru-RU" sz="1600">
                <a:latin typeface="Times New Roman" panose="02020603050405020304" pitchFamily="18" charset="0"/>
              </a:rPr>
              <a:t>   Формирование мировоззрения, религиозной культуры, нравственных качеств.</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304800"/>
            <a:ext cx="8385175" cy="1981200"/>
          </a:xfrm>
        </p:spPr>
        <p:txBody>
          <a:bodyPr/>
          <a:lstStyle/>
          <a:p>
            <a:pPr algn="ctr"/>
            <a:r>
              <a:rPr lang="ru-RU" altLang="ru-RU" sz="1800">
                <a:latin typeface="Times New Roman" panose="02020603050405020304" pitchFamily="18" charset="0"/>
              </a:rPr>
              <a:t>Оборудование:</a:t>
            </a:r>
          </a:p>
        </p:txBody>
      </p:sp>
      <p:sp>
        <p:nvSpPr>
          <p:cNvPr id="12291" name="Rectangle 3"/>
          <p:cNvSpPr>
            <a:spLocks noGrp="1" noRot="1" noChangeArrowheads="1"/>
          </p:cNvSpPr>
          <p:nvPr>
            <p:ph type="body" idx="1"/>
          </p:nvPr>
        </p:nvSpPr>
        <p:spPr>
          <a:xfrm>
            <a:off x="838200" y="914400"/>
            <a:ext cx="8007350" cy="4572000"/>
          </a:xfrm>
        </p:spPr>
        <p:txBody>
          <a:bodyPr/>
          <a:lstStyle/>
          <a:p>
            <a:pPr algn="ctr">
              <a:buFont typeface="Wingdings" panose="05000000000000000000" pitchFamily="2" charset="2"/>
              <a:buNone/>
            </a:pPr>
            <a:r>
              <a:rPr lang="ru-RU" altLang="ru-RU" sz="1600">
                <a:latin typeface="Times New Roman" panose="02020603050405020304" pitchFamily="18" charset="0"/>
              </a:rPr>
              <a:t>     карта Ближнего Востока, изображения пророка Мухаммеда, городов Мекка и Медина, компьютер, интерактивная доска.</a:t>
            </a:r>
          </a:p>
          <a:p>
            <a:pPr algn="ctr">
              <a:buFont typeface="Wingdings" panose="05000000000000000000" pitchFamily="2" charset="2"/>
              <a:buNone/>
            </a:pPr>
            <a:endParaRPr lang="kk-KZ" altLang="ru-RU" sz="1600">
              <a:latin typeface="Times New Roman" panose="02020603050405020304" pitchFamily="18" charset="0"/>
            </a:endParaRPr>
          </a:p>
          <a:p>
            <a:pPr algn="ctr">
              <a:buFont typeface="Wingdings" panose="05000000000000000000" pitchFamily="2" charset="2"/>
              <a:buNone/>
            </a:pPr>
            <a:r>
              <a:rPr lang="kk-KZ" altLang="ru-RU" sz="2000" b="1">
                <a:solidFill>
                  <a:schemeClr val="tx2"/>
                </a:solidFill>
                <a:latin typeface="Times New Roman" panose="02020603050405020304" pitchFamily="18" charset="0"/>
              </a:rPr>
              <a:t>Тип урока:</a:t>
            </a:r>
            <a:r>
              <a:rPr lang="kk-KZ" altLang="ru-RU" sz="1600">
                <a:latin typeface="Times New Roman" panose="02020603050405020304" pitchFamily="18" charset="0"/>
              </a:rPr>
              <a:t> интерактивный</a:t>
            </a:r>
            <a:endParaRPr lang="ru-RU" altLang="ru-RU" sz="1600">
              <a:latin typeface="Times New Roman" panose="02020603050405020304" pitchFamily="18" charset="0"/>
            </a:endParaRPr>
          </a:p>
          <a:p>
            <a:pPr algn="ctr">
              <a:buFont typeface="Wingdings" panose="05000000000000000000" pitchFamily="2" charset="2"/>
              <a:buNone/>
            </a:pPr>
            <a:endParaRPr lang="kk-KZ" altLang="ru-RU" sz="1600">
              <a:latin typeface="Times New Roman" panose="02020603050405020304" pitchFamily="18" charset="0"/>
            </a:endParaRPr>
          </a:p>
          <a:p>
            <a:pPr algn="ctr">
              <a:buFont typeface="Wingdings" panose="05000000000000000000" pitchFamily="2" charset="2"/>
              <a:buNone/>
            </a:pPr>
            <a:endParaRPr lang="ru-RU" altLang="ru-RU" sz="1600">
              <a:latin typeface="Times New Roman" panose="02020603050405020304" pitchFamily="18" charset="0"/>
            </a:endParaRPr>
          </a:p>
        </p:txBody>
      </p:sp>
      <p:pic>
        <p:nvPicPr>
          <p:cNvPr id="12292" name="Picture 4" descr="pic_2005414_21mn58s36mls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124200"/>
            <a:ext cx="39243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peninsulaarabi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19600"/>
            <a:ext cx="2543175" cy="220186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мухаммед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590800"/>
            <a:ext cx="190500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algn="ctr"/>
            <a:r>
              <a:rPr lang="ru-RU" altLang="ru-RU" sz="1800">
                <a:latin typeface="Times New Roman" panose="02020603050405020304" pitchFamily="18" charset="0"/>
              </a:rPr>
              <a:t>Ход урока:</a:t>
            </a:r>
          </a:p>
        </p:txBody>
      </p:sp>
      <p:sp>
        <p:nvSpPr>
          <p:cNvPr id="13315" name="Rectangle 3"/>
          <p:cNvSpPr>
            <a:spLocks noGrp="1" noRot="1" noChangeArrowheads="1"/>
          </p:cNvSpPr>
          <p:nvPr>
            <p:ph type="body" idx="1"/>
          </p:nvPr>
        </p:nvSpPr>
        <p:spPr>
          <a:xfrm>
            <a:off x="838200" y="1447800"/>
            <a:ext cx="8007350" cy="4800600"/>
          </a:xfrm>
        </p:spPr>
        <p:txBody>
          <a:bodyPr/>
          <a:lstStyle/>
          <a:p>
            <a:endParaRPr lang="kk-KZ" altLang="ru-RU" sz="2400" b="1"/>
          </a:p>
          <a:p>
            <a:pPr>
              <a:buFont typeface="Wingdings" panose="05000000000000000000" pitchFamily="2" charset="2"/>
              <a:buNone/>
            </a:pPr>
            <a:r>
              <a:rPr lang="kk-KZ" altLang="ru-RU" sz="1600">
                <a:solidFill>
                  <a:srgbClr val="FDBEB9"/>
                </a:solidFill>
                <a:latin typeface="Times New Roman" panose="02020603050405020304" pitchFamily="18" charset="0"/>
              </a:rPr>
              <a:t>I</a:t>
            </a:r>
            <a:r>
              <a:rPr lang="ru-RU" altLang="ru-RU" sz="1600">
                <a:solidFill>
                  <a:srgbClr val="FDBEB9"/>
                </a:solidFill>
                <a:latin typeface="Times New Roman" panose="02020603050405020304" pitchFamily="18" charset="0"/>
              </a:rPr>
              <a:t>. </a:t>
            </a:r>
            <a:r>
              <a:rPr lang="kk-KZ" altLang="ru-RU" sz="1600">
                <a:solidFill>
                  <a:srgbClr val="FDBEB9"/>
                </a:solidFill>
                <a:latin typeface="Times New Roman" panose="02020603050405020304" pitchFamily="18" charset="0"/>
              </a:rPr>
              <a:t>Организация начала урока</a:t>
            </a:r>
          </a:p>
          <a:p>
            <a:pPr>
              <a:buFont typeface="Wingdings" panose="05000000000000000000" pitchFamily="2" charset="2"/>
              <a:buNone/>
            </a:pPr>
            <a:r>
              <a:rPr lang="kk-KZ" altLang="ru-RU" sz="1600">
                <a:latin typeface="Times New Roman" panose="02020603050405020304" pitchFamily="18" charset="0"/>
              </a:rPr>
              <a:t>1.Приветствие учащихся учителем.</a:t>
            </a:r>
          </a:p>
          <a:p>
            <a:pPr>
              <a:buFont typeface="Wingdings" panose="05000000000000000000" pitchFamily="2" charset="2"/>
              <a:buNone/>
            </a:pPr>
            <a:r>
              <a:rPr lang="kk-KZ" altLang="ru-RU" sz="1600">
                <a:latin typeface="Times New Roman" panose="02020603050405020304" pitchFamily="18" charset="0"/>
              </a:rPr>
              <a:t>2. Сообщение темы урока.</a:t>
            </a:r>
          </a:p>
          <a:p>
            <a:pPr>
              <a:buFont typeface="Wingdings" panose="05000000000000000000" pitchFamily="2" charset="2"/>
              <a:buNone/>
            </a:pPr>
            <a:r>
              <a:rPr lang="kk-KZ" altLang="ru-RU" sz="1600">
                <a:latin typeface="Times New Roman" panose="02020603050405020304" pitchFamily="18" charset="0"/>
              </a:rPr>
              <a:t>3. Предварительная формулировка целей и задач урока.</a:t>
            </a:r>
            <a:endParaRPr lang="en-US" altLang="ru-RU" sz="1600">
              <a:latin typeface="Times New Roman" panose="02020603050405020304" pitchFamily="18" charset="0"/>
            </a:endParaRPr>
          </a:p>
          <a:p>
            <a:pPr>
              <a:buFont typeface="Wingdings" panose="05000000000000000000" pitchFamily="2" charset="2"/>
              <a:buNone/>
            </a:pPr>
            <a:r>
              <a:rPr lang="en-US" altLang="ru-RU" sz="1600">
                <a:solidFill>
                  <a:srgbClr val="FDBEB9"/>
                </a:solidFill>
                <a:latin typeface="Times New Roman" panose="02020603050405020304" pitchFamily="18" charset="0"/>
              </a:rPr>
              <a:t>II</a:t>
            </a:r>
            <a:r>
              <a:rPr lang="ru-RU" altLang="ru-RU" sz="1600">
                <a:solidFill>
                  <a:srgbClr val="FDBEB9"/>
                </a:solidFill>
                <a:latin typeface="Times New Roman" panose="02020603050405020304" pitchFamily="18" charset="0"/>
              </a:rPr>
              <a:t>. Объяснение темы урока</a:t>
            </a:r>
          </a:p>
          <a:p>
            <a:pPr>
              <a:buFont typeface="Wingdings" panose="05000000000000000000" pitchFamily="2" charset="2"/>
              <a:buNone/>
            </a:pPr>
            <a:r>
              <a:rPr lang="ru-RU" altLang="ru-RU" sz="1600">
                <a:latin typeface="Times New Roman" panose="02020603050405020304" pitchFamily="18" charset="0"/>
              </a:rPr>
              <a:t>План темы урока:</a:t>
            </a:r>
          </a:p>
          <a:p>
            <a:pPr>
              <a:buFont typeface="Wingdings" panose="05000000000000000000" pitchFamily="2" charset="2"/>
              <a:buNone/>
            </a:pPr>
            <a:r>
              <a:rPr lang="ru-RU" altLang="ru-RU" sz="1600">
                <a:latin typeface="Times New Roman" panose="02020603050405020304" pitchFamily="18" charset="0"/>
              </a:rPr>
              <a:t>1. Полуостров Аравия в доисламский период.</a:t>
            </a:r>
          </a:p>
          <a:p>
            <a:pPr>
              <a:buFont typeface="Wingdings" panose="05000000000000000000" pitchFamily="2" charset="2"/>
              <a:buNone/>
            </a:pPr>
            <a:r>
              <a:rPr lang="ru-RU" altLang="ru-RU" sz="1600">
                <a:latin typeface="Times New Roman" panose="02020603050405020304" pitchFamily="18" charset="0"/>
              </a:rPr>
              <a:t>2. Жизнь Мухаммеда.</a:t>
            </a:r>
          </a:p>
          <a:p>
            <a:pPr>
              <a:buFont typeface="Wingdings" panose="05000000000000000000" pitchFamily="2" charset="2"/>
              <a:buNone/>
            </a:pPr>
            <a:r>
              <a:rPr lang="ru-RU" altLang="ru-RU" sz="1600">
                <a:latin typeface="Times New Roman" panose="02020603050405020304" pitchFamily="18" charset="0"/>
              </a:rPr>
              <a:t>    2.1 Рождение.</a:t>
            </a:r>
          </a:p>
          <a:p>
            <a:pPr>
              <a:buFont typeface="Wingdings" panose="05000000000000000000" pitchFamily="2" charset="2"/>
              <a:buNone/>
            </a:pPr>
            <a:r>
              <a:rPr lang="ru-RU" altLang="ru-RU" sz="1600">
                <a:latin typeface="Times New Roman" panose="02020603050405020304" pitchFamily="18" charset="0"/>
              </a:rPr>
              <a:t>    2.2 Детство.</a:t>
            </a:r>
          </a:p>
          <a:p>
            <a:pPr>
              <a:buFont typeface="Wingdings" panose="05000000000000000000" pitchFamily="2" charset="2"/>
              <a:buNone/>
            </a:pPr>
            <a:r>
              <a:rPr lang="ru-RU" altLang="ru-RU" sz="1600">
                <a:latin typeface="Times New Roman" panose="02020603050405020304" pitchFamily="18" charset="0"/>
              </a:rPr>
              <a:t>    2.3 Женитьба.</a:t>
            </a:r>
          </a:p>
          <a:p>
            <a:pPr>
              <a:buFont typeface="Wingdings" panose="05000000000000000000" pitchFamily="2" charset="2"/>
              <a:buNone/>
            </a:pPr>
            <a:r>
              <a:rPr lang="ru-RU" altLang="ru-RU" sz="1600">
                <a:latin typeface="Times New Roman" panose="02020603050405020304" pitchFamily="18" charset="0"/>
              </a:rPr>
              <a:t>    2.4 Пророчество.</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457200" y="457200"/>
            <a:ext cx="8385175" cy="365125"/>
          </a:xfrm>
        </p:spPr>
        <p:txBody>
          <a:bodyPr/>
          <a:lstStyle/>
          <a:p>
            <a:pPr algn="ctr"/>
            <a:r>
              <a:rPr lang="ru-RU" altLang="ru-RU" sz="1600">
                <a:solidFill>
                  <a:srgbClr val="FDBEB9"/>
                </a:solidFill>
                <a:latin typeface="Times New Roman" panose="02020603050405020304" pitchFamily="18" charset="0"/>
              </a:rPr>
              <a:t>1. Полуостров Аравия в доисламский период.</a:t>
            </a:r>
            <a:br>
              <a:rPr lang="ru-RU" altLang="ru-RU" sz="1600">
                <a:solidFill>
                  <a:srgbClr val="FDBEB9"/>
                </a:solidFill>
                <a:latin typeface="Times New Roman" panose="02020603050405020304" pitchFamily="18" charset="0"/>
              </a:rPr>
            </a:br>
            <a:endParaRPr lang="ru-RU" altLang="ru-RU" sz="1600">
              <a:solidFill>
                <a:srgbClr val="FDBEB9"/>
              </a:solidFill>
              <a:latin typeface="Times New Roman" panose="02020603050405020304" pitchFamily="18" charset="0"/>
            </a:endParaRPr>
          </a:p>
        </p:txBody>
      </p:sp>
      <p:sp>
        <p:nvSpPr>
          <p:cNvPr id="14339" name="Rectangle 3"/>
          <p:cNvSpPr>
            <a:spLocks noGrp="1" noRot="1" noChangeArrowheads="1"/>
          </p:cNvSpPr>
          <p:nvPr>
            <p:ph type="body" idx="1"/>
          </p:nvPr>
        </p:nvSpPr>
        <p:spPr>
          <a:xfrm>
            <a:off x="228600" y="685800"/>
            <a:ext cx="8763000" cy="5867400"/>
          </a:xfrm>
        </p:spPr>
        <p:txBody>
          <a:bodyPr/>
          <a:lstStyle/>
          <a:p>
            <a:pPr>
              <a:buFont typeface="Wingdings" panose="05000000000000000000" pitchFamily="2" charset="2"/>
              <a:buNone/>
            </a:pPr>
            <a:r>
              <a:rPr lang="ru-RU" altLang="ru-RU">
                <a:latin typeface="Times New Roman" panose="02020603050405020304" pitchFamily="18" charset="0"/>
              </a:rPr>
              <a:t>           </a:t>
            </a:r>
            <a:r>
              <a:rPr lang="ru-RU" altLang="ru-RU" sz="1600">
                <a:latin typeface="Times New Roman" panose="02020603050405020304" pitchFamily="18" charset="0"/>
              </a:rPr>
              <a:t>В начале </a:t>
            </a:r>
            <a:r>
              <a:rPr lang="en-US" altLang="ru-RU" sz="1600">
                <a:latin typeface="Times New Roman" panose="02020603050405020304" pitchFamily="18" charset="0"/>
              </a:rPr>
              <a:t>VII</a:t>
            </a:r>
            <a:r>
              <a:rPr lang="ru-RU" altLang="ru-RU" sz="1600">
                <a:latin typeface="Times New Roman" panose="02020603050405020304" pitchFamily="18" charset="0"/>
              </a:rPr>
              <a:t> века нашей эры в так называемом с</a:t>
            </a:r>
            <a:r>
              <a:rPr lang="kk-KZ" altLang="ru-RU" sz="1600">
                <a:latin typeface="Times New Roman" panose="02020603050405020304" pitchFamily="18" charset="0"/>
              </a:rPr>
              <a:t>е</a:t>
            </a:r>
            <a:r>
              <a:rPr lang="ru-RU" altLang="ru-RU" sz="1600">
                <a:latin typeface="Times New Roman" panose="02020603050405020304" pitchFamily="18" charset="0"/>
              </a:rPr>
              <a:t>рдце Ближнего Востока на полуострове Аравия распространились политическая и религиозная неустойчивость. И</a:t>
            </a:r>
            <a:r>
              <a:rPr lang="kk-KZ" altLang="ru-RU" sz="1600">
                <a:latin typeface="Times New Roman" panose="02020603050405020304" pitchFamily="18" charset="0"/>
              </a:rPr>
              <a:t>з-за</a:t>
            </a:r>
            <a:r>
              <a:rPr lang="ru-RU" altLang="ru-RU" sz="1600">
                <a:latin typeface="Times New Roman" panose="02020603050405020304" pitchFamily="18" charset="0"/>
              </a:rPr>
              <a:t> разногласия между кочевыми и оседлыми племенами араб</a:t>
            </a:r>
            <a:r>
              <a:rPr lang="kk-KZ" altLang="ru-RU" sz="1600">
                <a:latin typeface="Times New Roman" panose="02020603050405020304" pitchFamily="18" charset="0"/>
              </a:rPr>
              <a:t>ов</a:t>
            </a:r>
            <a:r>
              <a:rPr lang="ru-RU" altLang="ru-RU" sz="1600">
                <a:latin typeface="Times New Roman" panose="02020603050405020304" pitchFamily="18" charset="0"/>
              </a:rPr>
              <a:t> распалось когда-то мощнейшее государство и потеряло </a:t>
            </a:r>
            <a:r>
              <a:rPr lang="kk-KZ" altLang="ru-RU" sz="1600">
                <a:latin typeface="Times New Roman" panose="02020603050405020304" pitchFamily="18" charset="0"/>
              </a:rPr>
              <a:t>свой</a:t>
            </a:r>
            <a:r>
              <a:rPr lang="ru-RU" altLang="ru-RU" sz="1600">
                <a:latin typeface="Times New Roman" panose="02020603050405020304" pitchFamily="18" charset="0"/>
              </a:rPr>
              <a:t> авторитет в округе. В северной части острова народ исповедовал иудаизм и многобожие. Это все чаще приводили к военным стычкам. В то время торговый караванный путь, связывающий Африку и Йемен, Палестину, Месопотамию, проходил чер</a:t>
            </a:r>
            <a:r>
              <a:rPr lang="kk-KZ" altLang="ru-RU" sz="1600">
                <a:latin typeface="Times New Roman" panose="02020603050405020304" pitchFamily="18" charset="0"/>
              </a:rPr>
              <a:t>ез </a:t>
            </a:r>
            <a:r>
              <a:rPr lang="ru-RU" altLang="ru-RU" sz="1600">
                <a:latin typeface="Times New Roman" panose="02020603050405020304" pitchFamily="18" charset="0"/>
              </a:rPr>
              <a:t>Византийскую империю и Сасанитский Иран и, кроме того</a:t>
            </a:r>
            <a:r>
              <a:rPr lang="kk-KZ" altLang="ru-RU" sz="1600">
                <a:latin typeface="Times New Roman" panose="02020603050405020304" pitchFamily="18" charset="0"/>
              </a:rPr>
              <a:t>, </a:t>
            </a:r>
            <a:r>
              <a:rPr lang="ru-RU" altLang="ru-RU" sz="1600">
                <a:latin typeface="Times New Roman" panose="02020603050405020304" pitchFamily="18" charset="0"/>
              </a:rPr>
              <a:t>через царства Химьярит и Аксум. </a:t>
            </a:r>
          </a:p>
          <a:p>
            <a:pPr>
              <a:buFont typeface="Wingdings" panose="05000000000000000000" pitchFamily="2" charset="2"/>
              <a:buNone/>
            </a:pPr>
            <a:endParaRPr lang="ru-RU" altLang="ru-RU" sz="1600">
              <a:latin typeface="Times New Roman" panose="02020603050405020304" pitchFamily="18" charset="0"/>
            </a:endParaRPr>
          </a:p>
        </p:txBody>
      </p:sp>
      <p:pic>
        <p:nvPicPr>
          <p:cNvPr id="14340" name="Picture 4" descr="аравийски полустров космо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048000"/>
            <a:ext cx="3048000" cy="278288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аравийский полуостр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0"/>
            <a:ext cx="3295650" cy="2779713"/>
          </a:xfrm>
          <a:prstGeom prst="rect">
            <a:avLst/>
          </a:prstGeom>
          <a:noFill/>
          <a:extLst>
            <a:ext uri="{909E8E84-426E-40DD-AFC4-6F175D3DCCD1}">
              <a14:hiddenFill xmlns:a14="http://schemas.microsoft.com/office/drawing/2010/main">
                <a:solidFill>
                  <a:srgbClr val="FFFFFF"/>
                </a:solidFill>
              </a14:hiddenFill>
            </a:ext>
          </a:extLst>
        </p:spPr>
      </p:pic>
      <p:sp>
        <p:nvSpPr>
          <p:cNvPr id="14342" name="Rectangle 6"/>
          <p:cNvSpPr>
            <a:spLocks noRot="1" noChangeArrowheads="1"/>
          </p:cNvSpPr>
          <p:nvPr/>
        </p:nvSpPr>
        <p:spPr bwMode="auto">
          <a:xfrm>
            <a:off x="304800" y="6096000"/>
            <a:ext cx="88392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anose="020B0A04020102020204" pitchFamily="34" charset="0"/>
              </a:defRPr>
            </a:lvl1pPr>
            <a:lvl2pPr>
              <a:defRPr sz="4400" b="1">
                <a:solidFill>
                  <a:schemeClr val="tx2"/>
                </a:solidFill>
                <a:effectLst>
                  <a:outerShdw blurRad="38100" dist="38100" dir="2700000" algn="tl">
                    <a:srgbClr val="000000"/>
                  </a:outerShdw>
                </a:effectLst>
                <a:latin typeface="Arial Black" panose="020B0A04020102020204" pitchFamily="34" charset="0"/>
              </a:defRPr>
            </a:lvl2pPr>
            <a:lvl3pPr>
              <a:defRPr sz="4400" b="1">
                <a:solidFill>
                  <a:schemeClr val="tx2"/>
                </a:solidFill>
                <a:effectLst>
                  <a:outerShdw blurRad="38100" dist="38100" dir="2700000" algn="tl">
                    <a:srgbClr val="000000"/>
                  </a:outerShdw>
                </a:effectLst>
                <a:latin typeface="Arial Black" panose="020B0A04020102020204" pitchFamily="34" charset="0"/>
              </a:defRPr>
            </a:lvl3pPr>
            <a:lvl4pPr>
              <a:defRPr sz="4400" b="1">
                <a:solidFill>
                  <a:schemeClr val="tx2"/>
                </a:solidFill>
                <a:effectLst>
                  <a:outerShdw blurRad="38100" dist="38100" dir="2700000" algn="tl">
                    <a:srgbClr val="000000"/>
                  </a:outerShdw>
                </a:effectLst>
                <a:latin typeface="Arial Black" panose="020B0A04020102020204" pitchFamily="34" charset="0"/>
              </a:defRPr>
            </a:lvl4pPr>
            <a:lvl5pPr>
              <a:defRPr sz="4400" b="1">
                <a:solidFill>
                  <a:schemeClr val="tx2"/>
                </a:solidFill>
                <a:effectLst>
                  <a:outerShdw blurRad="38100" dist="38100" dir="2700000" algn="tl">
                    <a:srgbClr val="000000"/>
                  </a:outerShdw>
                </a:effectLst>
                <a:latin typeface="Arial Black" panose="020B0A04020102020204" pitchFamily="34"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a:lstStyle>
          <a:p>
            <a:r>
              <a:rPr lang="ru-RU" altLang="ru-RU" sz="1400">
                <a:latin typeface="Times New Roman" panose="02020603050405020304" pitchFamily="18" charset="0"/>
              </a:rPr>
              <a:t>    </a:t>
            </a:r>
            <a:r>
              <a:rPr lang="ru-RU" altLang="ru-RU" sz="1600" b="0">
                <a:solidFill>
                  <a:srgbClr val="FDBEB9"/>
                </a:solidFill>
                <a:latin typeface="Times New Roman" panose="02020603050405020304" pitchFamily="18" charset="0"/>
              </a:rPr>
              <a:t>Полуостров Аравия. Снимок со спутника                                  Карта Аравийского полуострова</a:t>
            </a:r>
            <a:r>
              <a:rPr lang="ru-RU" altLang="ru-RU" sz="1400">
                <a:latin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Rot="1" noChangeArrowheads="1"/>
          </p:cNvSpPr>
          <p:nvPr>
            <p:ph type="body" idx="1"/>
          </p:nvPr>
        </p:nvSpPr>
        <p:spPr>
          <a:xfrm>
            <a:off x="228600" y="381000"/>
            <a:ext cx="8763000" cy="4191000"/>
          </a:xfrm>
        </p:spPr>
        <p:txBody>
          <a:bodyPr/>
          <a:lstStyle/>
          <a:p>
            <a:pPr>
              <a:lnSpc>
                <a:spcPct val="80000"/>
              </a:lnSpc>
              <a:buFont typeface="Wingdings" panose="05000000000000000000" pitchFamily="2" charset="2"/>
              <a:buNone/>
            </a:pPr>
            <a:r>
              <a:rPr lang="ru-RU" altLang="ru-RU" sz="1600">
                <a:latin typeface="Times New Roman" panose="02020603050405020304" pitchFamily="18" charset="0"/>
              </a:rPr>
              <a:t>          Город Мекка, который тоже расположен вдоль </a:t>
            </a:r>
            <a:r>
              <a:rPr lang="kk-KZ" altLang="ru-RU" sz="1600">
                <a:latin typeface="Times New Roman" panose="02020603050405020304" pitchFamily="18" charset="0"/>
              </a:rPr>
              <a:t>этого</a:t>
            </a:r>
            <a:r>
              <a:rPr lang="ru-RU" altLang="ru-RU" sz="1600">
                <a:latin typeface="Times New Roman" panose="02020603050405020304" pitchFamily="18" charset="0"/>
              </a:rPr>
              <a:t> торгового пути, стал со временем возрастать и обогащаться за счет торговых ярмарок, которые проходили в округе М</a:t>
            </a:r>
            <a:r>
              <a:rPr lang="kk-KZ" altLang="ru-RU" sz="1600">
                <a:latin typeface="Times New Roman" panose="02020603050405020304" pitchFamily="18" charset="0"/>
              </a:rPr>
              <a:t>екки,</a:t>
            </a:r>
            <a:r>
              <a:rPr lang="ru-RU" altLang="ru-RU" sz="1600">
                <a:latin typeface="Times New Roman" panose="02020603050405020304" pitchFamily="18" charset="0"/>
              </a:rPr>
              <a:t> собирая каждый год почти все арабские племена. Во время этих собраний останавливались военные </a:t>
            </a:r>
            <a:r>
              <a:rPr lang="kk-KZ" altLang="ru-RU" sz="1600">
                <a:latin typeface="Times New Roman" panose="02020603050405020304" pitchFamily="18" charset="0"/>
              </a:rPr>
              <a:t>дв</a:t>
            </a:r>
            <a:r>
              <a:rPr lang="ru-RU" altLang="ru-RU" sz="1600">
                <a:latin typeface="Times New Roman" panose="02020603050405020304" pitchFamily="18" charset="0"/>
              </a:rPr>
              <a:t>ижения по всему Арабскому полуострову. Этот месяц по времени совпадал с месяцем исповедования верующих </a:t>
            </a:r>
            <a:r>
              <a:rPr lang="kk-KZ" altLang="ru-RU" sz="1600">
                <a:latin typeface="Times New Roman" panose="02020603050405020304" pitchFamily="18" charset="0"/>
              </a:rPr>
              <a:t>священной</a:t>
            </a:r>
            <a:r>
              <a:rPr lang="ru-RU" altLang="ru-RU" sz="1600">
                <a:latin typeface="Times New Roman" panose="02020603050405020304" pitchFamily="18" charset="0"/>
              </a:rPr>
              <a:t> Каабы в Мекке. Этот месяц назывался зульхиджа, </a:t>
            </a:r>
            <a:r>
              <a:rPr lang="kk-KZ" altLang="ru-RU" sz="1600">
                <a:latin typeface="Times New Roman" panose="02020603050405020304" pitchFamily="18" charset="0"/>
              </a:rPr>
              <a:t>в</a:t>
            </a:r>
            <a:r>
              <a:rPr lang="ru-RU" altLang="ru-RU" sz="1600">
                <a:latin typeface="Times New Roman" panose="02020603050405020304" pitchFamily="18" charset="0"/>
              </a:rPr>
              <a:t> переводе - </a:t>
            </a:r>
            <a:r>
              <a:rPr lang="ru-RU" altLang="ru-RU" sz="1600" i="1">
                <a:latin typeface="Times New Roman" panose="02020603050405020304" pitchFamily="18" charset="0"/>
              </a:rPr>
              <a:t>месяц хаджы. </a:t>
            </a:r>
            <a:r>
              <a:rPr lang="ru-RU" altLang="ru-RU" sz="1600">
                <a:latin typeface="Times New Roman" panose="02020603050405020304" pitchFamily="18" charset="0"/>
              </a:rPr>
              <a:t>Изначально было важно не его </a:t>
            </a:r>
            <a:r>
              <a:rPr lang="kk-KZ" altLang="ru-RU" sz="1600">
                <a:latin typeface="Times New Roman" panose="02020603050405020304" pitchFamily="18" charset="0"/>
              </a:rPr>
              <a:t>житейское</a:t>
            </a:r>
            <a:r>
              <a:rPr lang="ru-RU" altLang="ru-RU" sz="1600">
                <a:latin typeface="Times New Roman" panose="02020603050405020304" pitchFamily="18" charset="0"/>
              </a:rPr>
              <a:t> значение, а религиозное. Все арабские племена, Несмотря на то, какую религию они исповедовали, считали </a:t>
            </a:r>
            <a:r>
              <a:rPr lang="kk-KZ" altLang="ru-RU" sz="1600">
                <a:latin typeface="Times New Roman" panose="02020603050405020304" pitchFamily="18" charset="0"/>
              </a:rPr>
              <a:t>своим </a:t>
            </a:r>
            <a:r>
              <a:rPr lang="ru-RU" altLang="ru-RU" sz="1600">
                <a:latin typeface="Times New Roman" panose="02020603050405020304" pitchFamily="18" charset="0"/>
              </a:rPr>
              <a:t>долгом ездить в этот месяц в Мекку. В некоторых научных центрах религию ислам называют "религией Ибрахима" (Авраам). Даже священная Кааба в М</a:t>
            </a:r>
            <a:r>
              <a:rPr lang="kk-KZ" altLang="ru-RU" sz="1600">
                <a:latin typeface="Times New Roman" panose="02020603050405020304" pitchFamily="18" charset="0"/>
              </a:rPr>
              <a:t>е</a:t>
            </a:r>
            <a:r>
              <a:rPr lang="ru-RU" altLang="ru-RU" sz="1600">
                <a:latin typeface="Times New Roman" panose="02020603050405020304" pitchFamily="18" charset="0"/>
              </a:rPr>
              <a:t>кке и источник Зам-зам, горы Сафа и Маруа тесно связаны </a:t>
            </a:r>
            <a:r>
              <a:rPr lang="kk-KZ" altLang="ru-RU" sz="1600">
                <a:latin typeface="Times New Roman" panose="02020603050405020304" pitchFamily="18" charset="0"/>
              </a:rPr>
              <a:t>с</a:t>
            </a:r>
            <a:r>
              <a:rPr lang="ru-RU" altLang="ru-RU" sz="1600">
                <a:latin typeface="Times New Roman" panose="02020603050405020304" pitchFamily="18" charset="0"/>
              </a:rPr>
              <a:t> именем Авраама. Делать семь кругов вокруг Каабы, пить </a:t>
            </a:r>
            <a:r>
              <a:rPr lang="kk-KZ" altLang="ru-RU" sz="1600">
                <a:latin typeface="Times New Roman" panose="02020603050405020304" pitchFamily="18" charset="0"/>
              </a:rPr>
              <a:t>из</a:t>
            </a:r>
            <a:r>
              <a:rPr lang="ru-RU" altLang="ru-RU" sz="1600">
                <a:latin typeface="Times New Roman" panose="02020603050405020304" pitchFamily="18" charset="0"/>
              </a:rPr>
              <a:t> источника Зам-зам, ходить между горами Сафа и Маруа </a:t>
            </a:r>
            <a:r>
              <a:rPr lang="kk-KZ" altLang="ru-RU" sz="1600">
                <a:latin typeface="Times New Roman" panose="02020603050405020304" pitchFamily="18" charset="0"/>
              </a:rPr>
              <a:t>- в</a:t>
            </a:r>
            <a:r>
              <a:rPr lang="ru-RU" altLang="ru-RU" sz="1600">
                <a:latin typeface="Times New Roman" panose="02020603050405020304" pitchFamily="18" charset="0"/>
              </a:rPr>
              <a:t>се это призывало к вере единого создателя. Однако нельзя сказать, что арабские племена до ислама были на праведном пути, потому что они веровали, кроме этого,   многим лжебогам. Нам известны некоторые из них, например, женщины - боги Манат, Лат, Уазза. В Каабе были расположены иконы и других богов. </a:t>
            </a:r>
            <a:endParaRPr lang="ru-RU" altLang="ru-RU" sz="1600"/>
          </a:p>
        </p:txBody>
      </p:sp>
      <p:pic>
        <p:nvPicPr>
          <p:cNvPr id="15364" name="Picture 4" descr="Mek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57600"/>
            <a:ext cx="3886200" cy="258445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мекка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57600"/>
            <a:ext cx="3124200" cy="2549525"/>
          </a:xfrm>
          <a:prstGeom prst="rect">
            <a:avLst/>
          </a:prstGeom>
          <a:noFill/>
          <a:extLst>
            <a:ext uri="{909E8E84-426E-40DD-AFC4-6F175D3DCCD1}">
              <a14:hiddenFill xmlns:a14="http://schemas.microsoft.com/office/drawing/2010/main">
                <a:solidFill>
                  <a:srgbClr val="FFFFFF"/>
                </a:solidFill>
              </a14:hiddenFill>
            </a:ext>
          </a:extLst>
        </p:spPr>
      </p:pic>
      <p:sp>
        <p:nvSpPr>
          <p:cNvPr id="15366" name="Rectangle 6"/>
          <p:cNvSpPr>
            <a:spLocks noRot="1" noChangeArrowheads="1"/>
          </p:cNvSpPr>
          <p:nvPr/>
        </p:nvSpPr>
        <p:spPr bwMode="auto">
          <a:xfrm>
            <a:off x="381000" y="6248400"/>
            <a:ext cx="876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80000"/>
              </a:lnSpc>
              <a:buFont typeface="Wingdings" panose="05000000000000000000" pitchFamily="2" charset="2"/>
              <a:buNone/>
            </a:pPr>
            <a:r>
              <a:rPr lang="ru-RU" altLang="ru-RU" sz="1600">
                <a:latin typeface="Times New Roman" panose="02020603050405020304" pitchFamily="18" charset="0"/>
              </a:rPr>
              <a:t>                                    </a:t>
            </a:r>
            <a:r>
              <a:rPr lang="ru-RU" altLang="ru-RU" sz="1600">
                <a:solidFill>
                  <a:srgbClr val="FDBEB9"/>
                </a:solidFill>
                <a:latin typeface="Times New Roman" panose="02020603050405020304" pitchFamily="18" charset="0"/>
              </a:rPr>
              <a:t>Мекка                                                 Хадж. В центре священный Кааб</a:t>
            </a:r>
            <a:endParaRPr lang="ru-RU" altLang="ru-RU" sz="1600">
              <a:solidFill>
                <a:srgbClr val="FDBEB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Rot="1" noChangeArrowheads="1"/>
          </p:cNvSpPr>
          <p:nvPr>
            <p:ph type="body" idx="1"/>
          </p:nvPr>
        </p:nvSpPr>
        <p:spPr>
          <a:xfrm>
            <a:off x="228600" y="381000"/>
            <a:ext cx="8686800" cy="2895600"/>
          </a:xfrm>
        </p:spPr>
        <p:txBody>
          <a:bodyPr/>
          <a:lstStyle/>
          <a:p>
            <a:pPr>
              <a:lnSpc>
                <a:spcPct val="80000"/>
              </a:lnSpc>
              <a:buFont typeface="Wingdings" panose="05000000000000000000" pitchFamily="2" charset="2"/>
              <a:buNone/>
            </a:pPr>
            <a:r>
              <a:rPr lang="ru-RU" altLang="ru-RU" sz="1600">
                <a:latin typeface="Times New Roman" panose="02020603050405020304" pitchFamily="18" charset="0"/>
              </a:rPr>
              <a:t>          Только в </a:t>
            </a:r>
            <a:r>
              <a:rPr lang="en-US" altLang="ru-RU" sz="1600">
                <a:latin typeface="Times New Roman" panose="02020603050405020304" pitchFamily="18" charset="0"/>
              </a:rPr>
              <a:t>VI</a:t>
            </a:r>
            <a:r>
              <a:rPr lang="ru-RU" altLang="ru-RU" sz="1600">
                <a:latin typeface="Times New Roman" panose="02020603050405020304" pitchFamily="18" charset="0"/>
              </a:rPr>
              <a:t>-</a:t>
            </a:r>
            <a:r>
              <a:rPr lang="en-US" altLang="ru-RU" sz="1600">
                <a:latin typeface="Times New Roman" panose="02020603050405020304" pitchFamily="18" charset="0"/>
              </a:rPr>
              <a:t>VII</a:t>
            </a:r>
            <a:r>
              <a:rPr lang="ru-RU" altLang="ru-RU" sz="1600">
                <a:latin typeface="Times New Roman" panose="02020603050405020304" pitchFamily="18" charset="0"/>
              </a:rPr>
              <a:t> веках стало широко распространяться учение Ханифа (вера в единого бога). Ханифиты придерживались веры в единого бога но иудаистским и христианским учениям. Однако они сомневались в вере, потому что до этого вера, которой </a:t>
            </a:r>
            <a:r>
              <a:rPr lang="kk-KZ" altLang="ru-RU" sz="1600">
                <a:latin typeface="Times New Roman" panose="02020603050405020304" pitchFamily="18" charset="0"/>
              </a:rPr>
              <a:t>п</a:t>
            </a:r>
            <a:r>
              <a:rPr lang="ru-RU" altLang="ru-RU" sz="1600">
                <a:latin typeface="Times New Roman" panose="02020603050405020304" pitchFamily="18" charset="0"/>
              </a:rPr>
              <a:t>оклонялся народ, введена через глав влиятельных племен или же правителями государств. Точнее говоря, религия была привнесена народу под давлением. Но то, что случилось в </a:t>
            </a:r>
            <a:r>
              <a:rPr lang="en-US" altLang="ru-RU" sz="1600">
                <a:latin typeface="Times New Roman" panose="02020603050405020304" pitchFamily="18" charset="0"/>
              </a:rPr>
              <a:t>VII</a:t>
            </a:r>
            <a:r>
              <a:rPr lang="ru-RU" altLang="ru-RU" sz="1600">
                <a:latin typeface="Times New Roman" panose="02020603050405020304" pitchFamily="18" charset="0"/>
              </a:rPr>
              <a:t> веке в арабском мире, было нечто другое. Новую религию в стране ввел не какой-то политик, правитель, а простой религиозный оратор и посланник Аллаха. И это истинная новая вера основала мощнейшую державу арабского халифата, граница которой доходила от Атлантического океана до Индийского. Такой неожиданный поворот в истории человечества совершил пророк Мухаммед, родившийся в меккийском племени Курайши в роде Ашим. Ислам  гласит,  что  "Мухаммед  -  печать   всего</a:t>
            </a:r>
            <a:r>
              <a:rPr lang="kk-KZ" altLang="ru-RU" sz="1600">
                <a:latin typeface="Times New Roman" panose="02020603050405020304" pitchFamily="18" charset="0"/>
              </a:rPr>
              <a:t> пророчества</a:t>
            </a:r>
            <a:r>
              <a:rPr lang="ru-RU" altLang="ru-RU" sz="1600">
                <a:latin typeface="Times New Roman" panose="02020603050405020304" pitchFamily="18" charset="0"/>
              </a:rPr>
              <a:t>», потому что ислам является самой последней истинной религией, которая должна была прийти к роду человечества. А Мухаммед считается самым последним пророком Аллаха. После него пророчество заканчивается, продолжают приходить ханифы. </a:t>
            </a:r>
          </a:p>
          <a:p>
            <a:pPr>
              <a:lnSpc>
                <a:spcPct val="80000"/>
              </a:lnSpc>
            </a:pPr>
            <a:endParaRPr lang="ru-RU" altLang="ru-RU" sz="1600"/>
          </a:p>
          <a:p>
            <a:pPr>
              <a:lnSpc>
                <a:spcPct val="80000"/>
              </a:lnSpc>
            </a:pPr>
            <a:endParaRPr lang="ru-RU" altLang="ru-RU" sz="1600"/>
          </a:p>
        </p:txBody>
      </p:sp>
      <p:pic>
        <p:nvPicPr>
          <p:cNvPr id="16388" name="Picture 4" descr="печать пророче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352800"/>
            <a:ext cx="3124200" cy="2762250"/>
          </a:xfrm>
          <a:prstGeom prst="rect">
            <a:avLst/>
          </a:prstGeom>
          <a:noFill/>
          <a:extLst>
            <a:ext uri="{909E8E84-426E-40DD-AFC4-6F175D3DCCD1}">
              <a14:hiddenFill xmlns:a14="http://schemas.microsoft.com/office/drawing/2010/main">
                <a:solidFill>
                  <a:srgbClr val="FFFFFF"/>
                </a:solidFill>
              </a14:hiddenFill>
            </a:ext>
          </a:extLst>
        </p:spPr>
      </p:pic>
      <p:sp>
        <p:nvSpPr>
          <p:cNvPr id="16389" name="Rectangle 5"/>
          <p:cNvSpPr>
            <a:spLocks noRot="1" noChangeArrowheads="1"/>
          </p:cNvSpPr>
          <p:nvPr/>
        </p:nvSpPr>
        <p:spPr bwMode="auto">
          <a:xfrm>
            <a:off x="381000" y="6248400"/>
            <a:ext cx="876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80000"/>
              </a:lnSpc>
              <a:buFont typeface="Wingdings" panose="05000000000000000000" pitchFamily="2" charset="2"/>
              <a:buNone/>
            </a:pPr>
            <a:r>
              <a:rPr lang="ru-RU" altLang="ru-RU" sz="1600">
                <a:latin typeface="Times New Roman" panose="02020603050405020304" pitchFamily="18" charset="0"/>
              </a:rPr>
              <a:t>                     </a:t>
            </a:r>
            <a:r>
              <a:rPr lang="ru-RU" altLang="ru-RU" sz="1600">
                <a:solidFill>
                  <a:srgbClr val="FDBEB9"/>
                </a:solidFill>
                <a:latin typeface="Times New Roman" panose="02020603050405020304" pitchFamily="18" charset="0"/>
              </a:rPr>
              <a:t>Печать пророчества Мухаммеда                                          Пророк Мухаммед</a:t>
            </a:r>
            <a:endParaRPr lang="ru-RU" altLang="ru-RU" sz="1600">
              <a:solidFill>
                <a:srgbClr val="FDBEB9"/>
              </a:solidFill>
            </a:endParaRPr>
          </a:p>
        </p:txBody>
      </p:sp>
      <p:pic>
        <p:nvPicPr>
          <p:cNvPr id="16390" name="Picture 6" descr="мухаммед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124200"/>
            <a:ext cx="2238375"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758825" y="533400"/>
            <a:ext cx="8385175" cy="822325"/>
          </a:xfrm>
        </p:spPr>
        <p:txBody>
          <a:bodyPr/>
          <a:lstStyle/>
          <a:p>
            <a:pPr algn="ctr"/>
            <a:r>
              <a:rPr lang="ru-RU" altLang="ru-RU" sz="1600">
                <a:solidFill>
                  <a:srgbClr val="FDBEB9"/>
                </a:solidFill>
                <a:latin typeface="Times New Roman" panose="02020603050405020304" pitchFamily="18" charset="0"/>
              </a:rPr>
              <a:t>2. Жизнь Мухаммеда</a:t>
            </a:r>
            <a:br>
              <a:rPr lang="ru-RU" altLang="ru-RU" sz="1600">
                <a:solidFill>
                  <a:srgbClr val="FDBEB9"/>
                </a:solidFill>
                <a:latin typeface="Times New Roman" panose="02020603050405020304" pitchFamily="18" charset="0"/>
              </a:rPr>
            </a:br>
            <a:r>
              <a:rPr lang="ru-RU" altLang="ru-RU" sz="1600">
                <a:solidFill>
                  <a:srgbClr val="FDBEB9"/>
                </a:solidFill>
                <a:latin typeface="Times New Roman" panose="02020603050405020304" pitchFamily="18" charset="0"/>
              </a:rPr>
              <a:t/>
            </a:r>
            <a:br>
              <a:rPr lang="ru-RU" altLang="ru-RU" sz="1600">
                <a:solidFill>
                  <a:srgbClr val="FDBEB9"/>
                </a:solidFill>
                <a:latin typeface="Times New Roman" panose="02020603050405020304" pitchFamily="18" charset="0"/>
              </a:rPr>
            </a:br>
            <a:r>
              <a:rPr lang="ru-RU" altLang="ru-RU" sz="1600">
                <a:solidFill>
                  <a:srgbClr val="FDBEB9"/>
                </a:solidFill>
                <a:latin typeface="Times New Roman" panose="02020603050405020304" pitchFamily="18" charset="0"/>
              </a:rPr>
              <a:t>2.1 Рождение.</a:t>
            </a:r>
            <a:r>
              <a:rPr lang="ru-RU" altLang="ru-RU" sz="1600">
                <a:solidFill>
                  <a:srgbClr val="FDBEB9"/>
                </a:solidFill>
              </a:rPr>
              <a:t/>
            </a:r>
            <a:br>
              <a:rPr lang="ru-RU" altLang="ru-RU" sz="1600">
                <a:solidFill>
                  <a:srgbClr val="FDBEB9"/>
                </a:solidFill>
              </a:rPr>
            </a:br>
            <a:endParaRPr lang="ru-RU" altLang="ru-RU" sz="1600">
              <a:solidFill>
                <a:srgbClr val="FDBEB9"/>
              </a:solidFill>
            </a:endParaRPr>
          </a:p>
        </p:txBody>
      </p:sp>
      <p:sp>
        <p:nvSpPr>
          <p:cNvPr id="17411" name="Rectangle 3"/>
          <p:cNvSpPr>
            <a:spLocks noGrp="1" noRot="1" noChangeArrowheads="1"/>
          </p:cNvSpPr>
          <p:nvPr>
            <p:ph type="body" idx="1"/>
          </p:nvPr>
        </p:nvSpPr>
        <p:spPr>
          <a:xfrm>
            <a:off x="228600" y="1371600"/>
            <a:ext cx="8763000" cy="5181600"/>
          </a:xfrm>
        </p:spPr>
        <p:txBody>
          <a:bodyPr/>
          <a:lstStyle/>
          <a:p>
            <a:pPr>
              <a:lnSpc>
                <a:spcPct val="80000"/>
              </a:lnSpc>
              <a:buFont typeface="Wingdings" panose="05000000000000000000" pitchFamily="2" charset="2"/>
              <a:buNone/>
            </a:pPr>
            <a:r>
              <a:rPr lang="ru-RU" altLang="ru-RU" sz="1200">
                <a:latin typeface="Times New Roman" panose="02020603050405020304" pitchFamily="18" charset="0"/>
              </a:rPr>
              <a:t>            </a:t>
            </a:r>
            <a:r>
              <a:rPr lang="ru-RU" altLang="ru-RU" sz="1600">
                <a:latin typeface="Times New Roman" panose="02020603050405020304" pitchFamily="18" charset="0"/>
              </a:rPr>
              <a:t>Все предки Мухаммеда, начиная с Ашима, его сына Абд-Аль-Муталиба – служителей Кааба - </a:t>
            </a:r>
            <a:r>
              <a:rPr lang="kk-KZ" altLang="ru-RU" sz="1600">
                <a:latin typeface="Times New Roman" panose="02020603050405020304" pitchFamily="18" charset="0"/>
              </a:rPr>
              <a:t> </a:t>
            </a:r>
            <a:r>
              <a:rPr lang="ru-RU" altLang="ru-RU" sz="1600">
                <a:latin typeface="Times New Roman" panose="02020603050405020304" pitchFamily="18" charset="0"/>
              </a:rPr>
              <a:t>были очень влиятельными людьми. От них произошли потом и и Абу-Талиб, Абу-Лахаб, Аббас, Хамза и Абдулла. И родословной повествуется,что, когда Абдулла женился ни девушке по имени Амина из племени Курайш, сердца дв</a:t>
            </a:r>
            <a:r>
              <a:rPr lang="kk-KZ" altLang="ru-RU" sz="1600">
                <a:latin typeface="Times New Roman" panose="02020603050405020304" pitchFamily="18" charset="0"/>
              </a:rPr>
              <a:t>ухсот </a:t>
            </a:r>
            <a:r>
              <a:rPr lang="ru-RU" altLang="ru-RU" sz="1600">
                <a:latin typeface="Times New Roman" panose="02020603050405020304" pitchFamily="18" charset="0"/>
              </a:rPr>
              <a:t>девушек были разбиты от зависти. Он был умным И всесторонне развитым юношей с красивой внешностью После этой помолвки с Аминой по воле Аллаха в двенадц</a:t>
            </a:r>
            <a:r>
              <a:rPr lang="kk-KZ" altLang="ru-RU" sz="1600">
                <a:latin typeface="Times New Roman" panose="02020603050405020304" pitchFamily="18" charset="0"/>
              </a:rPr>
              <a:t>ать</a:t>
            </a:r>
            <a:r>
              <a:rPr lang="ru-RU" altLang="ru-RU" sz="1600">
                <a:latin typeface="Times New Roman" panose="02020603050405020304" pitchFamily="18" charset="0"/>
              </a:rPr>
              <a:t> часов вечера месяца рабиулаувал (23 апреля 571 года) мил</a:t>
            </a:r>
            <a:r>
              <a:rPr lang="kk-KZ" altLang="ru-RU" sz="1600">
                <a:latin typeface="Times New Roman" panose="02020603050405020304" pitchFamily="18" charset="0"/>
              </a:rPr>
              <a:t>ади</a:t>
            </a:r>
            <a:r>
              <a:rPr lang="ru-RU" altLang="ru-RU" sz="1600">
                <a:latin typeface="Times New Roman" panose="02020603050405020304" pitchFamily="18" charset="0"/>
              </a:rPr>
              <a:t> родился пророк Мухаммед. О рождении Мухаммеда в рази</a:t>
            </a:r>
            <a:r>
              <a:rPr lang="kk-KZ" altLang="ru-RU" sz="1600">
                <a:latin typeface="Times New Roman" panose="02020603050405020304" pitchFamily="18" charset="0"/>
              </a:rPr>
              <a:t>ных </a:t>
            </a:r>
            <a:r>
              <a:rPr lang="ru-RU" altLang="ru-RU" sz="1600">
                <a:latin typeface="Times New Roman" panose="02020603050405020304" pitchFamily="18" charset="0"/>
              </a:rPr>
              <a:t>литературных источниках встречаются различные данные. Например, в некоторых литературных источниках пишут, что Мухаммед родился в 570 году. Это связано с таким случаем: в 570 году (летоисчисление милади - новое летоисчислении) в войне между заратуштинским Ираном и Христианской Византией приходит на помощь войско из Аксумского королевства. Они проходят через равнину Хаджоз по дороге, окружающей Мекку. Жителей испугали воинственные слоны, таких животных они еще не видели прежде. Именно поэтому год окружения Мекки арабы называют годом Слона. С первого же дня после окружения Мекки среди Аксумской армии распространилась инфекционная болезнь, погибли многочисленные воины. Испугавшиеся бежали, бросив Мекку. Иранский шах должен был радоваться, но в этот вечер у него в замке произошел необыкновенный случай: вечный огонь который был зажжен в честь Заратуштры, внезапно погас, а Персидскому главному кази приснилось, что какой-то араб оседлал дикого верблюда без всяких трудностей. Ночь была яркой, как день. В эту ночь пришел на свет пророк Мухаммед, Если опираться на этот рассказ, то Мухаммед родился и 171 году.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Rot="1" noChangeArrowheads="1"/>
          </p:cNvSpPr>
          <p:nvPr>
            <p:ph type="body" idx="1"/>
          </p:nvPr>
        </p:nvSpPr>
        <p:spPr>
          <a:xfrm>
            <a:off x="304800" y="457200"/>
            <a:ext cx="8610600" cy="4191000"/>
          </a:xfrm>
        </p:spPr>
        <p:txBody>
          <a:bodyPr/>
          <a:lstStyle/>
          <a:p>
            <a:pPr algn="ctr">
              <a:lnSpc>
                <a:spcPct val="80000"/>
              </a:lnSpc>
              <a:buFont typeface="Wingdings" panose="05000000000000000000" pitchFamily="2" charset="2"/>
              <a:buNone/>
            </a:pPr>
            <a:r>
              <a:rPr lang="ru-RU" altLang="ru-RU" sz="1600">
                <a:latin typeface="Times New Roman" panose="02020603050405020304" pitchFamily="18" charset="0"/>
              </a:rPr>
              <a:t>          </a:t>
            </a:r>
            <a:r>
              <a:rPr lang="ru-RU" altLang="ru-RU" sz="1600" b="1">
                <a:solidFill>
                  <a:srgbClr val="FDBEB9"/>
                </a:solidFill>
                <a:latin typeface="Times New Roman" panose="02020603050405020304" pitchFamily="18" charset="0"/>
              </a:rPr>
              <a:t>Полное имя пророка Мухаммеда</a:t>
            </a:r>
            <a:r>
              <a:rPr lang="ru-RU" altLang="ru-RU" sz="1600">
                <a:latin typeface="Times New Roman" panose="02020603050405020304" pitchFamily="18" charset="0"/>
              </a:rPr>
              <a:t> </a:t>
            </a:r>
          </a:p>
          <a:p>
            <a:pPr>
              <a:lnSpc>
                <a:spcPct val="80000"/>
              </a:lnSpc>
              <a:buFont typeface="Wingdings" panose="05000000000000000000" pitchFamily="2" charset="2"/>
              <a:buNone/>
            </a:pPr>
            <a:r>
              <a:rPr lang="ru-RU" altLang="ru-RU" sz="1600">
                <a:latin typeface="Times New Roman" panose="02020603050405020304" pitchFamily="18" charset="0"/>
              </a:rPr>
              <a:t>          </a:t>
            </a:r>
            <a:r>
              <a:rPr lang="ru-RU" altLang="ru-RU" sz="1600" i="1">
                <a:latin typeface="Times New Roman" panose="02020603050405020304" pitchFamily="18" charset="0"/>
              </a:rPr>
              <a:t>Абу аль-Касим Мухаммад ибн ‘Абд Аллах ибн Абд аль-Мутталиб (имя Абд аль-Мутталиба — Шайба) ибн Хашим (имя Хашима — Амр) ибн Абд Манаф (имя Абд Манафа — аль-Мугира) ибн Кусаййа ибн Килаб ибн Мурра ибн Кааб ибн Луаййа ибн Галиб ибн Фихр ибн Малик ибн Ан-Надр ибн Кинана ибн Хузайма ибн Мудрик (имя Мудрики — Амир) ибн Ильяс ибн Мудар ибн Низар ибн Мадд ибн Аднан ибн Адад (произносят также — Удад) ибн Мукаввим ибн Нахур ибн Тайрах ибн Иаруб ибн Йашджуб ибн Набит ибн Исмаил ибн Ибрахим (Халиль ар-Рахман) ибн Тарих (это Азар) ибн Нахур ибн Саруг ибн Шалих ибн Ирфхашад ибн Сам ибн Нух ибн Ламк ибн Матту Шалах ибн Ахнух</a:t>
            </a:r>
          </a:p>
        </p:txBody>
      </p:sp>
      <p:pic>
        <p:nvPicPr>
          <p:cNvPr id="18436" name="Picture 4" descr="Muhammad_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25" y="2743200"/>
            <a:ext cx="238283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письма мухамме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14600"/>
            <a:ext cx="2330450" cy="3479800"/>
          </a:xfrm>
          <a:prstGeom prst="rect">
            <a:avLst/>
          </a:prstGeom>
          <a:noFill/>
          <a:extLst>
            <a:ext uri="{909E8E84-426E-40DD-AFC4-6F175D3DCCD1}">
              <a14:hiddenFill xmlns:a14="http://schemas.microsoft.com/office/drawing/2010/main">
                <a:solidFill>
                  <a:srgbClr val="FFFFFF"/>
                </a:solidFill>
              </a14:hiddenFill>
            </a:ext>
          </a:extLst>
        </p:spPr>
      </p:pic>
      <p:sp>
        <p:nvSpPr>
          <p:cNvPr id="18438" name="Rectangle 6"/>
          <p:cNvSpPr>
            <a:spLocks noRot="1" noChangeArrowheads="1"/>
          </p:cNvSpPr>
          <p:nvPr/>
        </p:nvSpPr>
        <p:spPr bwMode="auto">
          <a:xfrm>
            <a:off x="381000" y="6248400"/>
            <a:ext cx="876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a:lstStyle>
          <a:p>
            <a:pPr>
              <a:lnSpc>
                <a:spcPct val="80000"/>
              </a:lnSpc>
              <a:buFont typeface="Wingdings" panose="05000000000000000000" pitchFamily="2" charset="2"/>
              <a:buNone/>
            </a:pPr>
            <a:r>
              <a:rPr lang="ru-RU" altLang="ru-RU" sz="1600">
                <a:latin typeface="Times New Roman" panose="02020603050405020304" pitchFamily="18" charset="0"/>
              </a:rPr>
              <a:t>   </a:t>
            </a:r>
            <a:r>
              <a:rPr lang="ru-RU" altLang="ru-RU" sz="1600">
                <a:solidFill>
                  <a:srgbClr val="FDBEB9"/>
                </a:solidFill>
                <a:latin typeface="Times New Roman" panose="02020603050405020304" pitchFamily="18" charset="0"/>
              </a:rPr>
              <a:t>Средневековое изображение Мухаммеда                   Автограф  Мухаммеда</a:t>
            </a:r>
            <a:endParaRPr lang="ru-RU" altLang="ru-RU" sz="1400" b="1">
              <a:solidFill>
                <a:srgbClr val="FDBEB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Glass Layers</Template>
  <TotalTime>541</TotalTime>
  <Words>2423</Words>
  <Application>Microsoft Office PowerPoint</Application>
  <PresentationFormat>Экран (4:3)</PresentationFormat>
  <Paragraphs>72</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Arial Black</vt:lpstr>
      <vt:lpstr>Times New Roman</vt:lpstr>
      <vt:lpstr>Wingdings</vt:lpstr>
      <vt:lpstr>Трава</vt:lpstr>
      <vt:lpstr>ОСШ имени М.Маметовой</vt:lpstr>
      <vt:lpstr>Цели урока:</vt:lpstr>
      <vt:lpstr>Оборудование:</vt:lpstr>
      <vt:lpstr>Ход урока:</vt:lpstr>
      <vt:lpstr>1. Полуостров Аравия в доисламский период. </vt:lpstr>
      <vt:lpstr>Презентация PowerPoint</vt:lpstr>
      <vt:lpstr>Презентация PowerPoint</vt:lpstr>
      <vt:lpstr>2. Жизнь Мухаммеда  2.1 Рождение.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25</cp:revision>
  <cp:lastPrinted>1601-01-01T00:00:00Z</cp:lastPrinted>
  <dcterms:created xsi:type="dcterms:W3CDTF">1601-01-01T00:00:00Z</dcterms:created>
  <dcterms:modified xsi:type="dcterms:W3CDTF">2015-04-08T17:54:39Z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