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sldIdLst>
    <p:sldId id="256" r:id="rId2"/>
    <p:sldId id="262" r:id="rId3"/>
    <p:sldId id="349" r:id="rId4"/>
    <p:sldId id="260" r:id="rId5"/>
    <p:sldId id="269" r:id="rId6"/>
    <p:sldId id="271" r:id="rId7"/>
    <p:sldId id="272" r:id="rId8"/>
    <p:sldId id="273" r:id="rId9"/>
    <p:sldId id="275" r:id="rId10"/>
    <p:sldId id="292" r:id="rId11"/>
    <p:sldId id="293" r:id="rId12"/>
    <p:sldId id="299" r:id="rId13"/>
    <p:sldId id="323" r:id="rId14"/>
    <p:sldId id="322" r:id="rId15"/>
    <p:sldId id="321" r:id="rId16"/>
    <p:sldId id="329" r:id="rId17"/>
    <p:sldId id="334" r:id="rId18"/>
    <p:sldId id="333" r:id="rId19"/>
    <p:sldId id="331" r:id="rId20"/>
    <p:sldId id="330" r:id="rId21"/>
    <p:sldId id="320" r:id="rId22"/>
    <p:sldId id="338" r:id="rId23"/>
    <p:sldId id="337" r:id="rId24"/>
    <p:sldId id="336" r:id="rId25"/>
    <p:sldId id="340" r:id="rId26"/>
    <p:sldId id="335" r:id="rId27"/>
    <p:sldId id="339" r:id="rId28"/>
    <p:sldId id="350" r:id="rId29"/>
    <p:sldId id="351" r:id="rId30"/>
    <p:sldId id="355" r:id="rId31"/>
    <p:sldId id="354" r:id="rId32"/>
    <p:sldId id="353" r:id="rId33"/>
    <p:sldId id="352" r:id="rId34"/>
    <p:sldId id="358" r:id="rId35"/>
    <p:sldId id="357" r:id="rId36"/>
    <p:sldId id="356" r:id="rId37"/>
    <p:sldId id="361" r:id="rId38"/>
    <p:sldId id="360" r:id="rId39"/>
    <p:sldId id="359" r:id="rId40"/>
    <p:sldId id="341" r:id="rId41"/>
    <p:sldId id="343" r:id="rId42"/>
    <p:sldId id="281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0066"/>
    <a:srgbClr val="003366"/>
    <a:srgbClr val="CC6600"/>
    <a:srgbClr val="CC9900"/>
    <a:srgbClr val="FFFF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6" autoAdjust="0"/>
    <p:restoredTop sz="94660"/>
  </p:normalViewPr>
  <p:slideViewPr>
    <p:cSldViewPr>
      <p:cViewPr varScale="1">
        <p:scale>
          <a:sx n="43" d="100"/>
          <a:sy n="43" d="100"/>
        </p:scale>
        <p:origin x="127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B2DF7-6F46-4F6F-AB31-C7634B53F0A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01429248"/>
      </p:ext>
    </p:extLst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A843A-4F41-474E-B356-E84FDEF681D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6347262"/>
      </p:ext>
    </p:extLst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B312A-7F17-4C9C-9B98-55C2170123C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27096397"/>
      </p:ext>
    </p:extLst>
  </p:cSld>
  <p:clrMapOvr>
    <a:masterClrMapping/>
  </p:clrMapOvr>
  <p:transition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8D948-2C8B-4A88-AE91-A6DF2A9E6CD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37118718"/>
      </p:ext>
    </p:extLst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D84A-4099-4BAE-AB8C-76DB5429F71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39936204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CBF79-09C3-48CC-9C67-E259441759F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42348962"/>
      </p:ext>
    </p:extLst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F07A3-FB46-4295-B87F-A36CED91722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45913746"/>
      </p:ext>
    </p:extLst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180FD-3966-44E0-8474-9848CBACF94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30114419"/>
      </p:ext>
    </p:extLst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23F7B-5D10-4551-A013-95B8E4D7A5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0420434"/>
      </p:ext>
    </p:extLst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578AF-6865-4C8E-8259-B1C6572EF22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69703195"/>
      </p:ext>
    </p:extLst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B00C1-DAC5-4C70-A412-6364E3E9DB2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68580395"/>
      </p:ext>
    </p:extLst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3E242-26D4-4449-AE5A-56ED5C68537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7674051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42A62377-40D8-4E8F-BBAB-F01C90730347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631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631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ransition advClick="0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5400" smtClean="0">
                <a:solidFill>
                  <a:srgbClr val="CC6600"/>
                </a:solidFill>
                <a:latin typeface="BancoLightTT" pitchFamily="66" charset="-52"/>
              </a:rPr>
              <a:t>Буддизм</a:t>
            </a:r>
            <a:r>
              <a:rPr lang="en-US" altLang="ru-RU" sz="5400" smtClean="0">
                <a:solidFill>
                  <a:srgbClr val="CC6600"/>
                </a:solidFill>
                <a:latin typeface="BancoLightTT" pitchFamily="66" charset="-52"/>
              </a:rPr>
              <a:t> </a:t>
            </a:r>
            <a:r>
              <a:rPr lang="ru-RU" altLang="ru-RU" sz="5400" smtClean="0">
                <a:solidFill>
                  <a:srgbClr val="CC6600"/>
                </a:solidFill>
                <a:latin typeface="BancoLightTT" pitchFamily="66" charset="-52"/>
              </a:rPr>
              <a:t>как мировая религия                                            </a:t>
            </a:r>
          </a:p>
        </p:txBody>
      </p:sp>
      <p:sp>
        <p:nvSpPr>
          <p:cNvPr id="3075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0" y="5805488"/>
            <a:ext cx="2411413" cy="105251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A50021"/>
                </a:solidFill>
              </a:rPr>
              <a:t>Выход</a:t>
            </a:r>
          </a:p>
        </p:txBody>
      </p:sp>
      <p:sp>
        <p:nvSpPr>
          <p:cNvPr id="3076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5805488"/>
            <a:ext cx="2411412" cy="105251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A50021"/>
                </a:solidFill>
              </a:rPr>
              <a:t>Далее</a:t>
            </a:r>
          </a:p>
        </p:txBody>
      </p:sp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12875"/>
            <a:ext cx="205898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000" smtClean="0">
                <a:solidFill>
                  <a:srgbClr val="CC6600"/>
                </a:solidFill>
                <a:latin typeface="BancoLightTT" pitchFamily="66" charset="-52"/>
              </a:rPr>
              <a:t>Буддийский храм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000" smtClean="0"/>
              <a:t>Первые буддийские монастыри и храмы были основаны учениками Будды. Согласно преданию, Будда призывал учеников удалиться от суетного мира. Он читал свои проповеди в тишине — под деревом или в пустынном месте.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000" smtClean="0"/>
              <a:t>Буддийские монастыри часто располагаются в горных местностях. Для этого в скалах вырубают пещеры, некоторые из которых превращались в храмы-молельни; они называются «чайтья».</a:t>
            </a:r>
          </a:p>
          <a:p>
            <a:pPr eaLnBrk="1" hangingPunct="1"/>
            <a:endParaRPr lang="ru-RU" altLang="ru-RU" sz="2000" smtClean="0"/>
          </a:p>
          <a:p>
            <a:pPr eaLnBrk="1" hangingPunct="1"/>
            <a:endParaRPr lang="ru-RU" altLang="ru-RU" sz="2000" smtClean="0"/>
          </a:p>
        </p:txBody>
      </p:sp>
      <p:sp>
        <p:nvSpPr>
          <p:cNvPr id="12292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48488" y="6165850"/>
            <a:ext cx="2195512" cy="6921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A50021"/>
                </a:solidFill>
              </a:rPr>
              <a:t>Далее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000" smtClean="0">
                <a:solidFill>
                  <a:srgbClr val="CC6600"/>
                </a:solidFill>
                <a:latin typeface="BancoLightTT" pitchFamily="66" charset="-52"/>
              </a:rPr>
              <a:t>Буддийский храм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128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ru-RU" altLang="ru-RU" sz="2000" smtClean="0"/>
              <a:t>Местом для поклонения также является ступа, где хранятся священные реликвии. Они бывают самой разной формы. С первых веков до н. э. строились полусферические ступы, позже в виде колокола, башни, квадратные, ступенчатые.</a:t>
            </a:r>
          </a:p>
          <a:p>
            <a:pPr algn="ctr" eaLnBrk="1" hangingPunct="1">
              <a:lnSpc>
                <a:spcPct val="128000"/>
              </a:lnSpc>
              <a:spcBef>
                <a:spcPts val="600"/>
              </a:spcBef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800" smtClean="0"/>
          </a:p>
        </p:txBody>
      </p:sp>
      <p:sp>
        <p:nvSpPr>
          <p:cNvPr id="1331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48488" y="6165850"/>
            <a:ext cx="2195512" cy="6921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A50021"/>
                </a:solidFill>
              </a:rPr>
              <a:t>Далее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000" smtClean="0">
                <a:solidFill>
                  <a:srgbClr val="CC6600"/>
                </a:solidFill>
                <a:latin typeface="BancoLightTT" pitchFamily="66" charset="-52"/>
              </a:rPr>
              <a:t>Буддийский храм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128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ru-RU" altLang="ru-RU" sz="2000" smtClean="0"/>
              <a:t>Буддисты посещают храмы в праздничные дни или особенно значимые: священные дни, свадьбы, похороны. Они участвуют в церемонии зажжения огней. Процессия движется против часовой стрелки вокруг храма. Они держат в руках цветок лотоса, свечу и благовония. Обувь при входе в храм принято снимать. Голова молящихся должна быть ниже головы Будды и священнослужителя, поэтому в храмах все рассаживаются на полу.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</p:txBody>
      </p:sp>
      <p:sp>
        <p:nvSpPr>
          <p:cNvPr id="1434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48488" y="6165850"/>
            <a:ext cx="2195512" cy="6921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A50021"/>
                </a:solidFill>
              </a:rPr>
              <a:t>Далее</a:t>
            </a:r>
          </a:p>
        </p:txBody>
      </p:sp>
      <p:sp>
        <p:nvSpPr>
          <p:cNvPr id="1434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2195513" cy="6921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A50021"/>
                </a:solidFill>
              </a:rPr>
              <a:t>Выход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3" name="Rectangle 33"/>
          <p:cNvSpPr>
            <a:spLocks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altLang="ru-RU" sz="1800" smtClean="0"/>
          </a:p>
        </p:txBody>
      </p:sp>
      <p:sp>
        <p:nvSpPr>
          <p:cNvPr id="15364" name="Rectangle 3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15365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765175"/>
            <a:ext cx="6765925" cy="5402263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z="1800" smtClean="0"/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16389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052513"/>
            <a:ext cx="6819900" cy="51323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7411" name="AutoShape 6"/>
          <p:cNvSpPr>
            <a:spLocks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800" smtClean="0"/>
              <a:t/>
            </a:r>
            <a:br>
              <a:rPr lang="ru-RU" altLang="ru-RU" sz="1800" smtClean="0"/>
            </a:br>
            <a:endParaRPr lang="ru-RU" altLang="ru-RU" sz="1800" smtClean="0"/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17413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052513"/>
            <a:ext cx="7612062" cy="51323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smtClean="0"/>
              <a:t/>
            </a:r>
            <a:br>
              <a:rPr lang="ru-RU" altLang="ru-RU" sz="3800" smtClean="0"/>
            </a:br>
            <a:endParaRPr lang="ru-RU" altLang="ru-RU" sz="3800" smtClean="0"/>
          </a:p>
        </p:txBody>
      </p:sp>
      <p:sp>
        <p:nvSpPr>
          <p:cNvPr id="18435" name="Rectangle 6"/>
          <p:cNvSpPr>
            <a:spLocks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z="2600" smtClean="0"/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18437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84313"/>
            <a:ext cx="7754937" cy="47005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800" smtClean="0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1500" smtClean="0"/>
          </a:p>
        </p:txBody>
      </p:sp>
      <p:pic>
        <p:nvPicPr>
          <p:cNvPr id="19461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25538"/>
            <a:ext cx="8115300" cy="5059362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1800" smtClean="0"/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2600" smtClean="0"/>
          </a:p>
        </p:txBody>
      </p:sp>
      <p:pic>
        <p:nvPicPr>
          <p:cNvPr id="20485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052513"/>
            <a:ext cx="7396162" cy="51323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z="1800" smtClean="0"/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21509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125538"/>
            <a:ext cx="7396162" cy="5059362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000" smtClean="0">
                <a:solidFill>
                  <a:srgbClr val="CC6600"/>
                </a:solidFill>
                <a:latin typeface="BancoLightTT" pitchFamily="66" charset="-52"/>
              </a:rPr>
              <a:t>Содержание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3200" u="sng" smtClean="0">
                <a:solidFill>
                  <a:schemeClr val="accent1"/>
                </a:solidFill>
                <a:hlinkClick r:id="rId2" action="ppaction://hlinksldjump"/>
              </a:rPr>
              <a:t>Будда</a:t>
            </a:r>
            <a:endParaRPr lang="ru-RU" altLang="ru-RU" sz="3200" u="sng" smtClean="0">
              <a:solidFill>
                <a:schemeClr val="accent1"/>
              </a:solidFill>
            </a:endParaRPr>
          </a:p>
          <a:p>
            <a:pPr eaLnBrk="1" hangingPunct="1"/>
            <a:r>
              <a:rPr lang="ru-RU" altLang="ru-RU" sz="3200" smtClean="0">
                <a:solidFill>
                  <a:schemeClr val="accent1"/>
                </a:solidFill>
                <a:hlinkClick r:id="rId3" action="ppaction://hlinksldjump"/>
              </a:rPr>
              <a:t>Буддизм</a:t>
            </a:r>
            <a:endParaRPr lang="ru-RU" altLang="ru-RU" sz="3200" smtClean="0">
              <a:solidFill>
                <a:schemeClr val="accent1"/>
              </a:solidFill>
            </a:endParaRPr>
          </a:p>
          <a:p>
            <a:pPr eaLnBrk="1" hangingPunct="1"/>
            <a:r>
              <a:rPr lang="ru-RU" altLang="ru-RU" sz="3200" u="sng" smtClean="0">
                <a:solidFill>
                  <a:schemeClr val="accent1"/>
                </a:solidFill>
                <a:hlinkClick r:id="rId4" action="ppaction://hlinksldjump"/>
              </a:rPr>
              <a:t>Буддийский храм</a:t>
            </a:r>
            <a:endParaRPr lang="ru-RU" altLang="ru-RU" sz="3200" u="sng" smtClean="0">
              <a:solidFill>
                <a:schemeClr val="accent1"/>
              </a:solidFill>
            </a:endParaRPr>
          </a:p>
          <a:p>
            <a:pPr eaLnBrk="1" hangingPunct="1"/>
            <a:endParaRPr lang="ru-RU" altLang="ru-RU" sz="3200" u="sng" smtClean="0">
              <a:solidFill>
                <a:schemeClr val="accent1"/>
              </a:solidFill>
            </a:endParaRPr>
          </a:p>
        </p:txBody>
      </p:sp>
      <p:sp>
        <p:nvSpPr>
          <p:cNvPr id="4100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5805488"/>
            <a:ext cx="2411412" cy="105251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A50021"/>
                </a:solidFill>
              </a:rPr>
              <a:t>Дополнительно</a:t>
            </a:r>
          </a:p>
        </p:txBody>
      </p:sp>
      <p:sp>
        <p:nvSpPr>
          <p:cNvPr id="410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05488"/>
            <a:ext cx="2411413" cy="105251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A50021"/>
                </a:solidFill>
              </a:rPr>
              <a:t>Назад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800" smtClean="0"/>
              <a:t/>
            </a:r>
            <a:br>
              <a:rPr lang="ru-RU" altLang="ru-RU" sz="1800" smtClean="0"/>
            </a:br>
            <a:endParaRPr lang="ru-RU" altLang="ru-RU" sz="1800" smtClean="0"/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200" smtClean="0"/>
          </a:p>
        </p:txBody>
      </p:sp>
      <p:pic>
        <p:nvPicPr>
          <p:cNvPr id="22533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268413"/>
            <a:ext cx="7756525" cy="49164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z="1800" smtClean="0"/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1700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773238"/>
            <a:ext cx="7827962" cy="4411662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800" smtClean="0"/>
              <a:t/>
            </a:r>
            <a:br>
              <a:rPr lang="ru-RU" altLang="ru-RU" sz="1800" smtClean="0"/>
            </a:br>
            <a:endParaRPr lang="ru-RU" altLang="ru-RU" sz="1800" smtClean="0"/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24581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844675"/>
            <a:ext cx="7685087" cy="434022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800" smtClean="0"/>
              <a:t/>
            </a:r>
            <a:br>
              <a:rPr lang="ru-RU" altLang="ru-RU" sz="1800" smtClean="0"/>
            </a:br>
            <a:endParaRPr lang="ru-RU" altLang="ru-RU" sz="1800" smtClean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25605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12875"/>
            <a:ext cx="7685087" cy="477202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600" smtClean="0"/>
              <a:t/>
            </a:r>
            <a:br>
              <a:rPr lang="ru-RU" altLang="ru-RU" sz="2600" smtClean="0"/>
            </a:br>
            <a:endParaRPr lang="ru-RU" altLang="ru-RU" sz="2600" smtClean="0"/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26629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125538"/>
            <a:ext cx="7972425" cy="5059362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800" smtClean="0"/>
              <a:t/>
            </a:r>
            <a:br>
              <a:rPr lang="ru-RU" altLang="ru-RU" sz="1800" smtClean="0"/>
            </a:br>
            <a:endParaRPr lang="ru-RU" altLang="ru-RU" sz="1800" smtClean="0"/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27653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981075"/>
            <a:ext cx="7827962" cy="520382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z="2600" smtClean="0"/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28677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96975"/>
            <a:ext cx="7685087" cy="498792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z="1800" smtClean="0"/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29701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28775"/>
            <a:ext cx="8188325" cy="455612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2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30724" name="Picture 7" descr="5de0203i">
            <a:hlinkClick r:id="" action="ppaction://hlinkshowjump?jump=nextslide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268413"/>
            <a:ext cx="7664450" cy="4968875"/>
          </a:xfr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174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31748" name="Picture 7" descr="5de0204i">
            <a:hlinkClick r:id="" action="ppaction://hlinkshowjump?jump=nextslide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981075"/>
            <a:ext cx="6985000" cy="5040313"/>
          </a:xfr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000" smtClean="0">
                <a:solidFill>
                  <a:srgbClr val="CC6600"/>
                </a:solidFill>
                <a:latin typeface="BancoLightTT" pitchFamily="66" charset="-52"/>
              </a:rPr>
              <a:t>Дополнительно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hlinkClick r:id="rId2" action="ppaction://hlinksldjump"/>
              </a:rPr>
              <a:t>Изображения Индии</a:t>
            </a:r>
            <a:endParaRPr lang="ru-RU" altLang="ru-RU" sz="3200" smtClean="0"/>
          </a:p>
          <a:p>
            <a:pPr eaLnBrk="1" hangingPunct="1"/>
            <a:r>
              <a:rPr lang="ru-RU" altLang="ru-RU" sz="3200" smtClean="0">
                <a:hlinkClick r:id="rId3" action="ppaction://hlinksldjump"/>
              </a:rPr>
              <a:t>Карта Индии</a:t>
            </a:r>
            <a:endParaRPr lang="ru-RU" altLang="ru-RU" sz="3200" smtClean="0"/>
          </a:p>
        </p:txBody>
      </p:sp>
      <p:sp>
        <p:nvSpPr>
          <p:cNvPr id="512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5805488"/>
            <a:ext cx="2411412" cy="105251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A50021"/>
                </a:solidFill>
              </a:rPr>
              <a:t>Назад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277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32772" name="Picture 7" descr="5de0205i">
            <a:hlinkClick r:id="" action="ppaction://hlinkshowjump?jump=nextslide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125538"/>
            <a:ext cx="7920038" cy="4967287"/>
          </a:xfr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379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33796" name="Picture 7" descr="5de0206i">
            <a:hlinkClick r:id="" action="ppaction://hlinkshowjump?jump=nextslide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125538"/>
            <a:ext cx="7272338" cy="4967287"/>
          </a:xfr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481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34820" name="Picture 7" descr="5de0207i">
            <a:hlinkClick r:id="" action="ppaction://hlinkshowjump?jump=nextslide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908050"/>
            <a:ext cx="7056438" cy="5113338"/>
          </a:xfr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584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35844" name="Picture 7" descr="5de0209i">
            <a:hlinkClick r:id="" action="ppaction://hlinkshowjump?jump=nextslide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052513"/>
            <a:ext cx="8135938" cy="4968875"/>
          </a:xfr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686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36868" name="Picture 7" descr="5de0211i">
            <a:hlinkClick r:id="" action="ppaction://hlinkshowjump?jump=nextslide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052513"/>
            <a:ext cx="7777163" cy="4968875"/>
          </a:xfr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789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37892" name="Picture 7" descr="budhismi">
            <a:hlinkClick r:id="" action="ppaction://hlinkshowjump?jump=nextslide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836613"/>
            <a:ext cx="7705725" cy="5040312"/>
          </a:xfr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891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38916" name="Picture 7" descr="kt20701i">
            <a:hlinkClick r:id="" action="ppaction://hlinkshowjump?jump=nextslide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692150"/>
            <a:ext cx="7705725" cy="5545138"/>
          </a:xfr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993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39940" name="Picture 7" descr="l01114i">
            <a:hlinkClick r:id="" action="ppaction://hlinkshowjump?jump=nextslide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25538"/>
            <a:ext cx="7489825" cy="5040312"/>
          </a:xfr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6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40964" name="Picture 7" descr="nikko07i">
            <a:hlinkClick r:id="" action="ppaction://hlinkshowjump?jump=nextslide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981075"/>
            <a:ext cx="8064500" cy="5111750"/>
          </a:xfr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198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41988" name="Picture 7" descr="stupai">
            <a:hlinkClick r:id="" action="ppaction://hlinkshowjump?jump=nextslide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692150"/>
            <a:ext cx="7704137" cy="5400675"/>
          </a:xfr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000" smtClean="0">
                <a:solidFill>
                  <a:srgbClr val="CC6600"/>
                </a:solidFill>
                <a:latin typeface="BancoLightTT" pitchFamily="66" charset="-52"/>
              </a:rPr>
              <a:t>Буддизм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128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ru-RU" altLang="ru-RU" sz="2000" smtClean="0"/>
              <a:t>Буддизм — одна из трех мировых религий (вместе с христианством и исламом). Это очень древняя религия, она возникла в середине первого тысячелетия до нашей эры на севере Древней Индии. Основателем буддизма считается Сиддхартха Гаутама, царевич из рода племени шакья.</a:t>
            </a:r>
          </a:p>
          <a:p>
            <a:pPr algn="ctr" eaLnBrk="1" hangingPunct="1">
              <a:lnSpc>
                <a:spcPct val="128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ru-RU" altLang="ru-RU" sz="2000" smtClean="0"/>
          </a:p>
        </p:txBody>
      </p:sp>
      <p:sp>
        <p:nvSpPr>
          <p:cNvPr id="6148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48488" y="6165850"/>
            <a:ext cx="2195512" cy="6921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A50021"/>
                </a:solidFill>
              </a:rPr>
              <a:t>Далее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z="1800" smtClean="0"/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43013" name="Picture 4">
            <a:hlinkClick r:id="" action="ppaction://hlinkshowjump?jump=nextslide"/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96975"/>
            <a:ext cx="7469187" cy="49879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z="1800" smtClean="0"/>
          </a:p>
        </p:txBody>
      </p:sp>
      <p:sp>
        <p:nvSpPr>
          <p:cNvPr id="44036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600" smtClean="0"/>
          </a:p>
        </p:txBody>
      </p:sp>
      <p:pic>
        <p:nvPicPr>
          <p:cNvPr id="44037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620713"/>
            <a:ext cx="5595937" cy="5564187"/>
          </a:xfrm>
        </p:spPr>
      </p:pic>
      <p:sp>
        <p:nvSpPr>
          <p:cNvPr id="4403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05488"/>
            <a:ext cx="2411413" cy="105251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A50021"/>
                </a:solidFill>
              </a:rPr>
              <a:t>Назад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5059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805488"/>
            <a:ext cx="2411413" cy="105251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A50021"/>
                </a:solidFill>
              </a:rPr>
              <a:t>Назад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000" smtClean="0">
                <a:solidFill>
                  <a:srgbClr val="CC6600"/>
                </a:solidFill>
                <a:latin typeface="BancoLightTT" pitchFamily="66" charset="-52"/>
              </a:rPr>
              <a:t>Буддизм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128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ru-RU" altLang="ru-RU" sz="2000" smtClean="0"/>
              <a:t>Буддизм — очень своеобразная религия, она более близка к философии, чем к другим религиям. Будда — это не бог, а человек, который своими усилиями достиг освобождения и высшего совершенства. В принципе любой человек может стать буддой, если примет буддистский путь совершенствования и пройдет его до конца.</a:t>
            </a:r>
          </a:p>
          <a:p>
            <a:pPr algn="ctr" eaLnBrk="1" hangingPunct="1">
              <a:lnSpc>
                <a:spcPct val="128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ru-RU" altLang="ru-RU" sz="2000" smtClean="0"/>
              <a:t>У буддистов нет привычной церковной организации, а есть «сангха» — община равных между собой верующих.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2000" smtClean="0"/>
          </a:p>
        </p:txBody>
      </p:sp>
      <p:sp>
        <p:nvSpPr>
          <p:cNvPr id="717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48488" y="6165850"/>
            <a:ext cx="2195512" cy="6921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A50021"/>
                </a:solidFill>
              </a:rPr>
              <a:t>Далее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000" smtClean="0">
                <a:solidFill>
                  <a:srgbClr val="CC6600"/>
                </a:solidFill>
                <a:latin typeface="BancoLightTT" pitchFamily="66" charset="-52"/>
              </a:rPr>
              <a:t>Буддизм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128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ru-RU" altLang="ru-RU" sz="2000" smtClean="0"/>
              <a:t>Современный буддизм делится на несколько направлений: Хинаяну («Малую колесницу»), Махаяну («Великую колесницу») и Ваджраяну («Алмазную колесницу»). Последователи буддизма живут во многих странах, но больше всего их на Востоке: в Китае (чань-буддизм), Корее, Японии (дзэн-буддизм), Вьетнаме, Монголии, Индии. Всего в мире более 700 миллионов буддистов.</a:t>
            </a:r>
          </a:p>
          <a:p>
            <a:pPr algn="ctr" eaLnBrk="1" hangingPunct="1">
              <a:lnSpc>
                <a:spcPct val="128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ru-RU" altLang="ru-RU" sz="2000" smtClean="0"/>
              <a:t>Один из наиболее известных центров буддизма — высокогорный Тибет (в Китае).</a:t>
            </a:r>
          </a:p>
          <a:p>
            <a:pPr algn="ctr" eaLnBrk="1" hangingPunct="1">
              <a:lnSpc>
                <a:spcPct val="128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ru-RU" altLang="ru-RU" sz="2000" smtClean="0"/>
          </a:p>
          <a:p>
            <a:pPr algn="ctr" eaLnBrk="1" hangingPunct="1">
              <a:lnSpc>
                <a:spcPct val="128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ru-RU" altLang="ru-RU" sz="2000" smtClean="0"/>
          </a:p>
        </p:txBody>
      </p:sp>
      <p:sp>
        <p:nvSpPr>
          <p:cNvPr id="81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48488" y="6165850"/>
            <a:ext cx="2195512" cy="6921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A50021"/>
                </a:solidFill>
              </a:rPr>
              <a:t>Далее</a:t>
            </a:r>
          </a:p>
        </p:txBody>
      </p:sp>
      <p:sp>
        <p:nvSpPr>
          <p:cNvPr id="819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2195513" cy="6921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A50021"/>
                </a:solidFill>
              </a:rPr>
              <a:t>Выход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000" smtClean="0">
                <a:solidFill>
                  <a:srgbClr val="CC6600"/>
                </a:solidFill>
                <a:latin typeface="BancoLightTT" pitchFamily="66" charset="-52"/>
              </a:rPr>
              <a:t>Будда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128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ru-RU" altLang="ru-RU" sz="2000" smtClean="0"/>
              <a:t>Основателя буддизма звали Сиддхартха Гаутама. Он был сыном царя из древнеиндийского племени шакья в небольшой стране у подножия Гималайских гор. До 29 лет Сиддхартха беззаботно жил в царских палатах и ничего не знал о реальной жизни за пределами дворца. Наконец он как-то выбрался из замка и на улицах города встретил старика, прокаженного, похоронную процессию и отшельника (человека, избравшего одинокую жизнь с целью духовного совершенствования). Эти четыре встречи произвели огромное впечатление на царевича и перевернули его жизнь. Гаутама покинул свой дворец, оставил родных и стал отшельником. </a:t>
            </a:r>
          </a:p>
          <a:p>
            <a:pPr eaLnBrk="1" hangingPunct="1">
              <a:lnSpc>
                <a:spcPct val="128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ru-RU" altLang="ru-RU" sz="2000" smtClean="0"/>
          </a:p>
        </p:txBody>
      </p:sp>
      <p:sp>
        <p:nvSpPr>
          <p:cNvPr id="92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48488" y="6165850"/>
            <a:ext cx="2195512" cy="6921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A50021"/>
                </a:solidFill>
              </a:rPr>
              <a:t>Далее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000" smtClean="0">
                <a:solidFill>
                  <a:srgbClr val="CC6600"/>
                </a:solidFill>
                <a:latin typeface="BancoLightTT" pitchFamily="66" charset="-52"/>
              </a:rPr>
              <a:t>Будда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128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ru-RU" altLang="ru-RU" sz="2000" smtClean="0"/>
              <a:t>В течение шести лет он напряженно размышлял о смысле жизни и занимался самосовершенствованием. В результате этих усилий Гаутама достиг состояния наивысшего духовного «просветления» и освобождения.</a:t>
            </a:r>
          </a:p>
          <a:p>
            <a:pPr algn="ctr" eaLnBrk="1" hangingPunct="1">
              <a:lnSpc>
                <a:spcPct val="128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ru-RU" altLang="ru-RU" sz="2000" smtClean="0"/>
              <a:t>С этого времени Сиддхартха Гаутама стал носить имя «Будда», что значит «просветленный». Будда создал религиозное учение, которое несколько столетий передавалось устно, от учителя к ученику, а затем было записано в книги под общим названием «Трипитака» («Три корзины»).</a:t>
            </a:r>
          </a:p>
          <a:p>
            <a:pPr eaLnBrk="1" hangingPunct="1">
              <a:lnSpc>
                <a:spcPct val="128000"/>
              </a:lnSpc>
              <a:spcBef>
                <a:spcPts val="600"/>
              </a:spcBef>
            </a:pPr>
            <a:endParaRPr lang="ru-RU" altLang="ru-RU" sz="2000" smtClean="0"/>
          </a:p>
          <a:p>
            <a:pPr lvl="1" eaLnBrk="1" hangingPunct="1">
              <a:lnSpc>
                <a:spcPct val="90000"/>
              </a:lnSpc>
            </a:pPr>
            <a:endParaRPr lang="ru-RU" altLang="ru-RU" sz="2000" smtClean="0"/>
          </a:p>
        </p:txBody>
      </p:sp>
      <p:sp>
        <p:nvSpPr>
          <p:cNvPr id="1024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48488" y="6165850"/>
            <a:ext cx="2195512" cy="6921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A50021"/>
                </a:solidFill>
              </a:rPr>
              <a:t>Далее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000" smtClean="0">
                <a:solidFill>
                  <a:srgbClr val="CC6600"/>
                </a:solidFill>
                <a:latin typeface="BancoLightTT" pitchFamily="66" charset="-52"/>
              </a:rPr>
              <a:t>Будда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128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ru-RU" altLang="ru-RU" sz="2000" smtClean="0"/>
              <a:t>В течение нескольких лет Будда вместе с учениками путешествовал, чтобы распространить свое учение.</a:t>
            </a:r>
          </a:p>
          <a:p>
            <a:pPr algn="ctr" eaLnBrk="1" hangingPunct="1">
              <a:lnSpc>
                <a:spcPct val="128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ru-RU" altLang="ru-RU" sz="2000" smtClean="0"/>
              <a:t>О времени жизни Будды европейцы судят, сопоставляя несколько буддийских источников и учитывая данные археологии. Это 5 или 4 век до нашей эры.</a:t>
            </a:r>
          </a:p>
          <a:p>
            <a:pPr eaLnBrk="1" hangingPunct="1">
              <a:lnSpc>
                <a:spcPct val="128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ru-RU" altLang="ru-RU" sz="2000" smtClean="0"/>
          </a:p>
          <a:p>
            <a:pPr eaLnBrk="1" hangingPunct="1">
              <a:lnSpc>
                <a:spcPct val="128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ru-RU" altLang="ru-RU" sz="2000" smtClean="0"/>
          </a:p>
          <a:p>
            <a:pPr algn="ctr" eaLnBrk="1" hangingPunct="1">
              <a:lnSpc>
                <a:spcPct val="128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ru-RU" altLang="ru-RU" sz="2000" smtClean="0"/>
          </a:p>
        </p:txBody>
      </p:sp>
      <p:sp>
        <p:nvSpPr>
          <p:cNvPr id="112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48488" y="6165850"/>
            <a:ext cx="2195512" cy="6921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A50021"/>
                </a:solidFill>
              </a:rPr>
              <a:t>Далее</a:t>
            </a:r>
          </a:p>
        </p:txBody>
      </p:sp>
      <p:sp>
        <p:nvSpPr>
          <p:cNvPr id="1126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2195513" cy="6921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A50021"/>
                </a:solidFill>
              </a:rPr>
              <a:t>Выход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569</TotalTime>
  <Words>623</Words>
  <Application>Microsoft Office PowerPoint</Application>
  <PresentationFormat>Экран (4:3)</PresentationFormat>
  <Paragraphs>58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Garamond</vt:lpstr>
      <vt:lpstr>Wingdings</vt:lpstr>
      <vt:lpstr>Calibri</vt:lpstr>
      <vt:lpstr>BancoLightTT</vt:lpstr>
      <vt:lpstr>Times New Roman</vt:lpstr>
      <vt:lpstr>Край</vt:lpstr>
      <vt:lpstr>Буддизм как мировая религия                                            </vt:lpstr>
      <vt:lpstr>Содержание</vt:lpstr>
      <vt:lpstr>Дополнительно</vt:lpstr>
      <vt:lpstr>Буддизм</vt:lpstr>
      <vt:lpstr>Буддизм</vt:lpstr>
      <vt:lpstr>Буддизм</vt:lpstr>
      <vt:lpstr>Будда</vt:lpstr>
      <vt:lpstr>Будда</vt:lpstr>
      <vt:lpstr>Будда</vt:lpstr>
      <vt:lpstr>Буддийский храм</vt:lpstr>
      <vt:lpstr>Буддийский храм</vt:lpstr>
      <vt:lpstr>Буддийский храм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admin</cp:lastModifiedBy>
  <cp:revision>9</cp:revision>
  <dcterms:created xsi:type="dcterms:W3CDTF">2009-01-27T16:40:09Z</dcterms:created>
  <dcterms:modified xsi:type="dcterms:W3CDTF">2015-04-08T15:22:11Z</dcterms:modified>
</cp:coreProperties>
</file>