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61" r:id="rId3"/>
    <p:sldId id="262" r:id="rId4"/>
    <p:sldId id="267" r:id="rId5"/>
    <p:sldId id="269" r:id="rId6"/>
    <p:sldId id="258" r:id="rId7"/>
    <p:sldId id="257" r:id="rId8"/>
    <p:sldId id="268" r:id="rId9"/>
    <p:sldId id="259" r:id="rId10"/>
    <p:sldId id="263" r:id="rId11"/>
    <p:sldId id="264" r:id="rId12"/>
    <p:sldId id="265" r:id="rId13"/>
    <p:sldId id="260" r:id="rId14"/>
    <p:sldId id="272" r:id="rId15"/>
    <p:sldId id="270" r:id="rId16"/>
    <p:sldId id="273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8" r:id="rId52"/>
    <p:sldId id="319" r:id="rId53"/>
    <p:sldId id="321" r:id="rId5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A388EC-B1C3-4218-AB15-D9B4B390567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E5D5EC30-75D8-44ED-A9CF-5DA24F76E0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3 стадия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Установление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доверительного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контакта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05F373F-C32E-4652-B59C-957FE9A4D7FB}" type="parTrans" cxnId="{3102FF33-5A0E-4875-A872-A65D61AF64B0}">
      <dgm:prSet/>
      <dgm:spPr/>
    </dgm:pt>
    <dgm:pt modelId="{072FFD54-BEE8-44EF-9CF0-DAC6FA419EFA}" type="sibTrans" cxnId="{3102FF33-5A0E-4875-A872-A65D61AF64B0}">
      <dgm:prSet/>
      <dgm:spPr/>
    </dgm:pt>
    <dgm:pt modelId="{0576EE89-9E8C-4B8F-AE68-346A04A1D4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1 стадия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Взаимное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оценивание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1CD23FC6-DE6B-4817-9C37-A661E87398CF}" type="parTrans" cxnId="{6A129850-80F4-42B2-A91E-15C469603A3B}">
      <dgm:prSet/>
      <dgm:spPr/>
    </dgm:pt>
    <dgm:pt modelId="{BF4D2333-C634-4412-9474-B04446BAFBAA}" type="sibTrans" cxnId="{6A129850-80F4-42B2-A91E-15C469603A3B}">
      <dgm:prSet/>
      <dgm:spPr/>
    </dgm:pt>
    <dgm:pt modelId="{B33B3A37-A733-4C21-B190-5EDB7B363D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2 стадия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Поиск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взаимных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интересов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4EFCBD9B-C048-45F3-8442-9938A6D8D1E7}" type="parTrans" cxnId="{3B0B1781-D707-47CE-85F4-B4583F4C75A5}">
      <dgm:prSet/>
      <dgm:spPr/>
    </dgm:pt>
    <dgm:pt modelId="{DD06D6A6-F965-470D-A063-A824A13B9309}" type="sibTrans" cxnId="{3B0B1781-D707-47CE-85F4-B4583F4C75A5}">
      <dgm:prSet/>
      <dgm:spPr/>
    </dgm:pt>
    <dgm:pt modelId="{AF8765E8-83CC-4495-8229-A35DD676A55B}" type="pres">
      <dgm:prSet presAssocID="{20A388EC-B1C3-4218-AB15-D9B4B3905675}" presName="cycle" presStyleCnt="0">
        <dgm:presLayoutVars>
          <dgm:dir/>
          <dgm:resizeHandles val="exact"/>
        </dgm:presLayoutVars>
      </dgm:prSet>
      <dgm:spPr/>
    </dgm:pt>
    <dgm:pt modelId="{48DF0E27-60F2-4FA6-9291-B18294EA3D3D}" type="pres">
      <dgm:prSet presAssocID="{E5D5EC30-75D8-44ED-A9CF-5DA24F76E0DC}" presName="dummy" presStyleCnt="0"/>
      <dgm:spPr/>
    </dgm:pt>
    <dgm:pt modelId="{6569215F-A475-46C0-9A56-3C387213C64C}" type="pres">
      <dgm:prSet presAssocID="{E5D5EC30-75D8-44ED-A9CF-5DA24F76E0DC}" presName="node" presStyleLbl="revTx" presStyleIdx="0" presStyleCnt="3">
        <dgm:presLayoutVars>
          <dgm:bulletEnabled val="1"/>
        </dgm:presLayoutVars>
      </dgm:prSet>
      <dgm:spPr/>
    </dgm:pt>
    <dgm:pt modelId="{CD78482B-9649-4906-A59E-5A08B31F1976}" type="pres">
      <dgm:prSet presAssocID="{072FFD54-BEE8-44EF-9CF0-DAC6FA419EFA}" presName="sibTrans" presStyleLbl="node1" presStyleIdx="0" presStyleCnt="3"/>
      <dgm:spPr/>
    </dgm:pt>
    <dgm:pt modelId="{28536CEE-4D08-46F6-A8EE-29FFB597E871}" type="pres">
      <dgm:prSet presAssocID="{0576EE89-9E8C-4B8F-AE68-346A04A1D470}" presName="dummy" presStyleCnt="0"/>
      <dgm:spPr/>
    </dgm:pt>
    <dgm:pt modelId="{A33EDE54-6EBA-45B8-8BB8-FEA95D6998E9}" type="pres">
      <dgm:prSet presAssocID="{0576EE89-9E8C-4B8F-AE68-346A04A1D470}" presName="node" presStyleLbl="revTx" presStyleIdx="1" presStyleCnt="3">
        <dgm:presLayoutVars>
          <dgm:bulletEnabled val="1"/>
        </dgm:presLayoutVars>
      </dgm:prSet>
      <dgm:spPr/>
    </dgm:pt>
    <dgm:pt modelId="{A3B612BE-2543-4F20-B445-BDCA1C32D354}" type="pres">
      <dgm:prSet presAssocID="{BF4D2333-C634-4412-9474-B04446BAFBAA}" presName="sibTrans" presStyleLbl="node1" presStyleIdx="1" presStyleCnt="3"/>
      <dgm:spPr/>
    </dgm:pt>
    <dgm:pt modelId="{B003C18D-48A2-4EAC-A0B7-A3EFB8C02BE3}" type="pres">
      <dgm:prSet presAssocID="{B33B3A37-A733-4C21-B190-5EDB7B363D11}" presName="dummy" presStyleCnt="0"/>
      <dgm:spPr/>
    </dgm:pt>
    <dgm:pt modelId="{9EAF72A5-A6EC-4883-88CA-DAE5DCA3E5A0}" type="pres">
      <dgm:prSet presAssocID="{B33B3A37-A733-4C21-B190-5EDB7B363D11}" presName="node" presStyleLbl="revTx" presStyleIdx="2" presStyleCnt="3">
        <dgm:presLayoutVars>
          <dgm:bulletEnabled val="1"/>
        </dgm:presLayoutVars>
      </dgm:prSet>
      <dgm:spPr/>
    </dgm:pt>
    <dgm:pt modelId="{E81CAAFB-9E6B-4CCD-BDAB-D32F21D98BAC}" type="pres">
      <dgm:prSet presAssocID="{DD06D6A6-F965-470D-A063-A824A13B9309}" presName="sibTrans" presStyleLbl="node1" presStyleIdx="2" presStyleCnt="3"/>
      <dgm:spPr/>
    </dgm:pt>
  </dgm:ptLst>
  <dgm:cxnLst>
    <dgm:cxn modelId="{9CF0D7D1-D55D-4641-8311-8F7446F407DC}" type="presOf" srcId="{BF4D2333-C634-4412-9474-B04446BAFBAA}" destId="{A3B612BE-2543-4F20-B445-BDCA1C32D354}" srcOrd="0" destOrd="0" presId="urn:microsoft.com/office/officeart/2005/8/layout/cycle1"/>
    <dgm:cxn modelId="{D9250A6F-6672-4D02-83D5-76BFAAE7EAFA}" type="presOf" srcId="{DD06D6A6-F965-470D-A063-A824A13B9309}" destId="{E81CAAFB-9E6B-4CCD-BDAB-D32F21D98BAC}" srcOrd="0" destOrd="0" presId="urn:microsoft.com/office/officeart/2005/8/layout/cycle1"/>
    <dgm:cxn modelId="{B6FF01EB-B739-4325-961F-ABDC43BA265E}" type="presOf" srcId="{072FFD54-BEE8-44EF-9CF0-DAC6FA419EFA}" destId="{CD78482B-9649-4906-A59E-5A08B31F1976}" srcOrd="0" destOrd="0" presId="urn:microsoft.com/office/officeart/2005/8/layout/cycle1"/>
    <dgm:cxn modelId="{3102FF33-5A0E-4875-A872-A65D61AF64B0}" srcId="{20A388EC-B1C3-4218-AB15-D9B4B3905675}" destId="{E5D5EC30-75D8-44ED-A9CF-5DA24F76E0DC}" srcOrd="0" destOrd="0" parTransId="{605F373F-C32E-4652-B59C-957FE9A4D7FB}" sibTransId="{072FFD54-BEE8-44EF-9CF0-DAC6FA419EFA}"/>
    <dgm:cxn modelId="{2D54E0C6-B627-47EC-8589-7A9402E7404A}" type="presOf" srcId="{B33B3A37-A733-4C21-B190-5EDB7B363D11}" destId="{9EAF72A5-A6EC-4883-88CA-DAE5DCA3E5A0}" srcOrd="0" destOrd="0" presId="urn:microsoft.com/office/officeart/2005/8/layout/cycle1"/>
    <dgm:cxn modelId="{6A129850-80F4-42B2-A91E-15C469603A3B}" srcId="{20A388EC-B1C3-4218-AB15-D9B4B3905675}" destId="{0576EE89-9E8C-4B8F-AE68-346A04A1D470}" srcOrd="1" destOrd="0" parTransId="{1CD23FC6-DE6B-4817-9C37-A661E87398CF}" sibTransId="{BF4D2333-C634-4412-9474-B04446BAFBAA}"/>
    <dgm:cxn modelId="{F19749B0-E5FE-471E-89CF-E148FA89DF06}" type="presOf" srcId="{20A388EC-B1C3-4218-AB15-D9B4B3905675}" destId="{AF8765E8-83CC-4495-8229-A35DD676A55B}" srcOrd="0" destOrd="0" presId="urn:microsoft.com/office/officeart/2005/8/layout/cycle1"/>
    <dgm:cxn modelId="{0307E18F-F1D9-4D49-98FA-DF7F2299C393}" type="presOf" srcId="{0576EE89-9E8C-4B8F-AE68-346A04A1D470}" destId="{A33EDE54-6EBA-45B8-8BB8-FEA95D6998E9}" srcOrd="0" destOrd="0" presId="urn:microsoft.com/office/officeart/2005/8/layout/cycle1"/>
    <dgm:cxn modelId="{57459F05-B24A-4799-97E9-D52E03303C01}" type="presOf" srcId="{E5D5EC30-75D8-44ED-A9CF-5DA24F76E0DC}" destId="{6569215F-A475-46C0-9A56-3C387213C64C}" srcOrd="0" destOrd="0" presId="urn:microsoft.com/office/officeart/2005/8/layout/cycle1"/>
    <dgm:cxn modelId="{3B0B1781-D707-47CE-85F4-B4583F4C75A5}" srcId="{20A388EC-B1C3-4218-AB15-D9B4B3905675}" destId="{B33B3A37-A733-4C21-B190-5EDB7B363D11}" srcOrd="2" destOrd="0" parTransId="{4EFCBD9B-C048-45F3-8442-9938A6D8D1E7}" sibTransId="{DD06D6A6-F965-470D-A063-A824A13B9309}"/>
    <dgm:cxn modelId="{672A4305-F0B0-4E13-9D95-5A69D07C9162}" type="presParOf" srcId="{AF8765E8-83CC-4495-8229-A35DD676A55B}" destId="{48DF0E27-60F2-4FA6-9291-B18294EA3D3D}" srcOrd="0" destOrd="0" presId="urn:microsoft.com/office/officeart/2005/8/layout/cycle1"/>
    <dgm:cxn modelId="{558116BE-9AA1-4EE2-AC3D-B0D8FFE03F28}" type="presParOf" srcId="{AF8765E8-83CC-4495-8229-A35DD676A55B}" destId="{6569215F-A475-46C0-9A56-3C387213C64C}" srcOrd="1" destOrd="0" presId="urn:microsoft.com/office/officeart/2005/8/layout/cycle1"/>
    <dgm:cxn modelId="{D7A82D11-7C22-4975-8665-5D3F0A5E6BCE}" type="presParOf" srcId="{AF8765E8-83CC-4495-8229-A35DD676A55B}" destId="{CD78482B-9649-4906-A59E-5A08B31F1976}" srcOrd="2" destOrd="0" presId="urn:microsoft.com/office/officeart/2005/8/layout/cycle1"/>
    <dgm:cxn modelId="{3FD21888-CE31-4573-9BB1-5AF57A21E711}" type="presParOf" srcId="{AF8765E8-83CC-4495-8229-A35DD676A55B}" destId="{28536CEE-4D08-46F6-A8EE-29FFB597E871}" srcOrd="3" destOrd="0" presId="urn:microsoft.com/office/officeart/2005/8/layout/cycle1"/>
    <dgm:cxn modelId="{76353156-DF0A-42A1-B78F-81FADF1C8C00}" type="presParOf" srcId="{AF8765E8-83CC-4495-8229-A35DD676A55B}" destId="{A33EDE54-6EBA-45B8-8BB8-FEA95D6998E9}" srcOrd="4" destOrd="0" presId="urn:microsoft.com/office/officeart/2005/8/layout/cycle1"/>
    <dgm:cxn modelId="{881A03A4-F26E-4306-B8D9-2A30E4F89E43}" type="presParOf" srcId="{AF8765E8-83CC-4495-8229-A35DD676A55B}" destId="{A3B612BE-2543-4F20-B445-BDCA1C32D354}" srcOrd="5" destOrd="0" presId="urn:microsoft.com/office/officeart/2005/8/layout/cycle1"/>
    <dgm:cxn modelId="{2364664B-E6AA-4635-8A71-0DAE02A72AB8}" type="presParOf" srcId="{AF8765E8-83CC-4495-8229-A35DD676A55B}" destId="{B003C18D-48A2-4EAC-A0B7-A3EFB8C02BE3}" srcOrd="6" destOrd="0" presId="urn:microsoft.com/office/officeart/2005/8/layout/cycle1"/>
    <dgm:cxn modelId="{0B6D48E7-B845-4E6E-8989-EB0E0B2688F5}" type="presParOf" srcId="{AF8765E8-83CC-4495-8229-A35DD676A55B}" destId="{9EAF72A5-A6EC-4883-88CA-DAE5DCA3E5A0}" srcOrd="7" destOrd="0" presId="urn:microsoft.com/office/officeart/2005/8/layout/cycle1"/>
    <dgm:cxn modelId="{9020FA4E-4C85-44CA-809E-DEFA46F9A94B}" type="presParOf" srcId="{AF8765E8-83CC-4495-8229-A35DD676A55B}" destId="{E81CAAFB-9E6B-4CCD-BDAB-D32F21D98BAC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A4CBE-2DC8-4A79-970F-7CBDEB8973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708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ACA55-6672-4B33-AE0C-ADA72346F6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197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5EB17-AB8E-4FA1-98DE-24DDDE8DE3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044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ACEE4-D711-4A3C-BF81-47AF951F2E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370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D6F52-2F94-4118-B2B9-F4F64D4059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305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2BD06-0B70-4EED-86A7-A9D3B0481B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142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0677D-E293-4CB4-9361-232EE1D223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386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BD5D9-0CDA-48CA-8B3F-62E2A3F5F4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30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AF9DB-CC8A-44C1-AE84-70BBD2677F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082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88E2E-3171-421A-A508-6FA82791E4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740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854D3-B64A-4315-8A0F-9D57122FFC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238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B7370-3C5D-446D-B957-3CF81BC0C4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19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03D3F6-6C3D-4993-B52A-35BEE431363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Лекция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Психология продаж – как раздел социальной психологии и прикладная наука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4"/>
          <p:cNvGrpSpPr>
            <a:grpSpLocks/>
          </p:cNvGrpSpPr>
          <p:nvPr/>
        </p:nvGrpSpPr>
        <p:grpSpPr bwMode="auto">
          <a:xfrm>
            <a:off x="179388" y="333375"/>
            <a:ext cx="8713787" cy="6191250"/>
            <a:chOff x="113" y="210"/>
            <a:chExt cx="5489" cy="3900"/>
          </a:xfrm>
        </p:grpSpPr>
        <p:sp>
          <p:nvSpPr>
            <p:cNvPr id="13315" name="Line 4"/>
            <p:cNvSpPr>
              <a:spLocks noChangeShapeType="1"/>
            </p:cNvSpPr>
            <p:nvPr/>
          </p:nvSpPr>
          <p:spPr bwMode="auto">
            <a:xfrm>
              <a:off x="2472" y="1253"/>
              <a:ext cx="0" cy="17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6" name="Line 5"/>
            <p:cNvSpPr>
              <a:spLocks noChangeShapeType="1"/>
            </p:cNvSpPr>
            <p:nvPr/>
          </p:nvSpPr>
          <p:spPr bwMode="auto">
            <a:xfrm>
              <a:off x="1474" y="2115"/>
              <a:ext cx="19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7" name="Line 6"/>
            <p:cNvSpPr>
              <a:spLocks noChangeShapeType="1"/>
            </p:cNvSpPr>
            <p:nvPr/>
          </p:nvSpPr>
          <p:spPr bwMode="auto">
            <a:xfrm flipV="1">
              <a:off x="340" y="482"/>
              <a:ext cx="4400" cy="31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Rectangle 7"/>
            <p:cNvSpPr>
              <a:spLocks noChangeArrowheads="1"/>
            </p:cNvSpPr>
            <p:nvPr/>
          </p:nvSpPr>
          <p:spPr bwMode="auto">
            <a:xfrm>
              <a:off x="385" y="1616"/>
              <a:ext cx="1089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Состав</a:t>
              </a:r>
            </a:p>
            <a:p>
              <a:pPr algn="ctr" eaLnBrk="1" hangingPunct="1"/>
              <a:r>
                <a:rPr lang="ru-RU" altLang="ru-RU"/>
                <a:t>(материя)</a:t>
              </a:r>
            </a:p>
          </p:txBody>
        </p:sp>
        <p:sp>
          <p:nvSpPr>
            <p:cNvPr id="13319" name="Rectangle 8"/>
            <p:cNvSpPr>
              <a:spLocks noChangeArrowheads="1"/>
            </p:cNvSpPr>
            <p:nvPr/>
          </p:nvSpPr>
          <p:spPr bwMode="auto">
            <a:xfrm>
              <a:off x="3470" y="1616"/>
              <a:ext cx="1316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Цель-образ</a:t>
              </a:r>
            </a:p>
            <a:p>
              <a:pPr algn="ctr" eaLnBrk="1" hangingPunct="1"/>
              <a:r>
                <a:rPr lang="ru-RU" altLang="ru-RU"/>
                <a:t>(информация)</a:t>
              </a:r>
            </a:p>
          </p:txBody>
        </p:sp>
        <p:sp>
          <p:nvSpPr>
            <p:cNvPr id="13320" name="Rectangle 9"/>
            <p:cNvSpPr>
              <a:spLocks noChangeArrowheads="1"/>
            </p:cNvSpPr>
            <p:nvPr/>
          </p:nvSpPr>
          <p:spPr bwMode="auto">
            <a:xfrm>
              <a:off x="1837" y="2976"/>
              <a:ext cx="1361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Структура</a:t>
              </a:r>
            </a:p>
            <a:p>
              <a:pPr algn="ctr" eaLnBrk="1" hangingPunct="1"/>
              <a:r>
                <a:rPr lang="ru-RU" altLang="ru-RU"/>
                <a:t>(энергия)</a:t>
              </a:r>
            </a:p>
          </p:txBody>
        </p:sp>
        <p:sp>
          <p:nvSpPr>
            <p:cNvPr id="13321" name="Rectangle 10"/>
            <p:cNvSpPr>
              <a:spLocks noChangeArrowheads="1"/>
            </p:cNvSpPr>
            <p:nvPr/>
          </p:nvSpPr>
          <p:spPr bwMode="auto">
            <a:xfrm>
              <a:off x="1701" y="482"/>
              <a:ext cx="1497" cy="7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Система как целое</a:t>
              </a:r>
            </a:p>
          </p:txBody>
        </p:sp>
        <p:sp>
          <p:nvSpPr>
            <p:cNvPr id="13322" name="Line 11"/>
            <p:cNvSpPr>
              <a:spLocks noChangeShapeType="1"/>
            </p:cNvSpPr>
            <p:nvPr/>
          </p:nvSpPr>
          <p:spPr bwMode="auto">
            <a:xfrm flipV="1">
              <a:off x="703" y="754"/>
              <a:ext cx="998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Line 12"/>
            <p:cNvSpPr>
              <a:spLocks noChangeShapeType="1"/>
            </p:cNvSpPr>
            <p:nvPr/>
          </p:nvSpPr>
          <p:spPr bwMode="auto">
            <a:xfrm>
              <a:off x="3198" y="754"/>
              <a:ext cx="998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13"/>
            <p:cNvSpPr>
              <a:spLocks noChangeShapeType="1"/>
            </p:cNvSpPr>
            <p:nvPr/>
          </p:nvSpPr>
          <p:spPr bwMode="auto">
            <a:xfrm>
              <a:off x="793" y="2523"/>
              <a:ext cx="1044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Line 14"/>
            <p:cNvSpPr>
              <a:spLocks noChangeShapeType="1"/>
            </p:cNvSpPr>
            <p:nvPr/>
          </p:nvSpPr>
          <p:spPr bwMode="auto">
            <a:xfrm flipV="1">
              <a:off x="3198" y="2523"/>
              <a:ext cx="952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Freeform 15"/>
            <p:cNvSpPr>
              <a:spLocks/>
            </p:cNvSpPr>
            <p:nvPr/>
          </p:nvSpPr>
          <p:spPr bwMode="auto">
            <a:xfrm>
              <a:off x="200" y="256"/>
              <a:ext cx="4963" cy="3764"/>
            </a:xfrm>
            <a:custGeom>
              <a:avLst/>
              <a:gdLst>
                <a:gd name="T0" fmla="*/ 952 w 4963"/>
                <a:gd name="T1" fmla="*/ 494 h 3764"/>
                <a:gd name="T2" fmla="*/ 1107 w 4963"/>
                <a:gd name="T3" fmla="*/ 421 h 3764"/>
                <a:gd name="T4" fmla="*/ 1281 w 4963"/>
                <a:gd name="T5" fmla="*/ 302 h 3764"/>
                <a:gd name="T6" fmla="*/ 1418 w 4963"/>
                <a:gd name="T7" fmla="*/ 210 h 3764"/>
                <a:gd name="T8" fmla="*/ 1674 w 4963"/>
                <a:gd name="T9" fmla="*/ 73 h 3764"/>
                <a:gd name="T10" fmla="*/ 3091 w 4963"/>
                <a:gd name="T11" fmla="*/ 9 h 3764"/>
                <a:gd name="T12" fmla="*/ 3402 w 4963"/>
                <a:gd name="T13" fmla="*/ 238 h 3764"/>
                <a:gd name="T14" fmla="*/ 3475 w 4963"/>
                <a:gd name="T15" fmla="*/ 375 h 3764"/>
                <a:gd name="T16" fmla="*/ 3713 w 4963"/>
                <a:gd name="T17" fmla="*/ 494 h 3764"/>
                <a:gd name="T18" fmla="*/ 3923 w 4963"/>
                <a:gd name="T19" fmla="*/ 576 h 3764"/>
                <a:gd name="T20" fmla="*/ 4125 w 4963"/>
                <a:gd name="T21" fmla="*/ 731 h 3764"/>
                <a:gd name="T22" fmla="*/ 4262 w 4963"/>
                <a:gd name="T23" fmla="*/ 795 h 3764"/>
                <a:gd name="T24" fmla="*/ 4362 w 4963"/>
                <a:gd name="T25" fmla="*/ 887 h 3764"/>
                <a:gd name="T26" fmla="*/ 4417 w 4963"/>
                <a:gd name="T27" fmla="*/ 942 h 3764"/>
                <a:gd name="T28" fmla="*/ 4527 w 4963"/>
                <a:gd name="T29" fmla="*/ 1070 h 3764"/>
                <a:gd name="T30" fmla="*/ 4673 w 4963"/>
                <a:gd name="T31" fmla="*/ 1243 h 3764"/>
                <a:gd name="T32" fmla="*/ 4774 w 4963"/>
                <a:gd name="T33" fmla="*/ 1445 h 3764"/>
                <a:gd name="T34" fmla="*/ 4847 w 4963"/>
                <a:gd name="T35" fmla="*/ 1591 h 3764"/>
                <a:gd name="T36" fmla="*/ 4911 w 4963"/>
                <a:gd name="T37" fmla="*/ 1746 h 3764"/>
                <a:gd name="T38" fmla="*/ 4728 w 4963"/>
                <a:gd name="T39" fmla="*/ 2450 h 3764"/>
                <a:gd name="T40" fmla="*/ 4655 w 4963"/>
                <a:gd name="T41" fmla="*/ 2697 h 3764"/>
                <a:gd name="T42" fmla="*/ 4481 w 4963"/>
                <a:gd name="T43" fmla="*/ 2889 h 3764"/>
                <a:gd name="T44" fmla="*/ 4243 w 4963"/>
                <a:gd name="T45" fmla="*/ 3063 h 3764"/>
                <a:gd name="T46" fmla="*/ 4033 w 4963"/>
                <a:gd name="T47" fmla="*/ 3173 h 3764"/>
                <a:gd name="T48" fmla="*/ 3814 w 4963"/>
                <a:gd name="T49" fmla="*/ 3346 h 3764"/>
                <a:gd name="T50" fmla="*/ 3704 w 4963"/>
                <a:gd name="T51" fmla="*/ 3438 h 3764"/>
                <a:gd name="T52" fmla="*/ 3256 w 4963"/>
                <a:gd name="T53" fmla="*/ 3566 h 3764"/>
                <a:gd name="T54" fmla="*/ 2790 w 4963"/>
                <a:gd name="T55" fmla="*/ 3712 h 3764"/>
                <a:gd name="T56" fmla="*/ 1144 w 4963"/>
                <a:gd name="T57" fmla="*/ 3630 h 3764"/>
                <a:gd name="T58" fmla="*/ 1016 w 4963"/>
                <a:gd name="T59" fmla="*/ 3575 h 3764"/>
                <a:gd name="T60" fmla="*/ 943 w 4963"/>
                <a:gd name="T61" fmla="*/ 3502 h 3764"/>
                <a:gd name="T62" fmla="*/ 797 w 4963"/>
                <a:gd name="T63" fmla="*/ 3282 h 3764"/>
                <a:gd name="T64" fmla="*/ 669 w 4963"/>
                <a:gd name="T65" fmla="*/ 3218 h 3764"/>
                <a:gd name="T66" fmla="*/ 586 w 4963"/>
                <a:gd name="T67" fmla="*/ 3136 h 3764"/>
                <a:gd name="T68" fmla="*/ 413 w 4963"/>
                <a:gd name="T69" fmla="*/ 2898 h 3764"/>
                <a:gd name="T70" fmla="*/ 303 w 4963"/>
                <a:gd name="T71" fmla="*/ 2679 h 3764"/>
                <a:gd name="T72" fmla="*/ 56 w 4963"/>
                <a:gd name="T73" fmla="*/ 2167 h 3764"/>
                <a:gd name="T74" fmla="*/ 211 w 4963"/>
                <a:gd name="T75" fmla="*/ 1198 h 3764"/>
                <a:gd name="T76" fmla="*/ 879 w 4963"/>
                <a:gd name="T77" fmla="*/ 558 h 376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963"/>
                <a:gd name="T118" fmla="*/ 0 h 3764"/>
                <a:gd name="T119" fmla="*/ 4963 w 4963"/>
                <a:gd name="T120" fmla="*/ 3764 h 376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963" h="3764">
                  <a:moveTo>
                    <a:pt x="861" y="549"/>
                  </a:moveTo>
                  <a:cubicBezTo>
                    <a:pt x="926" y="504"/>
                    <a:pt x="895" y="522"/>
                    <a:pt x="952" y="494"/>
                  </a:cubicBezTo>
                  <a:cubicBezTo>
                    <a:pt x="985" y="460"/>
                    <a:pt x="953" y="486"/>
                    <a:pt x="1007" y="466"/>
                  </a:cubicBezTo>
                  <a:cubicBezTo>
                    <a:pt x="1044" y="452"/>
                    <a:pt x="1068" y="431"/>
                    <a:pt x="1107" y="421"/>
                  </a:cubicBezTo>
                  <a:cubicBezTo>
                    <a:pt x="1134" y="394"/>
                    <a:pt x="1172" y="369"/>
                    <a:pt x="1208" y="357"/>
                  </a:cubicBezTo>
                  <a:cubicBezTo>
                    <a:pt x="1233" y="331"/>
                    <a:pt x="1248" y="318"/>
                    <a:pt x="1281" y="302"/>
                  </a:cubicBezTo>
                  <a:cubicBezTo>
                    <a:pt x="1316" y="265"/>
                    <a:pt x="1279" y="300"/>
                    <a:pt x="1336" y="265"/>
                  </a:cubicBezTo>
                  <a:cubicBezTo>
                    <a:pt x="1369" y="245"/>
                    <a:pt x="1382" y="222"/>
                    <a:pt x="1418" y="210"/>
                  </a:cubicBezTo>
                  <a:cubicBezTo>
                    <a:pt x="1455" y="175"/>
                    <a:pt x="1508" y="172"/>
                    <a:pt x="1555" y="155"/>
                  </a:cubicBezTo>
                  <a:cubicBezTo>
                    <a:pt x="1586" y="126"/>
                    <a:pt x="1633" y="87"/>
                    <a:pt x="1674" y="73"/>
                  </a:cubicBezTo>
                  <a:cubicBezTo>
                    <a:pt x="1724" y="26"/>
                    <a:pt x="1791" y="13"/>
                    <a:pt x="1857" y="0"/>
                  </a:cubicBezTo>
                  <a:cubicBezTo>
                    <a:pt x="2268" y="3"/>
                    <a:pt x="2680" y="3"/>
                    <a:pt x="3091" y="9"/>
                  </a:cubicBezTo>
                  <a:cubicBezTo>
                    <a:pt x="3140" y="10"/>
                    <a:pt x="3215" y="98"/>
                    <a:pt x="3247" y="119"/>
                  </a:cubicBezTo>
                  <a:cubicBezTo>
                    <a:pt x="3293" y="149"/>
                    <a:pt x="3370" y="191"/>
                    <a:pt x="3402" y="238"/>
                  </a:cubicBezTo>
                  <a:cubicBezTo>
                    <a:pt x="3417" y="260"/>
                    <a:pt x="3446" y="295"/>
                    <a:pt x="3457" y="320"/>
                  </a:cubicBezTo>
                  <a:cubicBezTo>
                    <a:pt x="3465" y="338"/>
                    <a:pt x="3461" y="362"/>
                    <a:pt x="3475" y="375"/>
                  </a:cubicBezTo>
                  <a:cubicBezTo>
                    <a:pt x="3523" y="421"/>
                    <a:pt x="3561" y="442"/>
                    <a:pt x="3622" y="466"/>
                  </a:cubicBezTo>
                  <a:cubicBezTo>
                    <a:pt x="3659" y="505"/>
                    <a:pt x="3626" y="479"/>
                    <a:pt x="3713" y="494"/>
                  </a:cubicBezTo>
                  <a:cubicBezTo>
                    <a:pt x="3765" y="503"/>
                    <a:pt x="3817" y="517"/>
                    <a:pt x="3869" y="530"/>
                  </a:cubicBezTo>
                  <a:cubicBezTo>
                    <a:pt x="3911" y="595"/>
                    <a:pt x="3857" y="522"/>
                    <a:pt x="3923" y="576"/>
                  </a:cubicBezTo>
                  <a:cubicBezTo>
                    <a:pt x="3981" y="623"/>
                    <a:pt x="3903" y="589"/>
                    <a:pt x="3969" y="613"/>
                  </a:cubicBezTo>
                  <a:cubicBezTo>
                    <a:pt x="3989" y="674"/>
                    <a:pt x="4068" y="712"/>
                    <a:pt x="4125" y="731"/>
                  </a:cubicBezTo>
                  <a:cubicBezTo>
                    <a:pt x="4143" y="737"/>
                    <a:pt x="4179" y="750"/>
                    <a:pt x="4179" y="750"/>
                  </a:cubicBezTo>
                  <a:cubicBezTo>
                    <a:pt x="4205" y="775"/>
                    <a:pt x="4234" y="772"/>
                    <a:pt x="4262" y="795"/>
                  </a:cubicBezTo>
                  <a:cubicBezTo>
                    <a:pt x="4300" y="826"/>
                    <a:pt x="4281" y="833"/>
                    <a:pt x="4335" y="859"/>
                  </a:cubicBezTo>
                  <a:cubicBezTo>
                    <a:pt x="4344" y="868"/>
                    <a:pt x="4352" y="879"/>
                    <a:pt x="4362" y="887"/>
                  </a:cubicBezTo>
                  <a:cubicBezTo>
                    <a:pt x="4371" y="894"/>
                    <a:pt x="4382" y="897"/>
                    <a:pt x="4390" y="905"/>
                  </a:cubicBezTo>
                  <a:cubicBezTo>
                    <a:pt x="4401" y="916"/>
                    <a:pt x="4407" y="930"/>
                    <a:pt x="4417" y="942"/>
                  </a:cubicBezTo>
                  <a:cubicBezTo>
                    <a:pt x="4425" y="952"/>
                    <a:pt x="4436" y="960"/>
                    <a:pt x="4445" y="969"/>
                  </a:cubicBezTo>
                  <a:cubicBezTo>
                    <a:pt x="4466" y="1011"/>
                    <a:pt x="4498" y="1035"/>
                    <a:pt x="4527" y="1070"/>
                  </a:cubicBezTo>
                  <a:cubicBezTo>
                    <a:pt x="4544" y="1090"/>
                    <a:pt x="4555" y="1115"/>
                    <a:pt x="4573" y="1134"/>
                  </a:cubicBezTo>
                  <a:cubicBezTo>
                    <a:pt x="4691" y="1264"/>
                    <a:pt x="4610" y="1159"/>
                    <a:pt x="4673" y="1243"/>
                  </a:cubicBezTo>
                  <a:cubicBezTo>
                    <a:pt x="4695" y="1309"/>
                    <a:pt x="4680" y="1282"/>
                    <a:pt x="4710" y="1326"/>
                  </a:cubicBezTo>
                  <a:cubicBezTo>
                    <a:pt x="4727" y="1378"/>
                    <a:pt x="4743" y="1400"/>
                    <a:pt x="4774" y="1445"/>
                  </a:cubicBezTo>
                  <a:cubicBezTo>
                    <a:pt x="4789" y="1489"/>
                    <a:pt x="4804" y="1531"/>
                    <a:pt x="4838" y="1563"/>
                  </a:cubicBezTo>
                  <a:cubicBezTo>
                    <a:pt x="4841" y="1572"/>
                    <a:pt x="4842" y="1583"/>
                    <a:pt x="4847" y="1591"/>
                  </a:cubicBezTo>
                  <a:cubicBezTo>
                    <a:pt x="4854" y="1602"/>
                    <a:pt x="4870" y="1606"/>
                    <a:pt x="4874" y="1618"/>
                  </a:cubicBezTo>
                  <a:cubicBezTo>
                    <a:pt x="4936" y="1792"/>
                    <a:pt x="4861" y="1671"/>
                    <a:pt x="4911" y="1746"/>
                  </a:cubicBezTo>
                  <a:cubicBezTo>
                    <a:pt x="4963" y="1906"/>
                    <a:pt x="4917" y="2083"/>
                    <a:pt x="4819" y="2213"/>
                  </a:cubicBezTo>
                  <a:cubicBezTo>
                    <a:pt x="4798" y="2296"/>
                    <a:pt x="4755" y="2369"/>
                    <a:pt x="4728" y="2450"/>
                  </a:cubicBezTo>
                  <a:cubicBezTo>
                    <a:pt x="4716" y="2523"/>
                    <a:pt x="4705" y="2598"/>
                    <a:pt x="4664" y="2661"/>
                  </a:cubicBezTo>
                  <a:cubicBezTo>
                    <a:pt x="4661" y="2673"/>
                    <a:pt x="4662" y="2687"/>
                    <a:pt x="4655" y="2697"/>
                  </a:cubicBezTo>
                  <a:cubicBezTo>
                    <a:pt x="4646" y="2710"/>
                    <a:pt x="4590" y="2746"/>
                    <a:pt x="4573" y="2752"/>
                  </a:cubicBezTo>
                  <a:cubicBezTo>
                    <a:pt x="4529" y="2794"/>
                    <a:pt x="4513" y="2841"/>
                    <a:pt x="4481" y="2889"/>
                  </a:cubicBezTo>
                  <a:cubicBezTo>
                    <a:pt x="4455" y="2969"/>
                    <a:pt x="4464" y="2958"/>
                    <a:pt x="4371" y="2971"/>
                  </a:cubicBezTo>
                  <a:cubicBezTo>
                    <a:pt x="4335" y="3009"/>
                    <a:pt x="4294" y="3051"/>
                    <a:pt x="4243" y="3063"/>
                  </a:cubicBezTo>
                  <a:cubicBezTo>
                    <a:pt x="4166" y="3114"/>
                    <a:pt x="4272" y="3048"/>
                    <a:pt x="4179" y="3090"/>
                  </a:cubicBezTo>
                  <a:cubicBezTo>
                    <a:pt x="4130" y="3112"/>
                    <a:pt x="4079" y="3145"/>
                    <a:pt x="4033" y="3173"/>
                  </a:cubicBezTo>
                  <a:cubicBezTo>
                    <a:pt x="3980" y="3205"/>
                    <a:pt x="3937" y="3253"/>
                    <a:pt x="3878" y="3273"/>
                  </a:cubicBezTo>
                  <a:cubicBezTo>
                    <a:pt x="3858" y="3292"/>
                    <a:pt x="3834" y="3332"/>
                    <a:pt x="3814" y="3346"/>
                  </a:cubicBezTo>
                  <a:cubicBezTo>
                    <a:pt x="3804" y="3353"/>
                    <a:pt x="3789" y="3352"/>
                    <a:pt x="3777" y="3355"/>
                  </a:cubicBezTo>
                  <a:cubicBezTo>
                    <a:pt x="3738" y="3408"/>
                    <a:pt x="3759" y="3384"/>
                    <a:pt x="3704" y="3438"/>
                  </a:cubicBezTo>
                  <a:cubicBezTo>
                    <a:pt x="3583" y="3557"/>
                    <a:pt x="3560" y="3521"/>
                    <a:pt x="3347" y="3529"/>
                  </a:cubicBezTo>
                  <a:cubicBezTo>
                    <a:pt x="3307" y="3539"/>
                    <a:pt x="3296" y="3556"/>
                    <a:pt x="3256" y="3566"/>
                  </a:cubicBezTo>
                  <a:cubicBezTo>
                    <a:pt x="3229" y="3593"/>
                    <a:pt x="3210" y="3621"/>
                    <a:pt x="3183" y="3648"/>
                  </a:cubicBezTo>
                  <a:cubicBezTo>
                    <a:pt x="3127" y="3764"/>
                    <a:pt x="2839" y="3711"/>
                    <a:pt x="2790" y="3712"/>
                  </a:cubicBezTo>
                  <a:cubicBezTo>
                    <a:pt x="2356" y="3703"/>
                    <a:pt x="2055" y="3682"/>
                    <a:pt x="1601" y="3675"/>
                  </a:cubicBezTo>
                  <a:cubicBezTo>
                    <a:pt x="1420" y="3669"/>
                    <a:pt x="1310" y="3655"/>
                    <a:pt x="1144" y="3630"/>
                  </a:cubicBezTo>
                  <a:cubicBezTo>
                    <a:pt x="1091" y="3590"/>
                    <a:pt x="1127" y="3610"/>
                    <a:pt x="1071" y="3593"/>
                  </a:cubicBezTo>
                  <a:cubicBezTo>
                    <a:pt x="1053" y="3588"/>
                    <a:pt x="1016" y="3575"/>
                    <a:pt x="1016" y="3575"/>
                  </a:cubicBezTo>
                  <a:cubicBezTo>
                    <a:pt x="1007" y="3563"/>
                    <a:pt x="1001" y="3548"/>
                    <a:pt x="989" y="3538"/>
                  </a:cubicBezTo>
                  <a:cubicBezTo>
                    <a:pt x="921" y="3481"/>
                    <a:pt x="999" y="3586"/>
                    <a:pt x="943" y="3502"/>
                  </a:cubicBezTo>
                  <a:cubicBezTo>
                    <a:pt x="920" y="3430"/>
                    <a:pt x="869" y="3352"/>
                    <a:pt x="806" y="3310"/>
                  </a:cubicBezTo>
                  <a:cubicBezTo>
                    <a:pt x="803" y="3301"/>
                    <a:pt x="804" y="3289"/>
                    <a:pt x="797" y="3282"/>
                  </a:cubicBezTo>
                  <a:cubicBezTo>
                    <a:pt x="787" y="3272"/>
                    <a:pt x="772" y="3271"/>
                    <a:pt x="760" y="3264"/>
                  </a:cubicBezTo>
                  <a:cubicBezTo>
                    <a:pt x="681" y="3217"/>
                    <a:pt x="734" y="3234"/>
                    <a:pt x="669" y="3218"/>
                  </a:cubicBezTo>
                  <a:cubicBezTo>
                    <a:pt x="593" y="3169"/>
                    <a:pt x="678" y="3232"/>
                    <a:pt x="632" y="3173"/>
                  </a:cubicBezTo>
                  <a:cubicBezTo>
                    <a:pt x="620" y="3158"/>
                    <a:pt x="599" y="3151"/>
                    <a:pt x="586" y="3136"/>
                  </a:cubicBezTo>
                  <a:cubicBezTo>
                    <a:pt x="555" y="3098"/>
                    <a:pt x="560" y="3069"/>
                    <a:pt x="513" y="3054"/>
                  </a:cubicBezTo>
                  <a:cubicBezTo>
                    <a:pt x="481" y="3000"/>
                    <a:pt x="441" y="2954"/>
                    <a:pt x="413" y="2898"/>
                  </a:cubicBezTo>
                  <a:cubicBezTo>
                    <a:pt x="391" y="2854"/>
                    <a:pt x="377" y="2802"/>
                    <a:pt x="349" y="2761"/>
                  </a:cubicBezTo>
                  <a:cubicBezTo>
                    <a:pt x="325" y="2725"/>
                    <a:pt x="311" y="2716"/>
                    <a:pt x="303" y="2679"/>
                  </a:cubicBezTo>
                  <a:cubicBezTo>
                    <a:pt x="278" y="2569"/>
                    <a:pt x="286" y="2438"/>
                    <a:pt x="221" y="2341"/>
                  </a:cubicBezTo>
                  <a:cubicBezTo>
                    <a:pt x="175" y="2273"/>
                    <a:pt x="101" y="2235"/>
                    <a:pt x="56" y="2167"/>
                  </a:cubicBezTo>
                  <a:cubicBezTo>
                    <a:pt x="0" y="1992"/>
                    <a:pt x="42" y="2135"/>
                    <a:pt x="56" y="1673"/>
                  </a:cubicBezTo>
                  <a:cubicBezTo>
                    <a:pt x="62" y="1458"/>
                    <a:pt x="98" y="1367"/>
                    <a:pt x="211" y="1198"/>
                  </a:cubicBezTo>
                  <a:cubicBezTo>
                    <a:pt x="250" y="984"/>
                    <a:pt x="231" y="766"/>
                    <a:pt x="248" y="549"/>
                  </a:cubicBezTo>
                  <a:cubicBezTo>
                    <a:pt x="382" y="638"/>
                    <a:pt x="697" y="566"/>
                    <a:pt x="879" y="558"/>
                  </a:cubicBezTo>
                  <a:cubicBezTo>
                    <a:pt x="902" y="534"/>
                    <a:pt x="893" y="547"/>
                    <a:pt x="906" y="521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327" name="Rectangle 16"/>
            <p:cNvSpPr>
              <a:spLocks noChangeArrowheads="1"/>
            </p:cNvSpPr>
            <p:nvPr/>
          </p:nvSpPr>
          <p:spPr bwMode="auto">
            <a:xfrm>
              <a:off x="4332" y="3521"/>
              <a:ext cx="1179" cy="5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Окружающая </a:t>
              </a:r>
            </a:p>
            <a:p>
              <a:pPr algn="ctr" eaLnBrk="1" hangingPunct="1"/>
              <a:r>
                <a:rPr lang="ru-RU" altLang="ru-RU"/>
                <a:t>среда</a:t>
              </a:r>
            </a:p>
          </p:txBody>
        </p:sp>
        <p:sp>
          <p:nvSpPr>
            <p:cNvPr id="13328" name="Line 17"/>
            <p:cNvSpPr>
              <a:spLocks noChangeShapeType="1"/>
            </p:cNvSpPr>
            <p:nvPr/>
          </p:nvSpPr>
          <p:spPr bwMode="auto">
            <a:xfrm flipH="1" flipV="1">
              <a:off x="4876" y="2931"/>
              <a:ext cx="363" cy="5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Line 18"/>
            <p:cNvSpPr>
              <a:spLocks noChangeShapeType="1"/>
            </p:cNvSpPr>
            <p:nvPr/>
          </p:nvSpPr>
          <p:spPr bwMode="auto">
            <a:xfrm flipH="1" flipV="1">
              <a:off x="3833" y="3793"/>
              <a:ext cx="499" cy="1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Line 19"/>
            <p:cNvSpPr>
              <a:spLocks noChangeShapeType="1"/>
            </p:cNvSpPr>
            <p:nvPr/>
          </p:nvSpPr>
          <p:spPr bwMode="auto">
            <a:xfrm>
              <a:off x="703" y="210"/>
              <a:ext cx="453" cy="4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Rectangle 20"/>
            <p:cNvSpPr>
              <a:spLocks noChangeArrowheads="1"/>
            </p:cNvSpPr>
            <p:nvPr/>
          </p:nvSpPr>
          <p:spPr bwMode="auto">
            <a:xfrm>
              <a:off x="4740" y="346"/>
              <a:ext cx="862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Время</a:t>
              </a:r>
            </a:p>
          </p:txBody>
        </p:sp>
        <p:sp>
          <p:nvSpPr>
            <p:cNvPr id="13332" name="Freeform 21"/>
            <p:cNvSpPr>
              <a:spLocks/>
            </p:cNvSpPr>
            <p:nvPr/>
          </p:nvSpPr>
          <p:spPr bwMode="auto">
            <a:xfrm>
              <a:off x="323" y="2144"/>
              <a:ext cx="2146" cy="1513"/>
            </a:xfrm>
            <a:custGeom>
              <a:avLst/>
              <a:gdLst>
                <a:gd name="T0" fmla="*/ 2100 w 2146"/>
                <a:gd name="T1" fmla="*/ 23 h 1513"/>
                <a:gd name="T2" fmla="*/ 1899 w 2146"/>
                <a:gd name="T3" fmla="*/ 50 h 1513"/>
                <a:gd name="T4" fmla="*/ 1771 w 2146"/>
                <a:gd name="T5" fmla="*/ 160 h 1513"/>
                <a:gd name="T6" fmla="*/ 1725 w 2146"/>
                <a:gd name="T7" fmla="*/ 261 h 1513"/>
                <a:gd name="T8" fmla="*/ 1688 w 2146"/>
                <a:gd name="T9" fmla="*/ 315 h 1513"/>
                <a:gd name="T10" fmla="*/ 1652 w 2146"/>
                <a:gd name="T11" fmla="*/ 361 h 1513"/>
                <a:gd name="T12" fmla="*/ 1551 w 2146"/>
                <a:gd name="T13" fmla="*/ 498 h 1513"/>
                <a:gd name="T14" fmla="*/ 1469 w 2146"/>
                <a:gd name="T15" fmla="*/ 553 h 1513"/>
                <a:gd name="T16" fmla="*/ 1167 w 2146"/>
                <a:gd name="T17" fmla="*/ 562 h 1513"/>
                <a:gd name="T18" fmla="*/ 957 w 2146"/>
                <a:gd name="T19" fmla="*/ 654 h 1513"/>
                <a:gd name="T20" fmla="*/ 856 w 2146"/>
                <a:gd name="T21" fmla="*/ 891 h 1513"/>
                <a:gd name="T22" fmla="*/ 811 w 2146"/>
                <a:gd name="T23" fmla="*/ 937 h 1513"/>
                <a:gd name="T24" fmla="*/ 747 w 2146"/>
                <a:gd name="T25" fmla="*/ 1001 h 1513"/>
                <a:gd name="T26" fmla="*/ 674 w 2146"/>
                <a:gd name="T27" fmla="*/ 1083 h 1513"/>
                <a:gd name="T28" fmla="*/ 207 w 2146"/>
                <a:gd name="T29" fmla="*/ 1120 h 1513"/>
                <a:gd name="T30" fmla="*/ 134 w 2146"/>
                <a:gd name="T31" fmla="*/ 1157 h 1513"/>
                <a:gd name="T32" fmla="*/ 43 w 2146"/>
                <a:gd name="T33" fmla="*/ 1358 h 1513"/>
                <a:gd name="T34" fmla="*/ 34 w 2146"/>
                <a:gd name="T35" fmla="*/ 1513 h 15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46"/>
                <a:gd name="T55" fmla="*/ 0 h 1513"/>
                <a:gd name="T56" fmla="*/ 2146 w 2146"/>
                <a:gd name="T57" fmla="*/ 1513 h 15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46" h="1513">
                  <a:moveTo>
                    <a:pt x="2100" y="23"/>
                  </a:moveTo>
                  <a:cubicBezTo>
                    <a:pt x="2011" y="80"/>
                    <a:pt x="2146" y="0"/>
                    <a:pt x="1899" y="50"/>
                  </a:cubicBezTo>
                  <a:cubicBezTo>
                    <a:pt x="1868" y="56"/>
                    <a:pt x="1786" y="127"/>
                    <a:pt x="1771" y="160"/>
                  </a:cubicBezTo>
                  <a:cubicBezTo>
                    <a:pt x="1752" y="201"/>
                    <a:pt x="1755" y="230"/>
                    <a:pt x="1725" y="261"/>
                  </a:cubicBezTo>
                  <a:cubicBezTo>
                    <a:pt x="1704" y="345"/>
                    <a:pt x="1735" y="257"/>
                    <a:pt x="1688" y="315"/>
                  </a:cubicBezTo>
                  <a:cubicBezTo>
                    <a:pt x="1636" y="380"/>
                    <a:pt x="1731" y="308"/>
                    <a:pt x="1652" y="361"/>
                  </a:cubicBezTo>
                  <a:cubicBezTo>
                    <a:pt x="1626" y="413"/>
                    <a:pt x="1594" y="460"/>
                    <a:pt x="1551" y="498"/>
                  </a:cubicBezTo>
                  <a:cubicBezTo>
                    <a:pt x="1510" y="534"/>
                    <a:pt x="1519" y="550"/>
                    <a:pt x="1469" y="553"/>
                  </a:cubicBezTo>
                  <a:cubicBezTo>
                    <a:pt x="1368" y="558"/>
                    <a:pt x="1268" y="559"/>
                    <a:pt x="1167" y="562"/>
                  </a:cubicBezTo>
                  <a:cubicBezTo>
                    <a:pt x="1103" y="584"/>
                    <a:pt x="1002" y="597"/>
                    <a:pt x="957" y="654"/>
                  </a:cubicBezTo>
                  <a:cubicBezTo>
                    <a:pt x="917" y="705"/>
                    <a:pt x="879" y="825"/>
                    <a:pt x="856" y="891"/>
                  </a:cubicBezTo>
                  <a:cubicBezTo>
                    <a:pt x="849" y="911"/>
                    <a:pt x="826" y="922"/>
                    <a:pt x="811" y="937"/>
                  </a:cubicBezTo>
                  <a:cubicBezTo>
                    <a:pt x="788" y="960"/>
                    <a:pt x="774" y="983"/>
                    <a:pt x="747" y="1001"/>
                  </a:cubicBezTo>
                  <a:cubicBezTo>
                    <a:pt x="735" y="1038"/>
                    <a:pt x="711" y="1071"/>
                    <a:pt x="674" y="1083"/>
                  </a:cubicBezTo>
                  <a:cubicBezTo>
                    <a:pt x="543" y="1172"/>
                    <a:pt x="362" y="1098"/>
                    <a:pt x="207" y="1120"/>
                  </a:cubicBezTo>
                  <a:cubicBezTo>
                    <a:pt x="144" y="1141"/>
                    <a:pt x="165" y="1124"/>
                    <a:pt x="134" y="1157"/>
                  </a:cubicBezTo>
                  <a:cubicBezTo>
                    <a:pt x="128" y="1245"/>
                    <a:pt x="136" y="1327"/>
                    <a:pt x="43" y="1358"/>
                  </a:cubicBezTo>
                  <a:cubicBezTo>
                    <a:pt x="0" y="1399"/>
                    <a:pt x="5" y="1461"/>
                    <a:pt x="34" y="1513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333" name="Oval 22"/>
            <p:cNvSpPr>
              <a:spLocks noChangeArrowheads="1"/>
            </p:cNvSpPr>
            <p:nvPr/>
          </p:nvSpPr>
          <p:spPr bwMode="auto">
            <a:xfrm>
              <a:off x="113" y="3657"/>
              <a:ext cx="952" cy="4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время</a:t>
              </a:r>
            </a:p>
            <a:p>
              <a:pPr algn="ctr" eaLnBrk="1" hangingPunct="1"/>
              <a:r>
                <a:rPr lang="ru-RU" altLang="ru-RU"/>
                <a:t>рождения</a:t>
              </a:r>
            </a:p>
          </p:txBody>
        </p:sp>
        <p:sp>
          <p:nvSpPr>
            <p:cNvPr id="13334" name="Oval 23"/>
            <p:cNvSpPr>
              <a:spLocks noChangeArrowheads="1"/>
            </p:cNvSpPr>
            <p:nvPr/>
          </p:nvSpPr>
          <p:spPr bwMode="auto">
            <a:xfrm>
              <a:off x="2018" y="1797"/>
              <a:ext cx="907" cy="6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Точка</a:t>
              </a:r>
            </a:p>
            <a:p>
              <a:pPr algn="ctr" eaLnBrk="1" hangingPunct="1"/>
              <a:r>
                <a:rPr lang="ru-RU" altLang="ru-RU"/>
                <a:t>движения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Принципы системной прагматики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Окружающая среда не выбирает объект для воздействия – она воздействует на всех сразу </a:t>
            </a:r>
          </a:p>
          <a:p>
            <a:pPr eaLnBrk="1" hangingPunct="1"/>
            <a:r>
              <a:rPr lang="ru-RU" altLang="ru-RU" smtClean="0"/>
              <a:t>Человек выбирает в окружающей среде фрагмент, с которым он будет взаимодействовать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Основные системные свойства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/>
              <a:t>1. Любая система пытается сохранить свою целостность, то есть стремится выжить. 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     Закон Ле Шателье утверждает, что всякая система сопротивляется внешнему воздействию. Под давлением извне она способна изменяться и отвечать на вызов. Главной целью системы при этом является </a:t>
            </a:r>
            <a:r>
              <a:rPr lang="ru-RU" altLang="ru-RU" sz="2400" smtClean="0">
                <a:solidFill>
                  <a:srgbClr val="FF0000"/>
                </a:solidFill>
              </a:rPr>
              <a:t>САМОСОХРАНЕНИЕ</a:t>
            </a:r>
            <a:r>
              <a:rPr lang="ru-RU" altLang="ru-RU" sz="2400" smtClean="0"/>
              <a:t>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2. Суммарные свойства системы больше арифметической суммы свойств элементов, входящих в систему.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569325" cy="6191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/>
              <a:t>3.</a:t>
            </a:r>
            <a:r>
              <a:rPr lang="ru-RU" altLang="ru-RU" smtClean="0"/>
              <a:t> </a:t>
            </a:r>
            <a:r>
              <a:rPr lang="ru-RU" altLang="ru-RU" sz="2400" smtClean="0"/>
              <a:t>Любая система циклична в своем развитии и последовательно проходит три стадии: рождение, созревание и отмирание или иными словами – начало, середину и конец. Нормой является асинхронность – несовпадение – циклов развития.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4. Любая система является нелинейной по своей сути, а это означает: многовариантность путей развития, альтернативность, различие в темпо-ритмах и необратимость.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    Положение нелинейной системы в настоящий момент определяется не столько ее прошлым, сколько целью в будущем.</a:t>
            </a:r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468313" y="1125538"/>
            <a:ext cx="8064500" cy="5472112"/>
            <a:chOff x="295" y="482"/>
            <a:chExt cx="5080" cy="3447"/>
          </a:xfrm>
        </p:grpSpPr>
        <p:sp>
          <p:nvSpPr>
            <p:cNvPr id="17412" name="Freeform 3"/>
            <p:cNvSpPr>
              <a:spLocks/>
            </p:cNvSpPr>
            <p:nvPr/>
          </p:nvSpPr>
          <p:spPr bwMode="auto">
            <a:xfrm>
              <a:off x="385" y="2614"/>
              <a:ext cx="1814" cy="1270"/>
            </a:xfrm>
            <a:custGeom>
              <a:avLst/>
              <a:gdLst>
                <a:gd name="T0" fmla="*/ 0 w 1814"/>
                <a:gd name="T1" fmla="*/ 1270 h 1270"/>
                <a:gd name="T2" fmla="*/ 590 w 1814"/>
                <a:gd name="T3" fmla="*/ 1043 h 1270"/>
                <a:gd name="T4" fmla="*/ 1043 w 1814"/>
                <a:gd name="T5" fmla="*/ 227 h 1270"/>
                <a:gd name="T6" fmla="*/ 1814 w 1814"/>
                <a:gd name="T7" fmla="*/ 0 h 1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4"/>
                <a:gd name="T13" fmla="*/ 0 h 1270"/>
                <a:gd name="T14" fmla="*/ 1814 w 1814"/>
                <a:gd name="T15" fmla="*/ 1270 h 1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4" h="1270">
                  <a:moveTo>
                    <a:pt x="0" y="1270"/>
                  </a:moveTo>
                  <a:cubicBezTo>
                    <a:pt x="208" y="1243"/>
                    <a:pt x="416" y="1217"/>
                    <a:pt x="590" y="1043"/>
                  </a:cubicBezTo>
                  <a:cubicBezTo>
                    <a:pt x="764" y="869"/>
                    <a:pt x="839" y="401"/>
                    <a:pt x="1043" y="227"/>
                  </a:cubicBezTo>
                  <a:cubicBezTo>
                    <a:pt x="1247" y="53"/>
                    <a:pt x="1686" y="38"/>
                    <a:pt x="181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413" name="Freeform 4"/>
            <p:cNvSpPr>
              <a:spLocks/>
            </p:cNvSpPr>
            <p:nvPr/>
          </p:nvSpPr>
          <p:spPr bwMode="auto">
            <a:xfrm>
              <a:off x="1882" y="1601"/>
              <a:ext cx="1497" cy="967"/>
            </a:xfrm>
            <a:custGeom>
              <a:avLst/>
              <a:gdLst>
                <a:gd name="T0" fmla="*/ 0 w 1497"/>
                <a:gd name="T1" fmla="*/ 967 h 967"/>
                <a:gd name="T2" fmla="*/ 499 w 1497"/>
                <a:gd name="T3" fmla="*/ 831 h 967"/>
                <a:gd name="T4" fmla="*/ 907 w 1497"/>
                <a:gd name="T5" fmla="*/ 151 h 967"/>
                <a:gd name="T6" fmla="*/ 1406 w 1497"/>
                <a:gd name="T7" fmla="*/ 15 h 967"/>
                <a:gd name="T8" fmla="*/ 1452 w 1497"/>
                <a:gd name="T9" fmla="*/ 60 h 9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7"/>
                <a:gd name="T16" fmla="*/ 0 h 967"/>
                <a:gd name="T17" fmla="*/ 1497 w 1497"/>
                <a:gd name="T18" fmla="*/ 967 h 9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7" h="967">
                  <a:moveTo>
                    <a:pt x="0" y="967"/>
                  </a:moveTo>
                  <a:cubicBezTo>
                    <a:pt x="174" y="967"/>
                    <a:pt x="348" y="967"/>
                    <a:pt x="499" y="831"/>
                  </a:cubicBezTo>
                  <a:cubicBezTo>
                    <a:pt x="650" y="695"/>
                    <a:pt x="756" y="287"/>
                    <a:pt x="907" y="151"/>
                  </a:cubicBezTo>
                  <a:cubicBezTo>
                    <a:pt x="1058" y="15"/>
                    <a:pt x="1315" y="30"/>
                    <a:pt x="1406" y="15"/>
                  </a:cubicBezTo>
                  <a:cubicBezTo>
                    <a:pt x="1497" y="0"/>
                    <a:pt x="1444" y="60"/>
                    <a:pt x="1452" y="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414" name="Freeform 5"/>
            <p:cNvSpPr>
              <a:spLocks/>
            </p:cNvSpPr>
            <p:nvPr/>
          </p:nvSpPr>
          <p:spPr bwMode="auto">
            <a:xfrm>
              <a:off x="3152" y="799"/>
              <a:ext cx="1225" cy="779"/>
            </a:xfrm>
            <a:custGeom>
              <a:avLst/>
              <a:gdLst>
                <a:gd name="T0" fmla="*/ 0 w 1225"/>
                <a:gd name="T1" fmla="*/ 718 h 779"/>
                <a:gd name="T2" fmla="*/ 408 w 1225"/>
                <a:gd name="T3" fmla="*/ 673 h 779"/>
                <a:gd name="T4" fmla="*/ 862 w 1225"/>
                <a:gd name="T5" fmla="*/ 83 h 779"/>
                <a:gd name="T6" fmla="*/ 1225 w 1225"/>
                <a:gd name="T7" fmla="*/ 174 h 7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5"/>
                <a:gd name="T13" fmla="*/ 0 h 779"/>
                <a:gd name="T14" fmla="*/ 1225 w 1225"/>
                <a:gd name="T15" fmla="*/ 779 h 7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5" h="779">
                  <a:moveTo>
                    <a:pt x="0" y="718"/>
                  </a:moveTo>
                  <a:cubicBezTo>
                    <a:pt x="132" y="748"/>
                    <a:pt x="264" y="779"/>
                    <a:pt x="408" y="673"/>
                  </a:cubicBezTo>
                  <a:cubicBezTo>
                    <a:pt x="552" y="567"/>
                    <a:pt x="726" y="166"/>
                    <a:pt x="862" y="83"/>
                  </a:cubicBezTo>
                  <a:cubicBezTo>
                    <a:pt x="998" y="0"/>
                    <a:pt x="1165" y="159"/>
                    <a:pt x="1225" y="17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415" name="Line 6"/>
            <p:cNvSpPr>
              <a:spLocks noChangeShapeType="1"/>
            </p:cNvSpPr>
            <p:nvPr/>
          </p:nvSpPr>
          <p:spPr bwMode="auto">
            <a:xfrm flipV="1">
              <a:off x="295" y="482"/>
              <a:ext cx="0" cy="3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Line 7"/>
            <p:cNvSpPr>
              <a:spLocks noChangeShapeType="1"/>
            </p:cNvSpPr>
            <p:nvPr/>
          </p:nvSpPr>
          <p:spPr bwMode="auto">
            <a:xfrm>
              <a:off x="295" y="3929"/>
              <a:ext cx="48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Rectangle 8"/>
            <p:cNvSpPr>
              <a:spLocks noChangeArrowheads="1"/>
            </p:cNvSpPr>
            <p:nvPr/>
          </p:nvSpPr>
          <p:spPr bwMode="auto">
            <a:xfrm>
              <a:off x="385" y="618"/>
              <a:ext cx="1361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Уровень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Развития 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системы</a:t>
              </a:r>
            </a:p>
          </p:txBody>
        </p:sp>
        <p:sp>
          <p:nvSpPr>
            <p:cNvPr id="17418" name="Rectangle 9"/>
            <p:cNvSpPr>
              <a:spLocks noChangeArrowheads="1"/>
            </p:cNvSpPr>
            <p:nvPr/>
          </p:nvSpPr>
          <p:spPr bwMode="auto">
            <a:xfrm>
              <a:off x="4422" y="3566"/>
              <a:ext cx="95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Время</a:t>
              </a:r>
            </a:p>
          </p:txBody>
        </p:sp>
        <p:sp>
          <p:nvSpPr>
            <p:cNvPr id="17419" name="Line 10"/>
            <p:cNvSpPr>
              <a:spLocks noChangeShapeType="1"/>
            </p:cNvSpPr>
            <p:nvPr/>
          </p:nvSpPr>
          <p:spPr bwMode="auto">
            <a:xfrm>
              <a:off x="295" y="2568"/>
              <a:ext cx="3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Line 11"/>
            <p:cNvSpPr>
              <a:spLocks noChangeShapeType="1"/>
            </p:cNvSpPr>
            <p:nvPr/>
          </p:nvSpPr>
          <p:spPr bwMode="auto">
            <a:xfrm>
              <a:off x="295" y="1570"/>
              <a:ext cx="3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AutoShape 12"/>
            <p:cNvSpPr>
              <a:spLocks noChangeArrowheads="1"/>
            </p:cNvSpPr>
            <p:nvPr/>
          </p:nvSpPr>
          <p:spPr bwMode="auto">
            <a:xfrm>
              <a:off x="1973" y="2523"/>
              <a:ext cx="317" cy="317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422" name="AutoShape 13"/>
            <p:cNvSpPr>
              <a:spLocks noChangeArrowheads="1"/>
            </p:cNvSpPr>
            <p:nvPr/>
          </p:nvSpPr>
          <p:spPr bwMode="auto">
            <a:xfrm>
              <a:off x="3198" y="1525"/>
              <a:ext cx="182" cy="227"/>
            </a:xfrm>
            <a:prstGeom prst="upArrow">
              <a:avLst>
                <a:gd name="adj1" fmla="val 50000"/>
                <a:gd name="adj2" fmla="val 3118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7411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703262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Кривые реальных жизненных циклов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539750" y="1844675"/>
            <a:ext cx="7848600" cy="4464050"/>
            <a:chOff x="340" y="436"/>
            <a:chExt cx="4944" cy="2336"/>
          </a:xfrm>
        </p:grpSpPr>
        <p:sp>
          <p:nvSpPr>
            <p:cNvPr id="18436" name="Freeform 3"/>
            <p:cNvSpPr>
              <a:spLocks/>
            </p:cNvSpPr>
            <p:nvPr/>
          </p:nvSpPr>
          <p:spPr bwMode="auto">
            <a:xfrm>
              <a:off x="340" y="482"/>
              <a:ext cx="4264" cy="2290"/>
            </a:xfrm>
            <a:custGeom>
              <a:avLst/>
              <a:gdLst>
                <a:gd name="T0" fmla="*/ 0 w 3130"/>
                <a:gd name="T1" fmla="*/ 3724 h 1337"/>
                <a:gd name="T2" fmla="*/ 1599 w 3130"/>
                <a:gd name="T3" fmla="*/ 3325 h 1337"/>
                <a:gd name="T4" fmla="*/ 2778 w 3130"/>
                <a:gd name="T5" fmla="*/ 132 h 1337"/>
                <a:gd name="T6" fmla="*/ 3618 w 3130"/>
                <a:gd name="T7" fmla="*/ 2526 h 1337"/>
                <a:gd name="T8" fmla="*/ 4210 w 3130"/>
                <a:gd name="T9" fmla="*/ 3458 h 1337"/>
                <a:gd name="T10" fmla="*/ 5809 w 3130"/>
                <a:gd name="T11" fmla="*/ 3857 h 13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30"/>
                <a:gd name="T19" fmla="*/ 0 h 1337"/>
                <a:gd name="T20" fmla="*/ 3130 w 3130"/>
                <a:gd name="T21" fmla="*/ 1337 h 13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30" h="1337">
                  <a:moveTo>
                    <a:pt x="0" y="1269"/>
                  </a:moveTo>
                  <a:cubicBezTo>
                    <a:pt x="306" y="1303"/>
                    <a:pt x="613" y="1337"/>
                    <a:pt x="862" y="1133"/>
                  </a:cubicBezTo>
                  <a:cubicBezTo>
                    <a:pt x="1111" y="929"/>
                    <a:pt x="1316" y="90"/>
                    <a:pt x="1497" y="45"/>
                  </a:cubicBezTo>
                  <a:cubicBezTo>
                    <a:pt x="1678" y="0"/>
                    <a:pt x="1822" y="672"/>
                    <a:pt x="1950" y="861"/>
                  </a:cubicBezTo>
                  <a:cubicBezTo>
                    <a:pt x="2078" y="1050"/>
                    <a:pt x="2071" y="1103"/>
                    <a:pt x="2268" y="1179"/>
                  </a:cubicBezTo>
                  <a:cubicBezTo>
                    <a:pt x="2465" y="1255"/>
                    <a:pt x="2986" y="1292"/>
                    <a:pt x="3130" y="13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37" name="Line 4"/>
            <p:cNvSpPr>
              <a:spLocks noChangeShapeType="1"/>
            </p:cNvSpPr>
            <p:nvPr/>
          </p:nvSpPr>
          <p:spPr bwMode="auto">
            <a:xfrm flipV="1">
              <a:off x="340" y="436"/>
              <a:ext cx="0" cy="2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Line 5"/>
            <p:cNvSpPr>
              <a:spLocks noChangeShapeType="1"/>
            </p:cNvSpPr>
            <p:nvPr/>
          </p:nvSpPr>
          <p:spPr bwMode="auto">
            <a:xfrm>
              <a:off x="340" y="2750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521" y="1979"/>
              <a:ext cx="862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Начало</a:t>
              </a:r>
            </a:p>
          </p:txBody>
        </p:sp>
        <p:sp>
          <p:nvSpPr>
            <p:cNvPr id="18440" name="Rectangle 7"/>
            <p:cNvSpPr>
              <a:spLocks noChangeArrowheads="1"/>
            </p:cNvSpPr>
            <p:nvPr/>
          </p:nvSpPr>
          <p:spPr bwMode="auto">
            <a:xfrm>
              <a:off x="1837" y="1979"/>
              <a:ext cx="1043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Середина</a:t>
              </a:r>
            </a:p>
          </p:txBody>
        </p:sp>
        <p:sp>
          <p:nvSpPr>
            <p:cNvPr id="18441" name="Rectangle 8"/>
            <p:cNvSpPr>
              <a:spLocks noChangeArrowheads="1"/>
            </p:cNvSpPr>
            <p:nvPr/>
          </p:nvSpPr>
          <p:spPr bwMode="auto">
            <a:xfrm>
              <a:off x="3560" y="1979"/>
              <a:ext cx="1134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Конец</a:t>
              </a:r>
            </a:p>
          </p:txBody>
        </p:sp>
      </p:grpSp>
      <p:sp>
        <p:nvSpPr>
          <p:cNvPr id="1843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Полный жизненный цикл имеет начало, середину и конец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/>
              <a:t>5. Любая система является многоуровневой и иерархичной.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6. Пространственные и временные границы любой системы являются нечеткими и размытыми.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7. Программа развития системы определяется в основном ее структурой. Из желудя вырастает только дуб.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    При переходе на новую ступень развития структура меняется.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8. По мере своего развития система должна постоянно наращивать степень своего разнообразия, чтобы успеть компенсировать изменения в окружающей среде.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5"/>
          <p:cNvGrpSpPr>
            <a:grpSpLocks/>
          </p:cNvGrpSpPr>
          <p:nvPr/>
        </p:nvGrpSpPr>
        <p:grpSpPr bwMode="auto">
          <a:xfrm>
            <a:off x="827088" y="333375"/>
            <a:ext cx="7777162" cy="5688013"/>
            <a:chOff x="521" y="210"/>
            <a:chExt cx="4899" cy="3583"/>
          </a:xfrm>
        </p:grpSpPr>
        <p:sp>
          <p:nvSpPr>
            <p:cNvPr id="20483" name="Oval 4"/>
            <p:cNvSpPr>
              <a:spLocks noChangeArrowheads="1"/>
            </p:cNvSpPr>
            <p:nvPr/>
          </p:nvSpPr>
          <p:spPr bwMode="auto">
            <a:xfrm>
              <a:off x="2245" y="1979"/>
              <a:ext cx="907" cy="8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Земля</a:t>
              </a:r>
            </a:p>
          </p:txBody>
        </p:sp>
        <p:sp>
          <p:nvSpPr>
            <p:cNvPr id="20484" name="AutoShape 6"/>
            <p:cNvSpPr>
              <a:spLocks noChangeArrowheads="1"/>
            </p:cNvSpPr>
            <p:nvPr/>
          </p:nvSpPr>
          <p:spPr bwMode="auto">
            <a:xfrm>
              <a:off x="2517" y="1207"/>
              <a:ext cx="318" cy="227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485" name="Freeform 8"/>
            <p:cNvSpPr>
              <a:spLocks/>
            </p:cNvSpPr>
            <p:nvPr/>
          </p:nvSpPr>
          <p:spPr bwMode="auto">
            <a:xfrm>
              <a:off x="2347" y="1371"/>
              <a:ext cx="724" cy="659"/>
            </a:xfrm>
            <a:custGeom>
              <a:avLst/>
              <a:gdLst>
                <a:gd name="T0" fmla="*/ 204 w 724"/>
                <a:gd name="T1" fmla="*/ 46 h 659"/>
                <a:gd name="T2" fmla="*/ 176 w 724"/>
                <a:gd name="T3" fmla="*/ 74 h 659"/>
                <a:gd name="T4" fmla="*/ 103 w 724"/>
                <a:gd name="T5" fmla="*/ 110 h 659"/>
                <a:gd name="T6" fmla="*/ 30 w 724"/>
                <a:gd name="T7" fmla="*/ 165 h 659"/>
                <a:gd name="T8" fmla="*/ 12 w 724"/>
                <a:gd name="T9" fmla="*/ 192 h 659"/>
                <a:gd name="T10" fmla="*/ 167 w 724"/>
                <a:gd name="T11" fmla="*/ 238 h 659"/>
                <a:gd name="T12" fmla="*/ 195 w 724"/>
                <a:gd name="T13" fmla="*/ 229 h 659"/>
                <a:gd name="T14" fmla="*/ 231 w 724"/>
                <a:gd name="T15" fmla="*/ 229 h 659"/>
                <a:gd name="T16" fmla="*/ 204 w 724"/>
                <a:gd name="T17" fmla="*/ 366 h 659"/>
                <a:gd name="T18" fmla="*/ 195 w 724"/>
                <a:gd name="T19" fmla="*/ 659 h 659"/>
                <a:gd name="T20" fmla="*/ 277 w 724"/>
                <a:gd name="T21" fmla="*/ 640 h 659"/>
                <a:gd name="T22" fmla="*/ 314 w 724"/>
                <a:gd name="T23" fmla="*/ 595 h 659"/>
                <a:gd name="T24" fmla="*/ 368 w 724"/>
                <a:gd name="T25" fmla="*/ 375 h 659"/>
                <a:gd name="T26" fmla="*/ 396 w 724"/>
                <a:gd name="T27" fmla="*/ 512 h 659"/>
                <a:gd name="T28" fmla="*/ 460 w 724"/>
                <a:gd name="T29" fmla="*/ 659 h 659"/>
                <a:gd name="T30" fmla="*/ 515 w 724"/>
                <a:gd name="T31" fmla="*/ 650 h 659"/>
                <a:gd name="T32" fmla="*/ 524 w 724"/>
                <a:gd name="T33" fmla="*/ 622 h 659"/>
                <a:gd name="T34" fmla="*/ 515 w 724"/>
                <a:gd name="T35" fmla="*/ 220 h 659"/>
                <a:gd name="T36" fmla="*/ 570 w 724"/>
                <a:gd name="T37" fmla="*/ 238 h 659"/>
                <a:gd name="T38" fmla="*/ 698 w 724"/>
                <a:gd name="T39" fmla="*/ 229 h 659"/>
                <a:gd name="T40" fmla="*/ 688 w 724"/>
                <a:gd name="T41" fmla="*/ 119 h 659"/>
                <a:gd name="T42" fmla="*/ 643 w 724"/>
                <a:gd name="T43" fmla="*/ 74 h 659"/>
                <a:gd name="T44" fmla="*/ 469 w 724"/>
                <a:gd name="T45" fmla="*/ 0 h 6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24"/>
                <a:gd name="T70" fmla="*/ 0 h 659"/>
                <a:gd name="T71" fmla="*/ 724 w 724"/>
                <a:gd name="T72" fmla="*/ 659 h 65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24" h="659">
                  <a:moveTo>
                    <a:pt x="204" y="46"/>
                  </a:moveTo>
                  <a:cubicBezTo>
                    <a:pt x="195" y="55"/>
                    <a:pt x="187" y="67"/>
                    <a:pt x="176" y="74"/>
                  </a:cubicBezTo>
                  <a:cubicBezTo>
                    <a:pt x="153" y="89"/>
                    <a:pt x="103" y="110"/>
                    <a:pt x="103" y="110"/>
                  </a:cubicBezTo>
                  <a:cubicBezTo>
                    <a:pt x="82" y="143"/>
                    <a:pt x="67" y="153"/>
                    <a:pt x="30" y="165"/>
                  </a:cubicBezTo>
                  <a:cubicBezTo>
                    <a:pt x="24" y="174"/>
                    <a:pt x="13" y="181"/>
                    <a:pt x="12" y="192"/>
                  </a:cubicBezTo>
                  <a:cubicBezTo>
                    <a:pt x="0" y="297"/>
                    <a:pt x="77" y="244"/>
                    <a:pt x="167" y="238"/>
                  </a:cubicBezTo>
                  <a:cubicBezTo>
                    <a:pt x="176" y="235"/>
                    <a:pt x="187" y="235"/>
                    <a:pt x="195" y="229"/>
                  </a:cubicBezTo>
                  <a:cubicBezTo>
                    <a:pt x="227" y="204"/>
                    <a:pt x="199" y="182"/>
                    <a:pt x="231" y="229"/>
                  </a:cubicBezTo>
                  <a:cubicBezTo>
                    <a:pt x="225" y="279"/>
                    <a:pt x="220" y="319"/>
                    <a:pt x="204" y="366"/>
                  </a:cubicBezTo>
                  <a:cubicBezTo>
                    <a:pt x="184" y="610"/>
                    <a:pt x="177" y="513"/>
                    <a:pt x="195" y="659"/>
                  </a:cubicBezTo>
                  <a:cubicBezTo>
                    <a:pt x="200" y="658"/>
                    <a:pt x="269" y="645"/>
                    <a:pt x="277" y="640"/>
                  </a:cubicBezTo>
                  <a:cubicBezTo>
                    <a:pt x="293" y="629"/>
                    <a:pt x="300" y="608"/>
                    <a:pt x="314" y="595"/>
                  </a:cubicBezTo>
                  <a:cubicBezTo>
                    <a:pt x="338" y="522"/>
                    <a:pt x="345" y="447"/>
                    <a:pt x="368" y="375"/>
                  </a:cubicBezTo>
                  <a:cubicBezTo>
                    <a:pt x="384" y="420"/>
                    <a:pt x="385" y="466"/>
                    <a:pt x="396" y="512"/>
                  </a:cubicBezTo>
                  <a:cubicBezTo>
                    <a:pt x="404" y="614"/>
                    <a:pt x="377" y="639"/>
                    <a:pt x="460" y="659"/>
                  </a:cubicBezTo>
                  <a:cubicBezTo>
                    <a:pt x="478" y="656"/>
                    <a:pt x="499" y="659"/>
                    <a:pt x="515" y="650"/>
                  </a:cubicBezTo>
                  <a:cubicBezTo>
                    <a:pt x="523" y="645"/>
                    <a:pt x="524" y="632"/>
                    <a:pt x="524" y="622"/>
                  </a:cubicBezTo>
                  <a:cubicBezTo>
                    <a:pt x="524" y="488"/>
                    <a:pt x="499" y="353"/>
                    <a:pt x="515" y="220"/>
                  </a:cubicBezTo>
                  <a:cubicBezTo>
                    <a:pt x="517" y="201"/>
                    <a:pt x="570" y="238"/>
                    <a:pt x="570" y="238"/>
                  </a:cubicBezTo>
                  <a:cubicBezTo>
                    <a:pt x="613" y="235"/>
                    <a:pt x="668" y="259"/>
                    <a:pt x="698" y="229"/>
                  </a:cubicBezTo>
                  <a:cubicBezTo>
                    <a:pt x="724" y="203"/>
                    <a:pt x="695" y="155"/>
                    <a:pt x="688" y="119"/>
                  </a:cubicBezTo>
                  <a:cubicBezTo>
                    <a:pt x="682" y="92"/>
                    <a:pt x="661" y="89"/>
                    <a:pt x="643" y="74"/>
                  </a:cubicBezTo>
                  <a:cubicBezTo>
                    <a:pt x="573" y="12"/>
                    <a:pt x="578" y="0"/>
                    <a:pt x="469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486" name="Freeform 9"/>
            <p:cNvSpPr>
              <a:spLocks/>
            </p:cNvSpPr>
            <p:nvPr/>
          </p:nvSpPr>
          <p:spPr bwMode="auto">
            <a:xfrm>
              <a:off x="1270" y="648"/>
              <a:ext cx="3213" cy="2827"/>
            </a:xfrm>
            <a:custGeom>
              <a:avLst/>
              <a:gdLst>
                <a:gd name="T0" fmla="*/ 295 w 3213"/>
                <a:gd name="T1" fmla="*/ 2192 h 2827"/>
                <a:gd name="T2" fmla="*/ 204 w 3213"/>
                <a:gd name="T3" fmla="*/ 922 h 2827"/>
                <a:gd name="T4" fmla="*/ 1519 w 3213"/>
                <a:gd name="T5" fmla="*/ 61 h 2827"/>
                <a:gd name="T6" fmla="*/ 2971 w 3213"/>
                <a:gd name="T7" fmla="*/ 559 h 2827"/>
                <a:gd name="T8" fmla="*/ 2971 w 3213"/>
                <a:gd name="T9" fmla="*/ 1920 h 2827"/>
                <a:gd name="T10" fmla="*/ 1746 w 3213"/>
                <a:gd name="T11" fmla="*/ 2782 h 2827"/>
                <a:gd name="T12" fmla="*/ 295 w 3213"/>
                <a:gd name="T13" fmla="*/ 2192 h 28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13"/>
                <a:gd name="T22" fmla="*/ 0 h 2827"/>
                <a:gd name="T23" fmla="*/ 3213 w 3213"/>
                <a:gd name="T24" fmla="*/ 2827 h 28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13" h="2827">
                  <a:moveTo>
                    <a:pt x="295" y="2192"/>
                  </a:moveTo>
                  <a:cubicBezTo>
                    <a:pt x="38" y="1882"/>
                    <a:pt x="0" y="1277"/>
                    <a:pt x="204" y="922"/>
                  </a:cubicBezTo>
                  <a:cubicBezTo>
                    <a:pt x="408" y="567"/>
                    <a:pt x="1058" y="122"/>
                    <a:pt x="1519" y="61"/>
                  </a:cubicBezTo>
                  <a:cubicBezTo>
                    <a:pt x="1980" y="0"/>
                    <a:pt x="2729" y="249"/>
                    <a:pt x="2971" y="559"/>
                  </a:cubicBezTo>
                  <a:cubicBezTo>
                    <a:pt x="3213" y="869"/>
                    <a:pt x="3175" y="1550"/>
                    <a:pt x="2971" y="1920"/>
                  </a:cubicBezTo>
                  <a:cubicBezTo>
                    <a:pt x="2767" y="2290"/>
                    <a:pt x="2192" y="2737"/>
                    <a:pt x="1746" y="2782"/>
                  </a:cubicBezTo>
                  <a:cubicBezTo>
                    <a:pt x="1300" y="2827"/>
                    <a:pt x="552" y="2502"/>
                    <a:pt x="295" y="2192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487" name="Oval 10"/>
            <p:cNvSpPr>
              <a:spLocks noChangeArrowheads="1"/>
            </p:cNvSpPr>
            <p:nvPr/>
          </p:nvSpPr>
          <p:spPr bwMode="auto">
            <a:xfrm>
              <a:off x="1565" y="1525"/>
              <a:ext cx="861" cy="2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Природа</a:t>
              </a:r>
            </a:p>
          </p:txBody>
        </p:sp>
        <p:sp>
          <p:nvSpPr>
            <p:cNvPr id="20488" name="Oval 11"/>
            <p:cNvSpPr>
              <a:spLocks noChangeArrowheads="1"/>
            </p:cNvSpPr>
            <p:nvPr/>
          </p:nvSpPr>
          <p:spPr bwMode="auto">
            <a:xfrm>
              <a:off x="2971" y="1525"/>
              <a:ext cx="861" cy="2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Общество</a:t>
              </a:r>
            </a:p>
          </p:txBody>
        </p:sp>
        <p:sp>
          <p:nvSpPr>
            <p:cNvPr id="20489" name="Oval 12"/>
            <p:cNvSpPr>
              <a:spLocks noChangeArrowheads="1"/>
            </p:cNvSpPr>
            <p:nvPr/>
          </p:nvSpPr>
          <p:spPr bwMode="auto">
            <a:xfrm>
              <a:off x="2245" y="845"/>
              <a:ext cx="90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небо</a:t>
              </a:r>
            </a:p>
          </p:txBody>
        </p:sp>
        <p:sp>
          <p:nvSpPr>
            <p:cNvPr id="20490" name="Oval 13"/>
            <p:cNvSpPr>
              <a:spLocks noChangeArrowheads="1"/>
            </p:cNvSpPr>
            <p:nvPr/>
          </p:nvSpPr>
          <p:spPr bwMode="auto">
            <a:xfrm>
              <a:off x="521" y="210"/>
              <a:ext cx="4899" cy="358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491" name="Oval 14"/>
            <p:cNvSpPr>
              <a:spLocks noChangeArrowheads="1"/>
            </p:cNvSpPr>
            <p:nvPr/>
          </p:nvSpPr>
          <p:spPr bwMode="auto">
            <a:xfrm>
              <a:off x="2154" y="300"/>
              <a:ext cx="1588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Космос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1728787"/>
          </a:xfrm>
        </p:spPr>
        <p:txBody>
          <a:bodyPr/>
          <a:lstStyle/>
          <a:p>
            <a:pPr eaLnBrk="1" hangingPunct="1"/>
            <a:r>
              <a:rPr lang="ru-RU" altLang="ru-RU" smtClean="0"/>
              <a:t>Лекция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7563"/>
            <a:ext cx="6400800" cy="2281237"/>
          </a:xfrm>
        </p:spPr>
        <p:txBody>
          <a:bodyPr/>
          <a:lstStyle/>
          <a:p>
            <a:pPr eaLnBrk="1" hangingPunct="1"/>
            <a:r>
              <a:rPr lang="ru-RU" altLang="ru-RU" smtClean="0"/>
              <a:t>Основные стадии заключения сделки.</a:t>
            </a:r>
          </a:p>
          <a:p>
            <a:pPr eaLnBrk="1" hangingPunct="1"/>
            <a:r>
              <a:rPr lang="ru-RU" altLang="ru-RU" smtClean="0"/>
              <a:t>Базовая модель человека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9"/>
          <p:cNvGrpSpPr>
            <a:grpSpLocks/>
          </p:cNvGrpSpPr>
          <p:nvPr/>
        </p:nvGrpSpPr>
        <p:grpSpPr bwMode="auto">
          <a:xfrm>
            <a:off x="468313" y="765175"/>
            <a:ext cx="8675687" cy="5616575"/>
            <a:chOff x="295" y="482"/>
            <a:chExt cx="5465" cy="3538"/>
          </a:xfrm>
        </p:grpSpPr>
        <p:sp>
          <p:nvSpPr>
            <p:cNvPr id="22531" name="Line 4"/>
            <p:cNvSpPr>
              <a:spLocks noChangeShapeType="1"/>
            </p:cNvSpPr>
            <p:nvPr/>
          </p:nvSpPr>
          <p:spPr bwMode="auto">
            <a:xfrm>
              <a:off x="521" y="572"/>
              <a:ext cx="0" cy="30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Line 5"/>
            <p:cNvSpPr>
              <a:spLocks noChangeShapeType="1"/>
            </p:cNvSpPr>
            <p:nvPr/>
          </p:nvSpPr>
          <p:spPr bwMode="auto">
            <a:xfrm>
              <a:off x="521" y="3657"/>
              <a:ext cx="408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7"/>
            <p:cNvSpPr>
              <a:spLocks/>
            </p:cNvSpPr>
            <p:nvPr/>
          </p:nvSpPr>
          <p:spPr bwMode="auto">
            <a:xfrm>
              <a:off x="521" y="1298"/>
              <a:ext cx="3266" cy="2359"/>
            </a:xfrm>
            <a:custGeom>
              <a:avLst/>
              <a:gdLst>
                <a:gd name="T0" fmla="*/ 0 w 2722"/>
                <a:gd name="T1" fmla="*/ 4923 h 1633"/>
                <a:gd name="T2" fmla="*/ 1959 w 2722"/>
                <a:gd name="T3" fmla="*/ 4103 h 1633"/>
                <a:gd name="T4" fmla="*/ 2586 w 2722"/>
                <a:gd name="T5" fmla="*/ 1369 h 1633"/>
                <a:gd name="T6" fmla="*/ 3291 w 2722"/>
                <a:gd name="T7" fmla="*/ 409 h 1633"/>
                <a:gd name="T8" fmla="*/ 4702 w 2722"/>
                <a:gd name="T9" fmla="*/ 0 h 16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2"/>
                <a:gd name="T16" fmla="*/ 0 h 1633"/>
                <a:gd name="T17" fmla="*/ 2722 w 2722"/>
                <a:gd name="T18" fmla="*/ 1633 h 16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2" h="1633">
                  <a:moveTo>
                    <a:pt x="0" y="1633"/>
                  </a:moveTo>
                  <a:cubicBezTo>
                    <a:pt x="442" y="1595"/>
                    <a:pt x="885" y="1557"/>
                    <a:pt x="1134" y="1361"/>
                  </a:cubicBezTo>
                  <a:cubicBezTo>
                    <a:pt x="1383" y="1165"/>
                    <a:pt x="1369" y="658"/>
                    <a:pt x="1497" y="454"/>
                  </a:cubicBezTo>
                  <a:cubicBezTo>
                    <a:pt x="1625" y="250"/>
                    <a:pt x="1701" y="212"/>
                    <a:pt x="1905" y="136"/>
                  </a:cubicBezTo>
                  <a:cubicBezTo>
                    <a:pt x="2109" y="60"/>
                    <a:pt x="2586" y="23"/>
                    <a:pt x="272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2534" name="Line 8"/>
            <p:cNvSpPr>
              <a:spLocks noChangeShapeType="1"/>
            </p:cNvSpPr>
            <p:nvPr/>
          </p:nvSpPr>
          <p:spPr bwMode="auto">
            <a:xfrm flipV="1">
              <a:off x="521" y="981"/>
              <a:ext cx="3720" cy="26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Oval 9"/>
            <p:cNvSpPr>
              <a:spLocks noChangeArrowheads="1"/>
            </p:cNvSpPr>
            <p:nvPr/>
          </p:nvSpPr>
          <p:spPr bwMode="auto">
            <a:xfrm flipV="1">
              <a:off x="295" y="3249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В</a:t>
              </a:r>
            </a:p>
          </p:txBody>
        </p:sp>
        <p:sp>
          <p:nvSpPr>
            <p:cNvPr id="22536" name="Oval 10"/>
            <p:cNvSpPr>
              <a:spLocks noChangeArrowheads="1"/>
            </p:cNvSpPr>
            <p:nvPr/>
          </p:nvSpPr>
          <p:spPr bwMode="auto">
            <a:xfrm>
              <a:off x="1610" y="3113"/>
              <a:ext cx="499" cy="4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И</a:t>
              </a:r>
            </a:p>
          </p:txBody>
        </p:sp>
        <p:sp>
          <p:nvSpPr>
            <p:cNvPr id="22537" name="Oval 11"/>
            <p:cNvSpPr>
              <a:spLocks noChangeArrowheads="1"/>
            </p:cNvSpPr>
            <p:nvPr/>
          </p:nvSpPr>
          <p:spPr bwMode="auto">
            <a:xfrm flipV="1">
              <a:off x="1927" y="2251"/>
              <a:ext cx="544" cy="45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Ж</a:t>
              </a:r>
            </a:p>
          </p:txBody>
        </p:sp>
        <p:sp>
          <p:nvSpPr>
            <p:cNvPr id="22538" name="Oval 12"/>
            <p:cNvSpPr>
              <a:spLocks noChangeArrowheads="1"/>
            </p:cNvSpPr>
            <p:nvPr/>
          </p:nvSpPr>
          <p:spPr bwMode="auto">
            <a:xfrm>
              <a:off x="2336" y="1298"/>
              <a:ext cx="499" cy="4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У</a:t>
              </a:r>
            </a:p>
          </p:txBody>
        </p:sp>
        <p:sp>
          <p:nvSpPr>
            <p:cNvPr id="22539" name="Oval 13"/>
            <p:cNvSpPr>
              <a:spLocks noChangeArrowheads="1"/>
            </p:cNvSpPr>
            <p:nvPr/>
          </p:nvSpPr>
          <p:spPr bwMode="auto">
            <a:xfrm flipV="1">
              <a:off x="3651" y="1026"/>
              <a:ext cx="544" cy="49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</a:t>
              </a:r>
            </a:p>
          </p:txBody>
        </p:sp>
        <p:sp>
          <p:nvSpPr>
            <p:cNvPr id="22540" name="Rectangle 14"/>
            <p:cNvSpPr>
              <a:spLocks noChangeArrowheads="1"/>
            </p:cNvSpPr>
            <p:nvPr/>
          </p:nvSpPr>
          <p:spPr bwMode="auto">
            <a:xfrm>
              <a:off x="340" y="3748"/>
              <a:ext cx="2858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1. Поиск клиента и сбор информации</a:t>
              </a:r>
            </a:p>
          </p:txBody>
        </p:sp>
        <p:sp>
          <p:nvSpPr>
            <p:cNvPr id="22541" name="Rectangle 15"/>
            <p:cNvSpPr>
              <a:spLocks noChangeArrowheads="1"/>
            </p:cNvSpPr>
            <p:nvPr/>
          </p:nvSpPr>
          <p:spPr bwMode="auto">
            <a:xfrm>
              <a:off x="2154" y="3203"/>
              <a:ext cx="3311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2. Установление доверительного контакта</a:t>
              </a:r>
            </a:p>
          </p:txBody>
        </p:sp>
        <p:sp>
          <p:nvSpPr>
            <p:cNvPr id="22542" name="Rectangle 16"/>
            <p:cNvSpPr>
              <a:spLocks noChangeArrowheads="1"/>
            </p:cNvSpPr>
            <p:nvPr/>
          </p:nvSpPr>
          <p:spPr bwMode="auto">
            <a:xfrm>
              <a:off x="2562" y="2387"/>
              <a:ext cx="213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3. Презентация</a:t>
              </a:r>
            </a:p>
          </p:txBody>
        </p:sp>
        <p:sp>
          <p:nvSpPr>
            <p:cNvPr id="22543" name="Rectangle 17"/>
            <p:cNvSpPr>
              <a:spLocks noChangeArrowheads="1"/>
            </p:cNvSpPr>
            <p:nvPr/>
          </p:nvSpPr>
          <p:spPr bwMode="auto">
            <a:xfrm>
              <a:off x="2789" y="1706"/>
              <a:ext cx="2858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4. Работа с сомнениями и возражениями</a:t>
              </a:r>
            </a:p>
          </p:txBody>
        </p:sp>
        <p:sp>
          <p:nvSpPr>
            <p:cNvPr id="22544" name="Rectangle 18"/>
            <p:cNvSpPr>
              <a:spLocks noChangeArrowheads="1"/>
            </p:cNvSpPr>
            <p:nvPr/>
          </p:nvSpPr>
          <p:spPr bwMode="auto">
            <a:xfrm>
              <a:off x="3447" y="482"/>
              <a:ext cx="2313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5. Завершение сделки</a:t>
              </a:r>
            </a:p>
            <a:p>
              <a:pPr algn="ctr" eaLnBrk="1" hangingPunct="1"/>
              <a:r>
                <a:rPr lang="ru-RU" altLang="ru-RU"/>
                <a:t>и ППО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Социальная психология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Социальная психология – это наука, изучающая, как люди думают, чувствуют и ведут себя, находясь под </a:t>
            </a:r>
            <a:r>
              <a:rPr lang="ru-RU" altLang="ru-RU" smtClean="0">
                <a:solidFill>
                  <a:srgbClr val="FF0000"/>
                </a:solidFill>
              </a:rPr>
              <a:t>влиянием</a:t>
            </a:r>
            <a:r>
              <a:rPr lang="ru-RU" altLang="ru-RU" smtClean="0"/>
              <a:t> реального или воображаемого присутствия других людей. </a:t>
            </a:r>
            <a:r>
              <a:rPr lang="ru-RU" altLang="ru-RU" sz="1800" smtClean="0"/>
              <a:t>Эллиот Аронсон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Основные стадии заключения сделки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Поиск клиента и сбор информации</a:t>
            </a:r>
          </a:p>
          <a:p>
            <a:pPr eaLnBrk="1" hangingPunct="1"/>
            <a:r>
              <a:rPr lang="ru-RU" altLang="ru-RU" smtClean="0"/>
              <a:t>Установление контакта с клиентом и выяснение его потребностей</a:t>
            </a:r>
          </a:p>
          <a:p>
            <a:pPr eaLnBrk="1" hangingPunct="1"/>
            <a:r>
              <a:rPr lang="ru-RU" altLang="ru-RU" smtClean="0"/>
              <a:t>Презентация товара или услуги</a:t>
            </a:r>
          </a:p>
          <a:p>
            <a:pPr eaLnBrk="1" hangingPunct="1"/>
            <a:r>
              <a:rPr lang="ru-RU" altLang="ru-RU" smtClean="0"/>
              <a:t>Работа с сомнениями и возражениями</a:t>
            </a:r>
          </a:p>
          <a:p>
            <a:pPr eaLnBrk="1" hangingPunct="1"/>
            <a:r>
              <a:rPr lang="ru-RU" altLang="ru-RU" smtClean="0"/>
              <a:t>Завершение сделки и послепродажное обслуживание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Методы поиска клиентов</a:t>
            </a:r>
          </a:p>
        </p:txBody>
      </p:sp>
      <p:pic>
        <p:nvPicPr>
          <p:cNvPr id="24579" name="Picture 3" descr="j023301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844675"/>
            <a:ext cx="3600450" cy="3525838"/>
          </a:xfrm>
        </p:spPr>
      </p:pic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Слепой поиск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Бесконечная рекомендательная цепочка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Выставки и ярмарки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Источники влияния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Адресная почта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Телефон и телемагазин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Агентская сеть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Наблюдение за своей территорией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Интернет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5105400" y="2517775"/>
          <a:ext cx="4038600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иаграмма" r:id="rId3" imgW="6096000" imgH="4067251" progId="MSGraph.Chart.8">
                  <p:embed followColorScheme="full"/>
                </p:oleObj>
              </mc:Choice>
              <mc:Fallback>
                <p:oleObj name="Диаграмма" r:id="rId3" imgW="6096000" imgH="40672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517775"/>
                        <a:ext cx="4038600" cy="2693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277813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>
                <a:solidFill>
                  <a:schemeClr val="tx2"/>
                </a:solidFill>
              </a:rPr>
              <a:t>Информация о клиенте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288" y="1125538"/>
            <a:ext cx="5040312" cy="503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400"/>
              <a:t>Физическое или юридическое лицо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400"/>
              <a:t>Частное или государственное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400"/>
              <a:t>Индивид или группа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400"/>
              <a:t>Кто принимает решение о покупке – один человек или группа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400"/>
              <a:t>История фирмы или биография человека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400"/>
              <a:t>Чем интересно Ваше предложение для клиента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ru-RU" altLang="ru-RU" sz="2400"/>
          </a:p>
        </p:txBody>
      </p:sp>
      <p:pic>
        <p:nvPicPr>
          <p:cNvPr id="1029" name="Picture 5" descr="j01953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1989138"/>
            <a:ext cx="2835275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225" y="1393825"/>
            <a:ext cx="9144000" cy="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0" y="1268413"/>
            <a:ext cx="8731250" cy="5589587"/>
            <a:chOff x="1728" y="3024"/>
            <a:chExt cx="8528" cy="6205"/>
          </a:xfrm>
        </p:grpSpPr>
        <p:sp>
          <p:nvSpPr>
            <p:cNvPr id="25605" name="Oval 4"/>
            <p:cNvSpPr>
              <a:spLocks noChangeArrowheads="1"/>
            </p:cNvSpPr>
            <p:nvPr/>
          </p:nvSpPr>
          <p:spPr bwMode="auto">
            <a:xfrm>
              <a:off x="4752" y="5472"/>
              <a:ext cx="2448" cy="14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Человек</a:t>
              </a:r>
              <a:endParaRPr lang="ru-RU" altLang="ru-RU" sz="2000">
                <a:solidFill>
                  <a:schemeClr val="tx2"/>
                </a:solidFill>
              </a:endParaRPr>
            </a:p>
            <a:p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как часть </a:t>
              </a:r>
              <a:r>
                <a:rPr lang="ru-RU" altLang="ru-RU" sz="2000" b="1">
                  <a:solidFill>
                    <a:schemeClr val="tx2"/>
                  </a:solidFill>
                  <a:cs typeface="Times New Roman" panose="02020603050405020304" pitchFamily="18" charset="0"/>
                </a:rPr>
                <a:t>(ПВ)</a:t>
              </a:r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 универсума</a:t>
              </a:r>
              <a:endParaRPr lang="ru-RU" altLang="ru-RU" sz="2000">
                <a:solidFill>
                  <a:schemeClr val="tx2"/>
                </a:solidFill>
              </a:endParaRPr>
            </a:p>
          </p:txBody>
        </p:sp>
        <p:sp>
          <p:nvSpPr>
            <p:cNvPr id="25606" name="Oval 5"/>
            <p:cNvSpPr>
              <a:spLocks noChangeArrowheads="1"/>
            </p:cNvSpPr>
            <p:nvPr/>
          </p:nvSpPr>
          <p:spPr bwMode="auto">
            <a:xfrm>
              <a:off x="4752" y="3024"/>
              <a:ext cx="2304" cy="18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solidFill>
                    <a:schemeClr val="tx2"/>
                  </a:solidFill>
                  <a:cs typeface="Times New Roman" panose="02020603050405020304" pitchFamily="18" charset="0"/>
                </a:rPr>
                <a:t>Личность как</a:t>
              </a:r>
              <a:endParaRPr lang="ru-RU" altLang="ru-RU">
                <a:solidFill>
                  <a:schemeClr val="tx2"/>
                </a:solidFill>
              </a:endParaRPr>
            </a:p>
            <a:p>
              <a:r>
                <a:rPr lang="ru-RU" altLang="ru-RU">
                  <a:solidFill>
                    <a:schemeClr val="tx2"/>
                  </a:solidFill>
                  <a:cs typeface="Times New Roman" panose="02020603050405020304" pitchFamily="18" charset="0"/>
                </a:rPr>
                <a:t>носитель</a:t>
              </a:r>
              <a:endParaRPr lang="ru-RU" altLang="ru-RU">
                <a:solidFill>
                  <a:schemeClr val="tx2"/>
                </a:solidFill>
              </a:endParaRPr>
            </a:p>
            <a:p>
              <a:r>
                <a:rPr lang="ru-RU" altLang="ru-RU">
                  <a:solidFill>
                    <a:schemeClr val="tx2"/>
                  </a:solidFill>
                  <a:cs typeface="Times New Roman" panose="02020603050405020304" pitchFamily="18" charset="0"/>
                </a:rPr>
                <a:t>духовного</a:t>
              </a:r>
              <a:endParaRPr lang="ru-RU" altLang="ru-RU">
                <a:solidFill>
                  <a:schemeClr val="tx2"/>
                </a:solidFill>
              </a:endParaRPr>
            </a:p>
            <a:p>
              <a:r>
                <a:rPr lang="ru-RU" altLang="ru-RU">
                  <a:solidFill>
                    <a:schemeClr val="tx2"/>
                  </a:solidFill>
                  <a:cs typeface="Times New Roman" panose="02020603050405020304" pitchFamily="18" charset="0"/>
                </a:rPr>
                <a:t>начала </a:t>
              </a:r>
              <a:r>
                <a:rPr lang="ru-RU" altLang="ru-RU" b="1">
                  <a:solidFill>
                    <a:schemeClr val="tx2"/>
                  </a:solidFill>
                  <a:cs typeface="Times New Roman" panose="02020603050405020304" pitchFamily="18" charset="0"/>
                </a:rPr>
                <a:t>(Д)</a:t>
              </a:r>
              <a:endParaRPr lang="ru-RU" altLang="ru-RU">
                <a:solidFill>
                  <a:schemeClr val="tx2"/>
                </a:solidFill>
              </a:endParaRPr>
            </a:p>
          </p:txBody>
        </p:sp>
        <p:sp>
          <p:nvSpPr>
            <p:cNvPr id="25607" name="Oval 6"/>
            <p:cNvSpPr>
              <a:spLocks noChangeArrowheads="1"/>
            </p:cNvSpPr>
            <p:nvPr/>
          </p:nvSpPr>
          <p:spPr bwMode="auto">
            <a:xfrm>
              <a:off x="1728" y="5328"/>
              <a:ext cx="2736" cy="17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Индивид как</a:t>
              </a:r>
              <a:endParaRPr lang="ru-RU" altLang="ru-RU" sz="2000">
                <a:solidFill>
                  <a:schemeClr val="tx2"/>
                </a:solidFill>
              </a:endParaRPr>
            </a:p>
            <a:p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представитель</a:t>
              </a:r>
              <a:endParaRPr lang="ru-RU" altLang="ru-RU" sz="2000">
                <a:solidFill>
                  <a:schemeClr val="tx2"/>
                </a:solidFill>
              </a:endParaRPr>
            </a:p>
            <a:p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биологического вида </a:t>
              </a:r>
              <a:r>
                <a:rPr lang="ru-RU" altLang="ru-RU" sz="2000" b="1">
                  <a:solidFill>
                    <a:schemeClr val="tx2"/>
                  </a:solidFill>
                  <a:cs typeface="Times New Roman" panose="02020603050405020304" pitchFamily="18" charset="0"/>
                </a:rPr>
                <a:t>(Б)</a:t>
              </a:r>
              <a:endParaRPr lang="ru-RU" altLang="ru-RU" sz="2000">
                <a:solidFill>
                  <a:schemeClr val="tx2"/>
                </a:solidFill>
              </a:endParaRPr>
            </a:p>
          </p:txBody>
        </p:sp>
        <p:sp>
          <p:nvSpPr>
            <p:cNvPr id="25608" name="Oval 7"/>
            <p:cNvSpPr>
              <a:spLocks noChangeArrowheads="1"/>
            </p:cNvSpPr>
            <p:nvPr/>
          </p:nvSpPr>
          <p:spPr bwMode="auto">
            <a:xfrm>
              <a:off x="7520" y="5343"/>
              <a:ext cx="2736" cy="17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Субъект как</a:t>
              </a:r>
              <a:endParaRPr lang="ru-RU" altLang="ru-RU" sz="2000">
                <a:solidFill>
                  <a:schemeClr val="tx2"/>
                </a:solidFill>
              </a:endParaRPr>
            </a:p>
            <a:p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представитель</a:t>
              </a:r>
              <a:endParaRPr lang="ru-RU" altLang="ru-RU" sz="2000">
                <a:solidFill>
                  <a:schemeClr val="tx2"/>
                </a:solidFill>
              </a:endParaRPr>
            </a:p>
            <a:p>
              <a:r>
                <a:rPr lang="ru-RU" altLang="ru-RU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социума </a:t>
              </a:r>
              <a:r>
                <a:rPr lang="ru-RU" altLang="ru-RU" sz="2000" b="1">
                  <a:solidFill>
                    <a:schemeClr val="tx2"/>
                  </a:solidFill>
                  <a:cs typeface="Times New Roman" panose="02020603050405020304" pitchFamily="18" charset="0"/>
                </a:rPr>
                <a:t>(С)</a:t>
              </a:r>
              <a:endParaRPr lang="ru-RU" altLang="ru-RU" sz="2000">
                <a:solidFill>
                  <a:schemeClr val="tx2"/>
                </a:solidFill>
              </a:endParaRPr>
            </a:p>
          </p:txBody>
        </p:sp>
        <p:sp>
          <p:nvSpPr>
            <p:cNvPr id="25609" name="Oval 8"/>
            <p:cNvSpPr>
              <a:spLocks noChangeArrowheads="1"/>
            </p:cNvSpPr>
            <p:nvPr/>
          </p:nvSpPr>
          <p:spPr bwMode="auto">
            <a:xfrm>
              <a:off x="4464" y="7344"/>
              <a:ext cx="3168" cy="18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Индивидуальность</a:t>
              </a:r>
              <a:endParaRPr lang="ru-RU" altLang="ru-RU" sz="2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  <a:p>
              <a:r>
                <a:rPr lang="ru-RU" altLang="ru-RU" sz="20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</a:t>
              </a:r>
              <a:r>
                <a:rPr lang="ru-RU" altLang="ru-RU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особенность</a:t>
              </a:r>
            </a:p>
            <a:p>
              <a:r>
                <a:rPr lang="ru-RU" altLang="ru-RU" sz="20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психических</a:t>
              </a:r>
              <a:endParaRPr lang="ru-RU" altLang="ru-RU" sz="2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  <a:p>
              <a:r>
                <a:rPr lang="ru-RU" altLang="ru-RU" sz="20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процессов </a:t>
              </a:r>
              <a:r>
                <a:rPr lang="ru-RU" altLang="ru-RU" sz="20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(П)</a:t>
              </a:r>
              <a:endParaRPr lang="ru-RU" altLang="ru-RU" sz="20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10" name="AutoShape 9"/>
            <p:cNvSpPr>
              <a:spLocks noChangeArrowheads="1"/>
            </p:cNvSpPr>
            <p:nvPr/>
          </p:nvSpPr>
          <p:spPr bwMode="auto">
            <a:xfrm>
              <a:off x="5760" y="4752"/>
              <a:ext cx="432" cy="785"/>
            </a:xfrm>
            <a:prstGeom prst="upArrow">
              <a:avLst>
                <a:gd name="adj1" fmla="val 50000"/>
                <a:gd name="adj2" fmla="val 45428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611" name="AutoShape 10"/>
            <p:cNvSpPr>
              <a:spLocks noChangeArrowheads="1"/>
            </p:cNvSpPr>
            <p:nvPr/>
          </p:nvSpPr>
          <p:spPr bwMode="auto">
            <a:xfrm>
              <a:off x="7200" y="5904"/>
              <a:ext cx="288" cy="47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612" name="AutoShape 11"/>
            <p:cNvSpPr>
              <a:spLocks noChangeArrowheads="1"/>
            </p:cNvSpPr>
            <p:nvPr/>
          </p:nvSpPr>
          <p:spPr bwMode="auto">
            <a:xfrm>
              <a:off x="4464" y="5904"/>
              <a:ext cx="288" cy="471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613" name="AutoShape 12"/>
            <p:cNvSpPr>
              <a:spLocks noChangeArrowheads="1"/>
            </p:cNvSpPr>
            <p:nvPr/>
          </p:nvSpPr>
          <p:spPr bwMode="auto">
            <a:xfrm>
              <a:off x="5760" y="6768"/>
              <a:ext cx="432" cy="628"/>
            </a:xfrm>
            <a:prstGeom prst="downArrow">
              <a:avLst>
                <a:gd name="adj1" fmla="val 50000"/>
                <a:gd name="adj2" fmla="val 36343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614" name="AutoShape 13"/>
            <p:cNvSpPr>
              <a:spLocks noChangeArrowheads="1"/>
            </p:cNvSpPr>
            <p:nvPr/>
          </p:nvSpPr>
          <p:spPr bwMode="auto">
            <a:xfrm rot="2517775">
              <a:off x="3995" y="3873"/>
              <a:ext cx="432" cy="1837"/>
            </a:xfrm>
            <a:prstGeom prst="upDownArrow">
              <a:avLst>
                <a:gd name="adj1" fmla="val 50000"/>
                <a:gd name="adj2" fmla="val 85046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615" name="AutoShape 14"/>
            <p:cNvSpPr>
              <a:spLocks noChangeArrowheads="1"/>
            </p:cNvSpPr>
            <p:nvPr/>
          </p:nvSpPr>
          <p:spPr bwMode="auto">
            <a:xfrm rot="2160360">
              <a:off x="6742" y="4534"/>
              <a:ext cx="1872" cy="479"/>
            </a:xfrm>
            <a:prstGeom prst="leftRightArrow">
              <a:avLst>
                <a:gd name="adj1" fmla="val 50000"/>
                <a:gd name="adj2" fmla="val 78163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616" name="AutoShape 15"/>
            <p:cNvSpPr>
              <a:spLocks noChangeArrowheads="1"/>
            </p:cNvSpPr>
            <p:nvPr/>
          </p:nvSpPr>
          <p:spPr bwMode="auto">
            <a:xfrm rot="2557276">
              <a:off x="3168" y="7200"/>
              <a:ext cx="1584" cy="432"/>
            </a:xfrm>
            <a:prstGeom prst="leftRightArrow">
              <a:avLst>
                <a:gd name="adj1" fmla="val 50000"/>
                <a:gd name="adj2" fmla="val 73333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617" name="AutoShape 16"/>
            <p:cNvSpPr>
              <a:spLocks noChangeArrowheads="1"/>
            </p:cNvSpPr>
            <p:nvPr/>
          </p:nvSpPr>
          <p:spPr bwMode="auto">
            <a:xfrm rot="-3157297">
              <a:off x="7193" y="7310"/>
              <a:ext cx="1537" cy="432"/>
            </a:xfrm>
            <a:prstGeom prst="leftRightArrow">
              <a:avLst>
                <a:gd name="adj1" fmla="val 50000"/>
                <a:gd name="adj2" fmla="val 71157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618" name="Line 17"/>
            <p:cNvSpPr>
              <a:spLocks noChangeShapeType="1"/>
            </p:cNvSpPr>
            <p:nvPr/>
          </p:nvSpPr>
          <p:spPr bwMode="auto">
            <a:xfrm flipV="1">
              <a:off x="2448" y="3600"/>
              <a:ext cx="6912" cy="5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04" name="Rectangle 18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Базовая схема описания человека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Биологический индивид</a:t>
            </a:r>
            <a:r>
              <a:rPr lang="ru-RU" altLang="ru-RU" sz="32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Наследственность</a:t>
            </a:r>
          </a:p>
          <a:p>
            <a:pPr eaLnBrk="1" hangingPunct="1"/>
            <a:r>
              <a:rPr lang="ru-RU" altLang="ru-RU" sz="2800" smtClean="0"/>
              <a:t>Пол</a:t>
            </a:r>
          </a:p>
          <a:p>
            <a:pPr eaLnBrk="1" hangingPunct="1"/>
            <a:r>
              <a:rPr lang="ru-RU" altLang="ru-RU" sz="2800" smtClean="0"/>
              <a:t>Возраст</a:t>
            </a:r>
          </a:p>
          <a:p>
            <a:pPr eaLnBrk="1" hangingPunct="1"/>
            <a:r>
              <a:rPr lang="ru-RU" altLang="ru-RU" sz="2800" smtClean="0"/>
              <a:t>Внешний вид, конституция, телосложение</a:t>
            </a:r>
          </a:p>
          <a:p>
            <a:pPr eaLnBrk="1" hangingPunct="1"/>
            <a:r>
              <a:rPr lang="ru-RU" altLang="ru-RU" sz="2800" smtClean="0"/>
              <a:t>Образ жизни, состояние здоровья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Психическая индивидуальность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Особенности восприятия информации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Устойчивость внимания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Объем памяти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Стиль мышления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Работа воображения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Эмоциональная устойчивость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Выразительность речи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Склад темперамента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Способности и задатки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Социальный субъект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Семья – родственники по крови</a:t>
            </a:r>
          </a:p>
          <a:p>
            <a:pPr eaLnBrk="1" hangingPunct="1"/>
            <a:r>
              <a:rPr lang="ru-RU" altLang="ru-RU" smtClean="0"/>
              <a:t>Друзья – по душе</a:t>
            </a:r>
          </a:p>
          <a:p>
            <a:pPr eaLnBrk="1" hangingPunct="1"/>
            <a:r>
              <a:rPr lang="ru-RU" altLang="ru-RU" smtClean="0"/>
              <a:t>Коллеги – по работе</a:t>
            </a:r>
          </a:p>
          <a:p>
            <a:pPr eaLnBrk="1" hangingPunct="1"/>
            <a:r>
              <a:rPr lang="ru-RU" altLang="ru-RU" smtClean="0"/>
              <a:t>Соратники – по духу</a:t>
            </a:r>
          </a:p>
          <a:p>
            <a:pPr eaLnBrk="1" hangingPunct="1"/>
            <a:r>
              <a:rPr lang="ru-RU" altLang="ru-RU" smtClean="0"/>
              <a:t>Случайные люди по месту и времени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Духовная личность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Уровень образованности, интеллект</a:t>
            </a:r>
          </a:p>
          <a:p>
            <a:pPr eaLnBrk="1" hangingPunct="1"/>
            <a:r>
              <a:rPr lang="ru-RU" altLang="ru-RU" smtClean="0"/>
              <a:t>Национальная и религиозная культура</a:t>
            </a:r>
          </a:p>
          <a:p>
            <a:pPr eaLnBrk="1" hangingPunct="1"/>
            <a:r>
              <a:rPr lang="ru-RU" altLang="ru-RU" smtClean="0"/>
              <a:t>Идеалы, цели, установки</a:t>
            </a:r>
          </a:p>
          <a:p>
            <a:pPr eaLnBrk="1" hangingPunct="1"/>
            <a:r>
              <a:rPr lang="ru-RU" altLang="ru-RU" smtClean="0"/>
              <a:t>Особенности характера</a:t>
            </a:r>
          </a:p>
          <a:p>
            <a:pPr eaLnBrk="1" hangingPunct="1"/>
            <a:r>
              <a:rPr lang="ru-RU" altLang="ru-RU" smtClean="0"/>
              <a:t>Моральные ценности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Основные периоды развития человека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Пренатальный период (до рождения)</a:t>
            </a:r>
          </a:p>
          <a:p>
            <a:pPr eaLnBrk="1" hangingPunct="1"/>
            <a:r>
              <a:rPr lang="ru-RU" altLang="ru-RU" sz="2800" smtClean="0"/>
              <a:t>Детство (до 12 лет)</a:t>
            </a:r>
          </a:p>
          <a:p>
            <a:pPr eaLnBrk="1" hangingPunct="1"/>
            <a:r>
              <a:rPr lang="ru-RU" altLang="ru-RU" sz="2800" smtClean="0"/>
              <a:t>Отрочество (до 20 лет)</a:t>
            </a:r>
          </a:p>
          <a:p>
            <a:pPr eaLnBrk="1" hangingPunct="1"/>
            <a:r>
              <a:rPr lang="ru-RU" altLang="ru-RU" sz="2800" smtClean="0"/>
              <a:t>Зрелость:</a:t>
            </a:r>
          </a:p>
          <a:p>
            <a:pPr eaLnBrk="1" hangingPunct="1"/>
            <a:r>
              <a:rPr lang="ru-RU" altLang="ru-RU" sz="2800" smtClean="0"/>
              <a:t>Ранняя (до 40 лет)</a:t>
            </a:r>
          </a:p>
          <a:p>
            <a:pPr eaLnBrk="1" hangingPunct="1"/>
            <a:r>
              <a:rPr lang="ru-RU" altLang="ru-RU" sz="2800" smtClean="0"/>
              <a:t>Расцвет (до 60 лет)</a:t>
            </a:r>
          </a:p>
          <a:p>
            <a:pPr eaLnBrk="1" hangingPunct="1"/>
            <a:r>
              <a:rPr lang="ru-RU" altLang="ru-RU" sz="2800" smtClean="0"/>
              <a:t>Старение и увядание до смерти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539750" y="1844675"/>
            <a:ext cx="7848600" cy="4464050"/>
            <a:chOff x="340" y="436"/>
            <a:chExt cx="4944" cy="2336"/>
          </a:xfrm>
        </p:grpSpPr>
        <p:sp>
          <p:nvSpPr>
            <p:cNvPr id="31748" name="Freeform 3"/>
            <p:cNvSpPr>
              <a:spLocks/>
            </p:cNvSpPr>
            <p:nvPr/>
          </p:nvSpPr>
          <p:spPr bwMode="auto">
            <a:xfrm>
              <a:off x="340" y="482"/>
              <a:ext cx="4264" cy="2290"/>
            </a:xfrm>
            <a:custGeom>
              <a:avLst/>
              <a:gdLst>
                <a:gd name="T0" fmla="*/ 0 w 3130"/>
                <a:gd name="T1" fmla="*/ 6378 h 1337"/>
                <a:gd name="T2" fmla="*/ 2178 w 3130"/>
                <a:gd name="T3" fmla="*/ 5695 h 1337"/>
                <a:gd name="T4" fmla="*/ 3784 w 3130"/>
                <a:gd name="T5" fmla="*/ 226 h 1337"/>
                <a:gd name="T6" fmla="*/ 4929 w 3130"/>
                <a:gd name="T7" fmla="*/ 4327 h 1337"/>
                <a:gd name="T8" fmla="*/ 5735 w 3130"/>
                <a:gd name="T9" fmla="*/ 5923 h 1337"/>
                <a:gd name="T10" fmla="*/ 7914 w 3130"/>
                <a:gd name="T11" fmla="*/ 6606 h 13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30"/>
                <a:gd name="T19" fmla="*/ 0 h 1337"/>
                <a:gd name="T20" fmla="*/ 3130 w 3130"/>
                <a:gd name="T21" fmla="*/ 1337 h 13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30" h="1337">
                  <a:moveTo>
                    <a:pt x="0" y="1269"/>
                  </a:moveTo>
                  <a:cubicBezTo>
                    <a:pt x="306" y="1303"/>
                    <a:pt x="613" y="1337"/>
                    <a:pt x="862" y="1133"/>
                  </a:cubicBezTo>
                  <a:cubicBezTo>
                    <a:pt x="1111" y="929"/>
                    <a:pt x="1316" y="90"/>
                    <a:pt x="1497" y="45"/>
                  </a:cubicBezTo>
                  <a:cubicBezTo>
                    <a:pt x="1678" y="0"/>
                    <a:pt x="1822" y="672"/>
                    <a:pt x="1950" y="861"/>
                  </a:cubicBezTo>
                  <a:cubicBezTo>
                    <a:pt x="2078" y="1050"/>
                    <a:pt x="2071" y="1103"/>
                    <a:pt x="2268" y="1179"/>
                  </a:cubicBezTo>
                  <a:cubicBezTo>
                    <a:pt x="2465" y="1255"/>
                    <a:pt x="2986" y="1292"/>
                    <a:pt x="3130" y="13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49" name="Line 4"/>
            <p:cNvSpPr>
              <a:spLocks noChangeShapeType="1"/>
            </p:cNvSpPr>
            <p:nvPr/>
          </p:nvSpPr>
          <p:spPr bwMode="auto">
            <a:xfrm flipV="1">
              <a:off x="340" y="436"/>
              <a:ext cx="0" cy="2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50" name="Line 5"/>
            <p:cNvSpPr>
              <a:spLocks noChangeShapeType="1"/>
            </p:cNvSpPr>
            <p:nvPr/>
          </p:nvSpPr>
          <p:spPr bwMode="auto">
            <a:xfrm>
              <a:off x="340" y="2750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Rectangle 6"/>
            <p:cNvSpPr>
              <a:spLocks noChangeArrowheads="1"/>
            </p:cNvSpPr>
            <p:nvPr/>
          </p:nvSpPr>
          <p:spPr bwMode="auto">
            <a:xfrm>
              <a:off x="521" y="1979"/>
              <a:ext cx="862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Начало</a:t>
              </a:r>
            </a:p>
          </p:txBody>
        </p:sp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1837" y="1979"/>
              <a:ext cx="1043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Середина</a:t>
              </a:r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3560" y="1979"/>
              <a:ext cx="1134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Конец</a:t>
              </a:r>
            </a:p>
          </p:txBody>
        </p:sp>
      </p:grpSp>
      <p:sp>
        <p:nvSpPr>
          <p:cNvPr id="3174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Полный жизненный цикл имеет начало, середину и конец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Социальная психология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Социальная психология – это наука, изучающая закономерности возникновения, функционирования и проявления психических явлений, представляющих собой результат </a:t>
            </a:r>
            <a:r>
              <a:rPr lang="ru-RU" altLang="ru-RU" smtClean="0">
                <a:solidFill>
                  <a:srgbClr val="FF0000"/>
                </a:solidFill>
              </a:rPr>
              <a:t>взаимодействия</a:t>
            </a:r>
            <a:r>
              <a:rPr lang="ru-RU" altLang="ru-RU" smtClean="0"/>
              <a:t> людей и их групп, как представителей различных общностей.  </a:t>
            </a:r>
            <a:r>
              <a:rPr lang="ru-RU" altLang="ru-RU" sz="1800" smtClean="0"/>
              <a:t>Виктор Крысько</a:t>
            </a:r>
            <a:endParaRPr lang="ru-RU" altLang="ru-RU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9"/>
          <p:cNvGrpSpPr>
            <a:grpSpLocks/>
          </p:cNvGrpSpPr>
          <p:nvPr/>
        </p:nvGrpSpPr>
        <p:grpSpPr bwMode="auto">
          <a:xfrm>
            <a:off x="827088" y="692150"/>
            <a:ext cx="7489825" cy="5041900"/>
            <a:chOff x="521" y="436"/>
            <a:chExt cx="4718" cy="3176"/>
          </a:xfrm>
        </p:grpSpPr>
        <p:grpSp>
          <p:nvGrpSpPr>
            <p:cNvPr id="32771" name="Group 11"/>
            <p:cNvGrpSpPr>
              <a:grpSpLocks/>
            </p:cNvGrpSpPr>
            <p:nvPr/>
          </p:nvGrpSpPr>
          <p:grpSpPr bwMode="auto">
            <a:xfrm>
              <a:off x="521" y="436"/>
              <a:ext cx="4718" cy="3176"/>
              <a:chOff x="521" y="436"/>
              <a:chExt cx="4718" cy="3176"/>
            </a:xfrm>
          </p:grpSpPr>
          <p:sp>
            <p:nvSpPr>
              <p:cNvPr id="32779" name="Line 4"/>
              <p:cNvSpPr>
                <a:spLocks noChangeShapeType="1"/>
              </p:cNvSpPr>
              <p:nvPr/>
            </p:nvSpPr>
            <p:spPr bwMode="auto">
              <a:xfrm>
                <a:off x="521" y="436"/>
                <a:ext cx="0" cy="3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0" name="Line 5"/>
              <p:cNvSpPr>
                <a:spLocks noChangeShapeType="1"/>
              </p:cNvSpPr>
              <p:nvPr/>
            </p:nvSpPr>
            <p:spPr bwMode="auto">
              <a:xfrm>
                <a:off x="521" y="2205"/>
                <a:ext cx="47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1" name="Freeform 6"/>
              <p:cNvSpPr>
                <a:spLocks/>
              </p:cNvSpPr>
              <p:nvPr/>
            </p:nvSpPr>
            <p:spPr bwMode="auto">
              <a:xfrm>
                <a:off x="521" y="482"/>
                <a:ext cx="4536" cy="2087"/>
              </a:xfrm>
              <a:custGeom>
                <a:avLst/>
                <a:gdLst>
                  <a:gd name="T0" fmla="*/ 0 w 4536"/>
                  <a:gd name="T1" fmla="*/ 1746 h 2087"/>
                  <a:gd name="T2" fmla="*/ 182 w 4536"/>
                  <a:gd name="T3" fmla="*/ 2019 h 2087"/>
                  <a:gd name="T4" fmla="*/ 318 w 4536"/>
                  <a:gd name="T5" fmla="*/ 1837 h 2087"/>
                  <a:gd name="T6" fmla="*/ 998 w 4536"/>
                  <a:gd name="T7" fmla="*/ 522 h 2087"/>
                  <a:gd name="T8" fmla="*/ 2677 w 4536"/>
                  <a:gd name="T9" fmla="*/ 204 h 2087"/>
                  <a:gd name="T10" fmla="*/ 4536 w 4536"/>
                  <a:gd name="T11" fmla="*/ 1746 h 20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36"/>
                  <a:gd name="T19" fmla="*/ 0 h 2087"/>
                  <a:gd name="T20" fmla="*/ 4536 w 4536"/>
                  <a:gd name="T21" fmla="*/ 2087 h 20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36" h="2087">
                    <a:moveTo>
                      <a:pt x="0" y="1746"/>
                    </a:moveTo>
                    <a:cubicBezTo>
                      <a:pt x="64" y="1875"/>
                      <a:pt x="129" y="2004"/>
                      <a:pt x="182" y="2019"/>
                    </a:cubicBezTo>
                    <a:cubicBezTo>
                      <a:pt x="235" y="2034"/>
                      <a:pt x="182" y="2087"/>
                      <a:pt x="318" y="1837"/>
                    </a:cubicBezTo>
                    <a:cubicBezTo>
                      <a:pt x="454" y="1587"/>
                      <a:pt x="605" y="794"/>
                      <a:pt x="998" y="522"/>
                    </a:cubicBezTo>
                    <a:cubicBezTo>
                      <a:pt x="1391" y="250"/>
                      <a:pt x="2087" y="0"/>
                      <a:pt x="2677" y="204"/>
                    </a:cubicBezTo>
                    <a:cubicBezTo>
                      <a:pt x="3267" y="408"/>
                      <a:pt x="4226" y="1489"/>
                      <a:pt x="4536" y="174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2782" name="Line 7"/>
              <p:cNvSpPr>
                <a:spLocks noChangeShapeType="1"/>
              </p:cNvSpPr>
              <p:nvPr/>
            </p:nvSpPr>
            <p:spPr bwMode="auto">
              <a:xfrm>
                <a:off x="1156" y="1480"/>
                <a:ext cx="0" cy="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3" name="Line 8"/>
              <p:cNvSpPr>
                <a:spLocks noChangeShapeType="1"/>
              </p:cNvSpPr>
              <p:nvPr/>
            </p:nvSpPr>
            <p:spPr bwMode="auto">
              <a:xfrm>
                <a:off x="1383" y="1117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4" name="Line 9"/>
              <p:cNvSpPr>
                <a:spLocks noChangeShapeType="1"/>
              </p:cNvSpPr>
              <p:nvPr/>
            </p:nvSpPr>
            <p:spPr bwMode="auto">
              <a:xfrm>
                <a:off x="2154" y="709"/>
                <a:ext cx="0" cy="14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5" name="Line 10"/>
              <p:cNvSpPr>
                <a:spLocks noChangeShapeType="1"/>
              </p:cNvSpPr>
              <p:nvPr/>
            </p:nvSpPr>
            <p:spPr bwMode="auto">
              <a:xfrm>
                <a:off x="3470" y="845"/>
                <a:ext cx="0" cy="1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72" name="Oval 12"/>
            <p:cNvSpPr>
              <a:spLocks noChangeArrowheads="1"/>
            </p:cNvSpPr>
            <p:nvPr/>
          </p:nvSpPr>
          <p:spPr bwMode="auto">
            <a:xfrm>
              <a:off x="1610" y="1344"/>
              <a:ext cx="2223" cy="5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Зрелость</a:t>
              </a:r>
            </a:p>
          </p:txBody>
        </p:sp>
        <p:sp>
          <p:nvSpPr>
            <p:cNvPr id="32773" name="Oval 13"/>
            <p:cNvSpPr>
              <a:spLocks noChangeArrowheads="1"/>
            </p:cNvSpPr>
            <p:nvPr/>
          </p:nvSpPr>
          <p:spPr bwMode="auto">
            <a:xfrm>
              <a:off x="612" y="2659"/>
              <a:ext cx="1089" cy="6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Пренатальный</a:t>
              </a:r>
            </a:p>
          </p:txBody>
        </p:sp>
        <p:sp>
          <p:nvSpPr>
            <p:cNvPr id="32774" name="Line 14"/>
            <p:cNvSpPr>
              <a:spLocks noChangeShapeType="1"/>
            </p:cNvSpPr>
            <p:nvPr/>
          </p:nvSpPr>
          <p:spPr bwMode="auto">
            <a:xfrm flipH="1" flipV="1">
              <a:off x="748" y="2523"/>
              <a:ext cx="136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5" name="Oval 15"/>
            <p:cNvSpPr>
              <a:spLocks noChangeArrowheads="1"/>
            </p:cNvSpPr>
            <p:nvPr/>
          </p:nvSpPr>
          <p:spPr bwMode="auto">
            <a:xfrm>
              <a:off x="1338" y="2251"/>
              <a:ext cx="1270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Детство</a:t>
              </a:r>
            </a:p>
          </p:txBody>
        </p:sp>
        <p:sp>
          <p:nvSpPr>
            <p:cNvPr id="32776" name="Line 16"/>
            <p:cNvSpPr>
              <a:spLocks noChangeShapeType="1"/>
            </p:cNvSpPr>
            <p:nvPr/>
          </p:nvSpPr>
          <p:spPr bwMode="auto">
            <a:xfrm flipH="1" flipV="1">
              <a:off x="975" y="1933"/>
              <a:ext cx="363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7" name="Oval 17"/>
            <p:cNvSpPr>
              <a:spLocks noChangeArrowheads="1"/>
            </p:cNvSpPr>
            <p:nvPr/>
          </p:nvSpPr>
          <p:spPr bwMode="auto">
            <a:xfrm>
              <a:off x="703" y="527"/>
              <a:ext cx="998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Отрочество</a:t>
              </a:r>
            </a:p>
          </p:txBody>
        </p:sp>
        <p:sp>
          <p:nvSpPr>
            <p:cNvPr id="32778" name="Line 18"/>
            <p:cNvSpPr>
              <a:spLocks noChangeShapeType="1"/>
            </p:cNvSpPr>
            <p:nvPr/>
          </p:nvSpPr>
          <p:spPr bwMode="auto">
            <a:xfrm>
              <a:off x="1202" y="935"/>
              <a:ext cx="4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34"/>
          <p:cNvGrpSpPr>
            <a:grpSpLocks/>
          </p:cNvGrpSpPr>
          <p:nvPr/>
        </p:nvGrpSpPr>
        <p:grpSpPr bwMode="auto">
          <a:xfrm>
            <a:off x="539750" y="549275"/>
            <a:ext cx="7993063" cy="5327650"/>
            <a:chOff x="340" y="346"/>
            <a:chExt cx="5035" cy="3356"/>
          </a:xfrm>
        </p:grpSpPr>
        <p:sp>
          <p:nvSpPr>
            <p:cNvPr id="33795" name="Line 4"/>
            <p:cNvSpPr>
              <a:spLocks noChangeShapeType="1"/>
            </p:cNvSpPr>
            <p:nvPr/>
          </p:nvSpPr>
          <p:spPr bwMode="auto">
            <a:xfrm flipV="1">
              <a:off x="385" y="482"/>
              <a:ext cx="0" cy="3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796" name="Line 5"/>
            <p:cNvSpPr>
              <a:spLocks noChangeShapeType="1"/>
            </p:cNvSpPr>
            <p:nvPr/>
          </p:nvSpPr>
          <p:spPr bwMode="auto">
            <a:xfrm>
              <a:off x="385" y="2115"/>
              <a:ext cx="49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797" name="Freeform 6"/>
            <p:cNvSpPr>
              <a:spLocks/>
            </p:cNvSpPr>
            <p:nvPr/>
          </p:nvSpPr>
          <p:spPr bwMode="auto">
            <a:xfrm>
              <a:off x="385" y="1834"/>
              <a:ext cx="4854" cy="561"/>
            </a:xfrm>
            <a:custGeom>
              <a:avLst/>
              <a:gdLst>
                <a:gd name="T0" fmla="*/ 0 w 4854"/>
                <a:gd name="T1" fmla="*/ 281 h 561"/>
                <a:gd name="T2" fmla="*/ 272 w 4854"/>
                <a:gd name="T3" fmla="*/ 54 h 561"/>
                <a:gd name="T4" fmla="*/ 681 w 4854"/>
                <a:gd name="T5" fmla="*/ 553 h 561"/>
                <a:gd name="T6" fmla="*/ 1089 w 4854"/>
                <a:gd name="T7" fmla="*/ 8 h 561"/>
                <a:gd name="T8" fmla="*/ 1452 w 4854"/>
                <a:gd name="T9" fmla="*/ 507 h 561"/>
                <a:gd name="T10" fmla="*/ 1860 w 4854"/>
                <a:gd name="T11" fmla="*/ 145 h 561"/>
                <a:gd name="T12" fmla="*/ 2268 w 4854"/>
                <a:gd name="T13" fmla="*/ 507 h 561"/>
                <a:gd name="T14" fmla="*/ 2813 w 4854"/>
                <a:gd name="T15" fmla="*/ 8 h 561"/>
                <a:gd name="T16" fmla="*/ 3221 w 4854"/>
                <a:gd name="T17" fmla="*/ 507 h 561"/>
                <a:gd name="T18" fmla="*/ 3674 w 4854"/>
                <a:gd name="T19" fmla="*/ 8 h 561"/>
                <a:gd name="T20" fmla="*/ 4037 w 4854"/>
                <a:gd name="T21" fmla="*/ 462 h 561"/>
                <a:gd name="T22" fmla="*/ 4536 w 4854"/>
                <a:gd name="T23" fmla="*/ 54 h 561"/>
                <a:gd name="T24" fmla="*/ 4854 w 4854"/>
                <a:gd name="T25" fmla="*/ 281 h 5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54"/>
                <a:gd name="T40" fmla="*/ 0 h 561"/>
                <a:gd name="T41" fmla="*/ 4854 w 4854"/>
                <a:gd name="T42" fmla="*/ 561 h 5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54" h="561">
                  <a:moveTo>
                    <a:pt x="0" y="281"/>
                  </a:moveTo>
                  <a:cubicBezTo>
                    <a:pt x="79" y="145"/>
                    <a:pt x="159" y="9"/>
                    <a:pt x="272" y="54"/>
                  </a:cubicBezTo>
                  <a:cubicBezTo>
                    <a:pt x="385" y="99"/>
                    <a:pt x="545" y="561"/>
                    <a:pt x="681" y="553"/>
                  </a:cubicBezTo>
                  <a:cubicBezTo>
                    <a:pt x="817" y="545"/>
                    <a:pt x="961" y="16"/>
                    <a:pt x="1089" y="8"/>
                  </a:cubicBezTo>
                  <a:cubicBezTo>
                    <a:pt x="1217" y="0"/>
                    <a:pt x="1324" y="484"/>
                    <a:pt x="1452" y="507"/>
                  </a:cubicBezTo>
                  <a:cubicBezTo>
                    <a:pt x="1580" y="530"/>
                    <a:pt x="1724" y="145"/>
                    <a:pt x="1860" y="145"/>
                  </a:cubicBezTo>
                  <a:cubicBezTo>
                    <a:pt x="1996" y="145"/>
                    <a:pt x="2109" y="530"/>
                    <a:pt x="2268" y="507"/>
                  </a:cubicBezTo>
                  <a:cubicBezTo>
                    <a:pt x="2427" y="484"/>
                    <a:pt x="2654" y="8"/>
                    <a:pt x="2813" y="8"/>
                  </a:cubicBezTo>
                  <a:cubicBezTo>
                    <a:pt x="2972" y="8"/>
                    <a:pt x="3078" y="507"/>
                    <a:pt x="3221" y="507"/>
                  </a:cubicBezTo>
                  <a:cubicBezTo>
                    <a:pt x="3364" y="507"/>
                    <a:pt x="3538" y="15"/>
                    <a:pt x="3674" y="8"/>
                  </a:cubicBezTo>
                  <a:cubicBezTo>
                    <a:pt x="3810" y="1"/>
                    <a:pt x="3893" y="454"/>
                    <a:pt x="4037" y="462"/>
                  </a:cubicBezTo>
                  <a:cubicBezTo>
                    <a:pt x="4181" y="470"/>
                    <a:pt x="4400" y="84"/>
                    <a:pt x="4536" y="54"/>
                  </a:cubicBezTo>
                  <a:cubicBezTo>
                    <a:pt x="4672" y="24"/>
                    <a:pt x="4763" y="152"/>
                    <a:pt x="4854" y="28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3798" name="Oval 7"/>
            <p:cNvSpPr>
              <a:spLocks noChangeArrowheads="1"/>
            </p:cNvSpPr>
            <p:nvPr/>
          </p:nvSpPr>
          <p:spPr bwMode="auto">
            <a:xfrm>
              <a:off x="567" y="2523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10</a:t>
              </a:r>
            </a:p>
          </p:txBody>
        </p:sp>
        <p:sp>
          <p:nvSpPr>
            <p:cNvPr id="33799" name="Oval 8"/>
            <p:cNvSpPr>
              <a:spLocks noChangeArrowheads="1"/>
            </p:cNvSpPr>
            <p:nvPr/>
          </p:nvSpPr>
          <p:spPr bwMode="auto">
            <a:xfrm>
              <a:off x="1020" y="1253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20</a:t>
              </a:r>
            </a:p>
          </p:txBody>
        </p:sp>
        <p:sp>
          <p:nvSpPr>
            <p:cNvPr id="33800" name="Oval 9"/>
            <p:cNvSpPr>
              <a:spLocks noChangeArrowheads="1"/>
            </p:cNvSpPr>
            <p:nvPr/>
          </p:nvSpPr>
          <p:spPr bwMode="auto">
            <a:xfrm>
              <a:off x="1429" y="2568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30</a:t>
              </a:r>
            </a:p>
          </p:txBody>
        </p:sp>
        <p:sp>
          <p:nvSpPr>
            <p:cNvPr id="33801" name="Oval 10"/>
            <p:cNvSpPr>
              <a:spLocks noChangeArrowheads="1"/>
            </p:cNvSpPr>
            <p:nvPr/>
          </p:nvSpPr>
          <p:spPr bwMode="auto">
            <a:xfrm>
              <a:off x="1927" y="1253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40</a:t>
              </a:r>
            </a:p>
          </p:txBody>
        </p:sp>
        <p:sp>
          <p:nvSpPr>
            <p:cNvPr id="33802" name="Oval 11"/>
            <p:cNvSpPr>
              <a:spLocks noChangeArrowheads="1"/>
            </p:cNvSpPr>
            <p:nvPr/>
          </p:nvSpPr>
          <p:spPr bwMode="auto">
            <a:xfrm>
              <a:off x="2245" y="2523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50</a:t>
              </a:r>
            </a:p>
          </p:txBody>
        </p:sp>
        <p:sp>
          <p:nvSpPr>
            <p:cNvPr id="33803" name="Line 12"/>
            <p:cNvSpPr>
              <a:spLocks noChangeShapeType="1"/>
            </p:cNvSpPr>
            <p:nvPr/>
          </p:nvSpPr>
          <p:spPr bwMode="auto">
            <a:xfrm flipV="1">
              <a:off x="793" y="211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04" name="Line 13"/>
            <p:cNvSpPr>
              <a:spLocks noChangeShapeType="1"/>
            </p:cNvSpPr>
            <p:nvPr/>
          </p:nvSpPr>
          <p:spPr bwMode="auto">
            <a:xfrm>
              <a:off x="1247" y="1706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05" name="Line 14"/>
            <p:cNvSpPr>
              <a:spLocks noChangeShapeType="1"/>
            </p:cNvSpPr>
            <p:nvPr/>
          </p:nvSpPr>
          <p:spPr bwMode="auto">
            <a:xfrm flipV="1">
              <a:off x="1655" y="2115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06" name="Line 15"/>
            <p:cNvSpPr>
              <a:spLocks noChangeShapeType="1"/>
            </p:cNvSpPr>
            <p:nvPr/>
          </p:nvSpPr>
          <p:spPr bwMode="auto">
            <a:xfrm flipH="1">
              <a:off x="2064" y="1706"/>
              <a:ext cx="45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07" name="Line 16"/>
            <p:cNvSpPr>
              <a:spLocks noChangeShapeType="1"/>
            </p:cNvSpPr>
            <p:nvPr/>
          </p:nvSpPr>
          <p:spPr bwMode="auto">
            <a:xfrm flipH="1" flipV="1">
              <a:off x="2381" y="2115"/>
              <a:ext cx="9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08" name="Oval 17"/>
            <p:cNvSpPr>
              <a:spLocks noChangeArrowheads="1"/>
            </p:cNvSpPr>
            <p:nvPr/>
          </p:nvSpPr>
          <p:spPr bwMode="auto">
            <a:xfrm>
              <a:off x="2789" y="1207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60</a:t>
              </a:r>
            </a:p>
          </p:txBody>
        </p:sp>
        <p:sp>
          <p:nvSpPr>
            <p:cNvPr id="33809" name="Oval 18"/>
            <p:cNvSpPr>
              <a:spLocks noChangeArrowheads="1"/>
            </p:cNvSpPr>
            <p:nvPr/>
          </p:nvSpPr>
          <p:spPr bwMode="auto">
            <a:xfrm>
              <a:off x="3061" y="2523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70</a:t>
              </a:r>
            </a:p>
          </p:txBody>
        </p:sp>
        <p:sp>
          <p:nvSpPr>
            <p:cNvPr id="33810" name="Oval 19"/>
            <p:cNvSpPr>
              <a:spLocks noChangeArrowheads="1"/>
            </p:cNvSpPr>
            <p:nvPr/>
          </p:nvSpPr>
          <p:spPr bwMode="auto">
            <a:xfrm>
              <a:off x="3696" y="1207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80</a:t>
              </a:r>
            </a:p>
          </p:txBody>
        </p:sp>
        <p:sp>
          <p:nvSpPr>
            <p:cNvPr id="33811" name="Line 20"/>
            <p:cNvSpPr>
              <a:spLocks noChangeShapeType="1"/>
            </p:cNvSpPr>
            <p:nvPr/>
          </p:nvSpPr>
          <p:spPr bwMode="auto">
            <a:xfrm flipH="1">
              <a:off x="2880" y="1661"/>
              <a:ext cx="9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2" name="Line 21"/>
            <p:cNvSpPr>
              <a:spLocks noChangeShapeType="1"/>
            </p:cNvSpPr>
            <p:nvPr/>
          </p:nvSpPr>
          <p:spPr bwMode="auto">
            <a:xfrm flipV="1">
              <a:off x="3288" y="2115"/>
              <a:ext cx="13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3" name="Line 22"/>
            <p:cNvSpPr>
              <a:spLocks noChangeShapeType="1"/>
            </p:cNvSpPr>
            <p:nvPr/>
          </p:nvSpPr>
          <p:spPr bwMode="auto">
            <a:xfrm flipH="1">
              <a:off x="3833" y="1661"/>
              <a:ext cx="9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4" name="Oval 23"/>
            <p:cNvSpPr>
              <a:spLocks noChangeArrowheads="1"/>
            </p:cNvSpPr>
            <p:nvPr/>
          </p:nvSpPr>
          <p:spPr bwMode="auto">
            <a:xfrm>
              <a:off x="3923" y="2523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90</a:t>
              </a:r>
            </a:p>
          </p:txBody>
        </p:sp>
        <p:sp>
          <p:nvSpPr>
            <p:cNvPr id="33815" name="Oval 24"/>
            <p:cNvSpPr>
              <a:spLocks noChangeArrowheads="1"/>
            </p:cNvSpPr>
            <p:nvPr/>
          </p:nvSpPr>
          <p:spPr bwMode="auto">
            <a:xfrm>
              <a:off x="4558" y="1253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100</a:t>
              </a:r>
            </a:p>
          </p:txBody>
        </p:sp>
        <p:sp>
          <p:nvSpPr>
            <p:cNvPr id="33816" name="Line 25"/>
            <p:cNvSpPr>
              <a:spLocks noChangeShapeType="1"/>
            </p:cNvSpPr>
            <p:nvPr/>
          </p:nvSpPr>
          <p:spPr bwMode="auto">
            <a:xfrm flipV="1">
              <a:off x="4150" y="2115"/>
              <a:ext cx="9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7" name="Line 26"/>
            <p:cNvSpPr>
              <a:spLocks noChangeShapeType="1"/>
            </p:cNvSpPr>
            <p:nvPr/>
          </p:nvSpPr>
          <p:spPr bwMode="auto">
            <a:xfrm flipH="1">
              <a:off x="4694" y="1706"/>
              <a:ext cx="46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8" name="Oval 27"/>
            <p:cNvSpPr>
              <a:spLocks noChangeArrowheads="1"/>
            </p:cNvSpPr>
            <p:nvPr/>
          </p:nvSpPr>
          <p:spPr bwMode="auto">
            <a:xfrm>
              <a:off x="1247" y="754"/>
              <a:ext cx="862" cy="5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Ранняя</a:t>
              </a:r>
            </a:p>
            <a:p>
              <a:pPr algn="ctr" eaLnBrk="1" hangingPunct="1"/>
              <a:r>
                <a:rPr lang="ru-RU" altLang="ru-RU"/>
                <a:t>зрелость</a:t>
              </a:r>
            </a:p>
          </p:txBody>
        </p:sp>
        <p:sp>
          <p:nvSpPr>
            <p:cNvPr id="33819" name="Oval 28"/>
            <p:cNvSpPr>
              <a:spLocks noChangeArrowheads="1"/>
            </p:cNvSpPr>
            <p:nvPr/>
          </p:nvSpPr>
          <p:spPr bwMode="auto">
            <a:xfrm>
              <a:off x="2245" y="346"/>
              <a:ext cx="681" cy="9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Расцвет</a:t>
              </a:r>
            </a:p>
          </p:txBody>
        </p:sp>
        <p:sp>
          <p:nvSpPr>
            <p:cNvPr id="33820" name="Oval 29"/>
            <p:cNvSpPr>
              <a:spLocks noChangeArrowheads="1"/>
            </p:cNvSpPr>
            <p:nvPr/>
          </p:nvSpPr>
          <p:spPr bwMode="auto">
            <a:xfrm>
              <a:off x="3243" y="890"/>
              <a:ext cx="1769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Старение и увядание</a:t>
              </a:r>
            </a:p>
          </p:txBody>
        </p:sp>
        <p:sp>
          <p:nvSpPr>
            <p:cNvPr id="33821" name="Oval 30"/>
            <p:cNvSpPr>
              <a:spLocks noChangeArrowheads="1"/>
            </p:cNvSpPr>
            <p:nvPr/>
          </p:nvSpPr>
          <p:spPr bwMode="auto">
            <a:xfrm>
              <a:off x="748" y="2976"/>
              <a:ext cx="816" cy="4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Отрочество</a:t>
              </a:r>
            </a:p>
          </p:txBody>
        </p:sp>
        <p:sp>
          <p:nvSpPr>
            <p:cNvPr id="33822" name="Line 31"/>
            <p:cNvSpPr>
              <a:spLocks noChangeShapeType="1"/>
            </p:cNvSpPr>
            <p:nvPr/>
          </p:nvSpPr>
          <p:spPr bwMode="auto">
            <a:xfrm flipH="1" flipV="1">
              <a:off x="1066" y="2387"/>
              <a:ext cx="9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3" name="Oval 32"/>
            <p:cNvSpPr>
              <a:spLocks noChangeArrowheads="1"/>
            </p:cNvSpPr>
            <p:nvPr/>
          </p:nvSpPr>
          <p:spPr bwMode="auto">
            <a:xfrm>
              <a:off x="340" y="1298"/>
              <a:ext cx="590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Детство</a:t>
              </a:r>
            </a:p>
          </p:txBody>
        </p:sp>
        <p:sp>
          <p:nvSpPr>
            <p:cNvPr id="33824" name="Line 33"/>
            <p:cNvSpPr>
              <a:spLocks noChangeShapeType="1"/>
            </p:cNvSpPr>
            <p:nvPr/>
          </p:nvSpPr>
          <p:spPr bwMode="auto">
            <a:xfrm>
              <a:off x="657" y="166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8"/>
          <p:cNvGrpSpPr>
            <a:grpSpLocks/>
          </p:cNvGrpSpPr>
          <p:nvPr/>
        </p:nvGrpSpPr>
        <p:grpSpPr bwMode="auto">
          <a:xfrm>
            <a:off x="323850" y="549275"/>
            <a:ext cx="8424863" cy="5688013"/>
            <a:chOff x="204" y="346"/>
            <a:chExt cx="5307" cy="3583"/>
          </a:xfrm>
        </p:grpSpPr>
        <p:grpSp>
          <p:nvGrpSpPr>
            <p:cNvPr id="34819" name="Group 22"/>
            <p:cNvGrpSpPr>
              <a:grpSpLocks/>
            </p:cNvGrpSpPr>
            <p:nvPr/>
          </p:nvGrpSpPr>
          <p:grpSpPr bwMode="auto">
            <a:xfrm>
              <a:off x="204" y="890"/>
              <a:ext cx="5307" cy="3039"/>
              <a:chOff x="204" y="890"/>
              <a:chExt cx="5307" cy="3039"/>
            </a:xfrm>
          </p:grpSpPr>
          <p:sp>
            <p:nvSpPr>
              <p:cNvPr id="34825" name="Line 4"/>
              <p:cNvSpPr>
                <a:spLocks noChangeShapeType="1"/>
              </p:cNvSpPr>
              <p:nvPr/>
            </p:nvSpPr>
            <p:spPr bwMode="auto">
              <a:xfrm flipV="1">
                <a:off x="249" y="890"/>
                <a:ext cx="0" cy="30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6" name="Line 5"/>
              <p:cNvSpPr>
                <a:spLocks noChangeShapeType="1"/>
              </p:cNvSpPr>
              <p:nvPr/>
            </p:nvSpPr>
            <p:spPr bwMode="auto">
              <a:xfrm>
                <a:off x="249" y="2432"/>
                <a:ext cx="5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7" name="Oval 6"/>
              <p:cNvSpPr>
                <a:spLocks noChangeArrowheads="1"/>
              </p:cNvSpPr>
              <p:nvPr/>
            </p:nvSpPr>
            <p:spPr bwMode="auto">
              <a:xfrm>
                <a:off x="204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28" name="Oval 7"/>
              <p:cNvSpPr>
                <a:spLocks noChangeArrowheads="1"/>
              </p:cNvSpPr>
              <p:nvPr/>
            </p:nvSpPr>
            <p:spPr bwMode="auto">
              <a:xfrm>
                <a:off x="612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29" name="Oval 9"/>
              <p:cNvSpPr>
                <a:spLocks noChangeArrowheads="1"/>
              </p:cNvSpPr>
              <p:nvPr/>
            </p:nvSpPr>
            <p:spPr bwMode="auto">
              <a:xfrm>
                <a:off x="975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0" name="Oval 10"/>
              <p:cNvSpPr>
                <a:spLocks noChangeArrowheads="1"/>
              </p:cNvSpPr>
              <p:nvPr/>
            </p:nvSpPr>
            <p:spPr bwMode="auto">
              <a:xfrm>
                <a:off x="1247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1" name="Oval 11"/>
              <p:cNvSpPr>
                <a:spLocks noChangeArrowheads="1"/>
              </p:cNvSpPr>
              <p:nvPr/>
            </p:nvSpPr>
            <p:spPr bwMode="auto">
              <a:xfrm>
                <a:off x="1610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2" name="Oval 12"/>
              <p:cNvSpPr>
                <a:spLocks noChangeArrowheads="1"/>
              </p:cNvSpPr>
              <p:nvPr/>
            </p:nvSpPr>
            <p:spPr bwMode="auto">
              <a:xfrm>
                <a:off x="1973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3" name="Oval 13"/>
              <p:cNvSpPr>
                <a:spLocks noChangeArrowheads="1"/>
              </p:cNvSpPr>
              <p:nvPr/>
            </p:nvSpPr>
            <p:spPr bwMode="auto">
              <a:xfrm>
                <a:off x="2517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4" name="Oval 14"/>
              <p:cNvSpPr>
                <a:spLocks noChangeArrowheads="1"/>
              </p:cNvSpPr>
              <p:nvPr/>
            </p:nvSpPr>
            <p:spPr bwMode="auto">
              <a:xfrm>
                <a:off x="2925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5" name="Oval 15"/>
              <p:cNvSpPr>
                <a:spLocks noChangeArrowheads="1"/>
              </p:cNvSpPr>
              <p:nvPr/>
            </p:nvSpPr>
            <p:spPr bwMode="auto">
              <a:xfrm>
                <a:off x="3379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6" name="Oval 16"/>
              <p:cNvSpPr>
                <a:spLocks noChangeArrowheads="1"/>
              </p:cNvSpPr>
              <p:nvPr/>
            </p:nvSpPr>
            <p:spPr bwMode="auto">
              <a:xfrm>
                <a:off x="3833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7" name="Oval 17"/>
              <p:cNvSpPr>
                <a:spLocks noChangeArrowheads="1"/>
              </p:cNvSpPr>
              <p:nvPr/>
            </p:nvSpPr>
            <p:spPr bwMode="auto">
              <a:xfrm>
                <a:off x="4332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8" name="Oval 18"/>
              <p:cNvSpPr>
                <a:spLocks noChangeArrowheads="1"/>
              </p:cNvSpPr>
              <p:nvPr/>
            </p:nvSpPr>
            <p:spPr bwMode="auto">
              <a:xfrm>
                <a:off x="4830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39" name="Oval 19"/>
              <p:cNvSpPr>
                <a:spLocks noChangeArrowheads="1"/>
              </p:cNvSpPr>
              <p:nvPr/>
            </p:nvSpPr>
            <p:spPr bwMode="auto">
              <a:xfrm>
                <a:off x="5284" y="238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840" name="Freeform 20"/>
              <p:cNvSpPr>
                <a:spLocks/>
              </p:cNvSpPr>
              <p:nvPr/>
            </p:nvSpPr>
            <p:spPr bwMode="auto">
              <a:xfrm>
                <a:off x="295" y="1253"/>
                <a:ext cx="5080" cy="2177"/>
              </a:xfrm>
              <a:custGeom>
                <a:avLst/>
                <a:gdLst>
                  <a:gd name="T0" fmla="*/ 0 w 5080"/>
                  <a:gd name="T1" fmla="*/ 1187 h 2177"/>
                  <a:gd name="T2" fmla="*/ 182 w 5080"/>
                  <a:gd name="T3" fmla="*/ 144 h 2177"/>
                  <a:gd name="T4" fmla="*/ 544 w 5080"/>
                  <a:gd name="T5" fmla="*/ 2049 h 2177"/>
                  <a:gd name="T6" fmla="*/ 817 w 5080"/>
                  <a:gd name="T7" fmla="*/ 915 h 2177"/>
                  <a:gd name="T8" fmla="*/ 1180 w 5080"/>
                  <a:gd name="T9" fmla="*/ 1369 h 2177"/>
                  <a:gd name="T10" fmla="*/ 1724 w 5080"/>
                  <a:gd name="T11" fmla="*/ 643 h 2177"/>
                  <a:gd name="T12" fmla="*/ 2676 w 5080"/>
                  <a:gd name="T13" fmla="*/ 1641 h 2177"/>
                  <a:gd name="T14" fmla="*/ 3311 w 5080"/>
                  <a:gd name="T15" fmla="*/ 960 h 2177"/>
                  <a:gd name="T16" fmla="*/ 3629 w 5080"/>
                  <a:gd name="T17" fmla="*/ 870 h 2177"/>
                  <a:gd name="T18" fmla="*/ 3946 w 5080"/>
                  <a:gd name="T19" fmla="*/ 235 h 2177"/>
                  <a:gd name="T20" fmla="*/ 4536 w 5080"/>
                  <a:gd name="T21" fmla="*/ 1641 h 2177"/>
                  <a:gd name="T22" fmla="*/ 5080 w 5080"/>
                  <a:gd name="T23" fmla="*/ 1187 h 21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080"/>
                  <a:gd name="T37" fmla="*/ 0 h 2177"/>
                  <a:gd name="T38" fmla="*/ 5080 w 5080"/>
                  <a:gd name="T39" fmla="*/ 2177 h 21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080" h="2177">
                    <a:moveTo>
                      <a:pt x="0" y="1187"/>
                    </a:moveTo>
                    <a:cubicBezTo>
                      <a:pt x="45" y="593"/>
                      <a:pt x="91" y="0"/>
                      <a:pt x="182" y="144"/>
                    </a:cubicBezTo>
                    <a:cubicBezTo>
                      <a:pt x="273" y="288"/>
                      <a:pt x="438" y="1921"/>
                      <a:pt x="544" y="2049"/>
                    </a:cubicBezTo>
                    <a:cubicBezTo>
                      <a:pt x="650" y="2177"/>
                      <a:pt x="711" y="1028"/>
                      <a:pt x="817" y="915"/>
                    </a:cubicBezTo>
                    <a:cubicBezTo>
                      <a:pt x="923" y="802"/>
                      <a:pt x="1029" y="1414"/>
                      <a:pt x="1180" y="1369"/>
                    </a:cubicBezTo>
                    <a:cubicBezTo>
                      <a:pt x="1331" y="1324"/>
                      <a:pt x="1475" y="598"/>
                      <a:pt x="1724" y="643"/>
                    </a:cubicBezTo>
                    <a:cubicBezTo>
                      <a:pt x="1973" y="688"/>
                      <a:pt x="2411" y="1588"/>
                      <a:pt x="2676" y="1641"/>
                    </a:cubicBezTo>
                    <a:cubicBezTo>
                      <a:pt x="2941" y="1694"/>
                      <a:pt x="3152" y="1088"/>
                      <a:pt x="3311" y="960"/>
                    </a:cubicBezTo>
                    <a:cubicBezTo>
                      <a:pt x="3470" y="832"/>
                      <a:pt x="3523" y="991"/>
                      <a:pt x="3629" y="870"/>
                    </a:cubicBezTo>
                    <a:cubicBezTo>
                      <a:pt x="3735" y="749"/>
                      <a:pt x="3795" y="107"/>
                      <a:pt x="3946" y="235"/>
                    </a:cubicBezTo>
                    <a:cubicBezTo>
                      <a:pt x="4097" y="363"/>
                      <a:pt x="4347" y="1482"/>
                      <a:pt x="4536" y="1641"/>
                    </a:cubicBezTo>
                    <a:cubicBezTo>
                      <a:pt x="4725" y="1800"/>
                      <a:pt x="4902" y="1493"/>
                      <a:pt x="5080" y="118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34820" name="Rectangle 23"/>
            <p:cNvSpPr>
              <a:spLocks noChangeArrowheads="1"/>
            </p:cNvSpPr>
            <p:nvPr/>
          </p:nvSpPr>
          <p:spPr bwMode="auto">
            <a:xfrm>
              <a:off x="612" y="346"/>
              <a:ext cx="47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Мой биологический год</a:t>
              </a:r>
            </a:p>
          </p:txBody>
        </p:sp>
        <p:sp>
          <p:nvSpPr>
            <p:cNvPr id="34821" name="Rectangle 24"/>
            <p:cNvSpPr>
              <a:spLocks noChangeArrowheads="1"/>
            </p:cNvSpPr>
            <p:nvPr/>
          </p:nvSpPr>
          <p:spPr bwMode="auto">
            <a:xfrm>
              <a:off x="295" y="890"/>
              <a:ext cx="244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Подъем жизнедеятельности</a:t>
              </a:r>
            </a:p>
          </p:txBody>
        </p:sp>
        <p:sp>
          <p:nvSpPr>
            <p:cNvPr id="34822" name="Rectangle 25"/>
            <p:cNvSpPr>
              <a:spLocks noChangeArrowheads="1"/>
            </p:cNvSpPr>
            <p:nvPr/>
          </p:nvSpPr>
          <p:spPr bwMode="auto">
            <a:xfrm>
              <a:off x="340" y="3702"/>
              <a:ext cx="2449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Спад жизнедеятельности</a:t>
              </a:r>
            </a:p>
          </p:txBody>
        </p:sp>
        <p:sp>
          <p:nvSpPr>
            <p:cNvPr id="34823" name="Oval 26"/>
            <p:cNvSpPr>
              <a:spLocks noChangeArrowheads="1"/>
            </p:cNvSpPr>
            <p:nvPr/>
          </p:nvSpPr>
          <p:spPr bwMode="auto">
            <a:xfrm>
              <a:off x="295" y="2795"/>
              <a:ext cx="408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Д.Р.</a:t>
              </a:r>
            </a:p>
          </p:txBody>
        </p:sp>
        <p:sp>
          <p:nvSpPr>
            <p:cNvPr id="34824" name="Line 27"/>
            <p:cNvSpPr>
              <a:spLocks noChangeShapeType="1"/>
            </p:cNvSpPr>
            <p:nvPr/>
          </p:nvSpPr>
          <p:spPr bwMode="auto">
            <a:xfrm flipH="1" flipV="1">
              <a:off x="249" y="2478"/>
              <a:ext cx="13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3"/>
          <p:cNvGrpSpPr>
            <a:grpSpLocks/>
          </p:cNvGrpSpPr>
          <p:nvPr/>
        </p:nvGrpSpPr>
        <p:grpSpPr bwMode="auto">
          <a:xfrm>
            <a:off x="250825" y="620713"/>
            <a:ext cx="8713788" cy="5688012"/>
            <a:chOff x="158" y="391"/>
            <a:chExt cx="5489" cy="3583"/>
          </a:xfrm>
        </p:grpSpPr>
        <p:sp>
          <p:nvSpPr>
            <p:cNvPr id="35843" name="Rectangle 4"/>
            <p:cNvSpPr>
              <a:spLocks noChangeArrowheads="1"/>
            </p:cNvSpPr>
            <p:nvPr/>
          </p:nvSpPr>
          <p:spPr bwMode="auto">
            <a:xfrm>
              <a:off x="748" y="391"/>
              <a:ext cx="4445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Колебания работоспособности в течение суток</a:t>
              </a:r>
            </a:p>
          </p:txBody>
        </p:sp>
        <p:sp>
          <p:nvSpPr>
            <p:cNvPr id="35844" name="Line 5"/>
            <p:cNvSpPr>
              <a:spLocks noChangeShapeType="1"/>
            </p:cNvSpPr>
            <p:nvPr/>
          </p:nvSpPr>
          <p:spPr bwMode="auto">
            <a:xfrm>
              <a:off x="249" y="981"/>
              <a:ext cx="0" cy="29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5" name="Line 6"/>
            <p:cNvSpPr>
              <a:spLocks noChangeShapeType="1"/>
            </p:cNvSpPr>
            <p:nvPr/>
          </p:nvSpPr>
          <p:spPr bwMode="auto">
            <a:xfrm>
              <a:off x="249" y="2432"/>
              <a:ext cx="53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6" name="Oval 7"/>
            <p:cNvSpPr>
              <a:spLocks noChangeArrowheads="1"/>
            </p:cNvSpPr>
            <p:nvPr/>
          </p:nvSpPr>
          <p:spPr bwMode="auto">
            <a:xfrm>
              <a:off x="158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6</a:t>
              </a:r>
            </a:p>
          </p:txBody>
        </p:sp>
        <p:sp>
          <p:nvSpPr>
            <p:cNvPr id="35847" name="Oval 8"/>
            <p:cNvSpPr>
              <a:spLocks noChangeArrowheads="1"/>
            </p:cNvSpPr>
            <p:nvPr/>
          </p:nvSpPr>
          <p:spPr bwMode="auto">
            <a:xfrm>
              <a:off x="567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8</a:t>
              </a:r>
            </a:p>
          </p:txBody>
        </p:sp>
        <p:sp>
          <p:nvSpPr>
            <p:cNvPr id="35848" name="Oval 9"/>
            <p:cNvSpPr>
              <a:spLocks noChangeArrowheads="1"/>
            </p:cNvSpPr>
            <p:nvPr/>
          </p:nvSpPr>
          <p:spPr bwMode="auto">
            <a:xfrm>
              <a:off x="1020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10</a:t>
              </a:r>
            </a:p>
          </p:txBody>
        </p:sp>
        <p:sp>
          <p:nvSpPr>
            <p:cNvPr id="35849" name="Oval 10"/>
            <p:cNvSpPr>
              <a:spLocks noChangeArrowheads="1"/>
            </p:cNvSpPr>
            <p:nvPr/>
          </p:nvSpPr>
          <p:spPr bwMode="auto">
            <a:xfrm>
              <a:off x="1429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12</a:t>
              </a:r>
            </a:p>
          </p:txBody>
        </p:sp>
        <p:sp>
          <p:nvSpPr>
            <p:cNvPr id="35850" name="Oval 11"/>
            <p:cNvSpPr>
              <a:spLocks noChangeArrowheads="1"/>
            </p:cNvSpPr>
            <p:nvPr/>
          </p:nvSpPr>
          <p:spPr bwMode="auto">
            <a:xfrm>
              <a:off x="1882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14</a:t>
              </a:r>
            </a:p>
          </p:txBody>
        </p:sp>
        <p:sp>
          <p:nvSpPr>
            <p:cNvPr id="35851" name="Oval 12"/>
            <p:cNvSpPr>
              <a:spLocks noChangeArrowheads="1"/>
            </p:cNvSpPr>
            <p:nvPr/>
          </p:nvSpPr>
          <p:spPr bwMode="auto">
            <a:xfrm>
              <a:off x="2336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16</a:t>
              </a:r>
            </a:p>
          </p:txBody>
        </p:sp>
        <p:sp>
          <p:nvSpPr>
            <p:cNvPr id="35852" name="Oval 13"/>
            <p:cNvSpPr>
              <a:spLocks noChangeArrowheads="1"/>
            </p:cNvSpPr>
            <p:nvPr/>
          </p:nvSpPr>
          <p:spPr bwMode="auto">
            <a:xfrm>
              <a:off x="2789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18</a:t>
              </a:r>
            </a:p>
          </p:txBody>
        </p:sp>
        <p:sp>
          <p:nvSpPr>
            <p:cNvPr id="35853" name="Oval 14"/>
            <p:cNvSpPr>
              <a:spLocks noChangeArrowheads="1"/>
            </p:cNvSpPr>
            <p:nvPr/>
          </p:nvSpPr>
          <p:spPr bwMode="auto">
            <a:xfrm>
              <a:off x="3198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20</a:t>
              </a:r>
            </a:p>
          </p:txBody>
        </p:sp>
        <p:sp>
          <p:nvSpPr>
            <p:cNvPr id="35854" name="Oval 15"/>
            <p:cNvSpPr>
              <a:spLocks noChangeArrowheads="1"/>
            </p:cNvSpPr>
            <p:nvPr/>
          </p:nvSpPr>
          <p:spPr bwMode="auto">
            <a:xfrm>
              <a:off x="3651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22</a:t>
              </a:r>
            </a:p>
          </p:txBody>
        </p:sp>
        <p:sp>
          <p:nvSpPr>
            <p:cNvPr id="35855" name="Oval 16"/>
            <p:cNvSpPr>
              <a:spLocks noChangeArrowheads="1"/>
            </p:cNvSpPr>
            <p:nvPr/>
          </p:nvSpPr>
          <p:spPr bwMode="auto">
            <a:xfrm>
              <a:off x="4105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24</a:t>
              </a:r>
            </a:p>
          </p:txBody>
        </p:sp>
        <p:sp>
          <p:nvSpPr>
            <p:cNvPr id="35856" name="Oval 17"/>
            <p:cNvSpPr>
              <a:spLocks noChangeArrowheads="1"/>
            </p:cNvSpPr>
            <p:nvPr/>
          </p:nvSpPr>
          <p:spPr bwMode="auto">
            <a:xfrm>
              <a:off x="4513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2</a:t>
              </a:r>
            </a:p>
          </p:txBody>
        </p:sp>
        <p:sp>
          <p:nvSpPr>
            <p:cNvPr id="35857" name="Oval 18"/>
            <p:cNvSpPr>
              <a:spLocks noChangeArrowheads="1"/>
            </p:cNvSpPr>
            <p:nvPr/>
          </p:nvSpPr>
          <p:spPr bwMode="auto">
            <a:xfrm>
              <a:off x="4921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4</a:t>
              </a:r>
            </a:p>
          </p:txBody>
        </p:sp>
        <p:sp>
          <p:nvSpPr>
            <p:cNvPr id="35858" name="Oval 19"/>
            <p:cNvSpPr>
              <a:spLocks noChangeArrowheads="1"/>
            </p:cNvSpPr>
            <p:nvPr/>
          </p:nvSpPr>
          <p:spPr bwMode="auto">
            <a:xfrm>
              <a:off x="5329" y="2341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6</a:t>
              </a:r>
            </a:p>
          </p:txBody>
        </p:sp>
        <p:sp>
          <p:nvSpPr>
            <p:cNvPr id="35859" name="Freeform 21"/>
            <p:cNvSpPr>
              <a:spLocks/>
            </p:cNvSpPr>
            <p:nvPr/>
          </p:nvSpPr>
          <p:spPr bwMode="auto">
            <a:xfrm>
              <a:off x="249" y="1562"/>
              <a:ext cx="5262" cy="1762"/>
            </a:xfrm>
            <a:custGeom>
              <a:avLst/>
              <a:gdLst>
                <a:gd name="T0" fmla="*/ 0 w 5262"/>
                <a:gd name="T1" fmla="*/ 825 h 1762"/>
                <a:gd name="T2" fmla="*/ 771 w 5262"/>
                <a:gd name="T3" fmla="*/ 8 h 1762"/>
                <a:gd name="T4" fmla="*/ 1860 w 5262"/>
                <a:gd name="T5" fmla="*/ 870 h 1762"/>
                <a:gd name="T6" fmla="*/ 2722 w 5262"/>
                <a:gd name="T7" fmla="*/ 326 h 1762"/>
                <a:gd name="T8" fmla="*/ 3674 w 5262"/>
                <a:gd name="T9" fmla="*/ 870 h 1762"/>
                <a:gd name="T10" fmla="*/ 4355 w 5262"/>
                <a:gd name="T11" fmla="*/ 1551 h 1762"/>
                <a:gd name="T12" fmla="*/ 4854 w 5262"/>
                <a:gd name="T13" fmla="*/ 1641 h 1762"/>
                <a:gd name="T14" fmla="*/ 5262 w 5262"/>
                <a:gd name="T15" fmla="*/ 825 h 17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62"/>
                <a:gd name="T25" fmla="*/ 0 h 1762"/>
                <a:gd name="T26" fmla="*/ 5262 w 5262"/>
                <a:gd name="T27" fmla="*/ 1762 h 176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62" h="1762">
                  <a:moveTo>
                    <a:pt x="0" y="825"/>
                  </a:moveTo>
                  <a:cubicBezTo>
                    <a:pt x="230" y="412"/>
                    <a:pt x="461" y="0"/>
                    <a:pt x="771" y="8"/>
                  </a:cubicBezTo>
                  <a:cubicBezTo>
                    <a:pt x="1081" y="16"/>
                    <a:pt x="1535" y="817"/>
                    <a:pt x="1860" y="870"/>
                  </a:cubicBezTo>
                  <a:cubicBezTo>
                    <a:pt x="2185" y="923"/>
                    <a:pt x="2420" y="326"/>
                    <a:pt x="2722" y="326"/>
                  </a:cubicBezTo>
                  <a:cubicBezTo>
                    <a:pt x="3024" y="326"/>
                    <a:pt x="3402" y="666"/>
                    <a:pt x="3674" y="870"/>
                  </a:cubicBezTo>
                  <a:cubicBezTo>
                    <a:pt x="3946" y="1074"/>
                    <a:pt x="4158" y="1423"/>
                    <a:pt x="4355" y="1551"/>
                  </a:cubicBezTo>
                  <a:cubicBezTo>
                    <a:pt x="4552" y="1679"/>
                    <a:pt x="4703" y="1762"/>
                    <a:pt x="4854" y="1641"/>
                  </a:cubicBezTo>
                  <a:cubicBezTo>
                    <a:pt x="5005" y="1520"/>
                    <a:pt x="5133" y="1172"/>
                    <a:pt x="5262" y="8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860" name="Line 22"/>
            <p:cNvSpPr>
              <a:spLocks noChangeShapeType="1"/>
            </p:cNvSpPr>
            <p:nvPr/>
          </p:nvSpPr>
          <p:spPr bwMode="auto">
            <a:xfrm>
              <a:off x="385" y="2160"/>
              <a:ext cx="50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Лекция 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Основные виды общения и типы поведения в конфликте</a:t>
            </a:r>
          </a:p>
          <a:p>
            <a:pPr eaLnBrk="1" hangingPunct="1"/>
            <a:r>
              <a:rPr lang="ru-RU" altLang="ru-RU" smtClean="0"/>
              <a:t>Стадии общения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Основные виды общения и типы поведения в конфликте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539750" y="1125538"/>
            <a:ext cx="8135938" cy="5541962"/>
            <a:chOff x="340" y="709"/>
            <a:chExt cx="5125" cy="3491"/>
          </a:xfrm>
        </p:grpSpPr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1882" y="2115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2835" y="1389"/>
              <a:ext cx="0" cy="1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3787" y="2024"/>
              <a:ext cx="81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Субъект</a:t>
              </a: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auto">
            <a:xfrm>
              <a:off x="1020" y="1979"/>
              <a:ext cx="817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Объект</a:t>
              </a:r>
            </a:p>
          </p:txBody>
        </p:sp>
        <p:sp>
          <p:nvSpPr>
            <p:cNvPr id="37896" name="Oval 8"/>
            <p:cNvSpPr>
              <a:spLocks noChangeArrowheads="1"/>
            </p:cNvSpPr>
            <p:nvPr/>
          </p:nvSpPr>
          <p:spPr bwMode="auto">
            <a:xfrm>
              <a:off x="2381" y="1071"/>
              <a:ext cx="907" cy="2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Субъект</a:t>
              </a:r>
            </a:p>
          </p:txBody>
        </p:sp>
        <p:sp>
          <p:nvSpPr>
            <p:cNvPr id="37897" name="Oval 9"/>
            <p:cNvSpPr>
              <a:spLocks noChangeArrowheads="1"/>
            </p:cNvSpPr>
            <p:nvPr/>
          </p:nvSpPr>
          <p:spPr bwMode="auto">
            <a:xfrm>
              <a:off x="2336" y="2840"/>
              <a:ext cx="998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Объект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3198" y="1344"/>
              <a:ext cx="1769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Субъект-субъектный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диалог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975" y="1389"/>
              <a:ext cx="1587" cy="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Манипулятивный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монолог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975" y="2341"/>
              <a:ext cx="1587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Индифферентное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общение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3198" y="2341"/>
              <a:ext cx="1859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Приспосабливающийся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монолог</a:t>
              </a:r>
            </a:p>
          </p:txBody>
        </p: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 flipV="1">
              <a:off x="340" y="709"/>
              <a:ext cx="45" cy="3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340" y="3929"/>
              <a:ext cx="4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521" y="754"/>
              <a:ext cx="1543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>
                  <a:latin typeface="Verdana" panose="020B0604030504040204" pitchFamily="34" charset="0"/>
                </a:rPr>
                <a:t>Мой интерес 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3878" y="3974"/>
              <a:ext cx="158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Интерес другого</a:t>
              </a: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521" y="1071"/>
              <a:ext cx="1543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FF3300"/>
                  </a:solidFill>
                  <a:latin typeface="Verdana" panose="020B0604030504040204" pitchFamily="34" charset="0"/>
                </a:rPr>
                <a:t>Подавление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431" y="3475"/>
              <a:ext cx="167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FF3300"/>
                  </a:solidFill>
                  <a:latin typeface="Verdana" panose="020B0604030504040204" pitchFamily="34" charset="0"/>
                </a:rPr>
                <a:t>Уход, избегание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3560" y="1026"/>
              <a:ext cx="172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FF3300"/>
                  </a:solidFill>
                  <a:latin typeface="Verdana" panose="020B0604030504040204" pitchFamily="34" charset="0"/>
                </a:rPr>
                <a:t>Сотрудничество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3424" y="3566"/>
              <a:ext cx="1905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FF3300"/>
                  </a:solidFill>
                  <a:latin typeface="Verdana" panose="020B0604030504040204" pitchFamily="34" charset="0"/>
                </a:rPr>
                <a:t>Приспособление</a:t>
              </a:r>
            </a:p>
          </p:txBody>
        </p:sp>
        <p:sp>
          <p:nvSpPr>
            <p:cNvPr id="37910" name="Oval 22"/>
            <p:cNvSpPr>
              <a:spLocks noChangeArrowheads="1"/>
            </p:cNvSpPr>
            <p:nvPr/>
          </p:nvSpPr>
          <p:spPr bwMode="auto">
            <a:xfrm>
              <a:off x="2200" y="1979"/>
              <a:ext cx="1315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FF3300"/>
                  </a:solidFill>
                  <a:latin typeface="Verdana" panose="020B0604030504040204" pitchFamily="34" charset="0"/>
                </a:rPr>
                <a:t>Компромисс</a:t>
              </a:r>
            </a:p>
          </p:txBody>
        </p: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Основные стадии общения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0" y="1484313"/>
          <a:ext cx="8208963" cy="537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179388" y="765175"/>
            <a:ext cx="8964612" cy="5472113"/>
            <a:chOff x="113" y="482"/>
            <a:chExt cx="5647" cy="3447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auto">
            <a:xfrm>
              <a:off x="1655" y="1570"/>
              <a:ext cx="2132" cy="127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latin typeface="Verdana" panose="020B0604030504040204" pitchFamily="34" charset="0"/>
                </a:rPr>
                <a:t>Основные </a:t>
              </a:r>
            </a:p>
            <a:p>
              <a:pPr algn="ctr" eaLnBrk="1" hangingPunct="1"/>
              <a:r>
                <a:rPr lang="ru-RU" altLang="ru-RU" sz="2400">
                  <a:latin typeface="Verdana" panose="020B0604030504040204" pitchFamily="34" charset="0"/>
                </a:rPr>
                <a:t>компоненты</a:t>
              </a:r>
            </a:p>
            <a:p>
              <a:pPr algn="ctr" eaLnBrk="1" hangingPunct="1"/>
              <a:r>
                <a:rPr lang="ru-RU" altLang="ru-RU" sz="2400">
                  <a:latin typeface="Verdana" panose="020B0604030504040204" pitchFamily="34" charset="0"/>
                </a:rPr>
                <a:t>общения</a:t>
              </a:r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113" y="1661"/>
              <a:ext cx="1452" cy="10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Поведенческий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компонент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(все доступное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Наблюдению)</a:t>
              </a: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3923" y="1616"/>
              <a:ext cx="1837" cy="113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Эмоциональный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компонент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(умение сочувствовать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И сопереживать)</a:t>
              </a: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1610" y="3158"/>
              <a:ext cx="2177" cy="77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Познавательный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компонент</a:t>
              </a:r>
            </a:p>
            <a:p>
              <a:pPr algn="ctr" eaLnBrk="1" hangingPunct="1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1746" y="482"/>
              <a:ext cx="2087" cy="77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Нравственный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компонент</a:t>
              </a:r>
            </a:p>
          </p:txBody>
        </p:sp>
      </p:grp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611188" y="549275"/>
            <a:ext cx="7993062" cy="6048375"/>
            <a:chOff x="385" y="346"/>
            <a:chExt cx="5035" cy="3810"/>
          </a:xfrm>
        </p:grpSpPr>
        <p:sp>
          <p:nvSpPr>
            <p:cNvPr id="39939" name="Oval 3"/>
            <p:cNvSpPr>
              <a:spLocks noChangeArrowheads="1"/>
            </p:cNvSpPr>
            <p:nvPr/>
          </p:nvSpPr>
          <p:spPr bwMode="auto">
            <a:xfrm>
              <a:off x="1746" y="1706"/>
              <a:ext cx="2087" cy="10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Позиции восприятия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В общении</a:t>
              </a:r>
            </a:p>
          </p:txBody>
        </p:sp>
        <p:sp>
          <p:nvSpPr>
            <p:cNvPr id="39940" name="Oval 4"/>
            <p:cNvSpPr>
              <a:spLocks noChangeArrowheads="1"/>
            </p:cNvSpPr>
            <p:nvPr/>
          </p:nvSpPr>
          <p:spPr bwMode="auto">
            <a:xfrm>
              <a:off x="385" y="1480"/>
              <a:ext cx="1044" cy="13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Я-позиция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(стою только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 на своей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позиции)</a:t>
              </a:r>
            </a:p>
            <a:p>
              <a:pPr algn="ctr" eaLnBrk="1" hangingPunct="1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1882" y="3294"/>
              <a:ext cx="1814" cy="8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ТЫ-позиция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(можно поменяться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Местами с Я)</a:t>
              </a: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4241" y="1434"/>
              <a:ext cx="1179" cy="136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МЫ-позиция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(Я мысленно 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в позиции 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стороннего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наблюдателя)</a:t>
              </a: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1882" y="346"/>
              <a:ext cx="1860" cy="10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ОНИ-позиция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(Я мысленно в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ТЫ позиции 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Стороннего </a:t>
              </a:r>
            </a:p>
            <a:p>
              <a:pPr algn="ctr" eaLnBrk="1" hangingPunct="1"/>
              <a:r>
                <a:rPr lang="ru-RU" altLang="ru-RU">
                  <a:latin typeface="Verdana" panose="020B0604030504040204" pitchFamily="34" charset="0"/>
                </a:rPr>
                <a:t>Наблюдателя)</a:t>
              </a:r>
            </a:p>
          </p:txBody>
        </p: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Лекция 4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презентации</a:t>
            </a:r>
          </a:p>
          <a:p>
            <a:pPr eaLnBrk="1" hangingPunct="1"/>
            <a:r>
              <a:rPr lang="ru-RU" altLang="ru-RU" smtClean="0"/>
              <a:t>План подготовки презентации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5"/>
          <p:cNvGrpSpPr>
            <a:grpSpLocks/>
          </p:cNvGrpSpPr>
          <p:nvPr/>
        </p:nvGrpSpPr>
        <p:grpSpPr bwMode="auto">
          <a:xfrm>
            <a:off x="755650" y="981075"/>
            <a:ext cx="7272338" cy="4464050"/>
            <a:chOff x="476" y="618"/>
            <a:chExt cx="4581" cy="2812"/>
          </a:xfrm>
        </p:grpSpPr>
        <p:sp>
          <p:nvSpPr>
            <p:cNvPr id="7171" name="Line 4"/>
            <p:cNvSpPr>
              <a:spLocks noChangeShapeType="1"/>
            </p:cNvSpPr>
            <p:nvPr/>
          </p:nvSpPr>
          <p:spPr bwMode="auto">
            <a:xfrm>
              <a:off x="1519" y="2024"/>
              <a:ext cx="24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Line 5"/>
            <p:cNvSpPr>
              <a:spLocks noChangeShapeType="1"/>
            </p:cNvSpPr>
            <p:nvPr/>
          </p:nvSpPr>
          <p:spPr bwMode="auto">
            <a:xfrm>
              <a:off x="2699" y="981"/>
              <a:ext cx="0" cy="208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Oval 6"/>
            <p:cNvSpPr>
              <a:spLocks noChangeArrowheads="1"/>
            </p:cNvSpPr>
            <p:nvPr/>
          </p:nvSpPr>
          <p:spPr bwMode="auto">
            <a:xfrm>
              <a:off x="2064" y="1706"/>
              <a:ext cx="1270" cy="6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Виды</a:t>
              </a:r>
            </a:p>
            <a:p>
              <a:pPr algn="ctr" eaLnBrk="1" hangingPunct="1"/>
              <a:r>
                <a:rPr lang="ru-RU" altLang="ru-RU"/>
                <a:t>взаимодействий</a:t>
              </a:r>
            </a:p>
          </p:txBody>
        </p:sp>
        <p:sp>
          <p:nvSpPr>
            <p:cNvPr id="7174" name="Rectangle 7"/>
            <p:cNvSpPr>
              <a:spLocks noChangeArrowheads="1"/>
            </p:cNvSpPr>
            <p:nvPr/>
          </p:nvSpPr>
          <p:spPr bwMode="auto">
            <a:xfrm>
              <a:off x="476" y="1842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Личность(Ты)</a:t>
              </a:r>
            </a:p>
          </p:txBody>
        </p:sp>
        <p:sp>
          <p:nvSpPr>
            <p:cNvPr id="7175" name="Rectangle 8"/>
            <p:cNvSpPr>
              <a:spLocks noChangeArrowheads="1"/>
            </p:cNvSpPr>
            <p:nvPr/>
          </p:nvSpPr>
          <p:spPr bwMode="auto">
            <a:xfrm>
              <a:off x="4014" y="1842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Группа(Они)</a:t>
              </a:r>
            </a:p>
          </p:txBody>
        </p:sp>
        <p:sp>
          <p:nvSpPr>
            <p:cNvPr id="7176" name="Rectangle 9"/>
            <p:cNvSpPr>
              <a:spLocks noChangeArrowheads="1"/>
            </p:cNvSpPr>
            <p:nvPr/>
          </p:nvSpPr>
          <p:spPr bwMode="auto">
            <a:xfrm>
              <a:off x="2154" y="3067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Группа(Мы)</a:t>
              </a:r>
            </a:p>
          </p:txBody>
        </p:sp>
        <p:sp>
          <p:nvSpPr>
            <p:cNvPr id="7177" name="Rectangle 10"/>
            <p:cNvSpPr>
              <a:spLocks noChangeArrowheads="1"/>
            </p:cNvSpPr>
            <p:nvPr/>
          </p:nvSpPr>
          <p:spPr bwMode="auto">
            <a:xfrm>
              <a:off x="2154" y="618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Личность (Я)</a:t>
              </a:r>
            </a:p>
          </p:txBody>
        </p:sp>
        <p:sp>
          <p:nvSpPr>
            <p:cNvPr id="7178" name="Oval 11"/>
            <p:cNvSpPr>
              <a:spLocks noChangeArrowheads="1"/>
            </p:cNvSpPr>
            <p:nvPr/>
          </p:nvSpPr>
          <p:spPr bwMode="auto">
            <a:xfrm>
              <a:off x="521" y="890"/>
              <a:ext cx="1724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Межличностные</a:t>
              </a:r>
            </a:p>
          </p:txBody>
        </p:sp>
        <p:sp>
          <p:nvSpPr>
            <p:cNvPr id="7179" name="Oval 12"/>
            <p:cNvSpPr>
              <a:spLocks noChangeArrowheads="1"/>
            </p:cNvSpPr>
            <p:nvPr/>
          </p:nvSpPr>
          <p:spPr bwMode="auto">
            <a:xfrm>
              <a:off x="3288" y="2341"/>
              <a:ext cx="1724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Межгрупповые</a:t>
              </a:r>
            </a:p>
          </p:txBody>
        </p:sp>
        <p:sp>
          <p:nvSpPr>
            <p:cNvPr id="7180" name="Oval 13"/>
            <p:cNvSpPr>
              <a:spLocks noChangeArrowheads="1"/>
            </p:cNvSpPr>
            <p:nvPr/>
          </p:nvSpPr>
          <p:spPr bwMode="auto">
            <a:xfrm>
              <a:off x="3198" y="845"/>
              <a:ext cx="1724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Личность – </a:t>
              </a:r>
            </a:p>
            <a:p>
              <a:pPr algn="ctr" eaLnBrk="1" hangingPunct="1"/>
              <a:r>
                <a:rPr lang="ru-RU" altLang="ru-RU"/>
                <a:t>лидер</a:t>
              </a:r>
            </a:p>
            <a:p>
              <a:pPr algn="ctr" eaLnBrk="1" hangingPunct="1"/>
              <a:r>
                <a:rPr lang="ru-RU" altLang="ru-RU"/>
                <a:t>в группе</a:t>
              </a:r>
            </a:p>
          </p:txBody>
        </p:sp>
        <p:sp>
          <p:nvSpPr>
            <p:cNvPr id="7181" name="Oval 14"/>
            <p:cNvSpPr>
              <a:spLocks noChangeArrowheads="1"/>
            </p:cNvSpPr>
            <p:nvPr/>
          </p:nvSpPr>
          <p:spPr bwMode="auto">
            <a:xfrm>
              <a:off x="476" y="2296"/>
              <a:ext cx="1724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Группа</a:t>
              </a:r>
            </a:p>
            <a:p>
              <a:pPr algn="ctr" eaLnBrk="1" hangingPunct="1"/>
              <a:r>
                <a:rPr lang="ru-RU" altLang="ru-RU"/>
                <a:t>подавляет</a:t>
              </a:r>
            </a:p>
            <a:p>
              <a:pPr algn="ctr" eaLnBrk="1" hangingPunct="1"/>
              <a:r>
                <a:rPr lang="ru-RU" altLang="ru-RU"/>
                <a:t>личность</a:t>
              </a: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Основные виды презентации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Заученный текст</a:t>
            </a:r>
          </a:p>
          <a:p>
            <a:pPr eaLnBrk="1" hangingPunct="1"/>
            <a:r>
              <a:rPr lang="ru-RU" altLang="ru-RU" smtClean="0"/>
              <a:t>Презентация по формуле</a:t>
            </a:r>
          </a:p>
          <a:p>
            <a:pPr eaLnBrk="1" hangingPunct="1"/>
            <a:r>
              <a:rPr lang="ru-RU" altLang="ru-RU" smtClean="0"/>
              <a:t>Удовлетворение потребности</a:t>
            </a:r>
          </a:p>
          <a:p>
            <a:pPr eaLnBrk="1" hangingPunct="1"/>
            <a:r>
              <a:rPr lang="ru-RU" altLang="ru-RU" smtClean="0"/>
              <a:t>Презентация решения проблемы</a:t>
            </a:r>
          </a:p>
          <a:p>
            <a:pPr eaLnBrk="1" hangingPunct="1"/>
            <a:r>
              <a:rPr lang="ru-RU" altLang="ru-RU" smtClean="0"/>
              <a:t>Групповая презентация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14"/>
          <p:cNvGrpSpPr>
            <a:grpSpLocks/>
          </p:cNvGrpSpPr>
          <p:nvPr/>
        </p:nvGrpSpPr>
        <p:grpSpPr bwMode="auto">
          <a:xfrm>
            <a:off x="539750" y="765175"/>
            <a:ext cx="7561263" cy="5399088"/>
            <a:chOff x="340" y="482"/>
            <a:chExt cx="4763" cy="3401"/>
          </a:xfrm>
        </p:grpSpPr>
        <p:sp>
          <p:nvSpPr>
            <p:cNvPr id="43011" name="Line 4"/>
            <p:cNvSpPr>
              <a:spLocks noChangeShapeType="1"/>
            </p:cNvSpPr>
            <p:nvPr/>
          </p:nvSpPr>
          <p:spPr bwMode="auto">
            <a:xfrm>
              <a:off x="1791" y="2069"/>
              <a:ext cx="18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2" name="Line 5"/>
            <p:cNvSpPr>
              <a:spLocks noChangeShapeType="1"/>
            </p:cNvSpPr>
            <p:nvPr/>
          </p:nvSpPr>
          <p:spPr bwMode="auto">
            <a:xfrm>
              <a:off x="2699" y="935"/>
              <a:ext cx="0" cy="249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3" name="Oval 6"/>
            <p:cNvSpPr>
              <a:spLocks noChangeArrowheads="1"/>
            </p:cNvSpPr>
            <p:nvPr/>
          </p:nvSpPr>
          <p:spPr bwMode="auto">
            <a:xfrm>
              <a:off x="340" y="1842"/>
              <a:ext cx="1452" cy="4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Простая</a:t>
              </a:r>
            </a:p>
          </p:txBody>
        </p:sp>
        <p:sp>
          <p:nvSpPr>
            <p:cNvPr id="43014" name="Oval 7"/>
            <p:cNvSpPr>
              <a:spLocks noChangeArrowheads="1"/>
            </p:cNvSpPr>
            <p:nvPr/>
          </p:nvSpPr>
          <p:spPr bwMode="auto">
            <a:xfrm>
              <a:off x="3651" y="1842"/>
              <a:ext cx="1452" cy="4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Сложная</a:t>
              </a:r>
            </a:p>
          </p:txBody>
        </p:sp>
        <p:sp>
          <p:nvSpPr>
            <p:cNvPr id="43015" name="Oval 8"/>
            <p:cNvSpPr>
              <a:spLocks noChangeArrowheads="1"/>
            </p:cNvSpPr>
            <p:nvPr/>
          </p:nvSpPr>
          <p:spPr bwMode="auto">
            <a:xfrm>
              <a:off x="1973" y="482"/>
              <a:ext cx="1452" cy="4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Структурированная</a:t>
              </a:r>
            </a:p>
          </p:txBody>
        </p:sp>
        <p:sp>
          <p:nvSpPr>
            <p:cNvPr id="43016" name="Oval 9"/>
            <p:cNvSpPr>
              <a:spLocks noChangeArrowheads="1"/>
            </p:cNvSpPr>
            <p:nvPr/>
          </p:nvSpPr>
          <p:spPr bwMode="auto">
            <a:xfrm>
              <a:off x="1791" y="3430"/>
              <a:ext cx="1770" cy="4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Не структурированная</a:t>
              </a:r>
            </a:p>
          </p:txBody>
        </p:sp>
        <p:sp>
          <p:nvSpPr>
            <p:cNvPr id="43017" name="Rectangle 10"/>
            <p:cNvSpPr>
              <a:spLocks noChangeArrowheads="1"/>
            </p:cNvSpPr>
            <p:nvPr/>
          </p:nvSpPr>
          <p:spPr bwMode="auto">
            <a:xfrm>
              <a:off x="431" y="845"/>
              <a:ext cx="1587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Заученный</a:t>
              </a:r>
            </a:p>
            <a:p>
              <a:pPr algn="ctr" eaLnBrk="1" hangingPunct="1"/>
              <a:r>
                <a:rPr lang="ru-RU" altLang="ru-RU"/>
                <a:t>текст</a:t>
              </a:r>
            </a:p>
          </p:txBody>
        </p:sp>
        <p:sp>
          <p:nvSpPr>
            <p:cNvPr id="43018" name="Rectangle 11"/>
            <p:cNvSpPr>
              <a:spLocks noChangeArrowheads="1"/>
            </p:cNvSpPr>
            <p:nvPr/>
          </p:nvSpPr>
          <p:spPr bwMode="auto">
            <a:xfrm>
              <a:off x="431" y="2387"/>
              <a:ext cx="1587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По формуле</a:t>
              </a:r>
            </a:p>
            <a:p>
              <a:pPr algn="ctr" eaLnBrk="1" hangingPunct="1"/>
              <a:r>
                <a:rPr lang="ru-RU" altLang="ru-RU"/>
                <a:t>ВИЖУП</a:t>
              </a:r>
            </a:p>
          </p:txBody>
        </p:sp>
        <p:sp>
          <p:nvSpPr>
            <p:cNvPr id="43019" name="Rectangle 12"/>
            <p:cNvSpPr>
              <a:spLocks noChangeArrowheads="1"/>
            </p:cNvSpPr>
            <p:nvPr/>
          </p:nvSpPr>
          <p:spPr bwMode="auto">
            <a:xfrm>
              <a:off x="3470" y="845"/>
              <a:ext cx="1587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Решение</a:t>
              </a:r>
            </a:p>
            <a:p>
              <a:pPr algn="ctr" eaLnBrk="1" hangingPunct="1"/>
              <a:r>
                <a:rPr lang="ru-RU" altLang="ru-RU"/>
                <a:t>проблемы</a:t>
              </a:r>
            </a:p>
          </p:txBody>
        </p:sp>
        <p:sp>
          <p:nvSpPr>
            <p:cNvPr id="43020" name="Rectangle 13"/>
            <p:cNvSpPr>
              <a:spLocks noChangeArrowheads="1"/>
            </p:cNvSpPr>
            <p:nvPr/>
          </p:nvSpPr>
          <p:spPr bwMode="auto">
            <a:xfrm>
              <a:off x="3470" y="2387"/>
              <a:ext cx="1587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Удовлетворение</a:t>
              </a:r>
            </a:p>
            <a:p>
              <a:pPr algn="ctr" eaLnBrk="1" hangingPunct="1"/>
              <a:r>
                <a:rPr lang="ru-RU" altLang="ru-RU"/>
                <a:t>потребности</a:t>
              </a: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Заученный текст</a:t>
            </a:r>
            <a:br>
              <a:rPr lang="ru-RU" altLang="ru-RU" sz="4000" smtClean="0"/>
            </a:br>
            <a:r>
              <a:rPr lang="ru-RU" altLang="ru-RU" sz="4000" smtClean="0"/>
              <a:t>преимущества и недостатки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Позволяет провести тщательно спланированную презентацию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Помогает неопытным агентам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Эффективен в условиях ограниченного времени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Эффективен при продаже недорогих товаров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Предполагает перечисление ОПЦ товара не интересные для данного клиента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Не предполагает активное участие клиента в беседе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Может расцениваться как давление на клиента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Не эффективен при продаже дорогих и сложных товаров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11"/>
          <p:cNvGrpSpPr>
            <a:grpSpLocks/>
          </p:cNvGrpSpPr>
          <p:nvPr/>
        </p:nvGrpSpPr>
        <p:grpSpPr bwMode="auto">
          <a:xfrm>
            <a:off x="250825" y="981075"/>
            <a:ext cx="8424863" cy="5113338"/>
            <a:chOff x="158" y="618"/>
            <a:chExt cx="5307" cy="3221"/>
          </a:xfrm>
        </p:grpSpPr>
        <p:sp>
          <p:nvSpPr>
            <p:cNvPr id="45059" name="Rectangle 5"/>
            <p:cNvSpPr>
              <a:spLocks noChangeArrowheads="1"/>
            </p:cNvSpPr>
            <p:nvPr/>
          </p:nvSpPr>
          <p:spPr bwMode="auto">
            <a:xfrm>
              <a:off x="1837" y="618"/>
              <a:ext cx="1905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/>
                <a:t>Товар</a:t>
              </a:r>
            </a:p>
          </p:txBody>
        </p:sp>
        <p:sp>
          <p:nvSpPr>
            <p:cNvPr id="45060" name="Rectangle 6"/>
            <p:cNvSpPr>
              <a:spLocks noChangeArrowheads="1"/>
            </p:cNvSpPr>
            <p:nvPr/>
          </p:nvSpPr>
          <p:spPr bwMode="auto">
            <a:xfrm>
              <a:off x="158" y="1706"/>
              <a:ext cx="1951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Особенности</a:t>
              </a:r>
            </a:p>
            <a:p>
              <a:pPr algn="ctr" eaLnBrk="1" hangingPunct="1"/>
              <a:r>
                <a:rPr lang="ru-RU" altLang="ru-RU"/>
                <a:t>(физические характеристики</a:t>
              </a:r>
            </a:p>
            <a:p>
              <a:pPr algn="ctr" eaLnBrk="1" hangingPunct="1"/>
              <a:r>
                <a:rPr lang="ru-RU" altLang="ru-RU"/>
                <a:t>товара)</a:t>
              </a:r>
            </a:p>
          </p:txBody>
        </p:sp>
        <p:sp>
          <p:nvSpPr>
            <p:cNvPr id="45061" name="Rectangle 7"/>
            <p:cNvSpPr>
              <a:spLocks noChangeArrowheads="1"/>
            </p:cNvSpPr>
            <p:nvPr/>
          </p:nvSpPr>
          <p:spPr bwMode="auto">
            <a:xfrm>
              <a:off x="3560" y="1661"/>
              <a:ext cx="1905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Ценность</a:t>
              </a:r>
            </a:p>
            <a:p>
              <a:pPr algn="ctr" eaLnBrk="1" hangingPunct="1"/>
              <a:r>
                <a:rPr lang="ru-RU" altLang="ru-RU"/>
                <a:t>(будущая выгода)</a:t>
              </a:r>
            </a:p>
          </p:txBody>
        </p:sp>
        <p:sp>
          <p:nvSpPr>
            <p:cNvPr id="45062" name="Rectangle 8"/>
            <p:cNvSpPr>
              <a:spLocks noChangeArrowheads="1"/>
            </p:cNvSpPr>
            <p:nvPr/>
          </p:nvSpPr>
          <p:spPr bwMode="auto">
            <a:xfrm>
              <a:off x="1837" y="3113"/>
              <a:ext cx="1905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Преимущества</a:t>
              </a:r>
            </a:p>
            <a:p>
              <a:pPr algn="ctr" eaLnBrk="1" hangingPunct="1"/>
              <a:r>
                <a:rPr lang="ru-RU" altLang="ru-RU"/>
                <a:t>(эксплутационные</a:t>
              </a:r>
            </a:p>
            <a:p>
              <a:pPr algn="ctr" eaLnBrk="1" hangingPunct="1"/>
              <a:r>
                <a:rPr lang="ru-RU" altLang="ru-RU"/>
                <a:t>характеристики)</a:t>
              </a:r>
            </a:p>
          </p:txBody>
        </p:sp>
        <p:sp>
          <p:nvSpPr>
            <p:cNvPr id="45063" name="Line 9"/>
            <p:cNvSpPr>
              <a:spLocks noChangeShapeType="1"/>
            </p:cNvSpPr>
            <p:nvPr/>
          </p:nvSpPr>
          <p:spPr bwMode="auto">
            <a:xfrm>
              <a:off x="2109" y="2024"/>
              <a:ext cx="145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64" name="Line 10"/>
            <p:cNvSpPr>
              <a:spLocks noChangeShapeType="1"/>
            </p:cNvSpPr>
            <p:nvPr/>
          </p:nvSpPr>
          <p:spPr bwMode="auto">
            <a:xfrm>
              <a:off x="2789" y="1117"/>
              <a:ext cx="0" cy="19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Презентация по формуле</a:t>
            </a:r>
            <a:br>
              <a:rPr lang="ru-RU" altLang="ru-RU" sz="4000" smtClean="0"/>
            </a:br>
            <a:r>
              <a:rPr lang="ru-RU" altLang="ru-RU" sz="4000" smtClean="0"/>
              <a:t>ВИЖУП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Внимание</a:t>
            </a:r>
          </a:p>
          <a:p>
            <a:pPr eaLnBrk="1" hangingPunct="1"/>
            <a:r>
              <a:rPr lang="ru-RU" altLang="ru-RU" smtClean="0"/>
              <a:t>Интерес</a:t>
            </a:r>
          </a:p>
          <a:p>
            <a:pPr eaLnBrk="1" hangingPunct="1"/>
            <a:r>
              <a:rPr lang="ru-RU" altLang="ru-RU" smtClean="0"/>
              <a:t>Желание</a:t>
            </a:r>
          </a:p>
          <a:p>
            <a:pPr eaLnBrk="1" hangingPunct="1"/>
            <a:r>
              <a:rPr lang="ru-RU" altLang="ru-RU" smtClean="0"/>
              <a:t>Убеждение</a:t>
            </a:r>
          </a:p>
          <a:p>
            <a:pPr eaLnBrk="1" hangingPunct="1"/>
            <a:r>
              <a:rPr lang="ru-RU" altLang="ru-RU" smtClean="0"/>
              <a:t>Покупка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392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Удовлетворение потребности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Узнать мнение покупателя</a:t>
            </a:r>
          </a:p>
          <a:p>
            <a:pPr eaLnBrk="1" hangingPunct="1"/>
            <a:r>
              <a:rPr lang="ru-RU" altLang="ru-RU" sz="2400" smtClean="0"/>
              <a:t>Выявить его интересы</a:t>
            </a:r>
          </a:p>
          <a:p>
            <a:pPr eaLnBrk="1" hangingPunct="1"/>
            <a:r>
              <a:rPr lang="ru-RU" altLang="ru-RU" sz="2400" smtClean="0"/>
              <a:t>Провести презентацию</a:t>
            </a:r>
          </a:p>
          <a:p>
            <a:pPr eaLnBrk="1" hangingPunct="1"/>
            <a:r>
              <a:rPr lang="ru-RU" altLang="ru-RU" sz="2400" smtClean="0"/>
              <a:t>Выяснить с чем не согласен покупатель</a:t>
            </a:r>
          </a:p>
          <a:p>
            <a:pPr eaLnBrk="1" hangingPunct="1"/>
            <a:r>
              <a:rPr lang="ru-RU" altLang="ru-RU" sz="2400" smtClean="0"/>
              <a:t>Развеять сомнения</a:t>
            </a:r>
          </a:p>
          <a:p>
            <a:pPr eaLnBrk="1" hangingPunct="1"/>
            <a:r>
              <a:rPr lang="ru-RU" altLang="ru-RU" sz="2400" smtClean="0"/>
              <a:t>Подвести к завершению сделки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Решение проблемы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Получить разрешение на проведение анализа проблемы</a:t>
            </a:r>
          </a:p>
          <a:p>
            <a:pPr eaLnBrk="1" hangingPunct="1"/>
            <a:r>
              <a:rPr lang="ru-RU" altLang="ru-RU" sz="2400" smtClean="0"/>
              <a:t>Провести анализ </a:t>
            </a:r>
          </a:p>
          <a:p>
            <a:pPr eaLnBrk="1" hangingPunct="1"/>
            <a:r>
              <a:rPr lang="ru-RU" altLang="ru-RU" sz="2400" smtClean="0"/>
              <a:t>Согласовать с клиентом данные анализа и подтвердить его желание решить проблему</a:t>
            </a:r>
          </a:p>
          <a:p>
            <a:pPr eaLnBrk="1" hangingPunct="1"/>
            <a:r>
              <a:rPr lang="ru-RU" altLang="ru-RU" sz="2400" smtClean="0"/>
              <a:t>Составить план презентации с учетом анализа и предложений клиента</a:t>
            </a:r>
          </a:p>
          <a:p>
            <a:pPr eaLnBrk="1" hangingPunct="1"/>
            <a:r>
              <a:rPr lang="ru-RU" altLang="ru-RU" sz="2400" smtClean="0"/>
              <a:t>Провести презентацию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Особенности групповой презентации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Чем больше группа, тем жестче структура презентации</a:t>
            </a:r>
          </a:p>
          <a:p>
            <a:pPr eaLnBrk="1" hangingPunct="1"/>
            <a:r>
              <a:rPr lang="ru-RU" altLang="ru-RU" sz="2800" smtClean="0"/>
              <a:t>Правильно представиться (назвать имя, фирму и должность)</a:t>
            </a:r>
          </a:p>
          <a:p>
            <a:pPr eaLnBrk="1" hangingPunct="1"/>
            <a:r>
              <a:rPr lang="ru-RU" altLang="ru-RU" sz="2800" smtClean="0"/>
              <a:t>Вызвать доверие (рассказать историю фирмы, назвать известных клиентов, перечислить награды, лицензии и т.д. </a:t>
            </a:r>
          </a:p>
          <a:p>
            <a:pPr eaLnBrk="1" hangingPunct="1"/>
            <a:r>
              <a:rPr lang="ru-RU" altLang="ru-RU" sz="2800" smtClean="0"/>
              <a:t>Понять поведенческий тип группы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Подготовка к презентации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Повод для презентации</a:t>
            </a:r>
          </a:p>
          <a:p>
            <a:pPr eaLnBrk="1" hangingPunct="1"/>
            <a:r>
              <a:rPr lang="ru-RU" altLang="ru-RU" sz="2800" smtClean="0"/>
              <a:t>Тема презентации</a:t>
            </a:r>
          </a:p>
          <a:p>
            <a:pPr eaLnBrk="1" hangingPunct="1"/>
            <a:r>
              <a:rPr lang="ru-RU" altLang="ru-RU" sz="2800" smtClean="0"/>
              <a:t>Цели презентации</a:t>
            </a:r>
          </a:p>
          <a:p>
            <a:pPr eaLnBrk="1" hangingPunct="1"/>
            <a:r>
              <a:rPr lang="ru-RU" altLang="ru-RU" sz="2800" smtClean="0"/>
              <a:t>Целевая группа</a:t>
            </a:r>
          </a:p>
          <a:p>
            <a:pPr eaLnBrk="1" hangingPunct="1"/>
            <a:r>
              <a:rPr lang="ru-RU" altLang="ru-RU" sz="2800" smtClean="0"/>
              <a:t>Структура презентации</a:t>
            </a:r>
          </a:p>
          <a:p>
            <a:pPr eaLnBrk="1" hangingPunct="1"/>
            <a:r>
              <a:rPr lang="ru-RU" altLang="ru-RU" sz="2800" smtClean="0"/>
              <a:t>Составление рукописи и руководства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5"/>
          <p:cNvGrpSpPr>
            <a:grpSpLocks/>
          </p:cNvGrpSpPr>
          <p:nvPr/>
        </p:nvGrpSpPr>
        <p:grpSpPr bwMode="auto">
          <a:xfrm>
            <a:off x="468313" y="404813"/>
            <a:ext cx="8424862" cy="4319587"/>
            <a:chOff x="295" y="255"/>
            <a:chExt cx="5307" cy="2721"/>
          </a:xfrm>
        </p:grpSpPr>
        <p:grpSp>
          <p:nvGrpSpPr>
            <p:cNvPr id="51203" name="Group 23"/>
            <p:cNvGrpSpPr>
              <a:grpSpLocks/>
            </p:cNvGrpSpPr>
            <p:nvPr/>
          </p:nvGrpSpPr>
          <p:grpSpPr bwMode="auto">
            <a:xfrm>
              <a:off x="295" y="255"/>
              <a:ext cx="5307" cy="2721"/>
              <a:chOff x="295" y="255"/>
              <a:chExt cx="5307" cy="2721"/>
            </a:xfrm>
          </p:grpSpPr>
          <p:sp>
            <p:nvSpPr>
              <p:cNvPr id="51205" name="Rectangle 4"/>
              <p:cNvSpPr>
                <a:spLocks noChangeArrowheads="1"/>
              </p:cNvSpPr>
              <p:nvPr/>
            </p:nvSpPr>
            <p:spPr bwMode="auto">
              <a:xfrm>
                <a:off x="295" y="709"/>
                <a:ext cx="2268" cy="4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Целевая группа</a:t>
                </a:r>
              </a:p>
            </p:txBody>
          </p:sp>
          <p:sp>
            <p:nvSpPr>
              <p:cNvPr id="51206" name="Rectangle 5"/>
              <p:cNvSpPr>
                <a:spLocks noChangeArrowheads="1"/>
              </p:cNvSpPr>
              <p:nvPr/>
            </p:nvSpPr>
            <p:spPr bwMode="auto">
              <a:xfrm>
                <a:off x="2971" y="255"/>
                <a:ext cx="2540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Известная</a:t>
                </a:r>
              </a:p>
            </p:txBody>
          </p:sp>
          <p:sp>
            <p:nvSpPr>
              <p:cNvPr id="51207" name="Rectangle 6"/>
              <p:cNvSpPr>
                <a:spLocks noChangeArrowheads="1"/>
              </p:cNvSpPr>
              <p:nvPr/>
            </p:nvSpPr>
            <p:spPr bwMode="auto">
              <a:xfrm>
                <a:off x="2971" y="1298"/>
                <a:ext cx="2540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Неизвестная</a:t>
                </a:r>
              </a:p>
            </p:txBody>
          </p:sp>
          <p:sp>
            <p:nvSpPr>
              <p:cNvPr id="51208" name="Line 7"/>
              <p:cNvSpPr>
                <a:spLocks noChangeShapeType="1"/>
              </p:cNvSpPr>
              <p:nvPr/>
            </p:nvSpPr>
            <p:spPr bwMode="auto">
              <a:xfrm flipV="1">
                <a:off x="2562" y="482"/>
                <a:ext cx="409" cy="2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9" name="Line 8"/>
              <p:cNvSpPr>
                <a:spLocks noChangeShapeType="1"/>
              </p:cNvSpPr>
              <p:nvPr/>
            </p:nvSpPr>
            <p:spPr bwMode="auto">
              <a:xfrm>
                <a:off x="2562" y="1162"/>
                <a:ext cx="409" cy="2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0" name="Oval 9"/>
              <p:cNvSpPr>
                <a:spLocks noChangeArrowheads="1"/>
              </p:cNvSpPr>
              <p:nvPr/>
            </p:nvSpPr>
            <p:spPr bwMode="auto">
              <a:xfrm>
                <a:off x="3016" y="618"/>
                <a:ext cx="817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Имя</a:t>
                </a:r>
              </a:p>
            </p:txBody>
          </p:sp>
          <p:sp>
            <p:nvSpPr>
              <p:cNvPr id="51211" name="Oval 10"/>
              <p:cNvSpPr>
                <a:spLocks noChangeArrowheads="1"/>
              </p:cNvSpPr>
              <p:nvPr/>
            </p:nvSpPr>
            <p:spPr bwMode="auto">
              <a:xfrm>
                <a:off x="3878" y="618"/>
                <a:ext cx="817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Фирма</a:t>
                </a:r>
              </a:p>
            </p:txBody>
          </p:sp>
          <p:sp>
            <p:nvSpPr>
              <p:cNvPr id="51212" name="Oval 11"/>
              <p:cNvSpPr>
                <a:spLocks noChangeArrowheads="1"/>
              </p:cNvSpPr>
              <p:nvPr/>
            </p:nvSpPr>
            <p:spPr bwMode="auto">
              <a:xfrm>
                <a:off x="4740" y="618"/>
                <a:ext cx="817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Должность</a:t>
                </a:r>
              </a:p>
            </p:txBody>
          </p:sp>
          <p:sp>
            <p:nvSpPr>
              <p:cNvPr id="51213" name="Oval 12"/>
              <p:cNvSpPr>
                <a:spLocks noChangeArrowheads="1"/>
              </p:cNvSpPr>
              <p:nvPr/>
            </p:nvSpPr>
            <p:spPr bwMode="auto">
              <a:xfrm>
                <a:off x="2925" y="1661"/>
                <a:ext cx="817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Рук-ли</a:t>
                </a:r>
              </a:p>
            </p:txBody>
          </p:sp>
          <p:sp>
            <p:nvSpPr>
              <p:cNvPr id="51214" name="Oval 13"/>
              <p:cNvSpPr>
                <a:spLocks noChangeArrowheads="1"/>
              </p:cNvSpPr>
              <p:nvPr/>
            </p:nvSpPr>
            <p:spPr bwMode="auto">
              <a:xfrm>
                <a:off x="3833" y="1661"/>
                <a:ext cx="817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Спецы</a:t>
                </a:r>
              </a:p>
            </p:txBody>
          </p:sp>
          <p:sp>
            <p:nvSpPr>
              <p:cNvPr id="51215" name="Oval 14"/>
              <p:cNvSpPr>
                <a:spLocks noChangeArrowheads="1"/>
              </p:cNvSpPr>
              <p:nvPr/>
            </p:nvSpPr>
            <p:spPr bwMode="auto">
              <a:xfrm>
                <a:off x="4785" y="1661"/>
                <a:ext cx="817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Потреб.</a:t>
                </a:r>
              </a:p>
            </p:txBody>
          </p:sp>
          <p:sp>
            <p:nvSpPr>
              <p:cNvPr id="51216" name="Rectangle 15"/>
              <p:cNvSpPr>
                <a:spLocks noChangeArrowheads="1"/>
              </p:cNvSpPr>
              <p:nvPr/>
            </p:nvSpPr>
            <p:spPr bwMode="auto">
              <a:xfrm>
                <a:off x="385" y="2432"/>
                <a:ext cx="2314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Структура аргументации</a:t>
                </a:r>
              </a:p>
            </p:txBody>
          </p:sp>
          <p:sp>
            <p:nvSpPr>
              <p:cNvPr id="51217" name="Oval 16"/>
              <p:cNvSpPr>
                <a:spLocks noChangeArrowheads="1"/>
              </p:cNvSpPr>
              <p:nvPr/>
            </p:nvSpPr>
            <p:spPr bwMode="auto">
              <a:xfrm>
                <a:off x="2880" y="2387"/>
                <a:ext cx="817" cy="58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эконом.</a:t>
                </a:r>
              </a:p>
              <a:p>
                <a:pPr algn="ctr" eaLnBrk="1" hangingPunct="1"/>
                <a:r>
                  <a:rPr lang="ru-RU" altLang="ru-RU"/>
                  <a:t>показ.</a:t>
                </a:r>
              </a:p>
            </p:txBody>
          </p:sp>
          <p:sp>
            <p:nvSpPr>
              <p:cNvPr id="51218" name="Oval 17"/>
              <p:cNvSpPr>
                <a:spLocks noChangeArrowheads="1"/>
              </p:cNvSpPr>
              <p:nvPr/>
            </p:nvSpPr>
            <p:spPr bwMode="auto">
              <a:xfrm>
                <a:off x="3787" y="2341"/>
                <a:ext cx="862" cy="58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качество</a:t>
                </a:r>
              </a:p>
              <a:p>
                <a:pPr algn="ctr" eaLnBrk="1" hangingPunct="1"/>
                <a:r>
                  <a:rPr lang="ru-RU" altLang="ru-RU"/>
                  <a:t>технологич.</a:t>
                </a:r>
              </a:p>
            </p:txBody>
          </p:sp>
          <p:sp>
            <p:nvSpPr>
              <p:cNvPr id="51219" name="Oval 18"/>
              <p:cNvSpPr>
                <a:spLocks noChangeArrowheads="1"/>
              </p:cNvSpPr>
              <p:nvPr/>
            </p:nvSpPr>
            <p:spPr bwMode="auto">
              <a:xfrm>
                <a:off x="4785" y="2341"/>
                <a:ext cx="817" cy="5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Будущ.</a:t>
                </a:r>
              </a:p>
              <a:p>
                <a:pPr algn="ctr" eaLnBrk="1" hangingPunct="1"/>
                <a:r>
                  <a:rPr lang="ru-RU" altLang="ru-RU"/>
                  <a:t>выгода</a:t>
                </a:r>
              </a:p>
            </p:txBody>
          </p:sp>
          <p:sp>
            <p:nvSpPr>
              <p:cNvPr id="51220" name="Line 20"/>
              <p:cNvSpPr>
                <a:spLocks noChangeShapeType="1"/>
              </p:cNvSpPr>
              <p:nvPr/>
            </p:nvSpPr>
            <p:spPr bwMode="auto">
              <a:xfrm>
                <a:off x="3288" y="2024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1" name="Line 21"/>
              <p:cNvSpPr>
                <a:spLocks noChangeShapeType="1"/>
              </p:cNvSpPr>
              <p:nvPr/>
            </p:nvSpPr>
            <p:spPr bwMode="auto">
              <a:xfrm>
                <a:off x="4241" y="2024"/>
                <a:ext cx="0" cy="31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2" name="Line 22"/>
              <p:cNvSpPr>
                <a:spLocks noChangeShapeType="1"/>
              </p:cNvSpPr>
              <p:nvPr/>
            </p:nvSpPr>
            <p:spPr bwMode="auto">
              <a:xfrm>
                <a:off x="5193" y="2024"/>
                <a:ext cx="0" cy="31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04" name="Line 24"/>
            <p:cNvSpPr>
              <a:spLocks noChangeShapeType="1"/>
            </p:cNvSpPr>
            <p:nvPr/>
          </p:nvSpPr>
          <p:spPr bwMode="auto">
            <a:xfrm>
              <a:off x="2699" y="2704"/>
              <a:ext cx="18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23850" y="0"/>
            <a:ext cx="8424863" cy="6669088"/>
            <a:chOff x="204" y="0"/>
            <a:chExt cx="5307" cy="4201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1610" y="2160"/>
              <a:ext cx="454" cy="45"/>
            </a:xfrm>
            <a:prstGeom prst="leftRightArrow">
              <a:avLst>
                <a:gd name="adj1" fmla="val 50000"/>
                <a:gd name="adj2" fmla="val 2017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8196" name="Group 4"/>
            <p:cNvGrpSpPr>
              <a:grpSpLocks/>
            </p:cNvGrpSpPr>
            <p:nvPr/>
          </p:nvGrpSpPr>
          <p:grpSpPr bwMode="auto">
            <a:xfrm>
              <a:off x="204" y="300"/>
              <a:ext cx="5307" cy="3901"/>
              <a:chOff x="204" y="210"/>
              <a:chExt cx="5307" cy="3946"/>
            </a:xfrm>
          </p:grpSpPr>
          <p:sp>
            <p:nvSpPr>
              <p:cNvPr id="8198" name="AutoShape 5"/>
              <p:cNvSpPr>
                <a:spLocks noChangeArrowheads="1"/>
              </p:cNvSpPr>
              <p:nvPr/>
            </p:nvSpPr>
            <p:spPr bwMode="auto">
              <a:xfrm>
                <a:off x="204" y="1616"/>
                <a:ext cx="1406" cy="11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>
                    <a:latin typeface="Verdana" panose="020B0604030504040204" pitchFamily="34" charset="0"/>
                  </a:rPr>
                  <a:t>принуждение –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неаргументированное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 силовое 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воздействие</a:t>
                </a:r>
              </a:p>
              <a:p>
                <a:pPr algn="ctr" eaLnBrk="1" hangingPunct="1"/>
                <a:r>
                  <a:rPr lang="ru-RU" altLang="ru-RU">
                    <a:latin typeface="Verdana" panose="020B0604030504040204" pitchFamily="34" charset="0"/>
                  </a:rPr>
                  <a:t> </a:t>
                </a:r>
              </a:p>
            </p:txBody>
          </p:sp>
          <p:sp>
            <p:nvSpPr>
              <p:cNvPr id="8199" name="AutoShape 6"/>
              <p:cNvSpPr>
                <a:spLocks noChangeArrowheads="1"/>
              </p:cNvSpPr>
              <p:nvPr/>
            </p:nvSpPr>
            <p:spPr bwMode="auto">
              <a:xfrm>
                <a:off x="2064" y="210"/>
                <a:ext cx="1406" cy="11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>
                    <a:latin typeface="Verdana" panose="020B0604030504040204" pitchFamily="34" charset="0"/>
                  </a:rPr>
                  <a:t>Убеждение – 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целенаправленное 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аргументированное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словесное воздействие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на человека или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группу</a:t>
                </a:r>
              </a:p>
            </p:txBody>
          </p:sp>
          <p:sp>
            <p:nvSpPr>
              <p:cNvPr id="8200" name="AutoShape 7"/>
              <p:cNvSpPr>
                <a:spLocks noChangeArrowheads="1"/>
              </p:cNvSpPr>
              <p:nvPr/>
            </p:nvSpPr>
            <p:spPr bwMode="auto">
              <a:xfrm>
                <a:off x="4105" y="1616"/>
                <a:ext cx="1406" cy="11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>
                    <a:latin typeface="Verdana" panose="020B0604030504040204" pitchFamily="34" charset="0"/>
                  </a:rPr>
                  <a:t>внушение –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целенаправленное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неаргументированное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информационное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воздействие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на человека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или группу</a:t>
                </a:r>
                <a:endParaRPr lang="ru-RU" altLang="ru-RU">
                  <a:latin typeface="Verdana" panose="020B0604030504040204" pitchFamily="34" charset="0"/>
                </a:endParaRPr>
              </a:p>
            </p:txBody>
          </p:sp>
          <p:sp>
            <p:nvSpPr>
              <p:cNvPr id="8201" name="AutoShape 8"/>
              <p:cNvSpPr>
                <a:spLocks noChangeArrowheads="1"/>
              </p:cNvSpPr>
              <p:nvPr/>
            </p:nvSpPr>
            <p:spPr bwMode="auto">
              <a:xfrm>
                <a:off x="2064" y="3022"/>
                <a:ext cx="1406" cy="11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>
                    <a:latin typeface="Verdana" panose="020B0604030504040204" pitchFamily="34" charset="0"/>
                  </a:rPr>
                  <a:t>Заражение –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процесс передачи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эмоционального</a:t>
                </a:r>
              </a:p>
              <a:p>
                <a:pPr algn="ctr" eaLnBrk="1" hangingPunct="1"/>
                <a:r>
                  <a:rPr lang="ru-RU" altLang="ru-RU" sz="1400">
                    <a:latin typeface="Verdana" panose="020B0604030504040204" pitchFamily="34" charset="0"/>
                  </a:rPr>
                  <a:t>состояния</a:t>
                </a:r>
              </a:p>
            </p:txBody>
          </p:sp>
          <p:sp>
            <p:nvSpPr>
              <p:cNvPr id="8202" name="AutoShape 9"/>
              <p:cNvSpPr>
                <a:spLocks noChangeArrowheads="1"/>
              </p:cNvSpPr>
              <p:nvPr/>
            </p:nvSpPr>
            <p:spPr bwMode="auto">
              <a:xfrm>
                <a:off x="2064" y="1616"/>
                <a:ext cx="1406" cy="11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>
                    <a:latin typeface="Verdana" panose="020B0604030504040204" pitchFamily="34" charset="0"/>
                  </a:rPr>
                  <a:t>Подражание –</a:t>
                </a:r>
              </a:p>
              <a:p>
                <a:pPr algn="ctr" eaLnBrk="1" hangingPunct="1"/>
                <a:r>
                  <a:rPr lang="ru-RU" altLang="ru-RU" sz="1200">
                    <a:latin typeface="Verdana" panose="020B0604030504040204" pitchFamily="34" charset="0"/>
                  </a:rPr>
                  <a:t>следование какому-либо</a:t>
                </a:r>
              </a:p>
              <a:p>
                <a:pPr algn="ctr" eaLnBrk="1" hangingPunct="1"/>
                <a:r>
                  <a:rPr lang="ru-RU" altLang="ru-RU" sz="1200">
                    <a:latin typeface="Verdana" panose="020B0604030504040204" pitchFamily="34" charset="0"/>
                  </a:rPr>
                  <a:t>примеру, образцу,</a:t>
                </a:r>
              </a:p>
              <a:p>
                <a:pPr algn="ctr" eaLnBrk="1" hangingPunct="1"/>
                <a:r>
                  <a:rPr lang="ru-RU" altLang="ru-RU" sz="1200">
                    <a:latin typeface="Verdana" panose="020B0604030504040204" pitchFamily="34" charset="0"/>
                  </a:rPr>
                  <a:t>воспроизведение черт</a:t>
                </a:r>
              </a:p>
              <a:p>
                <a:pPr algn="ctr" eaLnBrk="1" hangingPunct="1"/>
                <a:r>
                  <a:rPr lang="ru-RU" altLang="ru-RU" sz="1200">
                    <a:latin typeface="Verdana" panose="020B0604030504040204" pitchFamily="34" charset="0"/>
                  </a:rPr>
                  <a:t>демонстрируемого</a:t>
                </a:r>
              </a:p>
              <a:p>
                <a:pPr algn="ctr" eaLnBrk="1" hangingPunct="1"/>
                <a:r>
                  <a:rPr lang="ru-RU" altLang="ru-RU" sz="1200">
                    <a:latin typeface="Verdana" panose="020B0604030504040204" pitchFamily="34" charset="0"/>
                  </a:rPr>
                  <a:t>поведения</a:t>
                </a:r>
              </a:p>
            </p:txBody>
          </p:sp>
          <p:sp>
            <p:nvSpPr>
              <p:cNvPr id="8203" name="Line 10"/>
              <p:cNvSpPr>
                <a:spLocks noChangeShapeType="1"/>
              </p:cNvSpPr>
              <p:nvPr/>
            </p:nvSpPr>
            <p:spPr bwMode="auto">
              <a:xfrm flipV="1">
                <a:off x="431" y="2704"/>
                <a:ext cx="1723" cy="1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4" name="Line 11"/>
              <p:cNvSpPr>
                <a:spLocks noChangeShapeType="1"/>
              </p:cNvSpPr>
              <p:nvPr/>
            </p:nvSpPr>
            <p:spPr bwMode="auto">
              <a:xfrm flipV="1">
                <a:off x="3379" y="300"/>
                <a:ext cx="1950" cy="13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5" name="AutoShape 12"/>
              <p:cNvSpPr>
                <a:spLocks noChangeArrowheads="1"/>
              </p:cNvSpPr>
              <p:nvPr/>
            </p:nvSpPr>
            <p:spPr bwMode="auto">
              <a:xfrm>
                <a:off x="3470" y="2115"/>
                <a:ext cx="680" cy="45"/>
              </a:xfrm>
              <a:prstGeom prst="leftRightArrow">
                <a:avLst>
                  <a:gd name="adj1" fmla="val 50000"/>
                  <a:gd name="adj2" fmla="val 30222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06" name="AutoShape 13"/>
              <p:cNvSpPr>
                <a:spLocks noChangeArrowheads="1"/>
              </p:cNvSpPr>
              <p:nvPr/>
            </p:nvSpPr>
            <p:spPr bwMode="auto">
              <a:xfrm>
                <a:off x="2744" y="1298"/>
                <a:ext cx="45" cy="318"/>
              </a:xfrm>
              <a:prstGeom prst="upDownArrow">
                <a:avLst>
                  <a:gd name="adj1" fmla="val 50000"/>
                  <a:gd name="adj2" fmla="val 141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07" name="AutoShape 14"/>
              <p:cNvSpPr>
                <a:spLocks noChangeArrowheads="1"/>
              </p:cNvSpPr>
              <p:nvPr/>
            </p:nvSpPr>
            <p:spPr bwMode="auto">
              <a:xfrm>
                <a:off x="2699" y="2750"/>
                <a:ext cx="45" cy="317"/>
              </a:xfrm>
              <a:prstGeom prst="upDownArrow">
                <a:avLst>
                  <a:gd name="adj1" fmla="val 50000"/>
                  <a:gd name="adj2" fmla="val 14088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08" name="AutoShape 15"/>
              <p:cNvSpPr>
                <a:spLocks noChangeArrowheads="1"/>
              </p:cNvSpPr>
              <p:nvPr/>
            </p:nvSpPr>
            <p:spPr bwMode="auto">
              <a:xfrm rot="3033327">
                <a:off x="1753" y="974"/>
                <a:ext cx="76" cy="816"/>
              </a:xfrm>
              <a:prstGeom prst="upDownArrow">
                <a:avLst>
                  <a:gd name="adj1" fmla="val 50000"/>
                  <a:gd name="adj2" fmla="val 21473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09" name="AutoShape 16"/>
              <p:cNvSpPr>
                <a:spLocks noChangeArrowheads="1"/>
              </p:cNvSpPr>
              <p:nvPr/>
            </p:nvSpPr>
            <p:spPr bwMode="auto">
              <a:xfrm rot="-3076387">
                <a:off x="1791" y="2569"/>
                <a:ext cx="91" cy="726"/>
              </a:xfrm>
              <a:prstGeom prst="upDownArrow">
                <a:avLst>
                  <a:gd name="adj1" fmla="val 50000"/>
                  <a:gd name="adj2" fmla="val 15956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10" name="AutoShape 17"/>
              <p:cNvSpPr>
                <a:spLocks noChangeArrowheads="1"/>
              </p:cNvSpPr>
              <p:nvPr/>
            </p:nvSpPr>
            <p:spPr bwMode="auto">
              <a:xfrm rot="-2105749">
                <a:off x="3334" y="2931"/>
                <a:ext cx="952" cy="90"/>
              </a:xfrm>
              <a:prstGeom prst="leftRightArrow">
                <a:avLst>
                  <a:gd name="adj1" fmla="val 50000"/>
                  <a:gd name="adj2" fmla="val 21155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11" name="AutoShape 18"/>
              <p:cNvSpPr>
                <a:spLocks noChangeArrowheads="1"/>
              </p:cNvSpPr>
              <p:nvPr/>
            </p:nvSpPr>
            <p:spPr bwMode="auto">
              <a:xfrm rot="2347221">
                <a:off x="3334" y="1344"/>
                <a:ext cx="952" cy="91"/>
              </a:xfrm>
              <a:prstGeom prst="leftRightArrow">
                <a:avLst>
                  <a:gd name="adj1" fmla="val 50000"/>
                  <a:gd name="adj2" fmla="val 20923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8197" name="Rectangle 19"/>
            <p:cNvSpPr>
              <a:spLocks noChangeArrowheads="1"/>
            </p:cNvSpPr>
            <p:nvPr/>
          </p:nvSpPr>
          <p:spPr bwMode="auto">
            <a:xfrm>
              <a:off x="1247" y="0"/>
              <a:ext cx="326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Виды влияния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102"/>
          <p:cNvGrpSpPr>
            <a:grpSpLocks/>
          </p:cNvGrpSpPr>
          <p:nvPr/>
        </p:nvGrpSpPr>
        <p:grpSpPr bwMode="auto">
          <a:xfrm>
            <a:off x="179388" y="620713"/>
            <a:ext cx="8496300" cy="5040312"/>
            <a:chOff x="113" y="391"/>
            <a:chExt cx="5352" cy="3175"/>
          </a:xfrm>
        </p:grpSpPr>
        <p:sp>
          <p:nvSpPr>
            <p:cNvPr id="52227" name="Rectangle 87"/>
            <p:cNvSpPr>
              <a:spLocks noChangeArrowheads="1"/>
            </p:cNvSpPr>
            <p:nvPr/>
          </p:nvSpPr>
          <p:spPr bwMode="auto">
            <a:xfrm>
              <a:off x="1973" y="709"/>
              <a:ext cx="158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1. Суть дела</a:t>
              </a:r>
            </a:p>
          </p:txBody>
        </p:sp>
        <p:sp>
          <p:nvSpPr>
            <p:cNvPr id="52228" name="Rectangle 88"/>
            <p:cNvSpPr>
              <a:spLocks noChangeArrowheads="1"/>
            </p:cNvSpPr>
            <p:nvPr/>
          </p:nvSpPr>
          <p:spPr bwMode="auto">
            <a:xfrm>
              <a:off x="1973" y="1207"/>
              <a:ext cx="158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2. Процесс</a:t>
              </a:r>
            </a:p>
          </p:txBody>
        </p:sp>
        <p:sp>
          <p:nvSpPr>
            <p:cNvPr id="52229" name="Rectangle 89"/>
            <p:cNvSpPr>
              <a:spLocks noChangeArrowheads="1"/>
            </p:cNvSpPr>
            <p:nvPr/>
          </p:nvSpPr>
          <p:spPr bwMode="auto">
            <a:xfrm>
              <a:off x="1973" y="1706"/>
              <a:ext cx="158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4. Личный опыт</a:t>
              </a:r>
            </a:p>
            <a:p>
              <a:pPr algn="ctr" eaLnBrk="1" hangingPunct="1"/>
              <a:r>
                <a:rPr lang="ru-RU" altLang="ru-RU"/>
                <a:t>(Преимущества)</a:t>
              </a:r>
            </a:p>
          </p:txBody>
        </p:sp>
        <p:sp>
          <p:nvSpPr>
            <p:cNvPr id="52230" name="Rectangle 90"/>
            <p:cNvSpPr>
              <a:spLocks noChangeArrowheads="1"/>
            </p:cNvSpPr>
            <p:nvPr/>
          </p:nvSpPr>
          <p:spPr bwMode="auto">
            <a:xfrm>
              <a:off x="204" y="1706"/>
              <a:ext cx="158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3. Цифры, факты</a:t>
              </a:r>
            </a:p>
            <a:p>
              <a:pPr algn="ctr" eaLnBrk="1" hangingPunct="1"/>
              <a:r>
                <a:rPr lang="ru-RU" altLang="ru-RU"/>
                <a:t>(Особенности)</a:t>
              </a:r>
            </a:p>
          </p:txBody>
        </p:sp>
        <p:sp>
          <p:nvSpPr>
            <p:cNvPr id="52231" name="Rectangle 91"/>
            <p:cNvSpPr>
              <a:spLocks noChangeArrowheads="1"/>
            </p:cNvSpPr>
            <p:nvPr/>
          </p:nvSpPr>
          <p:spPr bwMode="auto">
            <a:xfrm>
              <a:off x="3742" y="1706"/>
              <a:ext cx="158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5. Выгода</a:t>
              </a:r>
            </a:p>
            <a:p>
              <a:pPr algn="ctr" eaLnBrk="1" hangingPunct="1"/>
              <a:r>
                <a:rPr lang="ru-RU" altLang="ru-RU"/>
                <a:t>(Ценность)</a:t>
              </a:r>
            </a:p>
          </p:txBody>
        </p:sp>
        <p:sp>
          <p:nvSpPr>
            <p:cNvPr id="52232" name="Rectangle 92"/>
            <p:cNvSpPr>
              <a:spLocks noChangeArrowheads="1"/>
            </p:cNvSpPr>
            <p:nvPr/>
          </p:nvSpPr>
          <p:spPr bwMode="auto">
            <a:xfrm>
              <a:off x="1973" y="2205"/>
              <a:ext cx="158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6. Основные выводы</a:t>
              </a:r>
            </a:p>
          </p:txBody>
        </p:sp>
        <p:sp>
          <p:nvSpPr>
            <p:cNvPr id="52233" name="Rectangle 93"/>
            <p:cNvSpPr>
              <a:spLocks noChangeArrowheads="1"/>
            </p:cNvSpPr>
            <p:nvPr/>
          </p:nvSpPr>
          <p:spPr bwMode="auto">
            <a:xfrm>
              <a:off x="1973" y="2704"/>
              <a:ext cx="158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7. Советы</a:t>
              </a:r>
            </a:p>
          </p:txBody>
        </p:sp>
        <p:sp>
          <p:nvSpPr>
            <p:cNvPr id="52234" name="Line 94"/>
            <p:cNvSpPr>
              <a:spLocks noChangeShapeType="1"/>
            </p:cNvSpPr>
            <p:nvPr/>
          </p:nvSpPr>
          <p:spPr bwMode="auto">
            <a:xfrm flipV="1">
              <a:off x="113" y="391"/>
              <a:ext cx="2586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5" name="Line 95"/>
            <p:cNvSpPr>
              <a:spLocks noChangeShapeType="1"/>
            </p:cNvSpPr>
            <p:nvPr/>
          </p:nvSpPr>
          <p:spPr bwMode="auto">
            <a:xfrm>
              <a:off x="2699" y="391"/>
              <a:ext cx="2766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6" name="Line 96"/>
            <p:cNvSpPr>
              <a:spLocks noChangeShapeType="1"/>
            </p:cNvSpPr>
            <p:nvPr/>
          </p:nvSpPr>
          <p:spPr bwMode="auto">
            <a:xfrm flipH="1">
              <a:off x="2699" y="1979"/>
              <a:ext cx="2766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7" name="Line 97"/>
            <p:cNvSpPr>
              <a:spLocks noChangeShapeType="1"/>
            </p:cNvSpPr>
            <p:nvPr/>
          </p:nvSpPr>
          <p:spPr bwMode="auto">
            <a:xfrm flipH="1" flipV="1">
              <a:off x="113" y="1933"/>
              <a:ext cx="2586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8" name="Oval 98"/>
            <p:cNvSpPr>
              <a:spLocks noChangeArrowheads="1"/>
            </p:cNvSpPr>
            <p:nvPr/>
          </p:nvSpPr>
          <p:spPr bwMode="auto">
            <a:xfrm>
              <a:off x="4150" y="2341"/>
              <a:ext cx="953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Эмоцион.</a:t>
              </a:r>
            </a:p>
          </p:txBody>
        </p:sp>
        <p:sp>
          <p:nvSpPr>
            <p:cNvPr id="52239" name="Oval 99"/>
            <p:cNvSpPr>
              <a:spLocks noChangeArrowheads="1"/>
            </p:cNvSpPr>
            <p:nvPr/>
          </p:nvSpPr>
          <p:spPr bwMode="auto">
            <a:xfrm>
              <a:off x="4105" y="1162"/>
              <a:ext cx="953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Рацион.</a:t>
              </a:r>
            </a:p>
          </p:txBody>
        </p:sp>
        <p:sp>
          <p:nvSpPr>
            <p:cNvPr id="52240" name="Line 100"/>
            <p:cNvSpPr>
              <a:spLocks noChangeShapeType="1"/>
            </p:cNvSpPr>
            <p:nvPr/>
          </p:nvSpPr>
          <p:spPr bwMode="auto">
            <a:xfrm flipV="1">
              <a:off x="4558" y="1480"/>
              <a:ext cx="0" cy="2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1" name="Line 101"/>
            <p:cNvSpPr>
              <a:spLocks noChangeShapeType="1"/>
            </p:cNvSpPr>
            <p:nvPr/>
          </p:nvSpPr>
          <p:spPr bwMode="auto">
            <a:xfrm>
              <a:off x="4558" y="2160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Лекция 5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Работа с сомнениями и возражениями</a:t>
            </a:r>
          </a:p>
          <a:p>
            <a:pPr eaLnBrk="1" hangingPunct="1"/>
            <a:r>
              <a:rPr lang="ru-RU" altLang="ru-RU" smtClean="0"/>
              <a:t>Завершение сделки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За возражениями стоят сопротивления клиента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Сопротивление контакту с продавцом</a:t>
            </a:r>
          </a:p>
          <a:p>
            <a:pPr eaLnBrk="1" hangingPunct="1"/>
            <a:r>
              <a:rPr lang="ru-RU" altLang="ru-RU" sz="2400" smtClean="0"/>
              <a:t>Сопротивление нововведения</a:t>
            </a:r>
          </a:p>
          <a:p>
            <a:pPr eaLnBrk="1" hangingPunct="1"/>
            <a:r>
              <a:rPr lang="ru-RU" altLang="ru-RU" sz="2400" smtClean="0"/>
              <a:t>Сопротивление насыщению предложениям</a:t>
            </a:r>
          </a:p>
          <a:p>
            <a:pPr eaLnBrk="1" hangingPunct="1"/>
            <a:r>
              <a:rPr lang="ru-RU" altLang="ru-RU" sz="2400" smtClean="0"/>
              <a:t>Сопротивление предложению продавца</a:t>
            </a:r>
          </a:p>
          <a:p>
            <a:pPr eaLnBrk="1" hangingPunct="1"/>
            <a:r>
              <a:rPr lang="ru-RU" altLang="ru-RU" sz="2400" smtClean="0"/>
              <a:t>Эмоциональные сопротивления</a:t>
            </a:r>
          </a:p>
          <a:p>
            <a:pPr eaLnBrk="1" hangingPunct="1"/>
            <a:r>
              <a:rPr lang="ru-RU" altLang="ru-RU" sz="2400" smtClean="0"/>
              <a:t>Сопротивление, связанное с негативным опытом</a:t>
            </a:r>
          </a:p>
          <a:p>
            <a:pPr eaLnBrk="1" hangingPunct="1"/>
            <a:r>
              <a:rPr lang="ru-RU" altLang="ru-RU" sz="2400" smtClean="0"/>
              <a:t>Финансовые сопротивления</a:t>
            </a:r>
          </a:p>
          <a:p>
            <a:pPr eaLnBrk="1" hangingPunct="1"/>
            <a:r>
              <a:rPr lang="ru-RU" altLang="ru-RU" sz="2400" smtClean="0"/>
              <a:t>Сопротивление принятию решения</a:t>
            </a:r>
          </a:p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Завершение сделки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по предложению клиента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по предложению продавца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альтернативным вопросом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со скидкой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с риском: при ссылке на инфляцию, на конкурентов, на эксклюзивность, на сроки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по важнейшим пунктам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по второстепенным пунктам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ввиду будущих событий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Завершение включением в действие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«Ошибочное» завершение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И др.</a:t>
            </a:r>
          </a:p>
          <a:p>
            <a:pPr eaLnBrk="1" hangingPunct="1">
              <a:lnSpc>
                <a:spcPct val="80000"/>
              </a:lnSpc>
            </a:pPr>
            <a:endParaRPr lang="ru-RU" altLang="ru-RU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3"/>
          <p:cNvGrpSpPr>
            <a:grpSpLocks/>
          </p:cNvGrpSpPr>
          <p:nvPr/>
        </p:nvGrpSpPr>
        <p:grpSpPr bwMode="auto">
          <a:xfrm>
            <a:off x="250825" y="476250"/>
            <a:ext cx="8569325" cy="5616575"/>
            <a:chOff x="158" y="300"/>
            <a:chExt cx="5398" cy="3538"/>
          </a:xfrm>
        </p:grpSpPr>
        <p:sp>
          <p:nvSpPr>
            <p:cNvPr id="9219" name="Line 4"/>
            <p:cNvSpPr>
              <a:spLocks noChangeShapeType="1"/>
            </p:cNvSpPr>
            <p:nvPr/>
          </p:nvSpPr>
          <p:spPr bwMode="auto">
            <a:xfrm>
              <a:off x="2653" y="709"/>
              <a:ext cx="0" cy="28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0" name="Line 5"/>
            <p:cNvSpPr>
              <a:spLocks noChangeShapeType="1"/>
            </p:cNvSpPr>
            <p:nvPr/>
          </p:nvSpPr>
          <p:spPr bwMode="auto">
            <a:xfrm>
              <a:off x="1202" y="2024"/>
              <a:ext cx="299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1" name="Line 6"/>
            <p:cNvSpPr>
              <a:spLocks noChangeShapeType="1"/>
            </p:cNvSpPr>
            <p:nvPr/>
          </p:nvSpPr>
          <p:spPr bwMode="auto">
            <a:xfrm flipV="1">
              <a:off x="703" y="754"/>
              <a:ext cx="3810" cy="25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Rectangle 7"/>
            <p:cNvSpPr>
              <a:spLocks noChangeArrowheads="1"/>
            </p:cNvSpPr>
            <p:nvPr/>
          </p:nvSpPr>
          <p:spPr bwMode="auto">
            <a:xfrm>
              <a:off x="158" y="1616"/>
              <a:ext cx="1044" cy="77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Прошлое</a:t>
              </a:r>
            </a:p>
          </p:txBody>
        </p:sp>
        <p:sp>
          <p:nvSpPr>
            <p:cNvPr id="9223" name="Rectangle 8"/>
            <p:cNvSpPr>
              <a:spLocks noChangeArrowheads="1"/>
            </p:cNvSpPr>
            <p:nvPr/>
          </p:nvSpPr>
          <p:spPr bwMode="auto">
            <a:xfrm>
              <a:off x="2109" y="1616"/>
              <a:ext cx="1179" cy="7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Настоящее</a:t>
              </a:r>
            </a:p>
          </p:txBody>
        </p:sp>
        <p:sp>
          <p:nvSpPr>
            <p:cNvPr id="9224" name="Rectangle 9"/>
            <p:cNvSpPr>
              <a:spLocks noChangeArrowheads="1"/>
            </p:cNvSpPr>
            <p:nvPr/>
          </p:nvSpPr>
          <p:spPr bwMode="auto">
            <a:xfrm>
              <a:off x="4195" y="1616"/>
              <a:ext cx="1270" cy="7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Будущее</a:t>
              </a:r>
            </a:p>
          </p:txBody>
        </p:sp>
        <p:sp>
          <p:nvSpPr>
            <p:cNvPr id="9225" name="Rectangle 10"/>
            <p:cNvSpPr>
              <a:spLocks noChangeArrowheads="1"/>
            </p:cNvSpPr>
            <p:nvPr/>
          </p:nvSpPr>
          <p:spPr bwMode="auto">
            <a:xfrm>
              <a:off x="1927" y="300"/>
              <a:ext cx="1497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Внешнее</a:t>
              </a:r>
            </a:p>
          </p:txBody>
        </p:sp>
        <p:sp>
          <p:nvSpPr>
            <p:cNvPr id="9226" name="Rectangle 11"/>
            <p:cNvSpPr>
              <a:spLocks noChangeArrowheads="1"/>
            </p:cNvSpPr>
            <p:nvPr/>
          </p:nvSpPr>
          <p:spPr bwMode="auto">
            <a:xfrm>
              <a:off x="2018" y="3521"/>
              <a:ext cx="1361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Внутреннее</a:t>
              </a:r>
            </a:p>
          </p:txBody>
        </p:sp>
        <p:sp>
          <p:nvSpPr>
            <p:cNvPr id="9227" name="Rectangle 12"/>
            <p:cNvSpPr>
              <a:spLocks noChangeArrowheads="1"/>
            </p:cNvSpPr>
            <p:nvPr/>
          </p:nvSpPr>
          <p:spPr bwMode="auto">
            <a:xfrm>
              <a:off x="4513" y="527"/>
              <a:ext cx="104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T - </a:t>
              </a:r>
              <a:r>
                <a:rPr lang="ru-RU" altLang="ru-RU"/>
                <a:t>Время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8"/>
          <p:cNvGrpSpPr>
            <a:grpSpLocks/>
          </p:cNvGrpSpPr>
          <p:nvPr/>
        </p:nvGrpSpPr>
        <p:grpSpPr bwMode="auto">
          <a:xfrm>
            <a:off x="250825" y="260350"/>
            <a:ext cx="8642350" cy="5689600"/>
            <a:chOff x="158" y="164"/>
            <a:chExt cx="5444" cy="3584"/>
          </a:xfrm>
        </p:grpSpPr>
        <p:grpSp>
          <p:nvGrpSpPr>
            <p:cNvPr id="10243" name="Group 6"/>
            <p:cNvGrpSpPr>
              <a:grpSpLocks/>
            </p:cNvGrpSpPr>
            <p:nvPr/>
          </p:nvGrpSpPr>
          <p:grpSpPr bwMode="auto">
            <a:xfrm>
              <a:off x="3833" y="1616"/>
              <a:ext cx="409" cy="953"/>
              <a:chOff x="1383" y="1434"/>
              <a:chExt cx="409" cy="953"/>
            </a:xfrm>
          </p:grpSpPr>
          <p:sp>
            <p:nvSpPr>
              <p:cNvPr id="10267" name="AutoShape 4"/>
              <p:cNvSpPr>
                <a:spLocks noChangeArrowheads="1"/>
              </p:cNvSpPr>
              <p:nvPr/>
            </p:nvSpPr>
            <p:spPr bwMode="auto">
              <a:xfrm>
                <a:off x="1383" y="1752"/>
                <a:ext cx="409" cy="635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8" name="AutoShape 5"/>
              <p:cNvSpPr>
                <a:spLocks noChangeArrowheads="1"/>
              </p:cNvSpPr>
              <p:nvPr/>
            </p:nvSpPr>
            <p:spPr bwMode="auto">
              <a:xfrm>
                <a:off x="1429" y="1434"/>
                <a:ext cx="317" cy="316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0244" name="Group 7"/>
            <p:cNvGrpSpPr>
              <a:grpSpLocks/>
            </p:cNvGrpSpPr>
            <p:nvPr/>
          </p:nvGrpSpPr>
          <p:grpSpPr bwMode="auto">
            <a:xfrm>
              <a:off x="1519" y="1616"/>
              <a:ext cx="409" cy="953"/>
              <a:chOff x="1383" y="1434"/>
              <a:chExt cx="409" cy="953"/>
            </a:xfrm>
          </p:grpSpPr>
          <p:sp>
            <p:nvSpPr>
              <p:cNvPr id="10265" name="AutoShape 8"/>
              <p:cNvSpPr>
                <a:spLocks noChangeArrowheads="1"/>
              </p:cNvSpPr>
              <p:nvPr/>
            </p:nvSpPr>
            <p:spPr bwMode="auto">
              <a:xfrm>
                <a:off x="1383" y="1752"/>
                <a:ext cx="409" cy="635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6" name="AutoShape 9"/>
              <p:cNvSpPr>
                <a:spLocks noChangeArrowheads="1"/>
              </p:cNvSpPr>
              <p:nvPr/>
            </p:nvSpPr>
            <p:spPr bwMode="auto">
              <a:xfrm>
                <a:off x="1429" y="1434"/>
                <a:ext cx="317" cy="316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0245" name="Rectangle 10"/>
            <p:cNvSpPr>
              <a:spLocks noChangeArrowheads="1"/>
            </p:cNvSpPr>
            <p:nvPr/>
          </p:nvSpPr>
          <p:spPr bwMode="auto">
            <a:xfrm>
              <a:off x="2608" y="1979"/>
              <a:ext cx="680" cy="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Товар,</a:t>
              </a:r>
            </a:p>
            <a:p>
              <a:pPr algn="ctr" eaLnBrk="1" hangingPunct="1"/>
              <a:r>
                <a:rPr lang="ru-RU" altLang="ru-RU"/>
                <a:t>  услуга</a:t>
              </a:r>
            </a:p>
          </p:txBody>
        </p:sp>
        <p:sp>
          <p:nvSpPr>
            <p:cNvPr id="10246" name="Rectangle 11"/>
            <p:cNvSpPr>
              <a:spLocks noChangeArrowheads="1"/>
            </p:cNvSpPr>
            <p:nvPr/>
          </p:nvSpPr>
          <p:spPr bwMode="auto">
            <a:xfrm>
              <a:off x="1247" y="2568"/>
              <a:ext cx="99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Имидж</a:t>
              </a:r>
            </a:p>
            <a:p>
              <a:pPr algn="ctr" eaLnBrk="1" hangingPunct="1"/>
              <a:r>
                <a:rPr lang="ru-RU" altLang="ru-RU"/>
                <a:t>продавца</a:t>
              </a:r>
            </a:p>
          </p:txBody>
        </p:sp>
        <p:sp>
          <p:nvSpPr>
            <p:cNvPr id="10247" name="Rectangle 12"/>
            <p:cNvSpPr>
              <a:spLocks noChangeArrowheads="1"/>
            </p:cNvSpPr>
            <p:nvPr/>
          </p:nvSpPr>
          <p:spPr bwMode="auto">
            <a:xfrm>
              <a:off x="3560" y="2568"/>
              <a:ext cx="952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Имидж</a:t>
              </a:r>
            </a:p>
            <a:p>
              <a:pPr algn="ctr" eaLnBrk="1" hangingPunct="1"/>
              <a:r>
                <a:rPr lang="ru-RU" altLang="ru-RU"/>
                <a:t>покупателя</a:t>
              </a:r>
            </a:p>
          </p:txBody>
        </p:sp>
        <p:sp>
          <p:nvSpPr>
            <p:cNvPr id="10248" name="Rectangle 13"/>
            <p:cNvSpPr>
              <a:spLocks noChangeArrowheads="1"/>
            </p:cNvSpPr>
            <p:nvPr/>
          </p:nvSpPr>
          <p:spPr bwMode="auto">
            <a:xfrm>
              <a:off x="884" y="164"/>
              <a:ext cx="4264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Что продает продавец и покупает клиент?</a:t>
              </a:r>
            </a:p>
          </p:txBody>
        </p:sp>
        <p:sp>
          <p:nvSpPr>
            <p:cNvPr id="10249" name="Rectangle 14"/>
            <p:cNvSpPr>
              <a:spLocks noChangeArrowheads="1"/>
            </p:cNvSpPr>
            <p:nvPr/>
          </p:nvSpPr>
          <p:spPr bwMode="auto">
            <a:xfrm>
              <a:off x="158" y="1797"/>
              <a:ext cx="862" cy="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Имидж</a:t>
              </a:r>
            </a:p>
            <a:p>
              <a:pPr algn="ctr" eaLnBrk="1" hangingPunct="1"/>
              <a:r>
                <a:rPr lang="ru-RU" altLang="ru-RU"/>
                <a:t>фирмы</a:t>
              </a:r>
            </a:p>
          </p:txBody>
        </p:sp>
        <p:sp>
          <p:nvSpPr>
            <p:cNvPr id="10250" name="Rectangle 15"/>
            <p:cNvSpPr>
              <a:spLocks noChangeArrowheads="1"/>
            </p:cNvSpPr>
            <p:nvPr/>
          </p:nvSpPr>
          <p:spPr bwMode="auto">
            <a:xfrm>
              <a:off x="1247" y="3158"/>
              <a:ext cx="1043" cy="5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После</a:t>
              </a:r>
            </a:p>
            <a:p>
              <a:pPr algn="ctr" eaLnBrk="1" hangingPunct="1"/>
              <a:r>
                <a:rPr lang="ru-RU" altLang="ru-RU"/>
                <a:t>Продажное</a:t>
              </a:r>
            </a:p>
            <a:p>
              <a:pPr algn="ctr" eaLnBrk="1" hangingPunct="1"/>
              <a:r>
                <a:rPr lang="ru-RU" altLang="ru-RU"/>
                <a:t>обслуживание</a:t>
              </a:r>
            </a:p>
          </p:txBody>
        </p:sp>
        <p:sp>
          <p:nvSpPr>
            <p:cNvPr id="10251" name="Rectangle 19"/>
            <p:cNvSpPr>
              <a:spLocks noChangeArrowheads="1"/>
            </p:cNvSpPr>
            <p:nvPr/>
          </p:nvSpPr>
          <p:spPr bwMode="auto">
            <a:xfrm>
              <a:off x="4740" y="1797"/>
              <a:ext cx="862" cy="5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Имидж</a:t>
              </a:r>
            </a:p>
            <a:p>
              <a:pPr algn="ctr" eaLnBrk="1" hangingPunct="1"/>
              <a:r>
                <a:rPr lang="ru-RU" altLang="ru-RU"/>
                <a:t>фирмы</a:t>
              </a:r>
            </a:p>
          </p:txBody>
        </p:sp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1292" y="845"/>
              <a:ext cx="862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Цена(+)</a:t>
              </a: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3560" y="845"/>
              <a:ext cx="908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Цена(-)</a:t>
              </a:r>
            </a:p>
          </p:txBody>
        </p:sp>
        <p:sp>
          <p:nvSpPr>
            <p:cNvPr id="10254" name="Rectangle 26"/>
            <p:cNvSpPr>
              <a:spLocks noChangeArrowheads="1"/>
            </p:cNvSpPr>
            <p:nvPr/>
          </p:nvSpPr>
          <p:spPr bwMode="auto">
            <a:xfrm>
              <a:off x="3515" y="3158"/>
              <a:ext cx="1089" cy="5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После</a:t>
              </a:r>
            </a:p>
            <a:p>
              <a:pPr algn="ctr" eaLnBrk="1" hangingPunct="1"/>
              <a:r>
                <a:rPr lang="ru-RU" altLang="ru-RU"/>
                <a:t>Продажное</a:t>
              </a:r>
            </a:p>
            <a:p>
              <a:pPr algn="ctr" eaLnBrk="1" hangingPunct="1"/>
              <a:r>
                <a:rPr lang="ru-RU" altLang="ru-RU"/>
                <a:t>обслуживание</a:t>
              </a:r>
            </a:p>
          </p:txBody>
        </p:sp>
        <p:sp>
          <p:nvSpPr>
            <p:cNvPr id="10255" name="AutoShape 27"/>
            <p:cNvSpPr>
              <a:spLocks noChangeArrowheads="1"/>
            </p:cNvSpPr>
            <p:nvPr/>
          </p:nvSpPr>
          <p:spPr bwMode="auto">
            <a:xfrm>
              <a:off x="1066" y="2069"/>
              <a:ext cx="453" cy="182"/>
            </a:xfrm>
            <a:prstGeom prst="leftRightArrow">
              <a:avLst>
                <a:gd name="adj1" fmla="val 50000"/>
                <a:gd name="adj2" fmla="val 4978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56" name="AutoShape 28"/>
            <p:cNvSpPr>
              <a:spLocks noChangeArrowheads="1"/>
            </p:cNvSpPr>
            <p:nvPr/>
          </p:nvSpPr>
          <p:spPr bwMode="auto">
            <a:xfrm>
              <a:off x="2018" y="2069"/>
              <a:ext cx="544" cy="182"/>
            </a:xfrm>
            <a:prstGeom prst="leftRightArrow">
              <a:avLst>
                <a:gd name="adj1" fmla="val 50000"/>
                <a:gd name="adj2" fmla="val 5978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57" name="AutoShape 29"/>
            <p:cNvSpPr>
              <a:spLocks noChangeArrowheads="1"/>
            </p:cNvSpPr>
            <p:nvPr/>
          </p:nvSpPr>
          <p:spPr bwMode="auto">
            <a:xfrm>
              <a:off x="3334" y="2069"/>
              <a:ext cx="589" cy="181"/>
            </a:xfrm>
            <a:prstGeom prst="leftRightArrow">
              <a:avLst>
                <a:gd name="adj1" fmla="val 50000"/>
                <a:gd name="adj2" fmla="val 65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58" name="AutoShape 30"/>
            <p:cNvSpPr>
              <a:spLocks noChangeArrowheads="1"/>
            </p:cNvSpPr>
            <p:nvPr/>
          </p:nvSpPr>
          <p:spPr bwMode="auto">
            <a:xfrm>
              <a:off x="4150" y="2069"/>
              <a:ext cx="544" cy="181"/>
            </a:xfrm>
            <a:prstGeom prst="leftRightArrow">
              <a:avLst>
                <a:gd name="adj1" fmla="val 50000"/>
                <a:gd name="adj2" fmla="val 6011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59" name="AutoShape 32"/>
            <p:cNvSpPr>
              <a:spLocks noChangeArrowheads="1"/>
            </p:cNvSpPr>
            <p:nvPr/>
          </p:nvSpPr>
          <p:spPr bwMode="auto">
            <a:xfrm>
              <a:off x="1655" y="1298"/>
              <a:ext cx="182" cy="272"/>
            </a:xfrm>
            <a:prstGeom prst="upArrow">
              <a:avLst>
                <a:gd name="adj1" fmla="val 50000"/>
                <a:gd name="adj2" fmla="val 373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0" name="AutoShape 33"/>
            <p:cNvSpPr>
              <a:spLocks noChangeArrowheads="1"/>
            </p:cNvSpPr>
            <p:nvPr/>
          </p:nvSpPr>
          <p:spPr bwMode="auto">
            <a:xfrm>
              <a:off x="3923" y="1253"/>
              <a:ext cx="181" cy="317"/>
            </a:xfrm>
            <a:prstGeom prst="upArrow">
              <a:avLst>
                <a:gd name="adj1" fmla="val 50000"/>
                <a:gd name="adj2" fmla="val 437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1" name="AutoShape 34"/>
            <p:cNvSpPr>
              <a:spLocks noChangeArrowheads="1"/>
            </p:cNvSpPr>
            <p:nvPr/>
          </p:nvSpPr>
          <p:spPr bwMode="auto">
            <a:xfrm>
              <a:off x="1655" y="2886"/>
              <a:ext cx="182" cy="227"/>
            </a:xfrm>
            <a:prstGeom prst="downArrow">
              <a:avLst>
                <a:gd name="adj1" fmla="val 50000"/>
                <a:gd name="adj2" fmla="val 3118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2" name="AutoShape 35"/>
            <p:cNvSpPr>
              <a:spLocks noChangeArrowheads="1"/>
            </p:cNvSpPr>
            <p:nvPr/>
          </p:nvSpPr>
          <p:spPr bwMode="auto">
            <a:xfrm>
              <a:off x="3969" y="2886"/>
              <a:ext cx="181" cy="227"/>
            </a:xfrm>
            <a:prstGeom prst="downArrow">
              <a:avLst>
                <a:gd name="adj1" fmla="val 50000"/>
                <a:gd name="adj2" fmla="val 3135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3" name="AutoShape 36"/>
            <p:cNvSpPr>
              <a:spLocks noChangeArrowheads="1"/>
            </p:cNvSpPr>
            <p:nvPr/>
          </p:nvSpPr>
          <p:spPr bwMode="auto">
            <a:xfrm>
              <a:off x="2018" y="1344"/>
              <a:ext cx="1815" cy="408"/>
            </a:xfrm>
            <a:prstGeom prst="curvedDownArrow">
              <a:avLst>
                <a:gd name="adj1" fmla="val 88971"/>
                <a:gd name="adj2" fmla="val 17794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4" name="AutoShape 37"/>
            <p:cNvSpPr>
              <a:spLocks noChangeArrowheads="1"/>
            </p:cNvSpPr>
            <p:nvPr/>
          </p:nvSpPr>
          <p:spPr bwMode="auto">
            <a:xfrm rot="5400000">
              <a:off x="2631" y="1865"/>
              <a:ext cx="408" cy="1452"/>
            </a:xfrm>
            <a:prstGeom prst="curvedLeftArrow">
              <a:avLst>
                <a:gd name="adj1" fmla="val 100471"/>
                <a:gd name="adj2" fmla="val 17164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5"/>
          <p:cNvGrpSpPr>
            <a:grpSpLocks/>
          </p:cNvGrpSpPr>
          <p:nvPr/>
        </p:nvGrpSpPr>
        <p:grpSpPr bwMode="auto">
          <a:xfrm>
            <a:off x="0" y="836613"/>
            <a:ext cx="8928100" cy="5545137"/>
            <a:chOff x="0" y="527"/>
            <a:chExt cx="5624" cy="3493"/>
          </a:xfrm>
        </p:grpSpPr>
        <p:sp>
          <p:nvSpPr>
            <p:cNvPr id="11267" name="Line 4"/>
            <p:cNvSpPr>
              <a:spLocks noChangeShapeType="1"/>
            </p:cNvSpPr>
            <p:nvPr/>
          </p:nvSpPr>
          <p:spPr bwMode="auto">
            <a:xfrm>
              <a:off x="1927" y="2024"/>
              <a:ext cx="19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8" name="Line 5"/>
            <p:cNvSpPr>
              <a:spLocks noChangeShapeType="1"/>
            </p:cNvSpPr>
            <p:nvPr/>
          </p:nvSpPr>
          <p:spPr bwMode="auto">
            <a:xfrm>
              <a:off x="2835" y="1026"/>
              <a:ext cx="0" cy="1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Rectangle 6"/>
            <p:cNvSpPr>
              <a:spLocks noChangeArrowheads="1"/>
            </p:cNvSpPr>
            <p:nvPr/>
          </p:nvSpPr>
          <p:spPr bwMode="auto">
            <a:xfrm>
              <a:off x="431" y="1752"/>
              <a:ext cx="1497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Комплементарность</a:t>
              </a:r>
            </a:p>
            <a:p>
              <a:pPr algn="ctr" eaLnBrk="1" hangingPunct="1"/>
              <a:r>
                <a:rPr lang="ru-RU" altLang="ru-RU"/>
                <a:t>(материя)</a:t>
              </a:r>
            </a:p>
          </p:txBody>
        </p:sp>
        <p:sp>
          <p:nvSpPr>
            <p:cNvPr id="11270" name="Rectangle 7"/>
            <p:cNvSpPr>
              <a:spLocks noChangeArrowheads="1"/>
            </p:cNvSpPr>
            <p:nvPr/>
          </p:nvSpPr>
          <p:spPr bwMode="auto">
            <a:xfrm>
              <a:off x="3923" y="1797"/>
              <a:ext cx="118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Рефлексивность</a:t>
              </a:r>
            </a:p>
            <a:p>
              <a:pPr algn="ctr" eaLnBrk="1" hangingPunct="1"/>
              <a:r>
                <a:rPr lang="ru-RU" altLang="ru-RU"/>
                <a:t>(информация)</a:t>
              </a:r>
            </a:p>
          </p:txBody>
        </p:sp>
        <p:sp>
          <p:nvSpPr>
            <p:cNvPr id="11271" name="Rectangle 8"/>
            <p:cNvSpPr>
              <a:spLocks noChangeArrowheads="1"/>
            </p:cNvSpPr>
            <p:nvPr/>
          </p:nvSpPr>
          <p:spPr bwMode="auto">
            <a:xfrm>
              <a:off x="2200" y="527"/>
              <a:ext cx="127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Изоморфизм </a:t>
              </a:r>
            </a:p>
          </p:txBody>
        </p:sp>
        <p:sp>
          <p:nvSpPr>
            <p:cNvPr id="11272" name="Rectangle 9"/>
            <p:cNvSpPr>
              <a:spLocks noChangeArrowheads="1"/>
            </p:cNvSpPr>
            <p:nvPr/>
          </p:nvSpPr>
          <p:spPr bwMode="auto">
            <a:xfrm>
              <a:off x="2200" y="2976"/>
              <a:ext cx="127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Симметричность</a:t>
              </a:r>
            </a:p>
            <a:p>
              <a:pPr algn="ctr" eaLnBrk="1" hangingPunct="1"/>
              <a:r>
                <a:rPr lang="ru-RU" altLang="ru-RU"/>
                <a:t>(энергия)</a:t>
              </a:r>
            </a:p>
          </p:txBody>
        </p:sp>
        <p:sp>
          <p:nvSpPr>
            <p:cNvPr id="11273" name="Line 10"/>
            <p:cNvSpPr>
              <a:spLocks noChangeShapeType="1"/>
            </p:cNvSpPr>
            <p:nvPr/>
          </p:nvSpPr>
          <p:spPr bwMode="auto">
            <a:xfrm flipV="1">
              <a:off x="340" y="618"/>
              <a:ext cx="4717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Oval 11"/>
            <p:cNvSpPr>
              <a:spLocks noChangeArrowheads="1"/>
            </p:cNvSpPr>
            <p:nvPr/>
          </p:nvSpPr>
          <p:spPr bwMode="auto">
            <a:xfrm>
              <a:off x="2245" y="1706"/>
              <a:ext cx="1225" cy="6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Модель</a:t>
              </a:r>
            </a:p>
          </p:txBody>
        </p:sp>
        <p:sp>
          <p:nvSpPr>
            <p:cNvPr id="11275" name="Oval 12"/>
            <p:cNvSpPr>
              <a:spLocks noChangeArrowheads="1"/>
            </p:cNvSpPr>
            <p:nvPr/>
          </p:nvSpPr>
          <p:spPr bwMode="auto">
            <a:xfrm>
              <a:off x="1066" y="3612"/>
              <a:ext cx="1044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Статика</a:t>
              </a:r>
            </a:p>
            <a:p>
              <a:pPr algn="ctr" eaLnBrk="1" hangingPunct="1"/>
              <a:r>
                <a:rPr lang="ru-RU" altLang="ru-RU"/>
                <a:t>2</a:t>
              </a:r>
            </a:p>
          </p:txBody>
        </p:sp>
        <p:sp>
          <p:nvSpPr>
            <p:cNvPr id="11276" name="Oval 13"/>
            <p:cNvSpPr>
              <a:spLocks noChangeArrowheads="1"/>
            </p:cNvSpPr>
            <p:nvPr/>
          </p:nvSpPr>
          <p:spPr bwMode="auto">
            <a:xfrm>
              <a:off x="2290" y="3612"/>
              <a:ext cx="1044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Динамика</a:t>
              </a:r>
            </a:p>
            <a:p>
              <a:pPr algn="ctr" eaLnBrk="1" hangingPunct="1"/>
              <a:r>
                <a:rPr lang="ru-RU" altLang="ru-RU"/>
                <a:t>3</a:t>
              </a:r>
            </a:p>
          </p:txBody>
        </p:sp>
        <p:sp>
          <p:nvSpPr>
            <p:cNvPr id="11277" name="Oval 14"/>
            <p:cNvSpPr>
              <a:spLocks noChangeArrowheads="1"/>
            </p:cNvSpPr>
            <p:nvPr/>
          </p:nvSpPr>
          <p:spPr bwMode="auto">
            <a:xfrm>
              <a:off x="3606" y="3612"/>
              <a:ext cx="1044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Гармония</a:t>
              </a:r>
            </a:p>
            <a:p>
              <a:pPr algn="ctr" eaLnBrk="1" hangingPunct="1"/>
              <a:r>
                <a:rPr lang="ru-RU" altLang="ru-RU"/>
                <a:t>5</a:t>
              </a:r>
            </a:p>
          </p:txBody>
        </p:sp>
        <p:sp>
          <p:nvSpPr>
            <p:cNvPr id="11278" name="Line 15"/>
            <p:cNvSpPr>
              <a:spLocks noChangeShapeType="1"/>
            </p:cNvSpPr>
            <p:nvPr/>
          </p:nvSpPr>
          <p:spPr bwMode="auto">
            <a:xfrm flipH="1">
              <a:off x="1837" y="3475"/>
              <a:ext cx="363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>
              <a:off x="2835" y="3475"/>
              <a:ext cx="0" cy="1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9"/>
            <p:cNvSpPr>
              <a:spLocks noChangeShapeType="1"/>
            </p:cNvSpPr>
            <p:nvPr/>
          </p:nvSpPr>
          <p:spPr bwMode="auto">
            <a:xfrm>
              <a:off x="3470" y="3475"/>
              <a:ext cx="317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Oval 20"/>
            <p:cNvSpPr>
              <a:spLocks noChangeArrowheads="1"/>
            </p:cNvSpPr>
            <p:nvPr/>
          </p:nvSpPr>
          <p:spPr bwMode="auto">
            <a:xfrm>
              <a:off x="5239" y="1344"/>
              <a:ext cx="385" cy="3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+</a:t>
              </a:r>
            </a:p>
          </p:txBody>
        </p:sp>
        <p:sp>
          <p:nvSpPr>
            <p:cNvPr id="11282" name="Oval 21"/>
            <p:cNvSpPr>
              <a:spLocks noChangeArrowheads="1"/>
            </p:cNvSpPr>
            <p:nvPr/>
          </p:nvSpPr>
          <p:spPr bwMode="auto">
            <a:xfrm>
              <a:off x="5239" y="1842"/>
              <a:ext cx="385" cy="3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0</a:t>
              </a:r>
            </a:p>
          </p:txBody>
        </p:sp>
        <p:sp>
          <p:nvSpPr>
            <p:cNvPr id="11283" name="Oval 22"/>
            <p:cNvSpPr>
              <a:spLocks noChangeArrowheads="1"/>
            </p:cNvSpPr>
            <p:nvPr/>
          </p:nvSpPr>
          <p:spPr bwMode="auto">
            <a:xfrm>
              <a:off x="5239" y="2341"/>
              <a:ext cx="385" cy="3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-</a:t>
              </a:r>
            </a:p>
          </p:txBody>
        </p:sp>
        <p:sp>
          <p:nvSpPr>
            <p:cNvPr id="11284" name="Oval 24"/>
            <p:cNvSpPr>
              <a:spLocks noChangeArrowheads="1"/>
            </p:cNvSpPr>
            <p:nvPr/>
          </p:nvSpPr>
          <p:spPr bwMode="auto">
            <a:xfrm>
              <a:off x="0" y="1253"/>
              <a:ext cx="385" cy="3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+\+</a:t>
              </a:r>
            </a:p>
          </p:txBody>
        </p:sp>
        <p:sp>
          <p:nvSpPr>
            <p:cNvPr id="11285" name="Oval 25"/>
            <p:cNvSpPr>
              <a:spLocks noChangeArrowheads="1"/>
            </p:cNvSpPr>
            <p:nvPr/>
          </p:nvSpPr>
          <p:spPr bwMode="auto">
            <a:xfrm>
              <a:off x="0" y="1842"/>
              <a:ext cx="385" cy="3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+\-</a:t>
              </a:r>
            </a:p>
          </p:txBody>
        </p:sp>
        <p:sp>
          <p:nvSpPr>
            <p:cNvPr id="11286" name="Oval 26"/>
            <p:cNvSpPr>
              <a:spLocks noChangeArrowheads="1"/>
            </p:cNvSpPr>
            <p:nvPr/>
          </p:nvSpPr>
          <p:spPr bwMode="auto">
            <a:xfrm>
              <a:off x="0" y="2387"/>
              <a:ext cx="385" cy="3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-\-</a:t>
              </a:r>
            </a:p>
          </p:txBody>
        </p:sp>
        <p:sp>
          <p:nvSpPr>
            <p:cNvPr id="11287" name="Line 27"/>
            <p:cNvSpPr>
              <a:spLocks noChangeShapeType="1"/>
            </p:cNvSpPr>
            <p:nvPr/>
          </p:nvSpPr>
          <p:spPr bwMode="auto">
            <a:xfrm flipH="1" flipV="1">
              <a:off x="295" y="1570"/>
              <a:ext cx="136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28"/>
            <p:cNvSpPr>
              <a:spLocks noChangeShapeType="1"/>
            </p:cNvSpPr>
            <p:nvPr/>
          </p:nvSpPr>
          <p:spPr bwMode="auto">
            <a:xfrm flipH="1">
              <a:off x="295" y="2251"/>
              <a:ext cx="136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29"/>
            <p:cNvSpPr>
              <a:spLocks noChangeShapeType="1"/>
            </p:cNvSpPr>
            <p:nvPr/>
          </p:nvSpPr>
          <p:spPr bwMode="auto">
            <a:xfrm>
              <a:off x="385" y="202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30"/>
            <p:cNvSpPr>
              <a:spLocks noChangeShapeType="1"/>
            </p:cNvSpPr>
            <p:nvPr/>
          </p:nvSpPr>
          <p:spPr bwMode="auto">
            <a:xfrm flipH="1">
              <a:off x="385" y="2024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Line 32"/>
            <p:cNvSpPr>
              <a:spLocks noChangeShapeType="1"/>
            </p:cNvSpPr>
            <p:nvPr/>
          </p:nvSpPr>
          <p:spPr bwMode="auto">
            <a:xfrm flipV="1">
              <a:off x="5103" y="1616"/>
              <a:ext cx="226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33"/>
            <p:cNvSpPr>
              <a:spLocks noChangeShapeType="1"/>
            </p:cNvSpPr>
            <p:nvPr/>
          </p:nvSpPr>
          <p:spPr bwMode="auto">
            <a:xfrm>
              <a:off x="5103" y="2024"/>
              <a:ext cx="1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Line 34"/>
            <p:cNvSpPr>
              <a:spLocks noChangeShapeType="1"/>
            </p:cNvSpPr>
            <p:nvPr/>
          </p:nvSpPr>
          <p:spPr bwMode="auto">
            <a:xfrm>
              <a:off x="5103" y="2296"/>
              <a:ext cx="181" cy="1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539750" y="333375"/>
            <a:ext cx="81359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b="1" i="1"/>
              <a:t>C</a:t>
            </a:r>
            <a:r>
              <a:rPr lang="ru-RU" altLang="ru-RU" b="1" i="1"/>
              <a:t>истема </a:t>
            </a:r>
            <a:r>
              <a:rPr lang="ru-RU" altLang="ru-RU"/>
              <a:t>– это модель объекта исследования, отражающая</a:t>
            </a:r>
            <a:endParaRPr lang="en-US" altLang="ru-RU"/>
          </a:p>
          <a:p>
            <a:pPr algn="ctr" eaLnBrk="1" hangingPunct="1"/>
            <a:r>
              <a:rPr lang="ru-RU" altLang="ru-RU"/>
              <a:t> в приемлемом для целей</a:t>
            </a:r>
            <a:r>
              <a:rPr lang="en-US" altLang="ru-RU"/>
              <a:t> </a:t>
            </a:r>
            <a:r>
              <a:rPr lang="ru-RU" altLang="ru-RU"/>
              <a:t> исследования виде все наиболее</a:t>
            </a:r>
            <a:endParaRPr lang="en-US" altLang="ru-RU"/>
          </a:p>
          <a:p>
            <a:pPr algn="ctr" eaLnBrk="1" hangingPunct="1"/>
            <a:r>
              <a:rPr lang="ru-RU" altLang="ru-RU"/>
              <a:t> важные параметры и связи изучаемого объекта. 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539750" y="1628775"/>
            <a:ext cx="8208963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Системный подход подразумевает рассмотрение любых проблем</a:t>
            </a:r>
            <a:endParaRPr lang="en-US" altLang="ru-RU"/>
          </a:p>
          <a:p>
            <a:pPr algn="ctr" eaLnBrk="1" hangingPunct="1"/>
            <a:r>
              <a:rPr lang="ru-RU" altLang="ru-RU"/>
              <a:t> или объектов как минимум из пяти точек: с точки зрения целого, состава, </a:t>
            </a:r>
            <a:endParaRPr lang="en-US" altLang="ru-RU"/>
          </a:p>
          <a:p>
            <a:pPr algn="ctr" eaLnBrk="1" hangingPunct="1"/>
            <a:r>
              <a:rPr lang="ru-RU" altLang="ru-RU"/>
              <a:t>структуры, цели и темпо-ритма движения целого, траектория </a:t>
            </a:r>
            <a:endParaRPr lang="en-US" altLang="ru-RU"/>
          </a:p>
          <a:p>
            <a:pPr algn="ctr" eaLnBrk="1" hangingPunct="1"/>
            <a:r>
              <a:rPr lang="ru-RU" altLang="ru-RU"/>
              <a:t>которого в прошлом  даст представление об истории объекта. 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539750" y="3429000"/>
            <a:ext cx="8208963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МОДЕЛЬ (от франц. </a:t>
            </a:r>
            <a:r>
              <a:rPr lang="en-US" altLang="ru-RU"/>
              <a:t>modele</a:t>
            </a:r>
            <a:r>
              <a:rPr lang="ru-RU" altLang="ru-RU"/>
              <a:t>, от лат. </a:t>
            </a:r>
            <a:r>
              <a:rPr lang="en-US" altLang="ru-RU"/>
              <a:t>modulus </a:t>
            </a:r>
            <a:r>
              <a:rPr lang="ru-RU" altLang="ru-RU"/>
              <a:t>– мера, образец) в широком </a:t>
            </a:r>
            <a:endParaRPr lang="en-US" altLang="ru-RU"/>
          </a:p>
          <a:p>
            <a:pPr algn="ctr" eaLnBrk="1" hangingPunct="1"/>
            <a:r>
              <a:rPr lang="ru-RU" altLang="ru-RU"/>
              <a:t>смысле – любой образ, аналог (мысленный или условный: </a:t>
            </a:r>
            <a:endParaRPr lang="en-US" altLang="ru-RU"/>
          </a:p>
          <a:p>
            <a:pPr algn="ctr" eaLnBrk="1" hangingPunct="1"/>
            <a:r>
              <a:rPr lang="ru-RU" altLang="ru-RU"/>
              <a:t>изображение, описание, схема, чертеж, график, </a:t>
            </a:r>
            <a:endParaRPr lang="en-US" altLang="ru-RU"/>
          </a:p>
          <a:p>
            <a:pPr algn="ctr" eaLnBrk="1" hangingPunct="1"/>
            <a:r>
              <a:rPr lang="ru-RU" altLang="ru-RU"/>
              <a:t>план, карта и т.п.) какого-либо объекта, процесса </a:t>
            </a:r>
            <a:endParaRPr lang="en-US" altLang="ru-RU"/>
          </a:p>
          <a:p>
            <a:pPr algn="ctr" eaLnBrk="1" hangingPunct="1"/>
            <a:r>
              <a:rPr lang="ru-RU" altLang="ru-RU"/>
              <a:t>или явления («оригинала» данной модели),</a:t>
            </a:r>
            <a:endParaRPr lang="en-US" altLang="ru-RU"/>
          </a:p>
          <a:p>
            <a:pPr algn="ctr" eaLnBrk="1" hangingPunct="1"/>
            <a:r>
              <a:rPr lang="ru-RU" altLang="ru-RU"/>
              <a:t>используемый в качестве его «заместителя», «представителя».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1498</Words>
  <Application>Microsoft Office PowerPoint</Application>
  <PresentationFormat>Экран (4:3)</PresentationFormat>
  <Paragraphs>473</Paragraphs>
  <Slides>53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9" baseType="lpstr">
      <vt:lpstr>Arial</vt:lpstr>
      <vt:lpstr>Calibri</vt:lpstr>
      <vt:lpstr>Verdana</vt:lpstr>
      <vt:lpstr>Times New Roman</vt:lpstr>
      <vt:lpstr>Оформление по умолчанию</vt:lpstr>
      <vt:lpstr>Диаграмма Microsoft Graph</vt:lpstr>
      <vt:lpstr>Лекция 1</vt:lpstr>
      <vt:lpstr>Социальная психология</vt:lpstr>
      <vt:lpstr>Социальная психология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системной прагматики</vt:lpstr>
      <vt:lpstr>Основные системные свойства</vt:lpstr>
      <vt:lpstr>Презентация PowerPoint</vt:lpstr>
      <vt:lpstr>Кривые реальных жизненных циклов</vt:lpstr>
      <vt:lpstr>Полный жизненный цикл имеет начало, середину и конец</vt:lpstr>
      <vt:lpstr>Презентация PowerPoint</vt:lpstr>
      <vt:lpstr>Презентация PowerPoint</vt:lpstr>
      <vt:lpstr>Лекция 2</vt:lpstr>
      <vt:lpstr>Презентация PowerPoint</vt:lpstr>
      <vt:lpstr>Основные стадии заключения сделки</vt:lpstr>
      <vt:lpstr>Методы поиска клиентов</vt:lpstr>
      <vt:lpstr>Презентация PowerPoint</vt:lpstr>
      <vt:lpstr>Базовая схема описания человека</vt:lpstr>
      <vt:lpstr>Биологический индивид </vt:lpstr>
      <vt:lpstr>Психическая индивидуальность</vt:lpstr>
      <vt:lpstr>Социальный субъект</vt:lpstr>
      <vt:lpstr>Духовная личность</vt:lpstr>
      <vt:lpstr>Основные периоды развития человека</vt:lpstr>
      <vt:lpstr>Полный жизненный цикл имеет начало, середину и конец</vt:lpstr>
      <vt:lpstr>Презентация PowerPoint</vt:lpstr>
      <vt:lpstr>Презентация PowerPoint</vt:lpstr>
      <vt:lpstr>Презентация PowerPoint</vt:lpstr>
      <vt:lpstr>Презентация PowerPoint</vt:lpstr>
      <vt:lpstr>Лекция 3</vt:lpstr>
      <vt:lpstr>Основные виды общения и типы поведения в конфликте</vt:lpstr>
      <vt:lpstr>Основные стадии общения</vt:lpstr>
      <vt:lpstr>Презентация PowerPoint</vt:lpstr>
      <vt:lpstr>Презентация PowerPoint</vt:lpstr>
      <vt:lpstr>Лекция 4</vt:lpstr>
      <vt:lpstr>Основные виды презентации</vt:lpstr>
      <vt:lpstr>Презентация PowerPoint</vt:lpstr>
      <vt:lpstr>Заученный текст преимущества и недостатки</vt:lpstr>
      <vt:lpstr>Презентация PowerPoint</vt:lpstr>
      <vt:lpstr>Презентация по формуле ВИЖУП</vt:lpstr>
      <vt:lpstr>Удовлетворение потребности</vt:lpstr>
      <vt:lpstr>Решение проблемы</vt:lpstr>
      <vt:lpstr>Особенности групповой презентации</vt:lpstr>
      <vt:lpstr>Подготовка к презентации</vt:lpstr>
      <vt:lpstr>Презентация PowerPoint</vt:lpstr>
      <vt:lpstr>Презентация PowerPoint</vt:lpstr>
      <vt:lpstr>Лекция 5</vt:lpstr>
      <vt:lpstr>За возражениями стоят сопротивления клиента</vt:lpstr>
      <vt:lpstr>Завершение сделки</vt:lpstr>
    </vt:vector>
  </TitlesOfParts>
  <Company>НКИ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Яшин Виктор</dc:creator>
  <cp:lastModifiedBy>admin</cp:lastModifiedBy>
  <cp:revision>26</cp:revision>
  <dcterms:created xsi:type="dcterms:W3CDTF">2006-11-11T06:28:01Z</dcterms:created>
  <dcterms:modified xsi:type="dcterms:W3CDTF">2015-04-08T17:50:35Z</dcterms:modified>
</cp:coreProperties>
</file>