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144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3F8A67-B06F-401E-A186-1C5FE566D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28346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AAA21-68FA-4AEA-B8E2-19487A4D86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993513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F94D4-7891-4A25-B61A-3B820C519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2961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C26A0-A353-46DD-98A6-B316077FF5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1064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6F06F-53BD-4F06-B330-CA1379AA3A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00831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D25D-220E-4D56-AB51-E48275173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8788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AE8C-3A9E-4278-BEE6-5F281ED36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03527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71A4-8FB9-40DD-8444-8B274DA6F8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76329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43523-E5BE-4530-9662-D2830D48D6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2766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9C1AB-D91F-430A-949F-E39BCD3C85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29974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60E8E-1600-42CE-9F6F-1E20DC522C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3139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3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3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3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3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33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33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133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sp>
        <p:nvSpPr>
          <p:cNvPr id="133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E23EC66-786E-4F52-BD06-1C68D0BFE6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IM%20-%202010%20-%20Screamworks.%20Love%20in%20theory%20and%20practice\13%20HIM%20-%20The%20Foreboding%20Sense%20of%20Impending%20Happiness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WINDOWS\Media\Windows%20XP%20-%20&#1079;&#1072;&#1074;&#1077;&#1088;&#1096;&#1077;&#1085;&#1080;&#1077;.wa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jpe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Media\onestop.mid" TargetMode="Externa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WINDOWS\Temp\alsndmgr.wav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Media\town.mid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METALLLL\01-THE~1.MP3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8.wav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WINDOWS\Help\Tours\WindowsMediaPlayer\Audio\Wav\wmpaud6.wa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WINDOWS\Help\Tours\WindowsMediaPlayer\Audio\Wav\wmpaud7.wa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Help\Tours\WindowsMediaPlayer\Audio\Wav\wmpaud8.wav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WINDOWS\Media\notify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533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ПРЕЗЕНТАЦИЯ НА ТЕМУ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«Понятие о воображении, его основных видах и процессах.»</a:t>
            </a:r>
          </a:p>
        </p:txBody>
      </p:sp>
      <p:pic>
        <p:nvPicPr>
          <p:cNvPr id="4102" name="13 HIM - The Foreboding Sense of Impending Happines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0_1a5bc_fe13859e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464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92b4e3bbf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Cloud"/>
          <p:cNvSpPr>
            <a:spLocks noChangeAspect="1" noEditPoints="1" noChangeArrowheads="1"/>
          </p:cNvSpPr>
          <p:nvPr/>
        </p:nvSpPr>
        <p:spPr bwMode="auto">
          <a:xfrm>
            <a:off x="5791200" y="47244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8" name="Cloud"/>
          <p:cNvSpPr>
            <a:spLocks noChangeAspect="1" noEditPoints="1" noChangeArrowheads="1"/>
          </p:cNvSpPr>
          <p:nvPr/>
        </p:nvSpPr>
        <p:spPr bwMode="auto">
          <a:xfrm>
            <a:off x="838200" y="228600"/>
            <a:ext cx="1143000" cy="914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4086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ЦЕННОСТЬ ВООБРАЖЕНИЯ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Позволяет принять решения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Найти выход из проблемной ситуации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Позволяет «перепрыгнуть» через какие-то этапы мышления и представить конечный результат</a:t>
            </a:r>
          </a:p>
        </p:txBody>
      </p:sp>
      <p:pic>
        <p:nvPicPr>
          <p:cNvPr id="2662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ord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40047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99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  <p:bldLst>
      <p:bldP spid="26626" grpId="0"/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70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u="sng" smtClean="0"/>
              <a:t>Воображение</a:t>
            </a:r>
            <a:r>
              <a:rPr lang="ru-RU" sz="4000" i="1" u="sng" smtClean="0"/>
              <a:t> </a:t>
            </a:r>
            <a:r>
              <a:rPr lang="ru-RU" sz="2800" smtClean="0"/>
              <a:t>характеризуется АКТИВНОСТЬЮ, ДЕЙСТВЕННОСТЬЮ.</a:t>
            </a:r>
            <a:br>
              <a:rPr lang="ru-RU" sz="2800" smtClean="0"/>
            </a:br>
            <a:r>
              <a:rPr lang="ru-RU" sz="2800" i="1" u="sng" smtClean="0"/>
              <a:t>Воображение </a:t>
            </a:r>
            <a:r>
              <a:rPr lang="ru-RU" sz="2800" smtClean="0"/>
              <a:t>в некоторых обстоятельствах может выступать как </a:t>
            </a:r>
            <a:r>
              <a:rPr lang="ru-RU" sz="2800" i="1" u="sng" smtClean="0"/>
              <a:t>замена деятельности, ее суррогат.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4000" smtClean="0"/>
          </a:p>
        </p:txBody>
      </p:sp>
      <p:pic>
        <p:nvPicPr>
          <p:cNvPr id="276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001714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048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1328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3902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9"/>
          <p:cNvSpPr>
            <a:spLocks noChangeArrowheads="1"/>
          </p:cNvSpPr>
          <p:nvPr/>
        </p:nvSpPr>
        <p:spPr bwMode="auto">
          <a:xfrm>
            <a:off x="304800" y="4038600"/>
            <a:ext cx="533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AutoShape 10"/>
          <p:cNvSpPr>
            <a:spLocks noChangeArrowheads="1"/>
          </p:cNvSpPr>
          <p:nvPr/>
        </p:nvSpPr>
        <p:spPr bwMode="auto">
          <a:xfrm>
            <a:off x="8077200" y="304800"/>
            <a:ext cx="5334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4191000" y="3048000"/>
            <a:ext cx="6858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auto">
          <a:xfrm>
            <a:off x="5410200" y="6248400"/>
            <a:ext cx="3048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2" name="AutoShape 13"/>
          <p:cNvSpPr>
            <a:spLocks noChangeArrowheads="1"/>
          </p:cNvSpPr>
          <p:nvPr/>
        </p:nvSpPr>
        <p:spPr bwMode="auto">
          <a:xfrm>
            <a:off x="1219200" y="228600"/>
            <a:ext cx="3810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audio>
          </p:childTnLst>
        </p:cTn>
      </p:par>
    </p:tnLst>
    <p:bldLst>
      <p:bldP spid="276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277813"/>
            <a:ext cx="3429000" cy="36845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u="sng" smtClean="0"/>
              <a:t>Пассивное воображение- </a:t>
            </a:r>
            <a:r>
              <a:rPr lang="ru-RU" sz="2400" smtClean="0"/>
              <a:t>образы , которые не воплощаются в жизнь, намечает программы поведения ,которые не осуществляются и зачастую не могут быть осуществленными.</a:t>
            </a:r>
            <a:endParaRPr lang="ru-RU" sz="2400" i="1" u="sng" smtClean="0"/>
          </a:p>
        </p:txBody>
      </p:sp>
      <p:pic>
        <p:nvPicPr>
          <p:cNvPr id="297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ndows XP - восклицание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124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12363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514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6500329_Serebr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57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838200" y="3276600"/>
            <a:ext cx="533400" cy="914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5638800" y="228600"/>
            <a:ext cx="304800" cy="457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5" name="AutoShape 11"/>
          <p:cNvSpPr>
            <a:spLocks noChangeArrowheads="1"/>
          </p:cNvSpPr>
          <p:nvPr/>
        </p:nvSpPr>
        <p:spPr bwMode="auto">
          <a:xfrm>
            <a:off x="2590800" y="2590800"/>
            <a:ext cx="2286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6" name="AutoShape 12"/>
          <p:cNvSpPr>
            <a:spLocks noChangeArrowheads="1"/>
          </p:cNvSpPr>
          <p:nvPr/>
        </p:nvSpPr>
        <p:spPr bwMode="auto">
          <a:xfrm>
            <a:off x="7543800" y="41148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5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</p:childTnLst>
        </p:cTn>
      </p:par>
    </p:tnLst>
    <p:bldLst>
      <p:bldP spid="297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610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u="sng" smtClean="0"/>
              <a:t>Грезы</a:t>
            </a:r>
            <a:r>
              <a:rPr lang="ru-RU" sz="2800" smtClean="0"/>
              <a:t>- образы фантазии, преднамеренно вызванные, но не связанные с волей, направленной на воплощение их в жизнь.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Пассивное воображение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6400800" y="2514600"/>
            <a:ext cx="2971800" cy="3276600"/>
          </a:xfrm>
          <a:prstGeom prst="cloudCallout">
            <a:avLst>
              <a:gd name="adj1" fmla="val -50588"/>
              <a:gd name="adj2" fmla="val 7374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преднамеренное</a:t>
            </a: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-152400" y="2667000"/>
            <a:ext cx="3276600" cy="3048000"/>
          </a:xfrm>
          <a:prstGeom prst="cloudCallout">
            <a:avLst>
              <a:gd name="adj1" fmla="val 12889"/>
              <a:gd name="adj2" fmla="val 859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непреднамеренное</a:t>
            </a:r>
          </a:p>
        </p:txBody>
      </p:sp>
      <p:pic>
        <p:nvPicPr>
          <p:cNvPr id="317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ndows XP - заблокированные всплывающие окна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609600" y="533400"/>
            <a:ext cx="762000" cy="838200"/>
          </a:xfrm>
          <a:prstGeom prst="star4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4495800" y="4267200"/>
            <a:ext cx="457200" cy="1066800"/>
          </a:xfrm>
          <a:prstGeom prst="star4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8" name="AutoShape 10"/>
          <p:cNvSpPr>
            <a:spLocks noChangeArrowheads="1"/>
          </p:cNvSpPr>
          <p:nvPr/>
        </p:nvSpPr>
        <p:spPr bwMode="auto">
          <a:xfrm>
            <a:off x="8382000" y="1828800"/>
            <a:ext cx="457200" cy="609600"/>
          </a:xfrm>
          <a:prstGeom prst="star4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9" name="AutoShape 11"/>
          <p:cNvSpPr>
            <a:spLocks noChangeArrowheads="1"/>
          </p:cNvSpPr>
          <p:nvPr/>
        </p:nvSpPr>
        <p:spPr bwMode="auto">
          <a:xfrm>
            <a:off x="7924800" y="6096000"/>
            <a:ext cx="304800" cy="533400"/>
          </a:xfrm>
          <a:prstGeom prst="star4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</p:childTnLst>
        </p:cTn>
      </p:par>
    </p:tnLst>
    <p:bldLst>
      <p:bldP spid="31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Активное воображение</a:t>
            </a:r>
          </a:p>
        </p:txBody>
      </p:sp>
      <p:sp>
        <p:nvSpPr>
          <p:cNvPr id="16387" name="AutoShape 5"/>
          <p:cNvSpPr>
            <a:spLocks noChangeArrowheads="1"/>
          </p:cNvSpPr>
          <p:nvPr/>
        </p:nvSpPr>
        <p:spPr bwMode="auto">
          <a:xfrm rot="10800000">
            <a:off x="0" y="1524000"/>
            <a:ext cx="4343400" cy="5105400"/>
          </a:xfrm>
          <a:prstGeom prst="cloudCallout">
            <a:avLst>
              <a:gd name="adj1" fmla="val -51537"/>
              <a:gd name="adj2" fmla="val 51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Творческое -</a:t>
            </a:r>
            <a:r>
              <a:rPr lang="ru-RU" altLang="ru-RU"/>
              <a:t>предполагает самостоятельное создание новых образов, которые реализуется в оригинальных и ценных продуктах деятельности</a:t>
            </a:r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 rot="5723022">
            <a:off x="4857750" y="2620963"/>
            <a:ext cx="3681413" cy="3760787"/>
          </a:xfrm>
          <a:prstGeom prst="cloudCallout">
            <a:avLst>
              <a:gd name="adj1" fmla="val -81366"/>
              <a:gd name="adj2" fmla="val 432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Воссоздающее –</a:t>
            </a:r>
            <a:r>
              <a:rPr lang="ru-RU" altLang="ru-RU"/>
              <a:t>воображение </a:t>
            </a:r>
            <a:r>
              <a:rPr lang="ru-RU" altLang="ru-RU" sz="2000"/>
              <a:t>имеющее ,в своей основе создание образов, соответствующих описанию.</a:t>
            </a:r>
          </a:p>
        </p:txBody>
      </p:sp>
      <p:pic>
        <p:nvPicPr>
          <p:cNvPr id="33799" name="Windows XP - завершение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04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</p:childTnLst>
        </p:cTn>
      </p:par>
    </p:tnLst>
    <p:bldLst>
      <p:bldP spid="33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25415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Процессы воображения имеют </a:t>
            </a:r>
            <a:r>
              <a:rPr lang="ru-RU" sz="4000" i="1" u="sng" smtClean="0"/>
              <a:t>аналитико-синтетический характер</a:t>
            </a:r>
            <a:r>
              <a:rPr lang="ru-RU" sz="4000" smtClean="0"/>
              <a:t>, как и процессы восприятия ,памяти, мышления.</a:t>
            </a:r>
          </a:p>
        </p:txBody>
      </p:sp>
      <p:pic>
        <p:nvPicPr>
          <p:cNvPr id="358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ndows XP - вставка оборудования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44ce67d8d32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13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343194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3" descr="1179472830_dynamicarchitecture1httpinternationalpropertyinvestmentcomwp-contentgallerygreen20dubai1179472830_dynamicarchite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0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  <p:bldLst>
      <p:bldP spid="358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1447800"/>
            <a:ext cx="4191000" cy="3886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Основная тенденция воображения-</a:t>
            </a:r>
            <a:r>
              <a:rPr lang="ru-RU" sz="2400" u="sng" smtClean="0"/>
              <a:t> преобразование представлений (образов) , </a:t>
            </a:r>
            <a:r>
              <a:rPr lang="ru-RU" sz="2400" smtClean="0"/>
              <a:t>обеспечивающие в конечном счете создание модели ситуации, заведомо новой, ранее не возникавшей.</a:t>
            </a:r>
          </a:p>
        </p:txBody>
      </p:sp>
      <p:pic>
        <p:nvPicPr>
          <p:cNvPr id="378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ndows XP - исходящий звонок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Windows XP - отказ оборудования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9259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07-08-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9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хамелион и клавиатур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286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ог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36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2971800" y="990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7696200" y="23622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1447800" y="2438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3276600" y="5867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0" fill="hold"/>
                                        <p:tgtEl>
                                          <p:spTgt spid="378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4"/>
                </p:tgtEl>
              </p:cMediaNode>
            </p:audio>
          </p:childTnLst>
        </p:cTn>
      </p:par>
    </p:tnLst>
    <p:bldLst>
      <p:bldP spid="378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4572000" cy="3840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Процесс преобразования представлений, создание новых образов на основе имеющихся.</a:t>
            </a:r>
            <a:r>
              <a:rPr lang="ru-RU" sz="2400" i="1" u="sng" smtClean="0"/>
              <a:t>Воображение, фантазия-</a:t>
            </a:r>
            <a:r>
              <a:rPr lang="ru-RU" sz="2400" smtClean="0"/>
              <a:t>отражение реальной действительности в новых, неожиданных, непривычных сочетаниях и связях.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381000" y="0"/>
            <a:ext cx="8458200" cy="2209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Сущность воображения</a:t>
            </a:r>
          </a:p>
        </p:txBody>
      </p:sp>
      <p:pic>
        <p:nvPicPr>
          <p:cNvPr id="39941" name="onestop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slide-in-scrap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764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1"/>
                </p:tgtEl>
              </p:cMediaNode>
            </p:audio>
          </p:childTnLst>
        </p:cTn>
      </p:par>
    </p:tnLst>
    <p:bldLst>
      <p:bldP spid="39938" grpId="0"/>
      <p:bldP spid="39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77813"/>
            <a:ext cx="6858000" cy="4370387"/>
          </a:xfrm>
        </p:spPr>
        <p:txBody>
          <a:bodyPr/>
          <a:lstStyle/>
          <a:p>
            <a:pPr marL="838200" indent="-838200" algn="l" eaLnBrk="1" hangingPunct="1">
              <a:defRPr/>
            </a:pPr>
            <a:r>
              <a:rPr lang="ru-RU" sz="1600" smtClean="0"/>
              <a:t>Синтез  представлений  в процессах воображения осуществляется в различных формах: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1</a:t>
            </a:r>
            <a:r>
              <a:rPr lang="ru-RU" sz="1600" b="1" u="sng" smtClean="0"/>
              <a:t>.Агглютинация</a:t>
            </a:r>
            <a:r>
              <a:rPr lang="ru-RU" sz="1600" smtClean="0"/>
              <a:t>-предполагает «склеивание» различных качеств, свойств, частей.(так строятся сказочные образы: пегас, русалка, избушка на курьих ножках).</a:t>
            </a:r>
            <a:br>
              <a:rPr lang="ru-RU" sz="1600" smtClean="0"/>
            </a:br>
            <a:r>
              <a:rPr lang="ru-RU" sz="1600" smtClean="0"/>
              <a:t>2.</a:t>
            </a:r>
            <a:r>
              <a:rPr lang="ru-RU" sz="1600" b="1" u="sng" smtClean="0"/>
              <a:t>Гиперболизация-</a:t>
            </a:r>
            <a:r>
              <a:rPr lang="ru-RU" sz="1600" smtClean="0"/>
              <a:t>изменение количества частей или их смещением( многорукие богини в индийской мифологии, драконы с семью головами и т. д.)</a:t>
            </a:r>
            <a:br>
              <a:rPr lang="ru-RU" sz="1600" smtClean="0"/>
            </a:br>
            <a:r>
              <a:rPr lang="ru-RU" sz="1600" smtClean="0"/>
              <a:t>3</a:t>
            </a:r>
            <a:r>
              <a:rPr lang="ru-RU" sz="1600" i="1" smtClean="0"/>
              <a:t>.</a:t>
            </a:r>
            <a:r>
              <a:rPr lang="ru-RU" sz="1600" b="1" u="sng" smtClean="0"/>
              <a:t>Схематизация</a:t>
            </a:r>
            <a:r>
              <a:rPr lang="ru-RU" sz="1600" smtClean="0"/>
              <a:t>-когда представления сливаются, различия заглаживаются, а черты сходства выступают на первый план.(создание художником орнамента, элементы которого взяты из растительного мира)</a:t>
            </a:r>
            <a:br>
              <a:rPr lang="ru-RU" sz="1600" smtClean="0"/>
            </a:br>
            <a:r>
              <a:rPr lang="ru-RU" sz="1600" smtClean="0"/>
              <a:t>4</a:t>
            </a:r>
            <a:r>
              <a:rPr lang="ru-RU" sz="1600" b="1" u="sng" smtClean="0"/>
              <a:t>.Подчеркивание</a:t>
            </a:r>
            <a:r>
              <a:rPr lang="ru-RU" sz="1600" smtClean="0"/>
              <a:t>- заострение каких-либо признаков (дружеские шаржи, злые карикатуры)</a:t>
            </a:r>
            <a:br>
              <a:rPr lang="ru-RU" sz="1600" smtClean="0"/>
            </a:br>
            <a:r>
              <a:rPr lang="ru-RU" sz="1600" smtClean="0"/>
              <a:t>5</a:t>
            </a:r>
            <a:r>
              <a:rPr lang="ru-RU" sz="1600" b="1" u="sng" smtClean="0"/>
              <a:t>  Типизация</a:t>
            </a:r>
            <a:r>
              <a:rPr lang="ru-RU" sz="1600" smtClean="0"/>
              <a:t>- выделение существенного, повторяющегося в однородных фактах и воплощение их в конкретном примере.(в худ. литературе, живописи, скульптуре)</a:t>
            </a:r>
            <a:endParaRPr lang="ru-RU" sz="1600" b="1" u="sng" smtClean="0"/>
          </a:p>
        </p:txBody>
      </p:sp>
      <p:pic>
        <p:nvPicPr>
          <p:cNvPr id="40965" name="alsndmgr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6019800" y="4419600"/>
            <a:ext cx="2895600" cy="2209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85" name="Picture 8" descr="54819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44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0_2618f_c519b399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13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76f8ec2cc60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518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33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99" fill="hold"/>
                                        <p:tgtEl>
                                          <p:spTgt spid="40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5"/>
                </p:tgtEl>
              </p:cMediaNode>
            </p:audio>
          </p:childTnLst>
        </p:cTn>
      </p:par>
    </p:tnLst>
    <p:bldLst>
      <p:bldP spid="409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Вывод: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Воображение, имеющее исключительно важное значение для осуществления и организации деятельности, само формируется в различных видах деятельности и затухает.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дошкольном возрасте выступает как одно из важнейших условий усвоения общественного опыта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Выступает необходимым элементом творческой деятельности в искусстве и литературе.</a:t>
            </a:r>
          </a:p>
        </p:txBody>
      </p:sp>
      <p:pic>
        <p:nvPicPr>
          <p:cNvPr id="43012" name="tow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5284570_03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5434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8994" fill="hold"/>
                                        <p:tgtEl>
                                          <p:spTgt spid="43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audio>
          </p:childTnLst>
        </p:cTn>
      </p:par>
    </p:tnLst>
    <p:bldLst>
      <p:bldP spid="43010" grpId="0"/>
      <p:bldP spid="43010" grpId="1"/>
      <p:bldP spid="43011" grpId="0" build="p"/>
      <p:bldP spid="43011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77813"/>
            <a:ext cx="5867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Подготовила: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Студентка 23-Л группы Пономарчук Татьяна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Проверила:</a:t>
            </a:r>
          </a:p>
          <a:p>
            <a:pPr eaLnBrk="1" hangingPunct="1">
              <a:defRPr/>
            </a:pPr>
            <a:r>
              <a:rPr lang="ru-RU" smtClean="0"/>
              <a:t>Преподаватель психологии Чернышова Елена Васильевна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mtClean="0"/>
          </a:p>
        </p:txBody>
      </p:sp>
      <p:pic>
        <p:nvPicPr>
          <p:cNvPr id="4403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mpaud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0_1ec56_3f1723d5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0_bb38_60967419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56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audio>
          </p:childTnLst>
        </p:cTn>
      </p:par>
    </p:tnLst>
    <p:bldLst>
      <p:bldP spid="44034" grpId="0"/>
      <p:bldP spid="440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Благодарю за просмотр!</a:t>
            </a:r>
          </a:p>
        </p:txBody>
      </p:sp>
      <p:pic>
        <p:nvPicPr>
          <p:cNvPr id="45061" name="01-THE~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128c960c28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05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533400" y="609600"/>
            <a:ext cx="685800" cy="990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8458200" y="5029200"/>
            <a:ext cx="533400" cy="1371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100" fill="hold"/>
                                        <p:tgtEl>
                                          <p:spTgt spid="45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3810000" cy="3505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smtClean="0"/>
              <a:t>ВООБРАЖЕНИЕ</a:t>
            </a:r>
            <a:r>
              <a:rPr lang="ru-RU" sz="2000" smtClean="0"/>
              <a:t> или </a:t>
            </a:r>
            <a:r>
              <a:rPr lang="ru-RU" sz="2000" i="1" smtClean="0"/>
              <a:t>фантазия</a:t>
            </a:r>
            <a:r>
              <a:rPr lang="ru-RU" sz="2000" smtClean="0"/>
              <a:t> (это синонимы), как и мышление принадлежит к числу высших познавательных процессов ,в которых отчетливо обнаруживается специфический характер деятельности.</a:t>
            </a:r>
          </a:p>
        </p:txBody>
      </p:sp>
      <p:pic>
        <p:nvPicPr>
          <p:cNvPr id="8198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3d-amazing-butterfly-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9583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1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15400" cy="62753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 представлении ожидаемого результата с помощью фантазии- </a:t>
            </a:r>
            <a:r>
              <a:rPr lang="ru-RU" sz="2800" i="1" smtClean="0"/>
              <a:t>коренное отличие человеческого труда от инстинктивного поведения животных.</a:t>
            </a:r>
            <a:br>
              <a:rPr lang="ru-RU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u="sng" smtClean="0"/>
              <a:t>ВООБРАЖЕНИЕ-это необходимый элемент творческой деятельности человека, выражающийся в построении образа продуктов труда, а  также </a:t>
            </a: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u="sng" smtClean="0"/>
              <a:t>обеспечивающий создание программы поведения в тех случаях, когда проблемная ситуация характеризуется неопределенностью</a:t>
            </a: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endParaRPr lang="ru-RU" sz="2800" smtClean="0"/>
          </a:p>
        </p:txBody>
      </p:sp>
      <p:pic>
        <p:nvPicPr>
          <p:cNvPr id="15366" name="wmpaud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0_8347_4fe14b2d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590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171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76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25415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Первое и важнейшее назначение воображения как психического процесса заключается в том, что оно позволяет </a:t>
            </a:r>
            <a:r>
              <a:rPr lang="ru-RU" sz="2800" i="1" smtClean="0"/>
              <a:t>представлять результата труда до его начала, </a:t>
            </a:r>
            <a:r>
              <a:rPr lang="ru-RU" sz="2800" smtClean="0"/>
              <a:t>и не только конечный результат продукта, но и его </a:t>
            </a:r>
            <a:r>
              <a:rPr lang="ru-RU" sz="2800" i="1" smtClean="0"/>
              <a:t>промежуточные продукты.</a:t>
            </a:r>
          </a:p>
        </p:txBody>
      </p:sp>
      <p:pic>
        <p:nvPicPr>
          <p:cNvPr id="17414" name="wmpaud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19550"/>
            <a:ext cx="3190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3-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5908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1287-359_24_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819400"/>
            <a:ext cx="2400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76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  <p:bldLst>
      <p:bldP spid="174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Общее между фантазией и мышлением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Возникают в тех случаях ,когда нужны новые решения</a:t>
            </a:r>
          </a:p>
          <a:p>
            <a:pPr eaLnBrk="1" hangingPunct="1">
              <a:defRPr/>
            </a:pPr>
            <a:r>
              <a:rPr lang="ru-RU" smtClean="0"/>
              <a:t>Мотивируется потребностями личности</a:t>
            </a:r>
          </a:p>
        </p:txBody>
      </p:sp>
      <p:pic>
        <p:nvPicPr>
          <p:cNvPr id="19461" name="wmpaud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0bdab104f38951a774dbfe970198e939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5147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259403_lobo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7713"/>
            <a:ext cx="24003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AutoShape 8"/>
          <p:cNvSpPr>
            <a:spLocks noChangeArrowheads="1"/>
          </p:cNvSpPr>
          <p:nvPr/>
        </p:nvSpPr>
        <p:spPr bwMode="auto">
          <a:xfrm>
            <a:off x="1981200" y="3429000"/>
            <a:ext cx="609600" cy="9144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1219200" y="3200400"/>
            <a:ext cx="3810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>
            <a:off x="2667000" y="4191000"/>
            <a:ext cx="3810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2" name="AutoShape 11"/>
          <p:cNvSpPr>
            <a:spLocks noChangeArrowheads="1"/>
          </p:cNvSpPr>
          <p:nvPr/>
        </p:nvSpPr>
        <p:spPr bwMode="auto">
          <a:xfrm>
            <a:off x="1676400" y="1143000"/>
            <a:ext cx="3810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3" name="AutoShape 12"/>
          <p:cNvSpPr>
            <a:spLocks noChangeArrowheads="1"/>
          </p:cNvSpPr>
          <p:nvPr/>
        </p:nvSpPr>
        <p:spPr bwMode="auto">
          <a:xfrm>
            <a:off x="7620000" y="4114800"/>
            <a:ext cx="3810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4" name="AutoShape 13"/>
          <p:cNvSpPr>
            <a:spLocks noChangeArrowheads="1"/>
          </p:cNvSpPr>
          <p:nvPr/>
        </p:nvSpPr>
        <p:spPr bwMode="auto">
          <a:xfrm>
            <a:off x="457200" y="381000"/>
            <a:ext cx="457200" cy="838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71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  <p:bldLst>
      <p:bldP spid="19458" grpId="0"/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8153400" cy="17033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Опережающее отражение действительности, осуществляемое в процессах фантазии, происходит в </a:t>
            </a:r>
            <a:r>
              <a:rPr lang="ru-RU" sz="2800" i="1" u="sng" smtClean="0"/>
              <a:t>конкретно - образной форме </a:t>
            </a:r>
            <a:r>
              <a:rPr lang="ru-RU" sz="2800" smtClean="0"/>
              <a:t>, в виде ярких представлений.</a:t>
            </a:r>
          </a:p>
        </p:txBody>
      </p:sp>
      <p:pic>
        <p:nvPicPr>
          <p:cNvPr id="2048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in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0802e5f84cf558252061954f0dd2f8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276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56384301_1268467410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1266b05a33f76a59c039946532eca3d3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76675"/>
            <a:ext cx="447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Cloud"/>
          <p:cNvSpPr>
            <a:spLocks noChangeAspect="1" noEditPoints="1" noChangeArrowheads="1"/>
          </p:cNvSpPr>
          <p:nvPr/>
        </p:nvSpPr>
        <p:spPr bwMode="auto">
          <a:xfrm>
            <a:off x="6781800" y="5181600"/>
            <a:ext cx="1828800" cy="1457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93" name="Cloud"/>
          <p:cNvSpPr>
            <a:spLocks noChangeAspect="1" noEditPoints="1" noChangeArrowheads="1"/>
          </p:cNvSpPr>
          <p:nvPr/>
        </p:nvSpPr>
        <p:spPr bwMode="auto">
          <a:xfrm>
            <a:off x="3429000" y="1981200"/>
            <a:ext cx="1981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94" name="Cloud"/>
          <p:cNvSpPr>
            <a:spLocks noChangeAspect="1" noEditPoints="1" noChangeArrowheads="1"/>
          </p:cNvSpPr>
          <p:nvPr/>
        </p:nvSpPr>
        <p:spPr bwMode="auto">
          <a:xfrm>
            <a:off x="0" y="4800600"/>
            <a:ext cx="19050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6" fill="hold"/>
                                        <p:tgtEl>
                                          <p:spTgt spid="20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5"/>
                </p:tgtEl>
              </p:cMediaNode>
            </p:audio>
          </p:childTnLst>
        </p:cTn>
      </p:par>
    </p:tnLst>
    <p:bldLst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В проблемной ситуации, которой начинается деятельность, существуют </a:t>
            </a:r>
            <a:r>
              <a:rPr lang="ru-RU" sz="2400" i="1" u="sng" smtClean="0"/>
              <a:t>две системы опережения сознанием результатов этой деятельности.</a:t>
            </a:r>
            <a:endParaRPr lang="ru-RU" sz="240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Организованная система образов (представлений)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Организованная система понятий 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1752600" y="2971800"/>
            <a:ext cx="6781800" cy="3886200"/>
          </a:xfrm>
          <a:prstGeom prst="cloudCallout">
            <a:avLst>
              <a:gd name="adj1" fmla="val -14843"/>
              <a:gd name="adj2" fmla="val -85745"/>
            </a:avLst>
          </a:prstGeom>
          <a:solidFill>
            <a:srgbClr val="FF9900">
              <a:alpha val="7607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Возможность выбора образа лежит в основе воображения</a:t>
            </a:r>
            <a:r>
              <a:rPr lang="ru-RU" altLang="ru-RU" sz="3200"/>
              <a:t>.</a:t>
            </a:r>
          </a:p>
          <a:p>
            <a:pPr algn="ctr" eaLnBrk="1" hangingPunct="1"/>
            <a:r>
              <a:rPr lang="ru-RU" altLang="ru-RU"/>
              <a:t>Возможность новой комбинации понятий лежит в основе мышления.</a:t>
            </a:r>
          </a:p>
        </p:txBody>
      </p:sp>
      <p:pic>
        <p:nvPicPr>
          <p:cNvPr id="22536" name="notify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53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  <p:bldLst>
      <p:bldP spid="22532" grpId="0"/>
      <p:bldP spid="22533" grpId="0" build="p"/>
      <p:bldP spid="225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Воображение работает на том этапе познания ,когда неопределенность ситуации весьма велика!</a:t>
            </a:r>
          </a:p>
        </p:txBody>
      </p:sp>
      <p:pic>
        <p:nvPicPr>
          <p:cNvPr id="2458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ycle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5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  <p:bldLst>
      <p:bldP spid="24580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448</TotalTime>
  <Words>428</Words>
  <Application>Microsoft Office PowerPoint</Application>
  <PresentationFormat>Экран (4:3)</PresentationFormat>
  <Paragraphs>41</Paragraphs>
  <Slides>20</Slides>
  <Notes>0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Wingdings</vt:lpstr>
      <vt:lpstr>Calibri</vt:lpstr>
      <vt:lpstr>Круги</vt:lpstr>
      <vt:lpstr>ПРЕЗЕНТАЦИЯ НА ТЕМУ</vt:lpstr>
      <vt:lpstr>Подготовила:</vt:lpstr>
      <vt:lpstr>ВООБРАЖЕНИЕ или фантазия (это синонимы), как и мышление принадлежит к числу высших познавательных процессов ,в которых отчетливо обнаруживается специфический характер деятельности.</vt:lpstr>
      <vt:lpstr>В представлении ожидаемого результата с помощью фантазии- коренное отличие человеческого труда от инстинктивного поведения животных.    ВООБРАЖЕНИЕ-это необходимый элемент творческой деятельности человека, выражающийся в построении образа продуктов труда, а  также  обеспечивающий создание программы поведения в тех случаях, когда проблемная ситуация характеризуется неопределенностью  </vt:lpstr>
      <vt:lpstr>Первое и важнейшее назначение воображения как психического процесса заключается в том, что оно позволяет представлять результата труда до его начала, и не только конечный результат продукта, но и его промежуточные продукты.</vt:lpstr>
      <vt:lpstr>Общее между фантазией и мышлением</vt:lpstr>
      <vt:lpstr>Опережающее отражение действительности, осуществляемое в процессах фантазии, происходит в конкретно - образной форме , в виде ярких представлений.</vt:lpstr>
      <vt:lpstr>В проблемной ситуации, которой начинается деятельность, существуют две системы опережения сознанием результатов этой деятельности.</vt:lpstr>
      <vt:lpstr>Воображение работает на том этапе познания ,когда неопределенность ситуации весьма велика!</vt:lpstr>
      <vt:lpstr>ЦЕННОСТЬ ВООБРАЖЕНИЯ</vt:lpstr>
      <vt:lpstr>Воображение характеризуется АКТИВНОСТЬЮ, ДЕЙСТВЕННОСТЬЮ. Воображение в некоторых обстоятельствах может выступать как замена деятельности, ее суррогат. </vt:lpstr>
      <vt:lpstr>Пассивное воображение- образы , которые не воплощаются в жизнь, намечает программы поведения ,которые не осуществляются и зачастую не могут быть осуществленными.</vt:lpstr>
      <vt:lpstr>Грезы- образы фантазии, преднамеренно вызванные, но не связанные с волей, направленной на воплощение их в жизнь.       Пассивное воображение</vt:lpstr>
      <vt:lpstr>Активное воображение</vt:lpstr>
      <vt:lpstr>Процессы воображения имеют аналитико-синтетический характер, как и процессы восприятия ,памяти, мышления.</vt:lpstr>
      <vt:lpstr>Основная тенденция воображения- преобразование представлений (образов) , обеспечивающие в конечном счете создание модели ситуации, заведомо новой, ранее не возникавшей.</vt:lpstr>
      <vt:lpstr>Презентация PowerPoint</vt:lpstr>
      <vt:lpstr>Синтез  представлений  в процессах воображения осуществляется в различных формах:  1.Агглютинация-предполагает «склеивание» различных качеств, свойств, частей.(так строятся сказочные образы: пегас, русалка, избушка на курьих ножках). 2.Гиперболизация-изменение количества частей или их смещением( многорукие богини в индийской мифологии, драконы с семью головами и т. д.) 3.Схематизация-когда представления сливаются, различия заглаживаются, а черты сходства выступают на первый план.(создание художником орнамента, элементы которого взяты из растительного мира) 4.Подчеркивание- заострение каких-либо признаков (дружеские шаржи, злые карикатуры) 5  Типизация- выделение существенного, повторяющегося в однородных фактах и воплощение их в конкретном примере.(в худ. литературе, живописи, скульптуре)</vt:lpstr>
      <vt:lpstr>Вывод:</vt:lpstr>
      <vt:lpstr>Благодарю за просмотр!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admin</cp:lastModifiedBy>
  <cp:revision>8</cp:revision>
  <cp:lastPrinted>1601-01-01T00:00:00Z</cp:lastPrinted>
  <dcterms:created xsi:type="dcterms:W3CDTF">1601-01-01T00:00:00Z</dcterms:created>
  <dcterms:modified xsi:type="dcterms:W3CDTF">2015-04-08T17:35:16Z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