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2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5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713" r:id="rId2"/>
    <p:sldMasterId id="2147483717" r:id="rId3"/>
    <p:sldMasterId id="2147483722" r:id="rId4"/>
    <p:sldMasterId id="2147483766" r:id="rId5"/>
    <p:sldMasterId id="2147483770" r:id="rId6"/>
    <p:sldMasterId id="2147483777" r:id="rId7"/>
    <p:sldMasterId id="2147483779" r:id="rId8"/>
    <p:sldMasterId id="2147483780" r:id="rId9"/>
    <p:sldMasterId id="2147483790" r:id="rId10"/>
    <p:sldMasterId id="2147483792" r:id="rId11"/>
    <p:sldMasterId id="2147483802" r:id="rId12"/>
    <p:sldMasterId id="2147483806" r:id="rId13"/>
    <p:sldMasterId id="2147483808" r:id="rId14"/>
    <p:sldMasterId id="2147483810" r:id="rId15"/>
    <p:sldMasterId id="2147483812" r:id="rId16"/>
  </p:sldMasterIdLst>
  <p:notesMasterIdLst>
    <p:notesMasterId r:id="rId51"/>
  </p:notesMasterIdLst>
  <p:sldIdLst>
    <p:sldId id="256" r:id="rId17"/>
    <p:sldId id="258" r:id="rId18"/>
    <p:sldId id="259" r:id="rId19"/>
    <p:sldId id="264" r:id="rId20"/>
    <p:sldId id="261" r:id="rId21"/>
    <p:sldId id="260" r:id="rId22"/>
    <p:sldId id="262" r:id="rId23"/>
    <p:sldId id="268" r:id="rId24"/>
    <p:sldId id="270" r:id="rId25"/>
    <p:sldId id="273" r:id="rId26"/>
    <p:sldId id="281" r:id="rId27"/>
    <p:sldId id="280" r:id="rId28"/>
    <p:sldId id="287" r:id="rId29"/>
    <p:sldId id="315" r:id="rId30"/>
    <p:sldId id="284" r:id="rId31"/>
    <p:sldId id="285" r:id="rId32"/>
    <p:sldId id="305" r:id="rId33"/>
    <p:sldId id="306" r:id="rId34"/>
    <p:sldId id="297" r:id="rId35"/>
    <p:sldId id="299" r:id="rId36"/>
    <p:sldId id="300" r:id="rId37"/>
    <p:sldId id="302" r:id="rId38"/>
    <p:sldId id="304" r:id="rId39"/>
    <p:sldId id="301" r:id="rId40"/>
    <p:sldId id="310" r:id="rId41"/>
    <p:sldId id="307" r:id="rId42"/>
    <p:sldId id="303" r:id="rId43"/>
    <p:sldId id="308" r:id="rId44"/>
    <p:sldId id="311" r:id="rId45"/>
    <p:sldId id="312" r:id="rId46"/>
    <p:sldId id="316" r:id="rId47"/>
    <p:sldId id="319" r:id="rId48"/>
    <p:sldId id="318" r:id="rId49"/>
    <p:sldId id="289" r:id="rId50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CCCC"/>
    <a:srgbClr val="FFFFCC"/>
    <a:srgbClr val="FFFF99"/>
    <a:srgbClr val="99CCFF"/>
    <a:srgbClr val="66CCFF"/>
    <a:srgbClr val="FFFF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9" autoAdjust="0"/>
    <p:restoredTop sz="94728" autoAdjust="0"/>
  </p:normalViewPr>
  <p:slideViewPr>
    <p:cSldViewPr>
      <p:cViewPr varScale="1">
        <p:scale>
          <a:sx n="43" d="100"/>
          <a:sy n="43" d="100"/>
        </p:scale>
        <p:origin x="128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4679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7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67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467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9D4BEA6-5478-4742-9C2B-AF8F42C0D6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6498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222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5222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22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223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5223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23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223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23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23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22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223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223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223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224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E4F5CB6-F387-444C-B0B4-DEBED4A2FB7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6" grpId="0"/>
      <p:bldP spid="5223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22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3E5BB-F8DD-4772-A1A4-4C89D4A95D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36004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77F1C-BC59-4207-BDCB-46122A375B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57100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CD654-0F25-494D-A5C3-59CFAC4C3C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79716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B17C7-4295-4800-BB44-15EF3D41AC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8483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80BB2-CEFE-4FD3-A6FE-D887C646DD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06611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0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5840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40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40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40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40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40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40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41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41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41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41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41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41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41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41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41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41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42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842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5842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58423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5842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5842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3361C65-97EF-4522-8F72-3A505E123B0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2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4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842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84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84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96EB8-A7A1-450B-A326-10C0636F6D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84049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C30EE-E417-4EAB-98DE-90DC833174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395879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C189A-C5C3-415F-889B-390DF8B914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75534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92726-1495-4B45-9002-0B29D0B9D1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34217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75FDF-26C1-484A-852B-A873CC9FA9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562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674CC-C719-4AEE-BCFB-B2E2F5B63A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895253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CC2C7-F637-4401-AC22-A5EC9FFEB4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672912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6756B-535C-468A-B757-A7A4593908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267834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D8ABE-BB6D-4376-B956-A6069C6D97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67312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4B1A0-4AF8-40A7-B914-DFEEB935C0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227229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5A8DF-B58C-468B-83D6-E3BC0CF699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364087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C26E9D1-D733-4813-991A-9D7028E187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79542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C36F4B5-ABB3-411E-A4F7-057206DA96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7283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498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362499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2500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2501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2502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2503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2504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2505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2506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2507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2508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2509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2510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2511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2512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2513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2514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2515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2516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2517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2518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2519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2520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2521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2522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2523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2524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2525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2526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2527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2528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2529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2530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2531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2532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2533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62534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6253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6253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62537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754B9E5-26C4-454F-8C35-A84E130AAE2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35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25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25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625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625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95935-CC61-4368-BEB9-3FD9790182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832408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A2E9C-E87D-45D6-AFAE-981EE4657E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6881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3619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A8A5D1B-127E-4010-9927-98AEE69E978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61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61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61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8943D-BAD3-4019-AA89-96D4A90C2E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233458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B2D51-937D-47BA-8868-FBB1A09A2D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72250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9E2BA-CA27-474B-8787-30E0FEDBB4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612219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8E26F-6EDE-4A55-9436-83F478055A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720067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83B97-54B2-4B40-8455-47AE122BF8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575975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6B9EB-0613-4986-BE9B-6E9066A81E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043206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20C9B-89A3-4A73-8BD8-CC4B7E4CCD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272433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DB357-906A-4124-A4F6-75DF0DEA3A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525093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D3F900-D09B-421E-ADA6-554310B097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10463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314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39731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39731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9731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9731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0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97320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97321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97322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ECAC591-2561-44BA-BBBD-2AFB13EF552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7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7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7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9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73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973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973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973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4AC78-F643-4C44-808F-5BEFE45400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581780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60125-0975-4B0A-A8A2-7F8BF495B2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843348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A9883-B472-4291-A707-321B320BB0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122059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82B3C-C72B-4CBF-9BB6-771412D805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001378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808D8-5216-416A-AE69-E7364DAF92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683728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4AFB4-8505-4418-BA61-432DC03580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25184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E056B-94C3-42CF-B277-8276C51900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410334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F9C54-A35E-413A-AA32-6A25600475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470336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10593-F80A-4005-B6CF-E839831B80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440640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D1D42-FA47-4084-979B-6894C0C028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46221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656D8-1450-4BEC-95BA-B10E072775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7159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DA2E5-0B95-4DE3-A16D-2C95A6D215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95405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3400" y="1828800"/>
            <a:ext cx="40005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33400" y="3924300"/>
            <a:ext cx="40005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D2E8D8A-E593-4364-B031-6E2883C993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474112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FEE37A4-A772-4A1E-898E-E4D18CC33D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334435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6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01763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1764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017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01766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0176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0176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E61450B-3670-4F6F-980F-9592BE6970F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017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5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7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0176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017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017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FBB3E-D22B-418B-9C6A-B6D19CB030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31152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5CF6D-5B24-4F4D-886C-06110FD0C3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849036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1048F-1E9C-4AF5-BCA6-BE994FDB86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039390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17D6C-0AFD-449E-BD0D-5D19814511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308747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D377D-D817-4935-8582-EF36BB9DEF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08878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54163-0B0B-49CA-99FB-8699633586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322374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D4252-CFCB-4566-8822-713F9CF81B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6960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63CA5-E0B2-4536-B6FB-DD74B9DC2C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094196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FE09C-9109-44D9-9786-9296248D39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332737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15249-95F7-40F6-B91E-531B6B7B22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763573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4C009-0DE3-4D98-BBB3-7526637621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287167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7C21B0-BC87-4CB4-BC58-9CEF147C41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469069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354B404-5560-4C5D-AFDC-E9F54161AF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973440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33937C3-6A35-479B-824E-D551EBB0A9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982524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D6B5CB7-4B38-4AB8-A173-311544042A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668012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90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0790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790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790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791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791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791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791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791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791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791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791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791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791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792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792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792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792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792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792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792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792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0792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0792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07930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07931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07932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E15DB05-BF05-4008-A2AD-E7F798E7759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7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7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7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29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79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079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079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079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FB8F91-4606-434E-91DB-C1DF67DDBB5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969552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1CEA46-24DB-4F46-AA5B-FE7894DE2AB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4701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8BF2D-6149-4098-8DEC-DDDA13DC36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153447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A2E8A4-8310-4548-BF7A-559CC5306A6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651836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BCD421-AA86-49F5-866A-B58F5AFF96B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00148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27EE38-2040-4435-B4AC-665D83EA8B0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405507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87CEE2-4837-44A7-930B-19CEC168DD2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721745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4485E7-C342-46FD-A626-7A76CB5A162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71383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6C9283-676A-4037-A9A6-FDFCC60D0C6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904104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F6B5C7-F4A4-4A5C-8F9C-28ED5F92172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559931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2565E1-1B1D-4B2A-806A-CE578C539A6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589505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9CCE5BD-D47B-4D81-A7DC-175C8039BA3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481924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12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1712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1" lang="ru-RU" altLang="ru-RU">
                <a:latin typeface="Arial" panose="020B0604020202020204" pitchFamily="34" charset="0"/>
              </a:endParaRPr>
            </a:p>
          </p:txBody>
        </p:sp>
        <p:sp>
          <p:nvSpPr>
            <p:cNvPr id="51712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1" lang="ru-RU" altLang="ru-RU">
                <a:latin typeface="Arial" panose="020B0604020202020204" pitchFamily="34" charset="0"/>
              </a:endParaRPr>
            </a:p>
          </p:txBody>
        </p:sp>
        <p:sp>
          <p:nvSpPr>
            <p:cNvPr id="51712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1" lang="ru-RU" altLang="ru-RU">
                <a:latin typeface="Arial" panose="020B0604020202020204" pitchFamily="34" charset="0"/>
              </a:endParaRPr>
            </a:p>
          </p:txBody>
        </p:sp>
        <p:grpSp>
          <p:nvGrpSpPr>
            <p:cNvPr id="517126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51712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1712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1712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1713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713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1713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7133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7134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7135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7136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713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517138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7139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7140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7141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7142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7143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7144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7145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51714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1714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714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714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715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715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715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715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715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715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715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715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715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715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716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716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716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716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716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716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51716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16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16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16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17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17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17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17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17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1" lang="ru-RU" altLang="ru-RU">
                <a:latin typeface="Arial" panose="020B0604020202020204" pitchFamily="34" charset="0"/>
              </a:endParaRPr>
            </a:p>
          </p:txBody>
        </p:sp>
        <p:sp>
          <p:nvSpPr>
            <p:cNvPr id="51717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17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kumimoji="1" lang="ru-RU" altLang="ru-RU">
                <a:latin typeface="Arial" panose="020B0604020202020204" pitchFamily="34" charset="0"/>
              </a:endParaRPr>
            </a:p>
          </p:txBody>
        </p:sp>
      </p:grpSp>
      <p:sp>
        <p:nvSpPr>
          <p:cNvPr id="51717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1717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17179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17180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17181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E00D153-D5F4-4F07-9BC5-07B0CB73A85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78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71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717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171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171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55DC6-2A76-46F2-A95D-4C02732CC2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581072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74C81-8469-46DA-BA8C-B36E930C8D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022789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4E110-68A2-4815-94A6-5368C7C918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817525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7B3A3-26D7-49B7-8235-3C6C58873D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706267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15952-D2AD-483D-96CA-4D9BDE6581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849909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5B648-AFC4-41C6-82A2-DB574F11EC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727804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538E6-386D-48B8-A629-78607A8EEA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744144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FB07A-D524-46BF-9281-B7B34EB7E8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707057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D7F0C-10FB-456E-966A-98695954DA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877445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C6CF3-870C-43E2-98FB-7688268CFA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601806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A40D4-5EF3-4576-9176-AB9EFEFCD6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3699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40EB5-DDDD-4073-BAE7-F9FC192C62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539476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4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2224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24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22245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22246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52224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2224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52224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25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25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25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25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2225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2225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2225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25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25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25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26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26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222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222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22264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2226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C6A0355-466A-4C33-8F29-5AFDCCA60E0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22266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2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222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222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222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ECB47-BDB5-44F3-993F-1197B94C41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345980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B7C17-33E2-4749-8A49-38BCA41B2B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726421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0A138-993D-4608-B2D4-682D009972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890953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E8544-05B1-4116-9EB9-56321D1C32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841636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56519-F117-4F07-8F44-C493DC104E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21264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12879-61BC-47EB-9021-F455BA6FF5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888348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86D5D-9602-4ADC-8B7C-7F8E19E42E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699789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ECE79-13F6-4D02-BDAE-FCEBE5E463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681435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06D3D-684F-4E23-92A8-DE792D9289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8529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EDCC2-0637-45F3-B245-18283960BB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425954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4D16A-D99D-4AC3-B525-FE0C6DE62F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764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9A8D2-F582-4E3C-9A48-3450C17014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2508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EF713-3F8E-4CE4-987C-539029240A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8470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79052-709C-45CE-A36A-CD15400FE5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8189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00033-0FDA-421A-9759-C37CB9E1FB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6183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0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15360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0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0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360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5360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60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60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61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61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61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61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61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61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61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61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61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61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362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2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2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2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2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2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2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2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2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2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3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363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5363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63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63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63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63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363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3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6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536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53641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53642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53643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C753372-EC90-4E37-9F92-904234D8A59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9" grpId="0"/>
      <p:bldP spid="15364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36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F2C89-9E01-4393-9D1B-FDEB2A8651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4955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C6823-B42F-4ABB-8D38-C3C16B05D1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9414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89CF1-D464-4479-A0C9-C2A0E4515B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2499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59A7E-0058-4F91-8C66-F6A28AB0A7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4063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EF36A-2247-4C34-8D54-64794140D7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5173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30657-12CA-4725-875E-08CC575ECD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178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C3305-DF26-4C19-9E47-F6EA7EDE6C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2201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14457-C9FD-43A9-9173-2FD39DE03D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78807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57D3D-7660-4040-9883-05D664C6C9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5239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B1A93-6378-46D7-90D0-93498C1E69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19717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82596-BA5E-42EA-987C-94D1B87243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59885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5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ftr" sz="quarter" idx="3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AB73239E-7FEB-4320-A745-7AB5FDF07B2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8739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739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3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3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73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73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7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7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7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7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8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7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739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739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739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73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7399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F8B51-099D-46FB-A590-9ED8DCE3BE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442266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97700-9ADA-4DB9-A0E7-C3902443EF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497440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0307D-5B16-4F1D-82F0-F6477AFC62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333451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553DB-EDC3-4D14-A98A-2767714B1B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72564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68AE1-2EA5-413D-AA7F-A06A2D76F6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573915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4891D-F08C-4504-9E65-CA7900CE4D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86567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02A55-F88C-4CB9-ACE8-0C74FD285F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957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4C9EB-4C9E-4C57-B656-7DC1F7B9A9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636732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B2D7B-D769-4E3F-B681-1D0B880CDC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589662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57DFC-04EE-4E7D-B349-9508B66D50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718535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5F689-6EDC-478B-ADC4-CEF76AD538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15615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52400" y="6248400"/>
            <a:ext cx="1901825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6DFDCD3-2632-420B-9428-9608644540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505878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6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4576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5764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45765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766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767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768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769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770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771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772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773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774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775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5776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45777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778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779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780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781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782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783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784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78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78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78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78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78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79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79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79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79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79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5795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45796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797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798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799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00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01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02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03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04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05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06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07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08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09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10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11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12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5813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45814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15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16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17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18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19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20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45821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45822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582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582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582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4582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4582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45828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245829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245830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DB8FD71-04B6-446C-AE23-1D72F115241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6" grpId="0"/>
      <p:bldP spid="2458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8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458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041A5-D099-4C35-9D07-D585E80FDB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95316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1FDD1-47D3-4183-8B33-AAE7BB52B3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3137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8A517-37AD-4CC8-B563-8EBA8668CB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9818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B4FD1-6300-4B63-AF63-B96877B39C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98842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43B74-5B62-481F-B282-7833CC98D7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11649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16D14-7C79-49C7-B2FA-59DFB76A60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9719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2F0E6-1979-4A9C-8FEA-2EA200FB4D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82012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75409-542F-46AE-98E7-FB3C77691E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0859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FB398-5EA9-406C-971D-323B687B19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57585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E95F0-262B-4943-A582-2B6DF99D75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60727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8ACCE-5FD6-4667-95B8-2B8CEAC34B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57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0106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0106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0106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AD3A8D7-37D2-4005-8602-4E2134E4C15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01063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ru-RU" altLang="ru-RU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341D8-CB3D-418F-BC8D-C1E8CE38B7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38418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56F1B-2B48-4401-837C-A17A4C8764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5493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32B77-CECA-4319-8D61-ED73857BA6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55751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0CBE4-441F-44B3-B712-C6F11B658E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83019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50D88-0776-46A3-989E-1860CF3143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11788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64EE6-64C4-40EB-9B2B-F905CEF1C8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28088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46893-0B07-439A-955C-BAEBC43267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06799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AABDA-02DA-478C-9F2B-1C845F2A66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69522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EB4A6-198E-4B4E-A5A5-D2CB189696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54871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569B0-5608-42EC-BAAF-7A29F70D1A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32300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D04EF-D2CA-49D0-A2A3-8CD9197429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0816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DC3FAC1C-C676-4E46-AADF-0A3218D0AD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5489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58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358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8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8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9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9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9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9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359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2359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23596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23597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23598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8356B22-14DE-4732-9837-F2CA9B83E3F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3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3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95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35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35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35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35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0CDF9-1E0C-4043-9BFD-4EF62802D1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64827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7A6A8-9724-4915-952C-82C3208452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99315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7A9CC-5C82-450A-A5F0-ABFD8BFC1E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76665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561AE-363A-4662-B1AB-E1C6F29B3A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06839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4D40A-444C-4EF8-83F3-DF1537428B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93799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2A1F5-19B2-4047-9863-E1E70A4FD9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24545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D33D5-374E-4E61-925C-FB540F47E6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3797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40209-DA57-4438-976F-A5B0E1ADAD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10788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7BCD7-9D67-4CBF-911A-8A41D139DD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37585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78203-B431-4732-82AE-B3832E065E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88795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41CE4-C9F3-4E89-A059-CED449562D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396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05D21-47BE-4422-99DE-31171DE11C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8975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1D4E1-D94C-44B1-A414-B2410D878D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04244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DF66D-DDE7-4E05-996F-F680E79D43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31149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65680-2496-4F48-B1E3-B1FD31DBA2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5038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220A1-B9FC-4F99-B027-C9E2444484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61316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4A1D4-5130-4F22-BF41-7ED236D5C9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45855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3B63B-D619-4EFC-A1D3-9F674935EF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3665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3FF2C-C7FB-4B25-9DBE-3ACA587020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79191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802F7-9031-4BC9-9B07-11CC67EE77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30414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AB11F-4819-46E7-B075-84B6A08183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62897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9C2C1-6C78-47DC-8A48-19275D2F6F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646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51508-29F0-43F4-81AD-A97B469FDD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54902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BF657-4340-449A-8348-A02BD36E6E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0237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453A94-B67C-427B-8886-1A790CEC8D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61908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392E4B-2942-44C4-A427-B21E483F7C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2729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82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327683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327684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327685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327686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327687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327688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327689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2769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27691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6B42438-7FC0-43D7-A1A6-E000CD41D73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2769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2769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6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769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769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76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043CB-A361-4335-9606-55496807F4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89371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21D6A-F3B2-4B07-AD4D-7279428294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04324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683EE-A188-4396-9007-01826545E0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90373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54153-25CD-45B7-B558-696D4343C1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98524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F4D29-6A44-467A-90AB-985FA710DF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74100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50FAD-6E81-468E-8D99-C283C3D1EB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364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3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slideLayout" Target="../slideLayouts/slideLayout15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theme" Target="../theme/theme15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70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image" Target="../media/image5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1" lang="ru-RU" altLang="ru-RU" sz="2400">
              <a:latin typeface="Tahoma" panose="020B0604030504040204" pitchFamily="34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1" lang="ru-RU" altLang="ru-RU" sz="2400">
              <a:latin typeface="Tahoma" panose="020B0604030504040204" pitchFamily="34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1" lang="ru-RU" altLang="ru-RU" sz="2400">
              <a:latin typeface="Tahoma" panose="020B0604030504040204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1" lang="ru-RU" altLang="ru-RU" sz="2400">
              <a:latin typeface="Tahoma" panose="020B0604030504040204" pitchFamily="34" charset="0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1" lang="ru-RU" altLang="ru-RU" sz="2400">
              <a:latin typeface="Tahoma" panose="020B0604030504040204" pitchFamily="34" charset="0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1" lang="ru-RU" altLang="ru-RU" sz="2400">
              <a:latin typeface="Tahoma" panose="020B0604030504040204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1" lang="ru-RU" altLang="ru-RU" sz="2400">
              <a:latin typeface="Tahoma" panose="020B0604030504040204" pitchFamily="34" charset="0"/>
            </a:endParaRPr>
          </a:p>
        </p:txBody>
      </p:sp>
      <p:sp>
        <p:nvSpPr>
          <p:cNvPr id="5120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1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512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512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6E84285-0725-4106-AB35-428CE6BE848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/>
      <p:bldP spid="5121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12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12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12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12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12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37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5737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738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738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738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738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738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738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738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738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738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738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739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739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739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739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739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739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739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739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5739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5739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35740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35740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F45A12F-2638-4025-8001-CF786FFFC67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1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78" r:id="rId12"/>
    <p:sldLayoutId id="2147483982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7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7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7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7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7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7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7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7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7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7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7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7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7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7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7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98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7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739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73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73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7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739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73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73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7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739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73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73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7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739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73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73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7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739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73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73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47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361475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1476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1477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1478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1479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1480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1481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1482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1483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1484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1485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1486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1487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1488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1489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1490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1491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1492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1493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1494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1495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1496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1497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1498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1499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1500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1501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1502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1503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1504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1505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1506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1507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1508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1509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151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61511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36151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36151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F01851C1-7081-4082-A69F-A9513F8CBD2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7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5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15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151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615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615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15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151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615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615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15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151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615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615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15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151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615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615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15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151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615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615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290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396291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396292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396293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9629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62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9629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39629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3962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4DE424A8-27E8-43EF-BE8D-84A9FCB08D6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3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83" r:id="rId12"/>
    <p:sldLayoutId id="2147483986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6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6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6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6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6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6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6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6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6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6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6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6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6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6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6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5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62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962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962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962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62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962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962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962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62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962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962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962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62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962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962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962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62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962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962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962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738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0073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074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007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007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5007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5007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C098E53E-DDC4-4B65-BE9C-B3479971CAF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7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79" r:id="rId12"/>
    <p:sldLayoutId id="2147483980" r:id="rId13"/>
    <p:sldLayoutId id="2147483981" r:id="rId14"/>
    <p:sldLayoutId id="2147483988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0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0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0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0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0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0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0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0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0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0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0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0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42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0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0074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007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007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0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0074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007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007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0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0074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007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007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0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0074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007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007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0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0074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007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007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88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0688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688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688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688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688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688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688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689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689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689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689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689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689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689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689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689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689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690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690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690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690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0690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0690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0690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50690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88D74336-5BF3-4BF5-A2DC-085A9535699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0690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9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8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6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6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6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69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69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69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69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69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69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69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69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69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69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69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69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905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69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0690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0690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0690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69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0690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0690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0690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69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0690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0690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0690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69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0690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0690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0690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69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0690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0690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0690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098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1609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1" lang="ru-RU" altLang="ru-RU">
                <a:latin typeface="Arial" panose="020B0604020202020204" pitchFamily="34" charset="0"/>
              </a:endParaRPr>
            </a:p>
          </p:txBody>
        </p:sp>
        <p:sp>
          <p:nvSpPr>
            <p:cNvPr id="51610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1" lang="ru-RU" altLang="ru-RU">
                <a:latin typeface="Arial" panose="020B0604020202020204" pitchFamily="34" charset="0"/>
              </a:endParaRPr>
            </a:p>
          </p:txBody>
        </p:sp>
        <p:sp>
          <p:nvSpPr>
            <p:cNvPr id="51610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1" lang="ru-RU" altLang="ru-RU">
                <a:latin typeface="Arial" panose="020B0604020202020204" pitchFamily="34" charset="0"/>
              </a:endParaRPr>
            </a:p>
          </p:txBody>
        </p:sp>
        <p:grpSp>
          <p:nvGrpSpPr>
            <p:cNvPr id="516102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516103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16104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1610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1610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610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1610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6109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6110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6111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6112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611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516114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115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116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117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118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119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120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121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516122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1612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12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12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12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12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12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12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13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13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13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13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13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13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13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13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13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13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14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14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51614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14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14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14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14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14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14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14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15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1" lang="ru-RU" altLang="ru-RU">
                <a:latin typeface="Arial" panose="020B0604020202020204" pitchFamily="34" charset="0"/>
              </a:endParaRPr>
            </a:p>
          </p:txBody>
        </p:sp>
        <p:sp>
          <p:nvSpPr>
            <p:cNvPr id="51615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15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kumimoji="1" lang="ru-RU" altLang="ru-RU">
                <a:latin typeface="Arial" panose="020B0604020202020204" pitchFamily="34" charset="0"/>
              </a:endParaRPr>
            </a:p>
          </p:txBody>
        </p:sp>
      </p:grpSp>
      <p:sp>
        <p:nvSpPr>
          <p:cNvPr id="516153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6154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615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51615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51615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E9E1593A-3566-430B-B20C-E576B7A4AA2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5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6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61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161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16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6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61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161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16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6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61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161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16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6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61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161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16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6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61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161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16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21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2121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1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2122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2122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521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2122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52122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122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122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122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122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21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2123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2123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123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123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123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123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123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21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2123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21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521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521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9A3A9F5A-8FDF-4B53-9287-75277E40C52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3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1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1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1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1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1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1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1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1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1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1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1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1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1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1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1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39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12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2123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212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212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12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2123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212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212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12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2123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212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212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12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2123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212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212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12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2123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212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212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27CE2B36-9222-4947-A485-17EF2926B9F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5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517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51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5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5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517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51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5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5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517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51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5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5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517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51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5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5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517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51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5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57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525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25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25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258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525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5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5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5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5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5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5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5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5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5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5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5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5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25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25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25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259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260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26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260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260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260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260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260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260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5260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60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61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61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61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261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261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26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526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526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526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F618DB18-47D2-4B2D-BC08-EB0E57AFFD4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52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15" grpId="0"/>
      <p:bldP spid="15261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26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261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26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261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26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261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26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261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26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26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370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86371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>
                <a:latin typeface="Arial" panose="020B0604020202020204" pitchFamily="34" charset="0"/>
              </a:endParaRPr>
            </a:p>
          </p:txBody>
        </p:sp>
        <p:pic>
          <p:nvPicPr>
            <p:cNvPr id="186372" name="Picture 4" descr="slidemaster_med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63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863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8637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863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8637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712FC6EB-AD37-43AD-89F5-7CEDDC23767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975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6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6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6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6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6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6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6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6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6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6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6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6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6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6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6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6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6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6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6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6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3" grpId="0"/>
      <p:bldP spid="186374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63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63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63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637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637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63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63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63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637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637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63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63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63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637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637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63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63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63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637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637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63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63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63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637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637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44739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4474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4741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4474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4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4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4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4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4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4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4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5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5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5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475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4475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5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5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5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5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5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6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6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6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6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6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6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6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6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6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6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7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7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477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4477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7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7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7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7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7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7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8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8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8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8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8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8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8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8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8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8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4790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4479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9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9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9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9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9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9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44798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4479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480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480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480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4480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4480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4480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24480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24480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45D59A7D-44AA-4AC8-A671-374FC7C6569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7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4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4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803" grpId="0"/>
      <p:bldP spid="24480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48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4480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48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4480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48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4480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48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4480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48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4480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00036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300037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003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3000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3000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822FA279-7CEB-4718-B4A7-7C084EFE7C1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97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56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256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6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6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6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6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6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6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25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2257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2257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32257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32257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fld id="{A7C2FA7D-4FE9-4D56-A92C-278B4CD00C3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8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2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2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2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2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2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2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2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2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2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2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2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2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2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2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2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71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25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257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25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25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25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257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25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25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25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257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25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25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25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257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25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25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25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257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25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25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24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324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324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D7C9992-616F-4555-A03A-672440445CC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984" r:id="rId12"/>
    <p:sldLayoutId id="214748398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658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326659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326660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326661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326662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326663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32666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2666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32666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32666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5B957F35-96E4-41D9-B4E6-4CA81700E53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2666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6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6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6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6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6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6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66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66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66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66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66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66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66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66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66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66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666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66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66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66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666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66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66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66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666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66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66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66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666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66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66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66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666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66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66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0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9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altLang="ru-RU"/>
              <a:t>1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61A18CC5-F755-4F8F-9FC4-0979270326FD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981075"/>
            <a:ext cx="7772400" cy="1470025"/>
          </a:xfrm>
        </p:spPr>
        <p:txBody>
          <a:bodyPr/>
          <a:lstStyle/>
          <a:p>
            <a:pPr algn="r"/>
            <a:r>
              <a:rPr lang="ru-RU" altLang="ru-RU" sz="4000" b="1">
                <a:latin typeface="Arial" panose="020B0604020202020204" pitchFamily="34" charset="0"/>
              </a:rPr>
              <a:t>Бузмакова    </a:t>
            </a:r>
            <a:r>
              <a:rPr lang="en-US" altLang="ru-RU" sz="4000" b="1">
                <a:latin typeface="Arial" panose="020B0604020202020204" pitchFamily="34" charset="0"/>
              </a:rPr>
              <a:t/>
            </a:r>
            <a:br>
              <a:rPr lang="en-US" altLang="ru-RU" sz="4000" b="1">
                <a:latin typeface="Arial" panose="020B0604020202020204" pitchFamily="34" charset="0"/>
              </a:rPr>
            </a:br>
            <a:r>
              <a:rPr lang="ru-RU" altLang="ru-RU" sz="4000" b="1">
                <a:latin typeface="Arial" panose="020B0604020202020204" pitchFamily="34" charset="0"/>
              </a:rPr>
              <a:t>Тамара Ивановна</a:t>
            </a:r>
            <a:r>
              <a:rPr lang="ru-RU" altLang="ru-RU" sz="4000">
                <a:latin typeface="Arial" panose="020B0604020202020204" pitchFamily="34" charset="0"/>
              </a:rPr>
              <a:t> </a:t>
            </a:r>
            <a:r>
              <a:rPr lang="en-US" altLang="ru-RU" sz="4000">
                <a:latin typeface="Arial" panose="020B0604020202020204" pitchFamily="34" charset="0"/>
              </a:rPr>
              <a:t/>
            </a:r>
            <a:br>
              <a:rPr lang="en-US" altLang="ru-RU" sz="4000">
                <a:latin typeface="Arial" panose="020B0604020202020204" pitchFamily="34" charset="0"/>
              </a:rPr>
            </a:br>
            <a:r>
              <a:rPr lang="ru-RU" altLang="ru-RU" sz="2800">
                <a:latin typeface="Arial" panose="020B0604020202020204" pitchFamily="34" charset="0"/>
              </a:rPr>
              <a:t>канд.пед.наук, доцент кафедры гуманитарных и социальных дисциплин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933825"/>
            <a:ext cx="80645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4000" b="1">
                <a:latin typeface="Arial" panose="020B0604020202020204" pitchFamily="34" charset="0"/>
              </a:rPr>
              <a:t>«Культура умственного труда»</a:t>
            </a:r>
          </a:p>
          <a:p>
            <a:pPr>
              <a:lnSpc>
                <a:spcPct val="90000"/>
              </a:lnSpc>
            </a:pPr>
            <a:r>
              <a:rPr lang="ru-RU" altLang="ru-RU">
                <a:latin typeface="Arial" panose="020B0604020202020204" pitchFamily="34" charset="0"/>
              </a:rPr>
              <a:t>51 час, из них: </a:t>
            </a:r>
          </a:p>
          <a:p>
            <a:pPr>
              <a:lnSpc>
                <a:spcPct val="90000"/>
              </a:lnSpc>
            </a:pPr>
            <a:r>
              <a:rPr lang="ru-RU" altLang="ru-RU">
                <a:latin typeface="Arial" panose="020B0604020202020204" pitchFamily="34" charset="0"/>
              </a:rPr>
              <a:t>22 – лекции; 29 - практические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4D72-75D7-4720-BBCF-55DD5202237A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676275"/>
          </a:xfrm>
        </p:spPr>
        <p:txBody>
          <a:bodyPr/>
          <a:lstStyle/>
          <a:p>
            <a:pPr algn="ctr"/>
            <a:r>
              <a:rPr lang="ru-RU" altLang="ru-RU" sz="2100" b="1">
                <a:latin typeface="Arial" panose="020B0604020202020204" pitchFamily="34" charset="0"/>
              </a:rPr>
              <a:t>б) ОТ ВОЗРАСТА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8108950" cy="4267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1600"/>
              <a:t>   </a:t>
            </a:r>
            <a:r>
              <a:rPr lang="ru-RU" altLang="ru-RU" sz="2400" b="1">
                <a:latin typeface="Arial" panose="020B0604020202020204" pitchFamily="34" charset="0"/>
              </a:rPr>
              <a:t>Возрастные изменения:</a:t>
            </a:r>
          </a:p>
          <a:p>
            <a:r>
              <a:rPr lang="ru-RU" altLang="ru-RU" sz="2400">
                <a:latin typeface="Arial" panose="020B0604020202020204" pitchFamily="34" charset="0"/>
              </a:rPr>
              <a:t>замедление метаболизма;</a:t>
            </a:r>
          </a:p>
          <a:p>
            <a:r>
              <a:rPr lang="ru-RU" altLang="ru-RU" sz="2400">
                <a:latin typeface="Arial" panose="020B0604020202020204" pitchFamily="34" charset="0"/>
              </a:rPr>
              <a:t>жесты замедленные, суетливые, неточные;</a:t>
            </a:r>
          </a:p>
          <a:p>
            <a:r>
              <a:rPr lang="ru-RU" altLang="ru-RU" sz="2400">
                <a:latin typeface="Arial" panose="020B0604020202020204" pitchFamily="34" charset="0"/>
              </a:rPr>
              <a:t>внимание рассеивается;</a:t>
            </a:r>
          </a:p>
          <a:p>
            <a:r>
              <a:rPr lang="ru-RU" altLang="ru-RU" sz="2400">
                <a:latin typeface="Arial" panose="020B0604020202020204" pitchFamily="34" charset="0"/>
              </a:rPr>
              <a:t>иногда теряется способность ясно мыслить, точно выполнять поручения;</a:t>
            </a:r>
          </a:p>
          <a:p>
            <a:r>
              <a:rPr lang="ru-RU" altLang="ru-RU" sz="2400">
                <a:latin typeface="Arial" panose="020B0604020202020204" pitchFamily="34" charset="0"/>
              </a:rPr>
              <a:t>трудности при совмещении нескольких дел;</a:t>
            </a:r>
          </a:p>
          <a:p>
            <a:r>
              <a:rPr lang="ru-RU" altLang="ru-RU" sz="2400">
                <a:latin typeface="Arial" panose="020B0604020202020204" pitchFamily="34" charset="0"/>
              </a:rPr>
              <a:t>чувствительность к посторонним помехам и др.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>
                <a:latin typeface="Arial" panose="020B0604020202020204" pitchFamily="34" charset="0"/>
              </a:rPr>
              <a:t>   </a:t>
            </a:r>
          </a:p>
        </p:txBody>
      </p:sp>
      <p:pic>
        <p:nvPicPr>
          <p:cNvPr id="258052" name="Picture 4" descr="j0293238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60350"/>
            <a:ext cx="1749425" cy="1292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E1BC-4DD8-4E4D-8D5C-5C0BF5F43BD5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277813"/>
            <a:ext cx="6707187" cy="922337"/>
          </a:xfrm>
        </p:spPr>
        <p:txBody>
          <a:bodyPr/>
          <a:lstStyle/>
          <a:p>
            <a:r>
              <a:rPr lang="ru-RU" altLang="ru-RU" sz="2000" b="1">
                <a:solidFill>
                  <a:schemeClr val="tx1"/>
                </a:solidFill>
              </a:rPr>
              <a:t>в) ОТ ДУШЕВНОГО СОСТОЯНИЯ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1331913" y="1125538"/>
            <a:ext cx="7812087" cy="5543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600" b="1"/>
              <a:t>от сильного волнения, не могут сконцентрировать внимание (боязнь сцены, экзамена, публичного выступления, нервное истощение, сильный стресс, личные проблемы); </a:t>
            </a:r>
          </a:p>
          <a:p>
            <a:pPr>
              <a:lnSpc>
                <a:spcPct val="80000"/>
              </a:lnSpc>
            </a:pPr>
            <a:r>
              <a:rPr lang="ru-RU" altLang="ru-RU" sz="1600" b="1"/>
              <a:t>дети из неблагополучных семей трудно сосредотачиваются; </a:t>
            </a:r>
          </a:p>
          <a:p>
            <a:pPr>
              <a:lnSpc>
                <a:spcPct val="80000"/>
              </a:lnSpc>
            </a:pPr>
            <a:r>
              <a:rPr lang="ru-RU" altLang="ru-RU" sz="1600" b="1"/>
              <a:t>стресс и переутомление (в т.ч. выход на пенсию);</a:t>
            </a:r>
          </a:p>
          <a:p>
            <a:pPr>
              <a:lnSpc>
                <a:spcPct val="80000"/>
              </a:lnSpc>
            </a:pPr>
            <a:r>
              <a:rPr lang="ru-RU" altLang="ru-RU" sz="1600" b="1"/>
              <a:t>депрессия;</a:t>
            </a:r>
          </a:p>
          <a:p>
            <a:pPr>
              <a:lnSpc>
                <a:spcPct val="80000"/>
              </a:lnSpc>
            </a:pPr>
            <a:r>
              <a:rPr lang="ru-RU" altLang="ru-RU" sz="1600" b="1"/>
              <a:t>плохое настроение.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1400"/>
              <a:t>    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1400"/>
              <a:t>     </a:t>
            </a:r>
            <a:r>
              <a:rPr lang="ru-RU" altLang="ru-RU" sz="1800" b="1">
                <a:solidFill>
                  <a:srgbClr val="CCECFF"/>
                </a:solidFill>
              </a:rPr>
              <a:t>Необходимым условием для эффективного запоминания является</a:t>
            </a:r>
            <a:r>
              <a:rPr lang="ru-RU" altLang="ru-RU" sz="1600">
                <a:solidFill>
                  <a:srgbClr val="99CCFF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 b="1"/>
              <a:t>          </a:t>
            </a:r>
            <a:r>
              <a:rPr lang="ru-RU" altLang="ru-RU" sz="2000" b="1" u="sng">
                <a:solidFill>
                  <a:srgbClr val="FFFF00"/>
                </a:solidFill>
              </a:rPr>
              <a:t>ПОЛОЖИТЕЛЬНЫЙ ЭМОЦИОНАЛЬНЫЙ ФОН </a:t>
            </a:r>
            <a:endParaRPr lang="en-US" altLang="ru-RU" sz="2000" b="1" u="sng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ru-RU" sz="2000" u="sng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1800"/>
              <a:t>    </a:t>
            </a:r>
            <a:r>
              <a:rPr lang="ru-RU" altLang="ru-RU" sz="1800" b="1"/>
              <a:t>г) ОТ ПРИМЕНЕНИЯ НЕКОТОРЫХ МЕДИКАМЕНТОВ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800" b="1"/>
          </a:p>
          <a:p>
            <a:pPr>
              <a:lnSpc>
                <a:spcPct val="80000"/>
              </a:lnSpc>
            </a:pPr>
            <a:r>
              <a:rPr lang="ru-RU" altLang="ru-RU" sz="1600" b="1"/>
              <a:t>успокаивающие средства;</a:t>
            </a:r>
          </a:p>
          <a:p>
            <a:pPr>
              <a:lnSpc>
                <a:spcPct val="80000"/>
              </a:lnSpc>
            </a:pPr>
            <a:r>
              <a:rPr lang="ru-RU" altLang="ru-RU" sz="1600" b="1"/>
              <a:t>антидепрессанты;</a:t>
            </a:r>
          </a:p>
          <a:p>
            <a:pPr>
              <a:lnSpc>
                <a:spcPct val="80000"/>
              </a:lnSpc>
            </a:pPr>
            <a:r>
              <a:rPr lang="ru-RU" altLang="ru-RU" sz="1600" b="1"/>
              <a:t>антигистаминные препараты;</a:t>
            </a:r>
          </a:p>
          <a:p>
            <a:pPr>
              <a:lnSpc>
                <a:spcPct val="80000"/>
              </a:lnSpc>
            </a:pPr>
            <a:r>
              <a:rPr lang="ru-RU" altLang="ru-RU" sz="1600" b="1"/>
              <a:t>антиэпилептики;</a:t>
            </a:r>
          </a:p>
          <a:p>
            <a:pPr>
              <a:lnSpc>
                <a:spcPct val="80000"/>
              </a:lnSpc>
            </a:pPr>
            <a:r>
              <a:rPr lang="ru-RU" altLang="ru-RU" sz="1600" b="1"/>
              <a:t>снотворные;</a:t>
            </a:r>
          </a:p>
          <a:p>
            <a:pPr>
              <a:lnSpc>
                <a:spcPct val="80000"/>
              </a:lnSpc>
            </a:pPr>
            <a:r>
              <a:rPr lang="ru-RU" altLang="ru-RU" sz="1600" b="1"/>
              <a:t>некоторые сердечные препараты.</a:t>
            </a:r>
          </a:p>
          <a:p>
            <a:pPr>
              <a:lnSpc>
                <a:spcPct val="80000"/>
              </a:lnSpc>
            </a:pPr>
            <a:endParaRPr lang="ru-RU" altLang="ru-RU" sz="1400"/>
          </a:p>
          <a:p>
            <a:pPr>
              <a:lnSpc>
                <a:spcPct val="80000"/>
              </a:lnSpc>
            </a:pPr>
            <a:endParaRPr lang="ru-RU" altLang="ru-RU" sz="1400"/>
          </a:p>
          <a:p>
            <a:pPr>
              <a:lnSpc>
                <a:spcPct val="80000"/>
              </a:lnSpc>
            </a:pPr>
            <a:endParaRPr lang="ru-RU" altLang="ru-RU" sz="1400" b="1"/>
          </a:p>
          <a:p>
            <a:pPr>
              <a:lnSpc>
                <a:spcPct val="80000"/>
              </a:lnSpc>
            </a:pPr>
            <a:endParaRPr lang="ru-RU" altLang="ru-RU" sz="1400" b="1"/>
          </a:p>
        </p:txBody>
      </p:sp>
      <p:pic>
        <p:nvPicPr>
          <p:cNvPr id="360452" name="Picture 4" descr="j028603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765175"/>
            <a:ext cx="1295400" cy="1152525"/>
          </a:xfrm>
        </p:spPr>
      </p:pic>
      <p:pic>
        <p:nvPicPr>
          <p:cNvPr id="360453" name="Picture 5" descr="j031544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4076700"/>
            <a:ext cx="1095375" cy="1152525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0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0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0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0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0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0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0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0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0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04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04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04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0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0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0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04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04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04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04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04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04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604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604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604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0" grpId="0"/>
      <p:bldP spid="3604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EAAE-6D30-4694-A7CC-1ED00826985D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0"/>
            <a:ext cx="6500813" cy="1143000"/>
          </a:xfrm>
        </p:spPr>
        <p:txBody>
          <a:bodyPr/>
          <a:lstStyle/>
          <a:p>
            <a:r>
              <a:rPr lang="ru-RU" altLang="ru-RU" sz="2000">
                <a:solidFill>
                  <a:srgbClr val="191A00"/>
                </a:solidFill>
                <a:latin typeface="Arial" panose="020B0604020202020204" pitchFamily="34" charset="0"/>
              </a:rPr>
              <a:t>д) ОТ ЧРЕЗМЕРНОГО ПОТРЕБЛЕНИЯ КОФЕ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1619250" y="620713"/>
            <a:ext cx="7345363" cy="5976937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/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/>
              <a:t>     </a:t>
            </a:r>
            <a:r>
              <a:rPr lang="ru-RU" altLang="ru-RU" sz="2000">
                <a:latin typeface="Arial" panose="020B0604020202020204" pitchFamily="34" charset="0"/>
              </a:rPr>
              <a:t>Избыток кофеина в крови вызывает нервозность, возбудимость, сердцебиение, несовместимые с вниманием. В </a:t>
            </a:r>
            <a:r>
              <a:rPr lang="ru-RU" altLang="ru-RU" sz="2000" b="1">
                <a:latin typeface="Arial" panose="020B0604020202020204" pitchFamily="34" charset="0"/>
              </a:rPr>
              <a:t>идеале</a:t>
            </a:r>
            <a:r>
              <a:rPr lang="ru-RU" altLang="ru-RU" sz="2000">
                <a:latin typeface="Arial" panose="020B0604020202020204" pitchFamily="34" charset="0"/>
              </a:rPr>
              <a:t>, для нормального функционирования памяти </a:t>
            </a:r>
            <a:r>
              <a:rPr lang="ru-RU" altLang="ru-RU" sz="2000" b="1">
                <a:latin typeface="Arial" panose="020B0604020202020204" pitchFamily="34" charset="0"/>
              </a:rPr>
              <a:t>мозг должен </a:t>
            </a:r>
            <a:r>
              <a:rPr lang="ru-RU" altLang="ru-RU" sz="2000">
                <a:latin typeface="Arial" panose="020B0604020202020204" pitchFamily="34" charset="0"/>
              </a:rPr>
              <a:t>быть </a:t>
            </a:r>
            <a:r>
              <a:rPr lang="ru-RU" altLang="ru-RU" sz="2000" b="1">
                <a:latin typeface="Arial" panose="020B0604020202020204" pitchFamily="34" charset="0"/>
              </a:rPr>
              <a:t>одновременно насторожен и расслаблен</a:t>
            </a:r>
            <a:r>
              <a:rPr lang="ru-RU" altLang="ru-RU" sz="2000">
                <a:latin typeface="Arial" panose="020B0604020202020204" pitchFamily="34" charset="0"/>
              </a:rPr>
              <a:t>. Злоупотребление же кофе лишает человека возможности расслабиться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000" b="1">
              <a:latin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>
                <a:solidFill>
                  <a:srgbClr val="191A00"/>
                </a:solidFill>
                <a:latin typeface="Arial" panose="020B0604020202020204" pitchFamily="34" charset="0"/>
              </a:rPr>
              <a:t>е) ОТ НЕКОТОРЫХ ФИЗИЧЕСКИХ РАССТРОЙСТВ</a:t>
            </a:r>
            <a:r>
              <a:rPr lang="ru-RU" altLang="ru-RU" sz="200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altLang="ru-RU" sz="2000">
                <a:latin typeface="Arial" panose="020B0604020202020204" pitchFamily="34" charset="0"/>
              </a:rPr>
              <a:t>повышенное артериальное давление, </a:t>
            </a:r>
          </a:p>
          <a:p>
            <a:pPr>
              <a:lnSpc>
                <a:spcPct val="80000"/>
              </a:lnSpc>
            </a:pPr>
            <a:r>
              <a:rPr lang="ru-RU" altLang="ru-RU" sz="2000">
                <a:latin typeface="Arial" panose="020B0604020202020204" pitchFamily="34" charset="0"/>
              </a:rPr>
              <a:t>сахарный диабет (даже в легких формах), </a:t>
            </a:r>
          </a:p>
          <a:p>
            <a:pPr>
              <a:lnSpc>
                <a:spcPct val="80000"/>
              </a:lnSpc>
            </a:pPr>
            <a:r>
              <a:rPr lang="ru-RU" altLang="ru-RU" sz="2000">
                <a:latin typeface="Arial" panose="020B0604020202020204" pitchFamily="34" charset="0"/>
              </a:rPr>
              <a:t>заболевания щитовидной железы, </a:t>
            </a:r>
          </a:p>
          <a:p>
            <a:pPr>
              <a:lnSpc>
                <a:spcPct val="80000"/>
              </a:lnSpc>
            </a:pPr>
            <a:r>
              <a:rPr lang="ru-RU" altLang="ru-RU" sz="2000">
                <a:latin typeface="Arial" panose="020B0604020202020204" pitchFamily="34" charset="0"/>
              </a:rPr>
              <a:t>последствия анестезии, </a:t>
            </a:r>
          </a:p>
          <a:p>
            <a:pPr>
              <a:lnSpc>
                <a:spcPct val="80000"/>
              </a:lnSpc>
            </a:pPr>
            <a:r>
              <a:rPr lang="ru-RU" altLang="ru-RU" sz="2000">
                <a:latin typeface="Arial" panose="020B0604020202020204" pitchFamily="34" charset="0"/>
              </a:rPr>
              <a:t>снижение слуха и зрения, </a:t>
            </a:r>
          </a:p>
          <a:p>
            <a:pPr>
              <a:lnSpc>
                <a:spcPct val="80000"/>
              </a:lnSpc>
            </a:pPr>
            <a:r>
              <a:rPr lang="ru-RU" altLang="ru-RU" sz="2000">
                <a:latin typeface="Arial" panose="020B0604020202020204" pitchFamily="34" charset="0"/>
              </a:rPr>
              <a:t>отравление пестицидами, </a:t>
            </a:r>
          </a:p>
          <a:p>
            <a:pPr>
              <a:lnSpc>
                <a:spcPct val="80000"/>
              </a:lnSpc>
            </a:pPr>
            <a:r>
              <a:rPr lang="ru-RU" altLang="ru-RU" sz="2000">
                <a:latin typeface="Arial" panose="020B0604020202020204" pitchFamily="34" charset="0"/>
              </a:rPr>
              <a:t>авитаминоз (особенно алкогольный),  </a:t>
            </a:r>
          </a:p>
          <a:p>
            <a:pPr>
              <a:lnSpc>
                <a:spcPct val="80000"/>
              </a:lnSpc>
            </a:pPr>
            <a:r>
              <a:rPr lang="ru-RU" altLang="ru-RU" sz="2000">
                <a:latin typeface="Arial" panose="020B0604020202020204" pitchFamily="34" charset="0"/>
              </a:rPr>
              <a:t>различные опухоли мозга (они провоцируют в основном эпилепсию и нарушение моторной функции организма). </a:t>
            </a:r>
          </a:p>
          <a:p>
            <a:pPr>
              <a:lnSpc>
                <a:spcPct val="80000"/>
              </a:lnSpc>
            </a:pPr>
            <a:r>
              <a:rPr lang="ru-RU" altLang="ru-RU" sz="2000">
                <a:latin typeface="Arial" panose="020B0604020202020204" pitchFamily="34" charset="0"/>
              </a:rPr>
              <a:t>болезнь Альцгеймера.</a:t>
            </a:r>
            <a:endParaRPr lang="ru-RU" altLang="ru-RU" sz="2000" b="1">
              <a:latin typeface="Arial" panose="020B0604020202020204" pitchFamily="34" charset="0"/>
            </a:endParaRPr>
          </a:p>
        </p:txBody>
      </p:sp>
      <p:pic>
        <p:nvPicPr>
          <p:cNvPr id="356356" name="Picture 4" descr="j023524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068638"/>
            <a:ext cx="1127125" cy="1122362"/>
          </a:xfrm>
        </p:spPr>
      </p:pic>
      <p:pic>
        <p:nvPicPr>
          <p:cNvPr id="3563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12255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AEBD-984A-4BE7-BC46-6789305BCB11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12888" y="287338"/>
            <a:ext cx="6480175" cy="1081087"/>
          </a:xfrm>
        </p:spPr>
        <p:txBody>
          <a:bodyPr/>
          <a:lstStyle/>
          <a:p>
            <a:r>
              <a:rPr lang="ru-RU" altLang="ru-RU" sz="2000" b="1">
                <a:latin typeface="Arial" panose="020B0604020202020204" pitchFamily="34" charset="0"/>
              </a:rPr>
              <a:t>ж) ОТ КУРЕНИЯ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1412875"/>
            <a:ext cx="8424863" cy="5256213"/>
          </a:xfrm>
        </p:spPr>
        <p:txBody>
          <a:bodyPr/>
          <a:lstStyle/>
          <a:p>
            <a:r>
              <a:rPr lang="ru-RU" altLang="ru-RU" sz="2400">
                <a:latin typeface="Arial" panose="020B0604020202020204" pitchFamily="34" charset="0"/>
              </a:rPr>
              <a:t>По прогнозам медиков, вскоре табак уничтожит          до 10% населения земного шара.</a:t>
            </a:r>
          </a:p>
          <a:p>
            <a:endParaRPr lang="ru-RU" altLang="ru-RU" sz="2400">
              <a:latin typeface="Arial" panose="020B0604020202020204" pitchFamily="34" charset="0"/>
            </a:endParaRPr>
          </a:p>
          <a:p>
            <a:r>
              <a:rPr lang="ru-RU" altLang="ru-RU" sz="2400">
                <a:latin typeface="Arial" panose="020B0604020202020204" pitchFamily="34" charset="0"/>
              </a:rPr>
              <a:t>Из каждых 100 человек, умерших от рака, 90 курили. 60% мужчин трудоспособного возраста умирает от сердечно-сосудистых заболеваний.</a:t>
            </a:r>
          </a:p>
          <a:p>
            <a:endParaRPr lang="ru-RU" altLang="ru-RU" sz="2400">
              <a:latin typeface="Arial" panose="020B0604020202020204" pitchFamily="34" charset="0"/>
            </a:endParaRPr>
          </a:p>
          <a:p>
            <a:r>
              <a:rPr lang="ru-RU" altLang="ru-RU" sz="2400">
                <a:latin typeface="Arial" panose="020B0604020202020204" pitchFamily="34" charset="0"/>
              </a:rPr>
              <a:t>Если человек закурил в 15 лет, продолжительность его жизни уменьшается более чем на 8 лет.</a:t>
            </a:r>
          </a:p>
          <a:p>
            <a:endParaRPr lang="ru-RU" altLang="ru-RU" sz="2400">
              <a:latin typeface="Arial" panose="020B0604020202020204" pitchFamily="34" charset="0"/>
            </a:endParaRPr>
          </a:p>
          <a:p>
            <a:endParaRPr lang="ru-RU" altLang="ru-RU" sz="2400">
              <a:latin typeface="Arial" panose="020B0604020202020204" pitchFamily="34" charset="0"/>
            </a:endParaRPr>
          </a:p>
        </p:txBody>
      </p:sp>
      <p:pic>
        <p:nvPicPr>
          <p:cNvPr id="428036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1296987" cy="1223962"/>
          </a:xfrm>
          <a:noFill/>
          <a:ln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BB58-9223-4896-AA48-ACD6A3BEAEA4}" type="slidenum">
              <a:rPr lang="ru-RU" altLang="ru-RU"/>
              <a:pPr/>
              <a:t>14</a:t>
            </a:fld>
            <a:endParaRPr lang="ru-RU" altLang="ru-RU"/>
          </a:p>
        </p:txBody>
      </p:sp>
      <p:pic>
        <p:nvPicPr>
          <p:cNvPr id="514050" name="Picture 2" descr="net%20narkomanii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395788" cy="3295650"/>
          </a:xfr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4051" name="Picture 3" descr="4509142_s_sigaretoy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24175"/>
            <a:ext cx="3889375" cy="3933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4052" name="Picture 4" descr="2sigars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3284538"/>
            <a:ext cx="5219700" cy="3573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4053" name="Picture 5" descr="6259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" t="5481" r="5031" b="6268"/>
          <a:stretch>
            <a:fillRect/>
          </a:stretch>
        </p:blipFill>
        <p:spPr bwMode="auto">
          <a:xfrm>
            <a:off x="4427538" y="0"/>
            <a:ext cx="4716462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1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1000"/>
                                        <p:tgtEl>
                                          <p:spTgt spid="51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51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51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4C83-628C-4B17-B087-4F21BF6737B4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333375"/>
            <a:ext cx="7956550" cy="6191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>
                <a:latin typeface="Arial" panose="020B0604020202020204" pitchFamily="34" charset="0"/>
              </a:rPr>
              <a:t>В состав табачного дыма входит 196 ядовитых компонента (никотин, аммиак, угарный газ, сероводород, канцерогенные вещества), т.е. загрязнение токсичными веществами в 4 раза выше, чем в выхлопных газах автомобиля.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4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400">
                <a:latin typeface="Arial" panose="020B0604020202020204" pitchFamily="34" charset="0"/>
              </a:rPr>
              <a:t>Эти яды разрушают витамин А – витамин роста и хорошего зрения. Аммиак, соединяясь с водой (слезами), образует нашатырный спирт, который разъедает глаза.</a:t>
            </a:r>
          </a:p>
          <a:p>
            <a:pPr>
              <a:lnSpc>
                <a:spcPct val="80000"/>
              </a:lnSpc>
            </a:pPr>
            <a:endParaRPr lang="en-US" altLang="ru-RU" sz="24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400">
                <a:latin typeface="Arial" panose="020B0604020202020204" pitchFamily="34" charset="0"/>
              </a:rPr>
              <a:t>Даже при пассивном курении при заглатывании дыма начинается спазм сосудов. За 8 лет курильщик около 1 млн. раз спастирует свои сосуды, при этом они истончаются, изнашиваются. Возникают аневризмы, которые разрываются под давлением крови (инсульты, инфаркты) или сосуды «схлопываются» – развивается облетирующий эндетерит.</a:t>
            </a:r>
            <a:endParaRPr lang="ru-RU" altLang="ru-RU" sz="2400" b="1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000" b="1"/>
              <a:t>     </a:t>
            </a:r>
          </a:p>
          <a:p>
            <a:pPr>
              <a:lnSpc>
                <a:spcPct val="80000"/>
              </a:lnSpc>
            </a:pPr>
            <a:endParaRPr lang="ru-RU" altLang="ru-RU" sz="600"/>
          </a:p>
        </p:txBody>
      </p:sp>
      <p:pic>
        <p:nvPicPr>
          <p:cNvPr id="402439" name="Picture 7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60350"/>
            <a:ext cx="1152525" cy="1143000"/>
          </a:xfrm>
          <a:noFill/>
          <a:ln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E08F-AD78-4D40-B7B1-BC00D8CC016E}" type="slidenum">
              <a:rPr lang="ru-RU" altLang="ru-RU"/>
              <a:pPr/>
              <a:t>16</a:t>
            </a:fld>
            <a:endParaRPr lang="ru-RU" altLang="ru-RU"/>
          </a:p>
        </p:txBody>
      </p:sp>
      <p:pic>
        <p:nvPicPr>
          <p:cNvPr id="405511" name="Picture 7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60350"/>
            <a:ext cx="1368425" cy="1368425"/>
          </a:xfrm>
          <a:noFill/>
          <a:ln/>
        </p:spPr>
      </p:pic>
      <p:sp>
        <p:nvSpPr>
          <p:cNvPr id="405515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1619250" y="981075"/>
            <a:ext cx="7067550" cy="5876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>
                <a:latin typeface="Arial" panose="020B0604020202020204" pitchFamily="34" charset="0"/>
              </a:rPr>
              <a:t>Уровень смертности детей при родах у курящих матерей выше на 30 %, чем у некурящих. Курение во время беременности значительно увеличивает риск рождения детей с врожденными уродствами («заячья губа», «волчья пасть» и другие).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4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400">
                <a:latin typeface="Arial" panose="020B0604020202020204" pitchFamily="34" charset="0"/>
              </a:rPr>
              <a:t>В каждую тонну табака изготовители добавляют 150 кг мёда, 90 кг сухофруктов, ментол, чтобы не возникало рвотного рефлекса...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5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5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5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5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5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5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AE0D-A85C-4053-BCDD-AECACA0505F6}" type="slidenum">
              <a:rPr lang="ru-RU" altLang="ru-RU"/>
              <a:pPr/>
              <a:t>17</a:t>
            </a:fld>
            <a:endParaRPr lang="ru-RU" altLang="ru-RU"/>
          </a:p>
        </p:txBody>
      </p:sp>
      <p:pic>
        <p:nvPicPr>
          <p:cNvPr id="483330" name="Picture 2" descr="cherep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6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A710-AA50-4D9E-9BA5-79EE6B3409BF}" type="slidenum">
              <a:rPr lang="ru-RU" altLang="ru-RU"/>
              <a:pPr/>
              <a:t>18</a:t>
            </a:fld>
            <a:endParaRPr lang="ru-RU" altLang="ru-RU"/>
          </a:p>
        </p:txBody>
      </p:sp>
      <p:pic>
        <p:nvPicPr>
          <p:cNvPr id="484354" name="Picture 2" descr="Narkomani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3429000"/>
            <a:ext cx="3492500" cy="2312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4355" name="Picture 3" descr="art_pic"/>
          <p:cNvPicPr>
            <a:picLocks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0"/>
            <a:ext cx="2184400" cy="3716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4356" name="Picture 4" descr="zhdanovec_alkogol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2700338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4357" name="Picture 5" descr="miss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3213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4358" name="Picture 6" descr="4712346"/>
          <p:cNvPicPr>
            <a:picLocks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0"/>
            <a:ext cx="4211637" cy="3573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4360" name="Picture 8" descr="IMG_6795"/>
          <p:cNvPicPr>
            <a:picLocks noChangeAspect="1" noChangeArrowheads="1"/>
          </p:cNvPicPr>
          <p:nvPr>
            <p:ph sz="quarter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0150" y="3589338"/>
            <a:ext cx="3209925" cy="2144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80AE-C32D-40C8-8369-A85B922B3A47}" type="slidenum">
              <a:rPr lang="ru-RU" altLang="ru-RU"/>
              <a:pPr/>
              <a:t>19</a:t>
            </a:fld>
            <a:endParaRPr lang="ru-RU" altLang="ru-RU"/>
          </a:p>
        </p:txBody>
      </p:sp>
      <p:pic>
        <p:nvPicPr>
          <p:cNvPr id="449539" name="Picture 3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549400" cy="2420938"/>
          </a:xfrm>
          <a:noFill/>
          <a:ln/>
        </p:spPr>
      </p:pic>
      <p:sp>
        <p:nvSpPr>
          <p:cNvPr id="4495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47813" y="0"/>
            <a:ext cx="7704137" cy="6931025"/>
          </a:xfrm>
          <a:gradFill rotWithShape="1">
            <a:gsLst>
              <a:gs pos="0">
                <a:srgbClr val="80924C"/>
              </a:gs>
              <a:gs pos="100000">
                <a:srgbClr val="80924C">
                  <a:gamma/>
                  <a:shade val="46275"/>
                  <a:invGamma/>
                </a:srgbClr>
              </a:gs>
            </a:gsLst>
            <a:lin ang="0" scaled="1"/>
          </a:gradFill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з) ОТ ПРИЁМА АЛКОГОЛЯ (В ТОМ ЧИСЛЕ ПИВА)</a:t>
            </a:r>
            <a:endParaRPr lang="ru-RU" altLang="ru-RU" sz="20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     Все органы страдают от алкоголя и в первую очередь – мозг.</a:t>
            </a:r>
          </a:p>
          <a:p>
            <a:pPr>
              <a:lnSpc>
                <a:spcPct val="90000"/>
              </a:lnSpc>
            </a:pPr>
            <a:endParaRPr lang="ru-RU" altLang="ru-RU" sz="20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ru-RU" altLang="ru-RU" sz="2800"/>
          </a:p>
          <a:p>
            <a:pPr>
              <a:lnSpc>
                <a:spcPct val="90000"/>
              </a:lnSpc>
            </a:pPr>
            <a:endParaRPr lang="ru-RU" altLang="ru-RU" sz="2800"/>
          </a:p>
          <a:p>
            <a:pPr>
              <a:lnSpc>
                <a:spcPct val="90000"/>
              </a:lnSpc>
            </a:pPr>
            <a:endParaRPr lang="ru-RU" altLang="ru-RU" sz="2800"/>
          </a:p>
          <a:p>
            <a:pPr>
              <a:lnSpc>
                <a:spcPct val="90000"/>
              </a:lnSpc>
            </a:pPr>
            <a:endParaRPr lang="ru-RU" altLang="ru-RU" sz="2800"/>
          </a:p>
          <a:p>
            <a:pPr>
              <a:lnSpc>
                <a:spcPct val="90000"/>
              </a:lnSpc>
            </a:pPr>
            <a:endParaRPr lang="ru-RU" altLang="ru-RU" sz="2800"/>
          </a:p>
          <a:p>
            <a:pPr>
              <a:lnSpc>
                <a:spcPct val="90000"/>
              </a:lnSpc>
            </a:pPr>
            <a:endParaRPr lang="ru-RU" altLang="ru-RU" sz="2800"/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altLang="ru-RU" sz="1800" b="1"/>
              <a:t>                                                       </a:t>
            </a:r>
          </a:p>
          <a:p>
            <a:pPr algn="r">
              <a:lnSpc>
                <a:spcPct val="90000"/>
              </a:lnSpc>
              <a:buFontTx/>
              <a:buNone/>
            </a:pPr>
            <a:endParaRPr lang="ru-RU" altLang="ru-RU" sz="1800" b="1"/>
          </a:p>
          <a:p>
            <a:pPr algn="r">
              <a:lnSpc>
                <a:spcPct val="90000"/>
              </a:lnSpc>
              <a:buFontTx/>
              <a:buNone/>
            </a:pPr>
            <a:endParaRPr lang="ru-RU" altLang="ru-RU" sz="1800" b="1"/>
          </a:p>
          <a:p>
            <a:pPr algn="r">
              <a:lnSpc>
                <a:spcPct val="90000"/>
              </a:lnSpc>
              <a:buFontTx/>
              <a:buNone/>
            </a:pPr>
            <a:endParaRPr lang="ru-RU" altLang="ru-RU" sz="1800" b="1"/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Склейка из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эритроцитов закрыла просвет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сосуда  питающего участок головного мозга.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2000" b="1">
              <a:solidFill>
                <a:schemeClr val="bg1"/>
              </a:solidFill>
            </a:endParaRPr>
          </a:p>
        </p:txBody>
      </p:sp>
      <p:sp>
        <p:nvSpPr>
          <p:cNvPr id="449541" name="Rectangle 5"/>
          <p:cNvSpPr>
            <a:spLocks noChangeArrowheads="1"/>
          </p:cNvSpPr>
          <p:nvPr/>
        </p:nvSpPr>
        <p:spPr bwMode="auto">
          <a:xfrm>
            <a:off x="0" y="2420938"/>
            <a:ext cx="1547813" cy="4537075"/>
          </a:xfrm>
          <a:prstGeom prst="rect">
            <a:avLst/>
          </a:prstGeom>
          <a:gradFill rotWithShape="1">
            <a:gsLst>
              <a:gs pos="0">
                <a:srgbClr val="80924C">
                  <a:gamma/>
                  <a:shade val="46275"/>
                  <a:invGamma/>
                </a:srgbClr>
              </a:gs>
              <a:gs pos="100000">
                <a:srgbClr val="80924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pPr>
              <a:buFontTx/>
              <a:buNone/>
            </a:pPr>
            <a:r>
              <a:rPr lang="ru-RU" altLang="ru-RU" sz="1200">
                <a:solidFill>
                  <a:schemeClr val="bg1"/>
                </a:solidFill>
              </a:rPr>
              <a:t>     20</a:t>
            </a:r>
          </a:p>
        </p:txBody>
      </p:sp>
      <p:sp>
        <p:nvSpPr>
          <p:cNvPr id="449542" name="Freeform 6"/>
          <p:cNvSpPr>
            <a:spLocks/>
          </p:cNvSpPr>
          <p:nvPr/>
        </p:nvSpPr>
        <p:spPr bwMode="auto">
          <a:xfrm>
            <a:off x="3419475" y="2924175"/>
            <a:ext cx="1165225" cy="2808288"/>
          </a:xfrm>
          <a:custGeom>
            <a:avLst/>
            <a:gdLst>
              <a:gd name="T0" fmla="*/ 681 w 734"/>
              <a:gd name="T1" fmla="*/ 1769 h 1769"/>
              <a:gd name="T2" fmla="*/ 681 w 734"/>
              <a:gd name="T3" fmla="*/ 998 h 1769"/>
              <a:gd name="T4" fmla="*/ 363 w 734"/>
              <a:gd name="T5" fmla="*/ 317 h 1769"/>
              <a:gd name="T6" fmla="*/ 0 w 734"/>
              <a:gd name="T7" fmla="*/ 0 h 1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4" h="1769">
                <a:moveTo>
                  <a:pt x="681" y="1769"/>
                </a:moveTo>
                <a:cubicBezTo>
                  <a:pt x="707" y="1504"/>
                  <a:pt x="734" y="1240"/>
                  <a:pt x="681" y="998"/>
                </a:cubicBezTo>
                <a:cubicBezTo>
                  <a:pt x="628" y="756"/>
                  <a:pt x="476" y="483"/>
                  <a:pt x="363" y="317"/>
                </a:cubicBezTo>
                <a:cubicBezTo>
                  <a:pt x="250" y="151"/>
                  <a:pt x="45" y="60"/>
                  <a:pt x="0" y="0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9543" name="Freeform 7"/>
          <p:cNvSpPr>
            <a:spLocks/>
          </p:cNvSpPr>
          <p:nvPr/>
        </p:nvSpPr>
        <p:spPr bwMode="auto">
          <a:xfrm>
            <a:off x="5435600" y="3716338"/>
            <a:ext cx="923925" cy="2016125"/>
          </a:xfrm>
          <a:custGeom>
            <a:avLst/>
            <a:gdLst>
              <a:gd name="T0" fmla="*/ 83 w 582"/>
              <a:gd name="T1" fmla="*/ 1270 h 1270"/>
              <a:gd name="T2" fmla="*/ 83 w 582"/>
              <a:gd name="T3" fmla="*/ 589 h 1270"/>
              <a:gd name="T4" fmla="*/ 582 w 582"/>
              <a:gd name="T5" fmla="*/ 0 h 1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2" h="1270">
                <a:moveTo>
                  <a:pt x="83" y="1270"/>
                </a:moveTo>
                <a:cubicBezTo>
                  <a:pt x="41" y="1035"/>
                  <a:pt x="0" y="801"/>
                  <a:pt x="83" y="589"/>
                </a:cubicBezTo>
                <a:cubicBezTo>
                  <a:pt x="166" y="377"/>
                  <a:pt x="491" y="106"/>
                  <a:pt x="582" y="0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9544" name="Freeform 8"/>
          <p:cNvSpPr>
            <a:spLocks/>
          </p:cNvSpPr>
          <p:nvPr/>
        </p:nvSpPr>
        <p:spPr bwMode="auto">
          <a:xfrm>
            <a:off x="5580063" y="3141663"/>
            <a:ext cx="576262" cy="1020762"/>
          </a:xfrm>
          <a:custGeom>
            <a:avLst/>
            <a:gdLst>
              <a:gd name="T0" fmla="*/ 363 w 363"/>
              <a:gd name="T1" fmla="*/ 317 h 643"/>
              <a:gd name="T2" fmla="*/ 45 w 363"/>
              <a:gd name="T3" fmla="*/ 590 h 643"/>
              <a:gd name="T4" fmla="*/ 91 w 363"/>
              <a:gd name="T5" fmla="*/ 0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3" h="643">
                <a:moveTo>
                  <a:pt x="363" y="317"/>
                </a:moveTo>
                <a:cubicBezTo>
                  <a:pt x="226" y="480"/>
                  <a:pt x="90" y="643"/>
                  <a:pt x="45" y="590"/>
                </a:cubicBezTo>
                <a:cubicBezTo>
                  <a:pt x="0" y="537"/>
                  <a:pt x="45" y="268"/>
                  <a:pt x="91" y="0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9545" name="Freeform 9"/>
          <p:cNvSpPr>
            <a:spLocks/>
          </p:cNvSpPr>
          <p:nvPr/>
        </p:nvSpPr>
        <p:spPr bwMode="auto">
          <a:xfrm>
            <a:off x="3635375" y="2708275"/>
            <a:ext cx="887413" cy="815975"/>
          </a:xfrm>
          <a:custGeom>
            <a:avLst/>
            <a:gdLst>
              <a:gd name="T0" fmla="*/ 0 w 559"/>
              <a:gd name="T1" fmla="*/ 90 h 514"/>
              <a:gd name="T2" fmla="*/ 499 w 559"/>
              <a:gd name="T3" fmla="*/ 499 h 514"/>
              <a:gd name="T4" fmla="*/ 363 w 559"/>
              <a:gd name="T5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9" h="514">
                <a:moveTo>
                  <a:pt x="0" y="90"/>
                </a:moveTo>
                <a:cubicBezTo>
                  <a:pt x="219" y="302"/>
                  <a:pt x="439" y="514"/>
                  <a:pt x="499" y="499"/>
                </a:cubicBezTo>
                <a:cubicBezTo>
                  <a:pt x="559" y="484"/>
                  <a:pt x="386" y="91"/>
                  <a:pt x="363" y="0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9546" name="Freeform 10"/>
          <p:cNvSpPr>
            <a:spLocks/>
          </p:cNvSpPr>
          <p:nvPr/>
        </p:nvSpPr>
        <p:spPr bwMode="auto">
          <a:xfrm>
            <a:off x="4356100" y="2636838"/>
            <a:ext cx="1223963" cy="1824037"/>
          </a:xfrm>
          <a:custGeom>
            <a:avLst/>
            <a:gdLst>
              <a:gd name="T0" fmla="*/ 0 w 771"/>
              <a:gd name="T1" fmla="*/ 0 h 1149"/>
              <a:gd name="T2" fmla="*/ 409 w 771"/>
              <a:gd name="T3" fmla="*/ 998 h 1149"/>
              <a:gd name="T4" fmla="*/ 590 w 771"/>
              <a:gd name="T5" fmla="*/ 908 h 1149"/>
              <a:gd name="T6" fmla="*/ 771 w 771"/>
              <a:gd name="T7" fmla="*/ 273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1" h="1149">
                <a:moveTo>
                  <a:pt x="0" y="0"/>
                </a:moveTo>
                <a:cubicBezTo>
                  <a:pt x="155" y="423"/>
                  <a:pt x="311" y="847"/>
                  <a:pt x="409" y="998"/>
                </a:cubicBezTo>
                <a:cubicBezTo>
                  <a:pt x="507" y="1149"/>
                  <a:pt x="530" y="1029"/>
                  <a:pt x="590" y="908"/>
                </a:cubicBezTo>
                <a:cubicBezTo>
                  <a:pt x="650" y="787"/>
                  <a:pt x="741" y="371"/>
                  <a:pt x="771" y="273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9547" name="Freeform 11"/>
          <p:cNvSpPr>
            <a:spLocks/>
          </p:cNvSpPr>
          <p:nvPr/>
        </p:nvSpPr>
        <p:spPr bwMode="auto">
          <a:xfrm>
            <a:off x="5076825" y="4437063"/>
            <a:ext cx="250825" cy="215900"/>
          </a:xfrm>
          <a:custGeom>
            <a:avLst/>
            <a:gdLst>
              <a:gd name="T0" fmla="*/ 52 w 158"/>
              <a:gd name="T1" fmla="*/ 136 h 136"/>
              <a:gd name="T2" fmla="*/ 7 w 158"/>
              <a:gd name="T3" fmla="*/ 91 h 136"/>
              <a:gd name="T4" fmla="*/ 97 w 158"/>
              <a:gd name="T5" fmla="*/ 0 h 136"/>
              <a:gd name="T6" fmla="*/ 143 w 158"/>
              <a:gd name="T7" fmla="*/ 91 h 136"/>
              <a:gd name="T8" fmla="*/ 52 w 158"/>
              <a:gd name="T9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" h="136">
                <a:moveTo>
                  <a:pt x="52" y="136"/>
                </a:moveTo>
                <a:cubicBezTo>
                  <a:pt x="29" y="136"/>
                  <a:pt x="0" y="114"/>
                  <a:pt x="7" y="91"/>
                </a:cubicBezTo>
                <a:cubicBezTo>
                  <a:pt x="14" y="68"/>
                  <a:pt x="74" y="0"/>
                  <a:pt x="97" y="0"/>
                </a:cubicBezTo>
                <a:cubicBezTo>
                  <a:pt x="120" y="0"/>
                  <a:pt x="158" y="68"/>
                  <a:pt x="143" y="91"/>
                </a:cubicBezTo>
                <a:cubicBezTo>
                  <a:pt x="128" y="114"/>
                  <a:pt x="75" y="136"/>
                  <a:pt x="52" y="136"/>
                </a:cubicBezTo>
                <a:close/>
              </a:path>
            </a:pathLst>
          </a:custGeom>
          <a:solidFill>
            <a:srgbClr val="F32E0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9548" name="Freeform 12"/>
          <p:cNvSpPr>
            <a:spLocks/>
          </p:cNvSpPr>
          <p:nvPr/>
        </p:nvSpPr>
        <p:spPr bwMode="auto">
          <a:xfrm>
            <a:off x="5292725" y="4365625"/>
            <a:ext cx="311150" cy="288925"/>
          </a:xfrm>
          <a:custGeom>
            <a:avLst/>
            <a:gdLst>
              <a:gd name="T0" fmla="*/ 45 w 196"/>
              <a:gd name="T1" fmla="*/ 159 h 182"/>
              <a:gd name="T2" fmla="*/ 0 w 196"/>
              <a:gd name="T3" fmla="*/ 114 h 182"/>
              <a:gd name="T4" fmla="*/ 45 w 196"/>
              <a:gd name="T5" fmla="*/ 23 h 182"/>
              <a:gd name="T6" fmla="*/ 181 w 196"/>
              <a:gd name="T7" fmla="*/ 23 h 182"/>
              <a:gd name="T8" fmla="*/ 136 w 196"/>
              <a:gd name="T9" fmla="*/ 159 h 182"/>
              <a:gd name="T10" fmla="*/ 45 w 196"/>
              <a:gd name="T11" fmla="*/ 159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6" h="182">
                <a:moveTo>
                  <a:pt x="45" y="159"/>
                </a:moveTo>
                <a:cubicBezTo>
                  <a:pt x="22" y="152"/>
                  <a:pt x="0" y="137"/>
                  <a:pt x="0" y="114"/>
                </a:cubicBezTo>
                <a:cubicBezTo>
                  <a:pt x="0" y="91"/>
                  <a:pt x="15" y="38"/>
                  <a:pt x="45" y="23"/>
                </a:cubicBezTo>
                <a:cubicBezTo>
                  <a:pt x="75" y="8"/>
                  <a:pt x="166" y="0"/>
                  <a:pt x="181" y="23"/>
                </a:cubicBezTo>
                <a:cubicBezTo>
                  <a:pt x="196" y="46"/>
                  <a:pt x="159" y="136"/>
                  <a:pt x="136" y="159"/>
                </a:cubicBezTo>
                <a:cubicBezTo>
                  <a:pt x="113" y="182"/>
                  <a:pt x="68" y="166"/>
                  <a:pt x="45" y="159"/>
                </a:cubicBezTo>
                <a:close/>
              </a:path>
            </a:pathLst>
          </a:custGeom>
          <a:solidFill>
            <a:srgbClr val="F32E0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9549" name="Freeform 13"/>
          <p:cNvSpPr>
            <a:spLocks/>
          </p:cNvSpPr>
          <p:nvPr/>
        </p:nvSpPr>
        <p:spPr bwMode="auto">
          <a:xfrm>
            <a:off x="5148263" y="4365625"/>
            <a:ext cx="298450" cy="396875"/>
          </a:xfrm>
          <a:custGeom>
            <a:avLst/>
            <a:gdLst>
              <a:gd name="T0" fmla="*/ 45 w 188"/>
              <a:gd name="T1" fmla="*/ 190 h 250"/>
              <a:gd name="T2" fmla="*/ 0 w 188"/>
              <a:gd name="T3" fmla="*/ 145 h 250"/>
              <a:gd name="T4" fmla="*/ 45 w 188"/>
              <a:gd name="T5" fmla="*/ 8 h 250"/>
              <a:gd name="T6" fmla="*/ 181 w 188"/>
              <a:gd name="T7" fmla="*/ 99 h 250"/>
              <a:gd name="T8" fmla="*/ 90 w 188"/>
              <a:gd name="T9" fmla="*/ 235 h 250"/>
              <a:gd name="T10" fmla="*/ 45 w 188"/>
              <a:gd name="T11" fmla="*/ 19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8" h="250">
                <a:moveTo>
                  <a:pt x="45" y="190"/>
                </a:moveTo>
                <a:cubicBezTo>
                  <a:pt x="30" y="175"/>
                  <a:pt x="0" y="175"/>
                  <a:pt x="0" y="145"/>
                </a:cubicBezTo>
                <a:cubicBezTo>
                  <a:pt x="0" y="115"/>
                  <a:pt x="15" y="16"/>
                  <a:pt x="45" y="8"/>
                </a:cubicBezTo>
                <a:cubicBezTo>
                  <a:pt x="75" y="0"/>
                  <a:pt x="174" y="61"/>
                  <a:pt x="181" y="99"/>
                </a:cubicBezTo>
                <a:cubicBezTo>
                  <a:pt x="188" y="137"/>
                  <a:pt x="120" y="220"/>
                  <a:pt x="90" y="235"/>
                </a:cubicBezTo>
                <a:cubicBezTo>
                  <a:pt x="60" y="250"/>
                  <a:pt x="60" y="205"/>
                  <a:pt x="45" y="190"/>
                </a:cubicBezTo>
                <a:close/>
              </a:path>
            </a:pathLst>
          </a:custGeom>
          <a:solidFill>
            <a:srgbClr val="F32E0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9550" name="Freeform 14"/>
          <p:cNvSpPr>
            <a:spLocks/>
          </p:cNvSpPr>
          <p:nvPr/>
        </p:nvSpPr>
        <p:spPr bwMode="auto">
          <a:xfrm>
            <a:off x="5148263" y="4581525"/>
            <a:ext cx="325437" cy="288925"/>
          </a:xfrm>
          <a:custGeom>
            <a:avLst/>
            <a:gdLst>
              <a:gd name="T0" fmla="*/ 0 w 205"/>
              <a:gd name="T1" fmla="*/ 69 h 182"/>
              <a:gd name="T2" fmla="*/ 46 w 205"/>
              <a:gd name="T3" fmla="*/ 23 h 182"/>
              <a:gd name="T4" fmla="*/ 182 w 205"/>
              <a:gd name="T5" fmla="*/ 23 h 182"/>
              <a:gd name="T6" fmla="*/ 182 w 205"/>
              <a:gd name="T7" fmla="*/ 159 h 182"/>
              <a:gd name="T8" fmla="*/ 46 w 205"/>
              <a:gd name="T9" fmla="*/ 159 h 182"/>
              <a:gd name="T10" fmla="*/ 0 w 205"/>
              <a:gd name="T11" fmla="*/ 69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" h="182">
                <a:moveTo>
                  <a:pt x="0" y="69"/>
                </a:moveTo>
                <a:cubicBezTo>
                  <a:pt x="0" y="46"/>
                  <a:pt x="16" y="31"/>
                  <a:pt x="46" y="23"/>
                </a:cubicBezTo>
                <a:cubicBezTo>
                  <a:pt x="76" y="15"/>
                  <a:pt x="159" y="0"/>
                  <a:pt x="182" y="23"/>
                </a:cubicBezTo>
                <a:cubicBezTo>
                  <a:pt x="205" y="46"/>
                  <a:pt x="205" y="136"/>
                  <a:pt x="182" y="159"/>
                </a:cubicBezTo>
                <a:cubicBezTo>
                  <a:pt x="159" y="182"/>
                  <a:pt x="76" y="174"/>
                  <a:pt x="46" y="159"/>
                </a:cubicBezTo>
                <a:cubicBezTo>
                  <a:pt x="16" y="144"/>
                  <a:pt x="0" y="92"/>
                  <a:pt x="0" y="69"/>
                </a:cubicBezTo>
                <a:close/>
              </a:path>
            </a:pathLst>
          </a:custGeom>
          <a:solidFill>
            <a:srgbClr val="F32E0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9551" name="Freeform 15"/>
          <p:cNvSpPr>
            <a:spLocks/>
          </p:cNvSpPr>
          <p:nvPr/>
        </p:nvSpPr>
        <p:spPr bwMode="auto">
          <a:xfrm>
            <a:off x="5292725" y="4149725"/>
            <a:ext cx="334963" cy="384175"/>
          </a:xfrm>
          <a:custGeom>
            <a:avLst/>
            <a:gdLst>
              <a:gd name="T0" fmla="*/ 52 w 211"/>
              <a:gd name="T1" fmla="*/ 15 h 242"/>
              <a:gd name="T2" fmla="*/ 7 w 211"/>
              <a:gd name="T3" fmla="*/ 151 h 242"/>
              <a:gd name="T4" fmla="*/ 97 w 211"/>
              <a:gd name="T5" fmla="*/ 242 h 242"/>
              <a:gd name="T6" fmla="*/ 188 w 211"/>
              <a:gd name="T7" fmla="*/ 151 h 242"/>
              <a:gd name="T8" fmla="*/ 188 w 211"/>
              <a:gd name="T9" fmla="*/ 61 h 242"/>
              <a:gd name="T10" fmla="*/ 52 w 211"/>
              <a:gd name="T11" fmla="*/ 15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" h="242">
                <a:moveTo>
                  <a:pt x="52" y="15"/>
                </a:moveTo>
                <a:cubicBezTo>
                  <a:pt x="22" y="30"/>
                  <a:pt x="0" y="113"/>
                  <a:pt x="7" y="151"/>
                </a:cubicBezTo>
                <a:cubicBezTo>
                  <a:pt x="14" y="189"/>
                  <a:pt x="67" y="242"/>
                  <a:pt x="97" y="242"/>
                </a:cubicBezTo>
                <a:cubicBezTo>
                  <a:pt x="127" y="242"/>
                  <a:pt x="173" y="181"/>
                  <a:pt x="188" y="151"/>
                </a:cubicBezTo>
                <a:cubicBezTo>
                  <a:pt x="203" y="121"/>
                  <a:pt x="211" y="84"/>
                  <a:pt x="188" y="61"/>
                </a:cubicBezTo>
                <a:cubicBezTo>
                  <a:pt x="165" y="38"/>
                  <a:pt x="82" y="0"/>
                  <a:pt x="52" y="15"/>
                </a:cubicBezTo>
                <a:close/>
              </a:path>
            </a:pathLst>
          </a:custGeom>
          <a:solidFill>
            <a:srgbClr val="F32E0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9552" name="Freeform 16"/>
          <p:cNvSpPr>
            <a:spLocks/>
          </p:cNvSpPr>
          <p:nvPr/>
        </p:nvSpPr>
        <p:spPr bwMode="auto">
          <a:xfrm rot="1937303">
            <a:off x="5148263" y="1052513"/>
            <a:ext cx="1308100" cy="1908175"/>
          </a:xfrm>
          <a:custGeom>
            <a:avLst/>
            <a:gdLst>
              <a:gd name="T0" fmla="*/ 272 w 824"/>
              <a:gd name="T1" fmla="*/ 1058 h 1202"/>
              <a:gd name="T2" fmla="*/ 409 w 824"/>
              <a:gd name="T3" fmla="*/ 786 h 1202"/>
              <a:gd name="T4" fmla="*/ 0 w 824"/>
              <a:gd name="T5" fmla="*/ 786 h 1202"/>
              <a:gd name="T6" fmla="*/ 409 w 824"/>
              <a:gd name="T7" fmla="*/ 695 h 1202"/>
              <a:gd name="T8" fmla="*/ 91 w 824"/>
              <a:gd name="T9" fmla="*/ 378 h 1202"/>
              <a:gd name="T10" fmla="*/ 499 w 824"/>
              <a:gd name="T11" fmla="*/ 650 h 1202"/>
              <a:gd name="T12" fmla="*/ 454 w 824"/>
              <a:gd name="T13" fmla="*/ 15 h 1202"/>
              <a:gd name="T14" fmla="*/ 590 w 824"/>
              <a:gd name="T15" fmla="*/ 741 h 1202"/>
              <a:gd name="T16" fmla="*/ 817 w 824"/>
              <a:gd name="T17" fmla="*/ 151 h 1202"/>
              <a:gd name="T18" fmla="*/ 635 w 824"/>
              <a:gd name="T19" fmla="*/ 877 h 1202"/>
              <a:gd name="T20" fmla="*/ 726 w 824"/>
              <a:gd name="T21" fmla="*/ 1194 h 1202"/>
              <a:gd name="T22" fmla="*/ 545 w 824"/>
              <a:gd name="T23" fmla="*/ 831 h 1202"/>
              <a:gd name="T24" fmla="*/ 272 w 824"/>
              <a:gd name="T25" fmla="*/ 1058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24" h="1202">
                <a:moveTo>
                  <a:pt x="272" y="1058"/>
                </a:moveTo>
                <a:cubicBezTo>
                  <a:pt x="249" y="1051"/>
                  <a:pt x="454" y="831"/>
                  <a:pt x="409" y="786"/>
                </a:cubicBezTo>
                <a:cubicBezTo>
                  <a:pt x="364" y="741"/>
                  <a:pt x="0" y="801"/>
                  <a:pt x="0" y="786"/>
                </a:cubicBezTo>
                <a:cubicBezTo>
                  <a:pt x="0" y="771"/>
                  <a:pt x="394" y="763"/>
                  <a:pt x="409" y="695"/>
                </a:cubicBezTo>
                <a:cubicBezTo>
                  <a:pt x="424" y="627"/>
                  <a:pt x="76" y="385"/>
                  <a:pt x="91" y="378"/>
                </a:cubicBezTo>
                <a:cubicBezTo>
                  <a:pt x="106" y="371"/>
                  <a:pt x="439" y="710"/>
                  <a:pt x="499" y="650"/>
                </a:cubicBezTo>
                <a:cubicBezTo>
                  <a:pt x="559" y="590"/>
                  <a:pt x="439" y="0"/>
                  <a:pt x="454" y="15"/>
                </a:cubicBezTo>
                <a:cubicBezTo>
                  <a:pt x="469" y="30"/>
                  <a:pt x="530" y="718"/>
                  <a:pt x="590" y="741"/>
                </a:cubicBezTo>
                <a:cubicBezTo>
                  <a:pt x="650" y="764"/>
                  <a:pt x="810" y="128"/>
                  <a:pt x="817" y="151"/>
                </a:cubicBezTo>
                <a:cubicBezTo>
                  <a:pt x="824" y="174"/>
                  <a:pt x="650" y="703"/>
                  <a:pt x="635" y="877"/>
                </a:cubicBezTo>
                <a:cubicBezTo>
                  <a:pt x="620" y="1051"/>
                  <a:pt x="741" y="1202"/>
                  <a:pt x="726" y="1194"/>
                </a:cubicBezTo>
                <a:cubicBezTo>
                  <a:pt x="711" y="1186"/>
                  <a:pt x="621" y="854"/>
                  <a:pt x="545" y="831"/>
                </a:cubicBezTo>
                <a:cubicBezTo>
                  <a:pt x="469" y="808"/>
                  <a:pt x="295" y="1065"/>
                  <a:pt x="272" y="1058"/>
                </a:cubicBezTo>
                <a:close/>
              </a:path>
            </a:pathLst>
          </a:custGeom>
          <a:solidFill>
            <a:srgbClr val="CC99F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9553" name="Oval 17"/>
          <p:cNvSpPr>
            <a:spLocks noChangeArrowheads="1"/>
          </p:cNvSpPr>
          <p:nvPr/>
        </p:nvSpPr>
        <p:spPr bwMode="auto">
          <a:xfrm>
            <a:off x="5651500" y="2205038"/>
            <a:ext cx="215900" cy="122237"/>
          </a:xfrm>
          <a:prstGeom prst="ellipse">
            <a:avLst/>
          </a:prstGeom>
          <a:solidFill>
            <a:srgbClr val="F32E0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9554" name="Freeform 18"/>
          <p:cNvSpPr>
            <a:spLocks/>
          </p:cNvSpPr>
          <p:nvPr/>
        </p:nvSpPr>
        <p:spPr bwMode="auto">
          <a:xfrm>
            <a:off x="6227763" y="1989138"/>
            <a:ext cx="1893887" cy="2532062"/>
          </a:xfrm>
          <a:custGeom>
            <a:avLst/>
            <a:gdLst>
              <a:gd name="T0" fmla="*/ 7 w 1193"/>
              <a:gd name="T1" fmla="*/ 1043 h 1595"/>
              <a:gd name="T2" fmla="*/ 279 w 1193"/>
              <a:gd name="T3" fmla="*/ 771 h 1595"/>
              <a:gd name="T4" fmla="*/ 97 w 1193"/>
              <a:gd name="T5" fmla="*/ 318 h 1595"/>
              <a:gd name="T6" fmla="*/ 415 w 1193"/>
              <a:gd name="T7" fmla="*/ 817 h 1595"/>
              <a:gd name="T8" fmla="*/ 551 w 1193"/>
              <a:gd name="T9" fmla="*/ 0 h 1595"/>
              <a:gd name="T10" fmla="*/ 506 w 1193"/>
              <a:gd name="T11" fmla="*/ 817 h 1595"/>
              <a:gd name="T12" fmla="*/ 1186 w 1193"/>
              <a:gd name="T13" fmla="*/ 544 h 1595"/>
              <a:gd name="T14" fmla="*/ 551 w 1193"/>
              <a:gd name="T15" fmla="*/ 907 h 1595"/>
              <a:gd name="T16" fmla="*/ 1186 w 1193"/>
              <a:gd name="T17" fmla="*/ 1225 h 1595"/>
              <a:gd name="T18" fmla="*/ 551 w 1193"/>
              <a:gd name="T19" fmla="*/ 1043 h 1595"/>
              <a:gd name="T20" fmla="*/ 778 w 1193"/>
              <a:gd name="T21" fmla="*/ 1542 h 1595"/>
              <a:gd name="T22" fmla="*/ 415 w 1193"/>
              <a:gd name="T23" fmla="*/ 1043 h 1595"/>
              <a:gd name="T24" fmla="*/ 279 w 1193"/>
              <a:gd name="T25" fmla="*/ 1588 h 1595"/>
              <a:gd name="T26" fmla="*/ 324 w 1193"/>
              <a:gd name="T27" fmla="*/ 998 h 1595"/>
              <a:gd name="T28" fmla="*/ 7 w 1193"/>
              <a:gd name="T29" fmla="*/ 1043 h 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93" h="1595">
                <a:moveTo>
                  <a:pt x="7" y="1043"/>
                </a:moveTo>
                <a:cubicBezTo>
                  <a:pt x="0" y="1005"/>
                  <a:pt x="264" y="892"/>
                  <a:pt x="279" y="771"/>
                </a:cubicBezTo>
                <a:cubicBezTo>
                  <a:pt x="294" y="650"/>
                  <a:pt x="74" y="310"/>
                  <a:pt x="97" y="318"/>
                </a:cubicBezTo>
                <a:cubicBezTo>
                  <a:pt x="120" y="326"/>
                  <a:pt x="340" y="870"/>
                  <a:pt x="415" y="817"/>
                </a:cubicBezTo>
                <a:cubicBezTo>
                  <a:pt x="490" y="764"/>
                  <a:pt x="536" y="0"/>
                  <a:pt x="551" y="0"/>
                </a:cubicBezTo>
                <a:cubicBezTo>
                  <a:pt x="566" y="0"/>
                  <a:pt x="400" y="726"/>
                  <a:pt x="506" y="817"/>
                </a:cubicBezTo>
                <a:cubicBezTo>
                  <a:pt x="612" y="908"/>
                  <a:pt x="1179" y="529"/>
                  <a:pt x="1186" y="544"/>
                </a:cubicBezTo>
                <a:cubicBezTo>
                  <a:pt x="1193" y="559"/>
                  <a:pt x="551" y="794"/>
                  <a:pt x="551" y="907"/>
                </a:cubicBezTo>
                <a:cubicBezTo>
                  <a:pt x="551" y="1020"/>
                  <a:pt x="1186" y="1202"/>
                  <a:pt x="1186" y="1225"/>
                </a:cubicBezTo>
                <a:cubicBezTo>
                  <a:pt x="1186" y="1248"/>
                  <a:pt x="619" y="990"/>
                  <a:pt x="551" y="1043"/>
                </a:cubicBezTo>
                <a:cubicBezTo>
                  <a:pt x="483" y="1096"/>
                  <a:pt x="801" y="1542"/>
                  <a:pt x="778" y="1542"/>
                </a:cubicBezTo>
                <a:cubicBezTo>
                  <a:pt x="755" y="1542"/>
                  <a:pt x="498" y="1035"/>
                  <a:pt x="415" y="1043"/>
                </a:cubicBezTo>
                <a:cubicBezTo>
                  <a:pt x="332" y="1051"/>
                  <a:pt x="294" y="1595"/>
                  <a:pt x="279" y="1588"/>
                </a:cubicBezTo>
                <a:cubicBezTo>
                  <a:pt x="264" y="1581"/>
                  <a:pt x="362" y="1089"/>
                  <a:pt x="324" y="998"/>
                </a:cubicBezTo>
                <a:cubicBezTo>
                  <a:pt x="286" y="907"/>
                  <a:pt x="14" y="1081"/>
                  <a:pt x="7" y="1043"/>
                </a:cubicBezTo>
                <a:close/>
              </a:path>
            </a:pathLst>
          </a:custGeom>
          <a:solidFill>
            <a:srgbClr val="CC99F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9555" name="Oval 19"/>
          <p:cNvSpPr>
            <a:spLocks noChangeArrowheads="1"/>
          </p:cNvSpPr>
          <p:nvPr/>
        </p:nvSpPr>
        <p:spPr bwMode="auto">
          <a:xfrm>
            <a:off x="6877050" y="3429000"/>
            <a:ext cx="215900" cy="122238"/>
          </a:xfrm>
          <a:prstGeom prst="ellipse">
            <a:avLst/>
          </a:prstGeom>
          <a:solidFill>
            <a:srgbClr val="F32E0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9556" name="Line 20"/>
          <p:cNvSpPr>
            <a:spLocks noChangeShapeType="1"/>
          </p:cNvSpPr>
          <p:nvPr/>
        </p:nvSpPr>
        <p:spPr bwMode="auto">
          <a:xfrm flipV="1">
            <a:off x="5003800" y="4797425"/>
            <a:ext cx="0" cy="10810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9557" name="Freeform 21"/>
          <p:cNvSpPr>
            <a:spLocks/>
          </p:cNvSpPr>
          <p:nvPr/>
        </p:nvSpPr>
        <p:spPr bwMode="auto">
          <a:xfrm rot="16200000">
            <a:off x="2874963" y="373062"/>
            <a:ext cx="1893888" cy="2532063"/>
          </a:xfrm>
          <a:custGeom>
            <a:avLst/>
            <a:gdLst>
              <a:gd name="T0" fmla="*/ 7 w 1193"/>
              <a:gd name="T1" fmla="*/ 1043 h 1595"/>
              <a:gd name="T2" fmla="*/ 279 w 1193"/>
              <a:gd name="T3" fmla="*/ 771 h 1595"/>
              <a:gd name="T4" fmla="*/ 97 w 1193"/>
              <a:gd name="T5" fmla="*/ 318 h 1595"/>
              <a:gd name="T6" fmla="*/ 415 w 1193"/>
              <a:gd name="T7" fmla="*/ 817 h 1595"/>
              <a:gd name="T8" fmla="*/ 551 w 1193"/>
              <a:gd name="T9" fmla="*/ 0 h 1595"/>
              <a:gd name="T10" fmla="*/ 506 w 1193"/>
              <a:gd name="T11" fmla="*/ 817 h 1595"/>
              <a:gd name="T12" fmla="*/ 1186 w 1193"/>
              <a:gd name="T13" fmla="*/ 544 h 1595"/>
              <a:gd name="T14" fmla="*/ 551 w 1193"/>
              <a:gd name="T15" fmla="*/ 907 h 1595"/>
              <a:gd name="T16" fmla="*/ 1186 w 1193"/>
              <a:gd name="T17" fmla="*/ 1225 h 1595"/>
              <a:gd name="T18" fmla="*/ 551 w 1193"/>
              <a:gd name="T19" fmla="*/ 1043 h 1595"/>
              <a:gd name="T20" fmla="*/ 778 w 1193"/>
              <a:gd name="T21" fmla="*/ 1542 h 1595"/>
              <a:gd name="T22" fmla="*/ 415 w 1193"/>
              <a:gd name="T23" fmla="*/ 1043 h 1595"/>
              <a:gd name="T24" fmla="*/ 279 w 1193"/>
              <a:gd name="T25" fmla="*/ 1588 h 1595"/>
              <a:gd name="T26" fmla="*/ 324 w 1193"/>
              <a:gd name="T27" fmla="*/ 998 h 1595"/>
              <a:gd name="T28" fmla="*/ 7 w 1193"/>
              <a:gd name="T29" fmla="*/ 1043 h 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93" h="1595">
                <a:moveTo>
                  <a:pt x="7" y="1043"/>
                </a:moveTo>
                <a:cubicBezTo>
                  <a:pt x="0" y="1005"/>
                  <a:pt x="264" y="892"/>
                  <a:pt x="279" y="771"/>
                </a:cubicBezTo>
                <a:cubicBezTo>
                  <a:pt x="294" y="650"/>
                  <a:pt x="74" y="310"/>
                  <a:pt x="97" y="318"/>
                </a:cubicBezTo>
                <a:cubicBezTo>
                  <a:pt x="120" y="326"/>
                  <a:pt x="340" y="870"/>
                  <a:pt x="415" y="817"/>
                </a:cubicBezTo>
                <a:cubicBezTo>
                  <a:pt x="490" y="764"/>
                  <a:pt x="536" y="0"/>
                  <a:pt x="551" y="0"/>
                </a:cubicBezTo>
                <a:cubicBezTo>
                  <a:pt x="566" y="0"/>
                  <a:pt x="400" y="726"/>
                  <a:pt x="506" y="817"/>
                </a:cubicBezTo>
                <a:cubicBezTo>
                  <a:pt x="612" y="908"/>
                  <a:pt x="1179" y="529"/>
                  <a:pt x="1186" y="544"/>
                </a:cubicBezTo>
                <a:cubicBezTo>
                  <a:pt x="1193" y="559"/>
                  <a:pt x="551" y="794"/>
                  <a:pt x="551" y="907"/>
                </a:cubicBezTo>
                <a:cubicBezTo>
                  <a:pt x="551" y="1020"/>
                  <a:pt x="1186" y="1202"/>
                  <a:pt x="1186" y="1225"/>
                </a:cubicBezTo>
                <a:cubicBezTo>
                  <a:pt x="1186" y="1248"/>
                  <a:pt x="619" y="990"/>
                  <a:pt x="551" y="1043"/>
                </a:cubicBezTo>
                <a:cubicBezTo>
                  <a:pt x="483" y="1096"/>
                  <a:pt x="801" y="1542"/>
                  <a:pt x="778" y="1542"/>
                </a:cubicBezTo>
                <a:cubicBezTo>
                  <a:pt x="755" y="1542"/>
                  <a:pt x="498" y="1035"/>
                  <a:pt x="415" y="1043"/>
                </a:cubicBezTo>
                <a:cubicBezTo>
                  <a:pt x="332" y="1051"/>
                  <a:pt x="294" y="1595"/>
                  <a:pt x="279" y="1588"/>
                </a:cubicBezTo>
                <a:cubicBezTo>
                  <a:pt x="264" y="1581"/>
                  <a:pt x="362" y="1089"/>
                  <a:pt x="324" y="998"/>
                </a:cubicBezTo>
                <a:cubicBezTo>
                  <a:pt x="286" y="907"/>
                  <a:pt x="14" y="1081"/>
                  <a:pt x="7" y="1043"/>
                </a:cubicBezTo>
                <a:close/>
              </a:path>
            </a:pathLst>
          </a:custGeom>
          <a:solidFill>
            <a:srgbClr val="CC99F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9558" name="Freeform 22"/>
          <p:cNvSpPr>
            <a:spLocks/>
          </p:cNvSpPr>
          <p:nvPr/>
        </p:nvSpPr>
        <p:spPr bwMode="auto">
          <a:xfrm rot="-3716049">
            <a:off x="1847851" y="1905000"/>
            <a:ext cx="1308100" cy="1908175"/>
          </a:xfrm>
          <a:custGeom>
            <a:avLst/>
            <a:gdLst>
              <a:gd name="T0" fmla="*/ 272 w 824"/>
              <a:gd name="T1" fmla="*/ 1058 h 1202"/>
              <a:gd name="T2" fmla="*/ 409 w 824"/>
              <a:gd name="T3" fmla="*/ 786 h 1202"/>
              <a:gd name="T4" fmla="*/ 0 w 824"/>
              <a:gd name="T5" fmla="*/ 786 h 1202"/>
              <a:gd name="T6" fmla="*/ 409 w 824"/>
              <a:gd name="T7" fmla="*/ 695 h 1202"/>
              <a:gd name="T8" fmla="*/ 91 w 824"/>
              <a:gd name="T9" fmla="*/ 378 h 1202"/>
              <a:gd name="T10" fmla="*/ 499 w 824"/>
              <a:gd name="T11" fmla="*/ 650 h 1202"/>
              <a:gd name="T12" fmla="*/ 454 w 824"/>
              <a:gd name="T13" fmla="*/ 15 h 1202"/>
              <a:gd name="T14" fmla="*/ 590 w 824"/>
              <a:gd name="T15" fmla="*/ 741 h 1202"/>
              <a:gd name="T16" fmla="*/ 817 w 824"/>
              <a:gd name="T17" fmla="*/ 151 h 1202"/>
              <a:gd name="T18" fmla="*/ 635 w 824"/>
              <a:gd name="T19" fmla="*/ 877 h 1202"/>
              <a:gd name="T20" fmla="*/ 726 w 824"/>
              <a:gd name="T21" fmla="*/ 1194 h 1202"/>
              <a:gd name="T22" fmla="*/ 545 w 824"/>
              <a:gd name="T23" fmla="*/ 831 h 1202"/>
              <a:gd name="T24" fmla="*/ 272 w 824"/>
              <a:gd name="T25" fmla="*/ 1058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24" h="1202">
                <a:moveTo>
                  <a:pt x="272" y="1058"/>
                </a:moveTo>
                <a:cubicBezTo>
                  <a:pt x="249" y="1051"/>
                  <a:pt x="454" y="831"/>
                  <a:pt x="409" y="786"/>
                </a:cubicBezTo>
                <a:cubicBezTo>
                  <a:pt x="364" y="741"/>
                  <a:pt x="0" y="801"/>
                  <a:pt x="0" y="786"/>
                </a:cubicBezTo>
                <a:cubicBezTo>
                  <a:pt x="0" y="771"/>
                  <a:pt x="394" y="763"/>
                  <a:pt x="409" y="695"/>
                </a:cubicBezTo>
                <a:cubicBezTo>
                  <a:pt x="424" y="627"/>
                  <a:pt x="76" y="385"/>
                  <a:pt x="91" y="378"/>
                </a:cubicBezTo>
                <a:cubicBezTo>
                  <a:pt x="106" y="371"/>
                  <a:pt x="439" y="710"/>
                  <a:pt x="499" y="650"/>
                </a:cubicBezTo>
                <a:cubicBezTo>
                  <a:pt x="559" y="590"/>
                  <a:pt x="439" y="0"/>
                  <a:pt x="454" y="15"/>
                </a:cubicBezTo>
                <a:cubicBezTo>
                  <a:pt x="469" y="30"/>
                  <a:pt x="530" y="718"/>
                  <a:pt x="590" y="741"/>
                </a:cubicBezTo>
                <a:cubicBezTo>
                  <a:pt x="650" y="764"/>
                  <a:pt x="810" y="128"/>
                  <a:pt x="817" y="151"/>
                </a:cubicBezTo>
                <a:cubicBezTo>
                  <a:pt x="824" y="174"/>
                  <a:pt x="650" y="703"/>
                  <a:pt x="635" y="877"/>
                </a:cubicBezTo>
                <a:cubicBezTo>
                  <a:pt x="620" y="1051"/>
                  <a:pt x="741" y="1202"/>
                  <a:pt x="726" y="1194"/>
                </a:cubicBezTo>
                <a:cubicBezTo>
                  <a:pt x="711" y="1186"/>
                  <a:pt x="621" y="854"/>
                  <a:pt x="545" y="831"/>
                </a:cubicBezTo>
                <a:cubicBezTo>
                  <a:pt x="469" y="808"/>
                  <a:pt x="295" y="1065"/>
                  <a:pt x="272" y="1058"/>
                </a:cubicBezTo>
                <a:close/>
              </a:path>
            </a:pathLst>
          </a:custGeom>
          <a:solidFill>
            <a:srgbClr val="CC99F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9559" name="Oval 23"/>
          <p:cNvSpPr>
            <a:spLocks noChangeArrowheads="1"/>
          </p:cNvSpPr>
          <p:nvPr/>
        </p:nvSpPr>
        <p:spPr bwMode="auto">
          <a:xfrm>
            <a:off x="2627313" y="2781300"/>
            <a:ext cx="215900" cy="122238"/>
          </a:xfrm>
          <a:prstGeom prst="ellipse">
            <a:avLst/>
          </a:prstGeom>
          <a:solidFill>
            <a:srgbClr val="F32E0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9560" name="Oval 24"/>
          <p:cNvSpPr>
            <a:spLocks noChangeArrowheads="1"/>
          </p:cNvSpPr>
          <p:nvPr/>
        </p:nvSpPr>
        <p:spPr bwMode="auto">
          <a:xfrm>
            <a:off x="3924300" y="1844675"/>
            <a:ext cx="215900" cy="122238"/>
          </a:xfrm>
          <a:prstGeom prst="ellipse">
            <a:avLst/>
          </a:prstGeom>
          <a:solidFill>
            <a:srgbClr val="F32E0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9561" name="Line 25"/>
          <p:cNvSpPr>
            <a:spLocks noChangeShapeType="1"/>
          </p:cNvSpPr>
          <p:nvPr/>
        </p:nvSpPr>
        <p:spPr bwMode="auto">
          <a:xfrm flipH="1" flipV="1">
            <a:off x="4572000" y="3933825"/>
            <a:ext cx="287338" cy="719138"/>
          </a:xfrm>
          <a:prstGeom prst="line">
            <a:avLst/>
          </a:prstGeom>
          <a:noFill/>
          <a:ln w="76200">
            <a:solidFill>
              <a:srgbClr val="F32E0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68B9-47AE-45A3-BA9F-86735859941D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-315913"/>
            <a:ext cx="6934200" cy="1944688"/>
          </a:xfrm>
        </p:spPr>
        <p:txBody>
          <a:bodyPr/>
          <a:lstStyle/>
          <a:p>
            <a:r>
              <a:rPr lang="ru-RU" altLang="ru-RU" sz="2400" b="1">
                <a:latin typeface="Arial" panose="020B0604020202020204" pitchFamily="34" charset="0"/>
              </a:rPr>
              <a:t>Тема 1: Введение. Влияние индивидуальных особенностей памяти, внимания, самоорганизации личности на результативность умственного труда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332038"/>
            <a:ext cx="8229600" cy="4525962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sz="2800" b="1">
                <a:latin typeface="Arial" panose="020B0604020202020204" pitchFamily="34" charset="0"/>
              </a:rPr>
              <a:t>ПЛАН</a:t>
            </a:r>
            <a:r>
              <a:rPr lang="ru-RU" altLang="ru-RU" sz="2800" b="1"/>
              <a:t>:</a:t>
            </a:r>
            <a:endParaRPr lang="en-US" altLang="ru-RU" sz="2800" b="1"/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>
                <a:latin typeface="Arial" panose="020B0604020202020204" pitchFamily="34" charset="0"/>
              </a:rPr>
              <a:t>1. Культура умственного труда. Возможность и необходимость её развития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>
                <a:latin typeface="Arial" panose="020B0604020202020204" pitchFamily="34" charset="0"/>
              </a:rPr>
              <a:t>2. Индивидуальные возможности памяти и внимания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>
                <a:latin typeface="Arial" panose="020B0604020202020204" pitchFamily="34" charset="0"/>
              </a:rPr>
              <a:t>3. От чего зависит качество памяти?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>
                <a:latin typeface="Arial" panose="020B0604020202020204" pitchFamily="34" charset="0"/>
              </a:rPr>
              <a:t>4. Память и внимание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>
                <a:latin typeface="Arial" panose="020B0604020202020204" pitchFamily="34" charset="0"/>
              </a:rPr>
              <a:t>5. Приёмы улучшения и развития памяти</a:t>
            </a:r>
          </a:p>
          <a:p>
            <a:endParaRPr lang="ru-RU" altLang="ru-RU" sz="280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092B-34EC-49C2-8BA1-01A8375044F6}" type="slidenum">
              <a:rPr lang="ru-RU" altLang="ru-RU"/>
              <a:pPr/>
              <a:t>20</a:t>
            </a:fld>
            <a:endParaRPr lang="ru-RU" altLang="ru-RU"/>
          </a:p>
        </p:txBody>
      </p:sp>
      <p:pic>
        <p:nvPicPr>
          <p:cNvPr id="451586" name="Picture 2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549400" cy="2420938"/>
          </a:xfrm>
          <a:noFill/>
          <a:ln/>
        </p:spPr>
      </p:pic>
      <p:sp>
        <p:nvSpPr>
          <p:cNvPr id="4515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82738" y="0"/>
            <a:ext cx="7561262" cy="6858000"/>
          </a:xfrm>
          <a:gradFill rotWithShape="1">
            <a:gsLst>
              <a:gs pos="0">
                <a:srgbClr val="80924C"/>
              </a:gs>
              <a:gs pos="100000">
                <a:srgbClr val="80924C">
                  <a:gamma/>
                  <a:shade val="46275"/>
                  <a:invGamma/>
                </a:srgbClr>
              </a:gs>
            </a:gsLst>
            <a:lin ang="0" scaled="1"/>
          </a:gra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Кровь по капиллярам не поступает к клеткам.</a:t>
            </a:r>
            <a:endParaRPr lang="en-US" altLang="ru-RU" sz="24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altLang="ru-RU" sz="2800"/>
          </a:p>
          <a:p>
            <a:pPr>
              <a:lnSpc>
                <a:spcPct val="90000"/>
              </a:lnSpc>
            </a:pPr>
            <a:endParaRPr lang="en-US" altLang="ru-RU" sz="2800"/>
          </a:p>
          <a:p>
            <a:pPr>
              <a:lnSpc>
                <a:spcPct val="90000"/>
              </a:lnSpc>
            </a:pPr>
            <a:endParaRPr lang="en-US" altLang="ru-RU" sz="2800"/>
          </a:p>
          <a:p>
            <a:pPr>
              <a:lnSpc>
                <a:spcPct val="90000"/>
              </a:lnSpc>
            </a:pPr>
            <a:endParaRPr lang="en-US" altLang="ru-RU" sz="2800"/>
          </a:p>
          <a:p>
            <a:pPr>
              <a:lnSpc>
                <a:spcPct val="90000"/>
              </a:lnSpc>
            </a:pPr>
            <a:endParaRPr lang="en-US" altLang="ru-RU" sz="2800"/>
          </a:p>
          <a:p>
            <a:pPr>
              <a:lnSpc>
                <a:spcPct val="90000"/>
              </a:lnSpc>
            </a:pPr>
            <a:endParaRPr lang="en-US" altLang="ru-RU" sz="2800"/>
          </a:p>
          <a:p>
            <a:pPr>
              <a:lnSpc>
                <a:spcPct val="90000"/>
              </a:lnSpc>
            </a:pPr>
            <a:endParaRPr lang="en-US" altLang="ru-RU" sz="2800"/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altLang="ru-RU" sz="2800"/>
              <a:t>             </a:t>
            </a:r>
            <a:endParaRPr lang="ru-RU" altLang="ru-RU" sz="2800"/>
          </a:p>
          <a:p>
            <a:pPr algn="r">
              <a:lnSpc>
                <a:spcPct val="90000"/>
              </a:lnSpc>
              <a:buFontTx/>
              <a:buNone/>
            </a:pPr>
            <a:endParaRPr lang="ru-RU" altLang="ru-RU" sz="1800" b="1"/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altLang="ru-RU" sz="1800" b="1"/>
              <a:t>                      </a:t>
            </a:r>
          </a:p>
          <a:p>
            <a:pPr algn="r">
              <a:lnSpc>
                <a:spcPct val="90000"/>
              </a:lnSpc>
              <a:buFontTx/>
              <a:buNone/>
            </a:pPr>
            <a:endParaRPr lang="ru-RU" altLang="ru-RU" sz="2400" b="1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  <a:buFontTx/>
              <a:buNone/>
            </a:pPr>
            <a:endParaRPr lang="ru-RU" altLang="ru-RU" sz="2400" b="1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  <a:buFontTx/>
              <a:buNone/>
            </a:pPr>
            <a:endParaRPr lang="ru-RU" altLang="ru-RU" sz="2400" b="1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Через 7-9 мин. нейроны</a:t>
            </a:r>
            <a:r>
              <a:rPr lang="ru-RU" altLang="ru-RU" sz="2400" b="1"/>
              <a:t> </a:t>
            </a:r>
            <a:r>
              <a:rPr lang="ru-RU" altLang="ru-RU" sz="2400" b="1">
                <a:solidFill>
                  <a:schemeClr val="bg1"/>
                </a:solidFill>
              </a:rPr>
              <a:t>гибнут</a:t>
            </a:r>
            <a:r>
              <a:rPr lang="ru-RU" altLang="ru-RU" sz="2000" b="1"/>
              <a:t>.</a:t>
            </a:r>
            <a:r>
              <a:rPr lang="ru-RU" altLang="ru-RU" sz="1800" b="1"/>
              <a:t>                                  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800" b="1"/>
              <a:t>                              </a:t>
            </a:r>
            <a:r>
              <a:rPr lang="ru-RU" altLang="ru-RU" sz="18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51588" name="Rectangle 4"/>
          <p:cNvSpPr>
            <a:spLocks noChangeArrowheads="1"/>
          </p:cNvSpPr>
          <p:nvPr/>
        </p:nvSpPr>
        <p:spPr bwMode="auto">
          <a:xfrm>
            <a:off x="0" y="2320925"/>
            <a:ext cx="1619250" cy="4537075"/>
          </a:xfrm>
          <a:prstGeom prst="rect">
            <a:avLst/>
          </a:prstGeom>
          <a:gradFill rotWithShape="1">
            <a:gsLst>
              <a:gs pos="0">
                <a:srgbClr val="80924C">
                  <a:gamma/>
                  <a:shade val="46275"/>
                  <a:invGamma/>
                </a:srgbClr>
              </a:gs>
              <a:gs pos="100000">
                <a:srgbClr val="80924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1200"/>
          </a:p>
          <a:p>
            <a:endParaRPr lang="ru-RU" altLang="ru-RU" sz="1200"/>
          </a:p>
          <a:p>
            <a:endParaRPr lang="ru-RU" altLang="ru-RU" sz="1200"/>
          </a:p>
          <a:p>
            <a:endParaRPr lang="ru-RU" altLang="ru-RU" sz="1200"/>
          </a:p>
          <a:p>
            <a:endParaRPr lang="ru-RU" altLang="ru-RU" sz="1200"/>
          </a:p>
          <a:p>
            <a:endParaRPr lang="ru-RU" altLang="ru-RU" sz="1200"/>
          </a:p>
          <a:p>
            <a:pPr>
              <a:buFontTx/>
              <a:buNone/>
            </a:pPr>
            <a:endParaRPr lang="ru-RU" altLang="ru-RU" sz="1200"/>
          </a:p>
          <a:p>
            <a:pPr>
              <a:buFontTx/>
              <a:buNone/>
            </a:pPr>
            <a:endParaRPr lang="ru-RU" altLang="ru-RU" sz="1200"/>
          </a:p>
          <a:p>
            <a:pPr>
              <a:buFontTx/>
              <a:buNone/>
            </a:pPr>
            <a:endParaRPr lang="ru-RU" altLang="ru-RU" sz="1200"/>
          </a:p>
          <a:p>
            <a:pPr>
              <a:buFontTx/>
              <a:buNone/>
            </a:pPr>
            <a:endParaRPr lang="ru-RU" altLang="ru-RU" sz="1200"/>
          </a:p>
          <a:p>
            <a:pPr>
              <a:buFontTx/>
              <a:buNone/>
            </a:pPr>
            <a:endParaRPr lang="ru-RU" altLang="ru-RU" sz="1200"/>
          </a:p>
          <a:p>
            <a:pPr>
              <a:buFontTx/>
              <a:buNone/>
            </a:pPr>
            <a:endParaRPr lang="ru-RU" altLang="ru-RU" sz="1200"/>
          </a:p>
          <a:p>
            <a:pPr>
              <a:buFontTx/>
              <a:buNone/>
            </a:pPr>
            <a:endParaRPr lang="ru-RU" altLang="ru-RU" sz="1200"/>
          </a:p>
          <a:p>
            <a:pPr>
              <a:buFontTx/>
              <a:buNone/>
            </a:pPr>
            <a:endParaRPr lang="ru-RU" altLang="ru-RU" sz="1200"/>
          </a:p>
          <a:p>
            <a:pPr>
              <a:buFontTx/>
              <a:buNone/>
            </a:pPr>
            <a:endParaRPr lang="ru-RU" altLang="ru-RU" sz="1200"/>
          </a:p>
          <a:p>
            <a:pPr>
              <a:buFontTx/>
              <a:buNone/>
            </a:pPr>
            <a:endParaRPr lang="ru-RU" altLang="ru-RU" sz="1200"/>
          </a:p>
          <a:p>
            <a:pPr>
              <a:buFontTx/>
              <a:buNone/>
            </a:pPr>
            <a:endParaRPr lang="ru-RU" altLang="ru-RU" sz="1200"/>
          </a:p>
          <a:p>
            <a:pPr>
              <a:buFontTx/>
              <a:buNone/>
            </a:pPr>
            <a:endParaRPr lang="ru-RU" altLang="ru-RU" sz="1200"/>
          </a:p>
          <a:p>
            <a:pPr>
              <a:buFontTx/>
              <a:buNone/>
            </a:pPr>
            <a:endParaRPr lang="ru-RU" altLang="ru-RU" sz="1200"/>
          </a:p>
          <a:p>
            <a:pPr>
              <a:buFontTx/>
              <a:buNone/>
            </a:pPr>
            <a:r>
              <a:rPr lang="ru-RU" altLang="ru-RU" sz="1200"/>
              <a:t>   </a:t>
            </a:r>
            <a:r>
              <a:rPr lang="ru-RU" altLang="ru-RU" sz="120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451589" name="Freeform 5"/>
          <p:cNvSpPr>
            <a:spLocks/>
          </p:cNvSpPr>
          <p:nvPr/>
        </p:nvSpPr>
        <p:spPr bwMode="auto">
          <a:xfrm>
            <a:off x="3132138" y="3068638"/>
            <a:ext cx="1165225" cy="2808287"/>
          </a:xfrm>
          <a:custGeom>
            <a:avLst/>
            <a:gdLst>
              <a:gd name="T0" fmla="*/ 681 w 734"/>
              <a:gd name="T1" fmla="*/ 1769 h 1769"/>
              <a:gd name="T2" fmla="*/ 681 w 734"/>
              <a:gd name="T3" fmla="*/ 998 h 1769"/>
              <a:gd name="T4" fmla="*/ 363 w 734"/>
              <a:gd name="T5" fmla="*/ 317 h 1769"/>
              <a:gd name="T6" fmla="*/ 0 w 734"/>
              <a:gd name="T7" fmla="*/ 0 h 1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4" h="1769">
                <a:moveTo>
                  <a:pt x="681" y="1769"/>
                </a:moveTo>
                <a:cubicBezTo>
                  <a:pt x="707" y="1504"/>
                  <a:pt x="734" y="1240"/>
                  <a:pt x="681" y="998"/>
                </a:cubicBezTo>
                <a:cubicBezTo>
                  <a:pt x="628" y="756"/>
                  <a:pt x="476" y="483"/>
                  <a:pt x="363" y="317"/>
                </a:cubicBezTo>
                <a:cubicBezTo>
                  <a:pt x="250" y="151"/>
                  <a:pt x="45" y="60"/>
                  <a:pt x="0" y="0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1590" name="Freeform 6"/>
          <p:cNvSpPr>
            <a:spLocks/>
          </p:cNvSpPr>
          <p:nvPr/>
        </p:nvSpPr>
        <p:spPr bwMode="auto">
          <a:xfrm>
            <a:off x="5003800" y="3860800"/>
            <a:ext cx="923925" cy="2016125"/>
          </a:xfrm>
          <a:custGeom>
            <a:avLst/>
            <a:gdLst>
              <a:gd name="T0" fmla="*/ 83 w 582"/>
              <a:gd name="T1" fmla="*/ 1270 h 1270"/>
              <a:gd name="T2" fmla="*/ 83 w 582"/>
              <a:gd name="T3" fmla="*/ 589 h 1270"/>
              <a:gd name="T4" fmla="*/ 582 w 582"/>
              <a:gd name="T5" fmla="*/ 0 h 1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2" h="1270">
                <a:moveTo>
                  <a:pt x="83" y="1270"/>
                </a:moveTo>
                <a:cubicBezTo>
                  <a:pt x="41" y="1035"/>
                  <a:pt x="0" y="801"/>
                  <a:pt x="83" y="589"/>
                </a:cubicBezTo>
                <a:cubicBezTo>
                  <a:pt x="166" y="377"/>
                  <a:pt x="491" y="106"/>
                  <a:pt x="582" y="0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1591" name="Freeform 7"/>
          <p:cNvSpPr>
            <a:spLocks/>
          </p:cNvSpPr>
          <p:nvPr/>
        </p:nvSpPr>
        <p:spPr bwMode="auto">
          <a:xfrm>
            <a:off x="5148263" y="3284538"/>
            <a:ext cx="576262" cy="1020762"/>
          </a:xfrm>
          <a:custGeom>
            <a:avLst/>
            <a:gdLst>
              <a:gd name="T0" fmla="*/ 363 w 363"/>
              <a:gd name="T1" fmla="*/ 317 h 643"/>
              <a:gd name="T2" fmla="*/ 45 w 363"/>
              <a:gd name="T3" fmla="*/ 590 h 643"/>
              <a:gd name="T4" fmla="*/ 91 w 363"/>
              <a:gd name="T5" fmla="*/ 0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3" h="643">
                <a:moveTo>
                  <a:pt x="363" y="317"/>
                </a:moveTo>
                <a:cubicBezTo>
                  <a:pt x="226" y="480"/>
                  <a:pt x="90" y="643"/>
                  <a:pt x="45" y="590"/>
                </a:cubicBezTo>
                <a:cubicBezTo>
                  <a:pt x="0" y="537"/>
                  <a:pt x="45" y="268"/>
                  <a:pt x="91" y="0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1592" name="Freeform 8"/>
          <p:cNvSpPr>
            <a:spLocks/>
          </p:cNvSpPr>
          <p:nvPr/>
        </p:nvSpPr>
        <p:spPr bwMode="auto">
          <a:xfrm>
            <a:off x="3203575" y="2781300"/>
            <a:ext cx="887413" cy="815975"/>
          </a:xfrm>
          <a:custGeom>
            <a:avLst/>
            <a:gdLst>
              <a:gd name="T0" fmla="*/ 0 w 559"/>
              <a:gd name="T1" fmla="*/ 90 h 514"/>
              <a:gd name="T2" fmla="*/ 499 w 559"/>
              <a:gd name="T3" fmla="*/ 499 h 514"/>
              <a:gd name="T4" fmla="*/ 363 w 559"/>
              <a:gd name="T5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9" h="514">
                <a:moveTo>
                  <a:pt x="0" y="90"/>
                </a:moveTo>
                <a:cubicBezTo>
                  <a:pt x="219" y="302"/>
                  <a:pt x="439" y="514"/>
                  <a:pt x="499" y="499"/>
                </a:cubicBezTo>
                <a:cubicBezTo>
                  <a:pt x="559" y="484"/>
                  <a:pt x="386" y="91"/>
                  <a:pt x="363" y="0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1593" name="Freeform 9"/>
          <p:cNvSpPr>
            <a:spLocks/>
          </p:cNvSpPr>
          <p:nvPr/>
        </p:nvSpPr>
        <p:spPr bwMode="auto">
          <a:xfrm>
            <a:off x="3924300" y="2781300"/>
            <a:ext cx="1223963" cy="1824038"/>
          </a:xfrm>
          <a:custGeom>
            <a:avLst/>
            <a:gdLst>
              <a:gd name="T0" fmla="*/ 0 w 771"/>
              <a:gd name="T1" fmla="*/ 0 h 1149"/>
              <a:gd name="T2" fmla="*/ 409 w 771"/>
              <a:gd name="T3" fmla="*/ 998 h 1149"/>
              <a:gd name="T4" fmla="*/ 590 w 771"/>
              <a:gd name="T5" fmla="*/ 908 h 1149"/>
              <a:gd name="T6" fmla="*/ 771 w 771"/>
              <a:gd name="T7" fmla="*/ 273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1" h="1149">
                <a:moveTo>
                  <a:pt x="0" y="0"/>
                </a:moveTo>
                <a:cubicBezTo>
                  <a:pt x="155" y="423"/>
                  <a:pt x="311" y="847"/>
                  <a:pt x="409" y="998"/>
                </a:cubicBezTo>
                <a:cubicBezTo>
                  <a:pt x="507" y="1149"/>
                  <a:pt x="530" y="1029"/>
                  <a:pt x="590" y="908"/>
                </a:cubicBezTo>
                <a:cubicBezTo>
                  <a:pt x="650" y="787"/>
                  <a:pt x="741" y="371"/>
                  <a:pt x="771" y="273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1594" name="Freeform 10"/>
          <p:cNvSpPr>
            <a:spLocks/>
          </p:cNvSpPr>
          <p:nvPr/>
        </p:nvSpPr>
        <p:spPr bwMode="auto">
          <a:xfrm>
            <a:off x="4787900" y="4508500"/>
            <a:ext cx="250825" cy="215900"/>
          </a:xfrm>
          <a:custGeom>
            <a:avLst/>
            <a:gdLst>
              <a:gd name="T0" fmla="*/ 52 w 158"/>
              <a:gd name="T1" fmla="*/ 136 h 136"/>
              <a:gd name="T2" fmla="*/ 7 w 158"/>
              <a:gd name="T3" fmla="*/ 91 h 136"/>
              <a:gd name="T4" fmla="*/ 97 w 158"/>
              <a:gd name="T5" fmla="*/ 0 h 136"/>
              <a:gd name="T6" fmla="*/ 143 w 158"/>
              <a:gd name="T7" fmla="*/ 91 h 136"/>
              <a:gd name="T8" fmla="*/ 52 w 158"/>
              <a:gd name="T9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" h="136">
                <a:moveTo>
                  <a:pt x="52" y="136"/>
                </a:moveTo>
                <a:cubicBezTo>
                  <a:pt x="29" y="136"/>
                  <a:pt x="0" y="114"/>
                  <a:pt x="7" y="91"/>
                </a:cubicBezTo>
                <a:cubicBezTo>
                  <a:pt x="14" y="68"/>
                  <a:pt x="74" y="0"/>
                  <a:pt x="97" y="0"/>
                </a:cubicBezTo>
                <a:cubicBezTo>
                  <a:pt x="120" y="0"/>
                  <a:pt x="158" y="68"/>
                  <a:pt x="143" y="91"/>
                </a:cubicBezTo>
                <a:cubicBezTo>
                  <a:pt x="128" y="114"/>
                  <a:pt x="75" y="136"/>
                  <a:pt x="52" y="136"/>
                </a:cubicBezTo>
                <a:close/>
              </a:path>
            </a:pathLst>
          </a:custGeom>
          <a:solidFill>
            <a:srgbClr val="F32E0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1595" name="Freeform 11"/>
          <p:cNvSpPr>
            <a:spLocks/>
          </p:cNvSpPr>
          <p:nvPr/>
        </p:nvSpPr>
        <p:spPr bwMode="auto">
          <a:xfrm>
            <a:off x="4787900" y="4365625"/>
            <a:ext cx="311150" cy="288925"/>
          </a:xfrm>
          <a:custGeom>
            <a:avLst/>
            <a:gdLst>
              <a:gd name="T0" fmla="*/ 45 w 196"/>
              <a:gd name="T1" fmla="*/ 159 h 182"/>
              <a:gd name="T2" fmla="*/ 0 w 196"/>
              <a:gd name="T3" fmla="*/ 114 h 182"/>
              <a:gd name="T4" fmla="*/ 45 w 196"/>
              <a:gd name="T5" fmla="*/ 23 h 182"/>
              <a:gd name="T6" fmla="*/ 181 w 196"/>
              <a:gd name="T7" fmla="*/ 23 h 182"/>
              <a:gd name="T8" fmla="*/ 136 w 196"/>
              <a:gd name="T9" fmla="*/ 159 h 182"/>
              <a:gd name="T10" fmla="*/ 45 w 196"/>
              <a:gd name="T11" fmla="*/ 159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6" h="182">
                <a:moveTo>
                  <a:pt x="45" y="159"/>
                </a:moveTo>
                <a:cubicBezTo>
                  <a:pt x="22" y="152"/>
                  <a:pt x="0" y="137"/>
                  <a:pt x="0" y="114"/>
                </a:cubicBezTo>
                <a:cubicBezTo>
                  <a:pt x="0" y="91"/>
                  <a:pt x="15" y="38"/>
                  <a:pt x="45" y="23"/>
                </a:cubicBezTo>
                <a:cubicBezTo>
                  <a:pt x="75" y="8"/>
                  <a:pt x="166" y="0"/>
                  <a:pt x="181" y="23"/>
                </a:cubicBezTo>
                <a:cubicBezTo>
                  <a:pt x="196" y="46"/>
                  <a:pt x="159" y="136"/>
                  <a:pt x="136" y="159"/>
                </a:cubicBezTo>
                <a:cubicBezTo>
                  <a:pt x="113" y="182"/>
                  <a:pt x="68" y="166"/>
                  <a:pt x="45" y="159"/>
                </a:cubicBezTo>
                <a:close/>
              </a:path>
            </a:pathLst>
          </a:custGeom>
          <a:solidFill>
            <a:srgbClr val="F32E0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1596" name="Freeform 12"/>
          <p:cNvSpPr>
            <a:spLocks/>
          </p:cNvSpPr>
          <p:nvPr/>
        </p:nvSpPr>
        <p:spPr bwMode="auto">
          <a:xfrm>
            <a:off x="4932363" y="4437063"/>
            <a:ext cx="217487" cy="287337"/>
          </a:xfrm>
          <a:custGeom>
            <a:avLst/>
            <a:gdLst>
              <a:gd name="T0" fmla="*/ 45 w 188"/>
              <a:gd name="T1" fmla="*/ 190 h 250"/>
              <a:gd name="T2" fmla="*/ 0 w 188"/>
              <a:gd name="T3" fmla="*/ 145 h 250"/>
              <a:gd name="T4" fmla="*/ 45 w 188"/>
              <a:gd name="T5" fmla="*/ 8 h 250"/>
              <a:gd name="T6" fmla="*/ 181 w 188"/>
              <a:gd name="T7" fmla="*/ 99 h 250"/>
              <a:gd name="T8" fmla="*/ 90 w 188"/>
              <a:gd name="T9" fmla="*/ 235 h 250"/>
              <a:gd name="T10" fmla="*/ 45 w 188"/>
              <a:gd name="T11" fmla="*/ 19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8" h="250">
                <a:moveTo>
                  <a:pt x="45" y="190"/>
                </a:moveTo>
                <a:cubicBezTo>
                  <a:pt x="30" y="175"/>
                  <a:pt x="0" y="175"/>
                  <a:pt x="0" y="145"/>
                </a:cubicBezTo>
                <a:cubicBezTo>
                  <a:pt x="0" y="115"/>
                  <a:pt x="15" y="16"/>
                  <a:pt x="45" y="8"/>
                </a:cubicBezTo>
                <a:cubicBezTo>
                  <a:pt x="75" y="0"/>
                  <a:pt x="174" y="61"/>
                  <a:pt x="181" y="99"/>
                </a:cubicBezTo>
                <a:cubicBezTo>
                  <a:pt x="188" y="137"/>
                  <a:pt x="120" y="220"/>
                  <a:pt x="90" y="235"/>
                </a:cubicBezTo>
                <a:cubicBezTo>
                  <a:pt x="60" y="250"/>
                  <a:pt x="60" y="205"/>
                  <a:pt x="45" y="190"/>
                </a:cubicBezTo>
                <a:close/>
              </a:path>
            </a:pathLst>
          </a:custGeom>
          <a:solidFill>
            <a:srgbClr val="F32E0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1597" name="Freeform 13"/>
          <p:cNvSpPr>
            <a:spLocks/>
          </p:cNvSpPr>
          <p:nvPr/>
        </p:nvSpPr>
        <p:spPr bwMode="auto">
          <a:xfrm>
            <a:off x="4932363" y="4221163"/>
            <a:ext cx="325437" cy="288925"/>
          </a:xfrm>
          <a:custGeom>
            <a:avLst/>
            <a:gdLst>
              <a:gd name="T0" fmla="*/ 0 w 205"/>
              <a:gd name="T1" fmla="*/ 69 h 182"/>
              <a:gd name="T2" fmla="*/ 46 w 205"/>
              <a:gd name="T3" fmla="*/ 23 h 182"/>
              <a:gd name="T4" fmla="*/ 182 w 205"/>
              <a:gd name="T5" fmla="*/ 23 h 182"/>
              <a:gd name="T6" fmla="*/ 182 w 205"/>
              <a:gd name="T7" fmla="*/ 159 h 182"/>
              <a:gd name="T8" fmla="*/ 46 w 205"/>
              <a:gd name="T9" fmla="*/ 159 h 182"/>
              <a:gd name="T10" fmla="*/ 0 w 205"/>
              <a:gd name="T11" fmla="*/ 69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" h="182">
                <a:moveTo>
                  <a:pt x="0" y="69"/>
                </a:moveTo>
                <a:cubicBezTo>
                  <a:pt x="0" y="46"/>
                  <a:pt x="16" y="31"/>
                  <a:pt x="46" y="23"/>
                </a:cubicBezTo>
                <a:cubicBezTo>
                  <a:pt x="76" y="15"/>
                  <a:pt x="159" y="0"/>
                  <a:pt x="182" y="23"/>
                </a:cubicBezTo>
                <a:cubicBezTo>
                  <a:pt x="205" y="46"/>
                  <a:pt x="205" y="136"/>
                  <a:pt x="182" y="159"/>
                </a:cubicBezTo>
                <a:cubicBezTo>
                  <a:pt x="159" y="182"/>
                  <a:pt x="76" y="174"/>
                  <a:pt x="46" y="159"/>
                </a:cubicBezTo>
                <a:cubicBezTo>
                  <a:pt x="16" y="144"/>
                  <a:pt x="0" y="92"/>
                  <a:pt x="0" y="69"/>
                </a:cubicBezTo>
                <a:close/>
              </a:path>
            </a:pathLst>
          </a:custGeom>
          <a:solidFill>
            <a:srgbClr val="F32E0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1598" name="Freeform 14"/>
          <p:cNvSpPr>
            <a:spLocks/>
          </p:cNvSpPr>
          <p:nvPr/>
        </p:nvSpPr>
        <p:spPr bwMode="auto">
          <a:xfrm rot="2045189">
            <a:off x="4716463" y="1196975"/>
            <a:ext cx="1308100" cy="1908175"/>
          </a:xfrm>
          <a:custGeom>
            <a:avLst/>
            <a:gdLst>
              <a:gd name="T0" fmla="*/ 272 w 824"/>
              <a:gd name="T1" fmla="*/ 1058 h 1202"/>
              <a:gd name="T2" fmla="*/ 409 w 824"/>
              <a:gd name="T3" fmla="*/ 786 h 1202"/>
              <a:gd name="T4" fmla="*/ 0 w 824"/>
              <a:gd name="T5" fmla="*/ 786 h 1202"/>
              <a:gd name="T6" fmla="*/ 409 w 824"/>
              <a:gd name="T7" fmla="*/ 695 h 1202"/>
              <a:gd name="T8" fmla="*/ 91 w 824"/>
              <a:gd name="T9" fmla="*/ 378 h 1202"/>
              <a:gd name="T10" fmla="*/ 499 w 824"/>
              <a:gd name="T11" fmla="*/ 650 h 1202"/>
              <a:gd name="T12" fmla="*/ 454 w 824"/>
              <a:gd name="T13" fmla="*/ 15 h 1202"/>
              <a:gd name="T14" fmla="*/ 590 w 824"/>
              <a:gd name="T15" fmla="*/ 741 h 1202"/>
              <a:gd name="T16" fmla="*/ 817 w 824"/>
              <a:gd name="T17" fmla="*/ 151 h 1202"/>
              <a:gd name="T18" fmla="*/ 635 w 824"/>
              <a:gd name="T19" fmla="*/ 877 h 1202"/>
              <a:gd name="T20" fmla="*/ 726 w 824"/>
              <a:gd name="T21" fmla="*/ 1194 h 1202"/>
              <a:gd name="T22" fmla="*/ 545 w 824"/>
              <a:gd name="T23" fmla="*/ 831 h 1202"/>
              <a:gd name="T24" fmla="*/ 272 w 824"/>
              <a:gd name="T25" fmla="*/ 1058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24" h="1202">
                <a:moveTo>
                  <a:pt x="272" y="1058"/>
                </a:moveTo>
                <a:cubicBezTo>
                  <a:pt x="249" y="1051"/>
                  <a:pt x="454" y="831"/>
                  <a:pt x="409" y="786"/>
                </a:cubicBezTo>
                <a:cubicBezTo>
                  <a:pt x="364" y="741"/>
                  <a:pt x="0" y="801"/>
                  <a:pt x="0" y="786"/>
                </a:cubicBezTo>
                <a:cubicBezTo>
                  <a:pt x="0" y="771"/>
                  <a:pt x="394" y="763"/>
                  <a:pt x="409" y="695"/>
                </a:cubicBezTo>
                <a:cubicBezTo>
                  <a:pt x="424" y="627"/>
                  <a:pt x="76" y="385"/>
                  <a:pt x="91" y="378"/>
                </a:cubicBezTo>
                <a:cubicBezTo>
                  <a:pt x="106" y="371"/>
                  <a:pt x="439" y="710"/>
                  <a:pt x="499" y="650"/>
                </a:cubicBezTo>
                <a:cubicBezTo>
                  <a:pt x="559" y="590"/>
                  <a:pt x="439" y="0"/>
                  <a:pt x="454" y="15"/>
                </a:cubicBezTo>
                <a:cubicBezTo>
                  <a:pt x="469" y="30"/>
                  <a:pt x="530" y="718"/>
                  <a:pt x="590" y="741"/>
                </a:cubicBezTo>
                <a:cubicBezTo>
                  <a:pt x="650" y="764"/>
                  <a:pt x="810" y="128"/>
                  <a:pt x="817" y="151"/>
                </a:cubicBezTo>
                <a:cubicBezTo>
                  <a:pt x="824" y="174"/>
                  <a:pt x="650" y="703"/>
                  <a:pt x="635" y="877"/>
                </a:cubicBezTo>
                <a:cubicBezTo>
                  <a:pt x="620" y="1051"/>
                  <a:pt x="741" y="1202"/>
                  <a:pt x="726" y="1194"/>
                </a:cubicBezTo>
                <a:cubicBezTo>
                  <a:pt x="711" y="1186"/>
                  <a:pt x="621" y="854"/>
                  <a:pt x="545" y="831"/>
                </a:cubicBezTo>
                <a:cubicBezTo>
                  <a:pt x="469" y="808"/>
                  <a:pt x="295" y="1065"/>
                  <a:pt x="272" y="1058"/>
                </a:cubicBezTo>
                <a:close/>
              </a:path>
            </a:pathLst>
          </a:custGeom>
          <a:solidFill>
            <a:srgbClr val="333333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1599" name="Oval 15"/>
          <p:cNvSpPr>
            <a:spLocks noChangeArrowheads="1"/>
          </p:cNvSpPr>
          <p:nvPr/>
        </p:nvSpPr>
        <p:spPr bwMode="auto">
          <a:xfrm>
            <a:off x="5219700" y="2349500"/>
            <a:ext cx="215900" cy="122238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1600" name="Freeform 16"/>
          <p:cNvSpPr>
            <a:spLocks/>
          </p:cNvSpPr>
          <p:nvPr/>
        </p:nvSpPr>
        <p:spPr bwMode="auto">
          <a:xfrm>
            <a:off x="5867400" y="2060575"/>
            <a:ext cx="1893888" cy="2532063"/>
          </a:xfrm>
          <a:custGeom>
            <a:avLst/>
            <a:gdLst>
              <a:gd name="T0" fmla="*/ 7 w 1193"/>
              <a:gd name="T1" fmla="*/ 1043 h 1595"/>
              <a:gd name="T2" fmla="*/ 279 w 1193"/>
              <a:gd name="T3" fmla="*/ 771 h 1595"/>
              <a:gd name="T4" fmla="*/ 97 w 1193"/>
              <a:gd name="T5" fmla="*/ 318 h 1595"/>
              <a:gd name="T6" fmla="*/ 415 w 1193"/>
              <a:gd name="T7" fmla="*/ 817 h 1595"/>
              <a:gd name="T8" fmla="*/ 551 w 1193"/>
              <a:gd name="T9" fmla="*/ 0 h 1595"/>
              <a:gd name="T10" fmla="*/ 506 w 1193"/>
              <a:gd name="T11" fmla="*/ 817 h 1595"/>
              <a:gd name="T12" fmla="*/ 1186 w 1193"/>
              <a:gd name="T13" fmla="*/ 544 h 1595"/>
              <a:gd name="T14" fmla="*/ 551 w 1193"/>
              <a:gd name="T15" fmla="*/ 907 h 1595"/>
              <a:gd name="T16" fmla="*/ 1186 w 1193"/>
              <a:gd name="T17" fmla="*/ 1225 h 1595"/>
              <a:gd name="T18" fmla="*/ 551 w 1193"/>
              <a:gd name="T19" fmla="*/ 1043 h 1595"/>
              <a:gd name="T20" fmla="*/ 778 w 1193"/>
              <a:gd name="T21" fmla="*/ 1542 h 1595"/>
              <a:gd name="T22" fmla="*/ 415 w 1193"/>
              <a:gd name="T23" fmla="*/ 1043 h 1595"/>
              <a:gd name="T24" fmla="*/ 279 w 1193"/>
              <a:gd name="T25" fmla="*/ 1588 h 1595"/>
              <a:gd name="T26" fmla="*/ 324 w 1193"/>
              <a:gd name="T27" fmla="*/ 998 h 1595"/>
              <a:gd name="T28" fmla="*/ 7 w 1193"/>
              <a:gd name="T29" fmla="*/ 1043 h 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93" h="1595">
                <a:moveTo>
                  <a:pt x="7" y="1043"/>
                </a:moveTo>
                <a:cubicBezTo>
                  <a:pt x="0" y="1005"/>
                  <a:pt x="264" y="892"/>
                  <a:pt x="279" y="771"/>
                </a:cubicBezTo>
                <a:cubicBezTo>
                  <a:pt x="294" y="650"/>
                  <a:pt x="74" y="310"/>
                  <a:pt x="97" y="318"/>
                </a:cubicBezTo>
                <a:cubicBezTo>
                  <a:pt x="120" y="326"/>
                  <a:pt x="340" y="870"/>
                  <a:pt x="415" y="817"/>
                </a:cubicBezTo>
                <a:cubicBezTo>
                  <a:pt x="490" y="764"/>
                  <a:pt x="536" y="0"/>
                  <a:pt x="551" y="0"/>
                </a:cubicBezTo>
                <a:cubicBezTo>
                  <a:pt x="566" y="0"/>
                  <a:pt x="400" y="726"/>
                  <a:pt x="506" y="817"/>
                </a:cubicBezTo>
                <a:cubicBezTo>
                  <a:pt x="612" y="908"/>
                  <a:pt x="1179" y="529"/>
                  <a:pt x="1186" y="544"/>
                </a:cubicBezTo>
                <a:cubicBezTo>
                  <a:pt x="1193" y="559"/>
                  <a:pt x="551" y="794"/>
                  <a:pt x="551" y="907"/>
                </a:cubicBezTo>
                <a:cubicBezTo>
                  <a:pt x="551" y="1020"/>
                  <a:pt x="1186" y="1202"/>
                  <a:pt x="1186" y="1225"/>
                </a:cubicBezTo>
                <a:cubicBezTo>
                  <a:pt x="1186" y="1248"/>
                  <a:pt x="619" y="990"/>
                  <a:pt x="551" y="1043"/>
                </a:cubicBezTo>
                <a:cubicBezTo>
                  <a:pt x="483" y="1096"/>
                  <a:pt x="801" y="1542"/>
                  <a:pt x="778" y="1542"/>
                </a:cubicBezTo>
                <a:cubicBezTo>
                  <a:pt x="755" y="1542"/>
                  <a:pt x="498" y="1035"/>
                  <a:pt x="415" y="1043"/>
                </a:cubicBezTo>
                <a:cubicBezTo>
                  <a:pt x="332" y="1051"/>
                  <a:pt x="294" y="1595"/>
                  <a:pt x="279" y="1588"/>
                </a:cubicBezTo>
                <a:cubicBezTo>
                  <a:pt x="264" y="1581"/>
                  <a:pt x="362" y="1089"/>
                  <a:pt x="324" y="998"/>
                </a:cubicBezTo>
                <a:cubicBezTo>
                  <a:pt x="286" y="907"/>
                  <a:pt x="14" y="1081"/>
                  <a:pt x="7" y="1043"/>
                </a:cubicBezTo>
                <a:close/>
              </a:path>
            </a:pathLst>
          </a:custGeom>
          <a:solidFill>
            <a:srgbClr val="333333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1601" name="Oval 17"/>
          <p:cNvSpPr>
            <a:spLocks noChangeArrowheads="1"/>
          </p:cNvSpPr>
          <p:nvPr/>
        </p:nvSpPr>
        <p:spPr bwMode="auto">
          <a:xfrm>
            <a:off x="6300788" y="3429000"/>
            <a:ext cx="215900" cy="122238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1603" name="Line 19"/>
          <p:cNvSpPr>
            <a:spLocks noChangeShapeType="1"/>
          </p:cNvSpPr>
          <p:nvPr/>
        </p:nvSpPr>
        <p:spPr bwMode="auto">
          <a:xfrm flipV="1">
            <a:off x="4643438" y="4724400"/>
            <a:ext cx="0" cy="10810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1605" name="Freeform 21"/>
          <p:cNvSpPr>
            <a:spLocks/>
          </p:cNvSpPr>
          <p:nvPr/>
        </p:nvSpPr>
        <p:spPr bwMode="auto">
          <a:xfrm rot="16562318">
            <a:off x="2659063" y="517525"/>
            <a:ext cx="1893887" cy="2532063"/>
          </a:xfrm>
          <a:custGeom>
            <a:avLst/>
            <a:gdLst>
              <a:gd name="T0" fmla="*/ 7 w 1193"/>
              <a:gd name="T1" fmla="*/ 1043 h 1595"/>
              <a:gd name="T2" fmla="*/ 279 w 1193"/>
              <a:gd name="T3" fmla="*/ 771 h 1595"/>
              <a:gd name="T4" fmla="*/ 97 w 1193"/>
              <a:gd name="T5" fmla="*/ 318 h 1595"/>
              <a:gd name="T6" fmla="*/ 415 w 1193"/>
              <a:gd name="T7" fmla="*/ 817 h 1595"/>
              <a:gd name="T8" fmla="*/ 551 w 1193"/>
              <a:gd name="T9" fmla="*/ 0 h 1595"/>
              <a:gd name="T10" fmla="*/ 506 w 1193"/>
              <a:gd name="T11" fmla="*/ 817 h 1595"/>
              <a:gd name="T12" fmla="*/ 1186 w 1193"/>
              <a:gd name="T13" fmla="*/ 544 h 1595"/>
              <a:gd name="T14" fmla="*/ 551 w 1193"/>
              <a:gd name="T15" fmla="*/ 907 h 1595"/>
              <a:gd name="T16" fmla="*/ 1186 w 1193"/>
              <a:gd name="T17" fmla="*/ 1225 h 1595"/>
              <a:gd name="T18" fmla="*/ 551 w 1193"/>
              <a:gd name="T19" fmla="*/ 1043 h 1595"/>
              <a:gd name="T20" fmla="*/ 778 w 1193"/>
              <a:gd name="T21" fmla="*/ 1542 h 1595"/>
              <a:gd name="T22" fmla="*/ 415 w 1193"/>
              <a:gd name="T23" fmla="*/ 1043 h 1595"/>
              <a:gd name="T24" fmla="*/ 279 w 1193"/>
              <a:gd name="T25" fmla="*/ 1588 h 1595"/>
              <a:gd name="T26" fmla="*/ 324 w 1193"/>
              <a:gd name="T27" fmla="*/ 998 h 1595"/>
              <a:gd name="T28" fmla="*/ 7 w 1193"/>
              <a:gd name="T29" fmla="*/ 1043 h 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93" h="1595">
                <a:moveTo>
                  <a:pt x="7" y="1043"/>
                </a:moveTo>
                <a:cubicBezTo>
                  <a:pt x="0" y="1005"/>
                  <a:pt x="264" y="892"/>
                  <a:pt x="279" y="771"/>
                </a:cubicBezTo>
                <a:cubicBezTo>
                  <a:pt x="294" y="650"/>
                  <a:pt x="74" y="310"/>
                  <a:pt x="97" y="318"/>
                </a:cubicBezTo>
                <a:cubicBezTo>
                  <a:pt x="120" y="326"/>
                  <a:pt x="340" y="870"/>
                  <a:pt x="415" y="817"/>
                </a:cubicBezTo>
                <a:cubicBezTo>
                  <a:pt x="490" y="764"/>
                  <a:pt x="536" y="0"/>
                  <a:pt x="551" y="0"/>
                </a:cubicBezTo>
                <a:cubicBezTo>
                  <a:pt x="566" y="0"/>
                  <a:pt x="400" y="726"/>
                  <a:pt x="506" y="817"/>
                </a:cubicBezTo>
                <a:cubicBezTo>
                  <a:pt x="612" y="908"/>
                  <a:pt x="1179" y="529"/>
                  <a:pt x="1186" y="544"/>
                </a:cubicBezTo>
                <a:cubicBezTo>
                  <a:pt x="1193" y="559"/>
                  <a:pt x="551" y="794"/>
                  <a:pt x="551" y="907"/>
                </a:cubicBezTo>
                <a:cubicBezTo>
                  <a:pt x="551" y="1020"/>
                  <a:pt x="1186" y="1202"/>
                  <a:pt x="1186" y="1225"/>
                </a:cubicBezTo>
                <a:cubicBezTo>
                  <a:pt x="1186" y="1248"/>
                  <a:pt x="619" y="990"/>
                  <a:pt x="551" y="1043"/>
                </a:cubicBezTo>
                <a:cubicBezTo>
                  <a:pt x="483" y="1096"/>
                  <a:pt x="801" y="1542"/>
                  <a:pt x="778" y="1542"/>
                </a:cubicBezTo>
                <a:cubicBezTo>
                  <a:pt x="755" y="1542"/>
                  <a:pt x="498" y="1035"/>
                  <a:pt x="415" y="1043"/>
                </a:cubicBezTo>
                <a:cubicBezTo>
                  <a:pt x="332" y="1051"/>
                  <a:pt x="294" y="1595"/>
                  <a:pt x="279" y="1588"/>
                </a:cubicBezTo>
                <a:cubicBezTo>
                  <a:pt x="264" y="1581"/>
                  <a:pt x="362" y="1089"/>
                  <a:pt x="324" y="998"/>
                </a:cubicBezTo>
                <a:cubicBezTo>
                  <a:pt x="286" y="907"/>
                  <a:pt x="14" y="1081"/>
                  <a:pt x="7" y="1043"/>
                </a:cubicBezTo>
                <a:close/>
              </a:path>
            </a:pathLst>
          </a:custGeom>
          <a:solidFill>
            <a:srgbClr val="CC99F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1606" name="Freeform 22"/>
          <p:cNvSpPr>
            <a:spLocks/>
          </p:cNvSpPr>
          <p:nvPr/>
        </p:nvSpPr>
        <p:spPr bwMode="auto">
          <a:xfrm rot="-7564352">
            <a:off x="1703388" y="2265362"/>
            <a:ext cx="1308100" cy="1908175"/>
          </a:xfrm>
          <a:custGeom>
            <a:avLst/>
            <a:gdLst>
              <a:gd name="T0" fmla="*/ 272 w 824"/>
              <a:gd name="T1" fmla="*/ 1058 h 1202"/>
              <a:gd name="T2" fmla="*/ 409 w 824"/>
              <a:gd name="T3" fmla="*/ 786 h 1202"/>
              <a:gd name="T4" fmla="*/ 0 w 824"/>
              <a:gd name="T5" fmla="*/ 786 h 1202"/>
              <a:gd name="T6" fmla="*/ 409 w 824"/>
              <a:gd name="T7" fmla="*/ 695 h 1202"/>
              <a:gd name="T8" fmla="*/ 91 w 824"/>
              <a:gd name="T9" fmla="*/ 378 h 1202"/>
              <a:gd name="T10" fmla="*/ 499 w 824"/>
              <a:gd name="T11" fmla="*/ 650 h 1202"/>
              <a:gd name="T12" fmla="*/ 454 w 824"/>
              <a:gd name="T13" fmla="*/ 15 h 1202"/>
              <a:gd name="T14" fmla="*/ 590 w 824"/>
              <a:gd name="T15" fmla="*/ 741 h 1202"/>
              <a:gd name="T16" fmla="*/ 817 w 824"/>
              <a:gd name="T17" fmla="*/ 151 h 1202"/>
              <a:gd name="T18" fmla="*/ 635 w 824"/>
              <a:gd name="T19" fmla="*/ 877 h 1202"/>
              <a:gd name="T20" fmla="*/ 726 w 824"/>
              <a:gd name="T21" fmla="*/ 1194 h 1202"/>
              <a:gd name="T22" fmla="*/ 545 w 824"/>
              <a:gd name="T23" fmla="*/ 831 h 1202"/>
              <a:gd name="T24" fmla="*/ 272 w 824"/>
              <a:gd name="T25" fmla="*/ 1058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24" h="1202">
                <a:moveTo>
                  <a:pt x="272" y="1058"/>
                </a:moveTo>
                <a:cubicBezTo>
                  <a:pt x="249" y="1051"/>
                  <a:pt x="454" y="831"/>
                  <a:pt x="409" y="786"/>
                </a:cubicBezTo>
                <a:cubicBezTo>
                  <a:pt x="364" y="741"/>
                  <a:pt x="0" y="801"/>
                  <a:pt x="0" y="786"/>
                </a:cubicBezTo>
                <a:cubicBezTo>
                  <a:pt x="0" y="771"/>
                  <a:pt x="394" y="763"/>
                  <a:pt x="409" y="695"/>
                </a:cubicBezTo>
                <a:cubicBezTo>
                  <a:pt x="424" y="627"/>
                  <a:pt x="76" y="385"/>
                  <a:pt x="91" y="378"/>
                </a:cubicBezTo>
                <a:cubicBezTo>
                  <a:pt x="106" y="371"/>
                  <a:pt x="439" y="710"/>
                  <a:pt x="499" y="650"/>
                </a:cubicBezTo>
                <a:cubicBezTo>
                  <a:pt x="559" y="590"/>
                  <a:pt x="439" y="0"/>
                  <a:pt x="454" y="15"/>
                </a:cubicBezTo>
                <a:cubicBezTo>
                  <a:pt x="469" y="30"/>
                  <a:pt x="530" y="718"/>
                  <a:pt x="590" y="741"/>
                </a:cubicBezTo>
                <a:cubicBezTo>
                  <a:pt x="650" y="764"/>
                  <a:pt x="810" y="128"/>
                  <a:pt x="817" y="151"/>
                </a:cubicBezTo>
                <a:cubicBezTo>
                  <a:pt x="824" y="174"/>
                  <a:pt x="650" y="703"/>
                  <a:pt x="635" y="877"/>
                </a:cubicBezTo>
                <a:cubicBezTo>
                  <a:pt x="620" y="1051"/>
                  <a:pt x="741" y="1202"/>
                  <a:pt x="726" y="1194"/>
                </a:cubicBezTo>
                <a:cubicBezTo>
                  <a:pt x="711" y="1186"/>
                  <a:pt x="621" y="854"/>
                  <a:pt x="545" y="831"/>
                </a:cubicBezTo>
                <a:cubicBezTo>
                  <a:pt x="469" y="808"/>
                  <a:pt x="295" y="1065"/>
                  <a:pt x="272" y="1058"/>
                </a:cubicBezTo>
                <a:close/>
              </a:path>
            </a:pathLst>
          </a:custGeom>
          <a:solidFill>
            <a:srgbClr val="CC99F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1607" name="Oval 23"/>
          <p:cNvSpPr>
            <a:spLocks noChangeArrowheads="1"/>
          </p:cNvSpPr>
          <p:nvPr/>
        </p:nvSpPr>
        <p:spPr bwMode="auto">
          <a:xfrm>
            <a:off x="2339975" y="2924175"/>
            <a:ext cx="215900" cy="122238"/>
          </a:xfrm>
          <a:prstGeom prst="ellipse">
            <a:avLst/>
          </a:prstGeom>
          <a:solidFill>
            <a:srgbClr val="F32E0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1608" name="Oval 24"/>
          <p:cNvSpPr>
            <a:spLocks noChangeArrowheads="1"/>
          </p:cNvSpPr>
          <p:nvPr/>
        </p:nvSpPr>
        <p:spPr bwMode="auto">
          <a:xfrm>
            <a:off x="3708400" y="1989138"/>
            <a:ext cx="215900" cy="122237"/>
          </a:xfrm>
          <a:prstGeom prst="ellipse">
            <a:avLst/>
          </a:prstGeom>
          <a:solidFill>
            <a:srgbClr val="F32E0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1611" name="Line 27"/>
          <p:cNvSpPr>
            <a:spLocks noChangeShapeType="1"/>
          </p:cNvSpPr>
          <p:nvPr/>
        </p:nvSpPr>
        <p:spPr bwMode="auto">
          <a:xfrm flipH="1" flipV="1">
            <a:off x="4140200" y="3860800"/>
            <a:ext cx="288925" cy="720725"/>
          </a:xfrm>
          <a:prstGeom prst="line">
            <a:avLst/>
          </a:prstGeom>
          <a:noFill/>
          <a:ln w="76200">
            <a:solidFill>
              <a:srgbClr val="F32E0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FE56-F03D-4B52-ABA3-A2D63B00BF95}" type="slidenum">
              <a:rPr lang="ru-RU" altLang="ru-RU"/>
              <a:pPr/>
              <a:t>21</a:t>
            </a:fld>
            <a:endParaRPr lang="ru-RU" altLang="ru-RU"/>
          </a:p>
        </p:txBody>
      </p:sp>
      <p:pic>
        <p:nvPicPr>
          <p:cNvPr id="452610" name="Picture 2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549400" cy="2420938"/>
          </a:xfrm>
          <a:noFill/>
          <a:ln/>
        </p:spPr>
      </p:pic>
      <p:sp>
        <p:nvSpPr>
          <p:cNvPr id="4526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82738" y="42863"/>
            <a:ext cx="7561262" cy="6815137"/>
          </a:xfrm>
          <a:gradFill rotWithShape="1">
            <a:gsLst>
              <a:gs pos="0">
                <a:srgbClr val="80924C"/>
              </a:gs>
              <a:gs pos="100000">
                <a:srgbClr val="80924C">
                  <a:gamma/>
                  <a:shade val="46275"/>
                  <a:invGamma/>
                </a:srgbClr>
              </a:gs>
            </a:gsLst>
            <a:lin ang="0" scaled="1"/>
          </a:gradFill>
        </p:spPr>
        <p:txBody>
          <a:bodyPr/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Через 3-4 ч. погибшие клетки начинают разлагаться.</a:t>
            </a:r>
            <a:endParaRPr lang="en-US" altLang="ru-RU" sz="24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altLang="ru-RU" sz="2400"/>
          </a:p>
          <a:p>
            <a:pPr>
              <a:lnSpc>
                <a:spcPct val="90000"/>
              </a:lnSpc>
            </a:pPr>
            <a:endParaRPr lang="en-US" altLang="ru-RU" sz="2000"/>
          </a:p>
          <a:p>
            <a:pPr>
              <a:lnSpc>
                <a:spcPct val="90000"/>
              </a:lnSpc>
            </a:pPr>
            <a:endParaRPr lang="en-US" altLang="ru-RU" sz="2800"/>
          </a:p>
          <a:p>
            <a:pPr>
              <a:lnSpc>
                <a:spcPct val="90000"/>
              </a:lnSpc>
            </a:pPr>
            <a:endParaRPr lang="en-US" altLang="ru-RU" sz="2800"/>
          </a:p>
          <a:p>
            <a:pPr>
              <a:lnSpc>
                <a:spcPct val="90000"/>
              </a:lnSpc>
            </a:pPr>
            <a:endParaRPr lang="en-US" altLang="ru-RU" sz="2800"/>
          </a:p>
          <a:p>
            <a:pPr>
              <a:lnSpc>
                <a:spcPct val="90000"/>
              </a:lnSpc>
            </a:pPr>
            <a:endParaRPr lang="en-US" altLang="ru-RU" sz="2800"/>
          </a:p>
          <a:p>
            <a:pPr>
              <a:lnSpc>
                <a:spcPct val="90000"/>
              </a:lnSpc>
            </a:pPr>
            <a:endParaRPr lang="en-US" altLang="ru-RU" sz="2800"/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altLang="ru-RU" sz="2800"/>
              <a:t>             </a:t>
            </a:r>
            <a:endParaRPr lang="ru-RU" altLang="ru-RU" sz="2800"/>
          </a:p>
          <a:p>
            <a:pPr algn="r">
              <a:lnSpc>
                <a:spcPct val="90000"/>
              </a:lnSpc>
              <a:buFontTx/>
              <a:buNone/>
            </a:pPr>
            <a:endParaRPr lang="ru-RU" altLang="ru-RU" sz="1800" b="1"/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altLang="ru-RU" sz="1800" b="1"/>
              <a:t>                      </a:t>
            </a:r>
          </a:p>
          <a:p>
            <a:pPr algn="r">
              <a:lnSpc>
                <a:spcPct val="90000"/>
              </a:lnSpc>
              <a:buFontTx/>
              <a:buNone/>
            </a:pPr>
            <a:endParaRPr lang="ru-RU" altLang="ru-RU" sz="2400" b="1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Организм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altLang="ru-RU" sz="2400" b="1">
                <a:solidFill>
                  <a:srgbClr val="99CCFF"/>
                </a:solidFill>
              </a:rPr>
              <a:t>Н</a:t>
            </a:r>
            <a:r>
              <a:rPr lang="ru-RU" altLang="ru-RU" sz="1400" b="1">
                <a:solidFill>
                  <a:srgbClr val="99CCFF"/>
                </a:solidFill>
              </a:rPr>
              <a:t>2</a:t>
            </a:r>
            <a:r>
              <a:rPr lang="ru-RU" altLang="ru-RU" sz="2400" b="1">
                <a:solidFill>
                  <a:srgbClr val="99CCFF"/>
                </a:solidFill>
              </a:rPr>
              <a:t>О</a:t>
            </a:r>
            <a:r>
              <a:rPr lang="ru-RU" altLang="ru-RU" sz="2400" b="1">
                <a:solidFill>
                  <a:schemeClr val="bg1"/>
                </a:solidFill>
              </a:rPr>
              <a:t>           освобождается от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трупных токсинов, вымывая их водой</a:t>
            </a:r>
            <a:r>
              <a:rPr lang="ru-RU" altLang="ru-RU" sz="2000" b="1">
                <a:solidFill>
                  <a:schemeClr val="bg1"/>
                </a:solidFill>
              </a:rPr>
              <a:t>.</a:t>
            </a:r>
            <a:r>
              <a:rPr lang="ru-RU" altLang="ru-RU" sz="1800" b="1"/>
              <a:t> </a:t>
            </a:r>
          </a:p>
        </p:txBody>
      </p:sp>
      <p:sp>
        <p:nvSpPr>
          <p:cNvPr id="452612" name="Rectangle 4"/>
          <p:cNvSpPr>
            <a:spLocks noChangeArrowheads="1"/>
          </p:cNvSpPr>
          <p:nvPr/>
        </p:nvSpPr>
        <p:spPr bwMode="auto">
          <a:xfrm>
            <a:off x="34925" y="2420938"/>
            <a:ext cx="1547813" cy="4537075"/>
          </a:xfrm>
          <a:prstGeom prst="rect">
            <a:avLst/>
          </a:prstGeom>
          <a:gradFill rotWithShape="1">
            <a:gsLst>
              <a:gs pos="0">
                <a:srgbClr val="80924C">
                  <a:gamma/>
                  <a:shade val="46275"/>
                  <a:invGamma/>
                </a:srgbClr>
              </a:gs>
              <a:gs pos="100000">
                <a:srgbClr val="80924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ru-RU" altLang="ru-RU" sz="1200"/>
          </a:p>
          <a:p>
            <a:pPr>
              <a:buFontTx/>
              <a:buNone/>
            </a:pPr>
            <a:endParaRPr lang="ru-RU" altLang="ru-RU" sz="1200"/>
          </a:p>
          <a:p>
            <a:pPr>
              <a:buFontTx/>
              <a:buNone/>
            </a:pPr>
            <a:endParaRPr lang="ru-RU" altLang="ru-RU" sz="1200"/>
          </a:p>
          <a:p>
            <a:pPr>
              <a:buFontTx/>
              <a:buNone/>
            </a:pPr>
            <a:endParaRPr lang="ru-RU" altLang="ru-RU" sz="1200"/>
          </a:p>
          <a:p>
            <a:pPr>
              <a:buFontTx/>
              <a:buNone/>
            </a:pPr>
            <a:endParaRPr lang="ru-RU" altLang="ru-RU" sz="1200"/>
          </a:p>
          <a:p>
            <a:pPr>
              <a:buFontTx/>
              <a:buNone/>
            </a:pPr>
            <a:endParaRPr lang="ru-RU" altLang="ru-RU" sz="1200"/>
          </a:p>
          <a:p>
            <a:pPr>
              <a:buFontTx/>
              <a:buNone/>
            </a:pPr>
            <a:endParaRPr lang="ru-RU" altLang="ru-RU" sz="1200"/>
          </a:p>
          <a:p>
            <a:pPr>
              <a:buFontTx/>
              <a:buNone/>
            </a:pPr>
            <a:endParaRPr lang="ru-RU" altLang="ru-RU" sz="1200"/>
          </a:p>
          <a:p>
            <a:pPr>
              <a:buFontTx/>
              <a:buNone/>
            </a:pPr>
            <a:endParaRPr lang="ru-RU" altLang="ru-RU" sz="1200"/>
          </a:p>
          <a:p>
            <a:pPr>
              <a:buFontTx/>
              <a:buNone/>
            </a:pPr>
            <a:endParaRPr lang="ru-RU" altLang="ru-RU" sz="1200"/>
          </a:p>
          <a:p>
            <a:pPr>
              <a:buFontTx/>
              <a:buNone/>
            </a:pPr>
            <a:endParaRPr lang="ru-RU" altLang="ru-RU" sz="1200"/>
          </a:p>
          <a:p>
            <a:pPr>
              <a:buFontTx/>
              <a:buNone/>
            </a:pPr>
            <a:endParaRPr lang="ru-RU" altLang="ru-RU" sz="1200"/>
          </a:p>
          <a:p>
            <a:pPr>
              <a:buFontTx/>
              <a:buNone/>
            </a:pPr>
            <a:endParaRPr lang="ru-RU" altLang="ru-RU" sz="1200"/>
          </a:p>
          <a:p>
            <a:pPr>
              <a:buFontTx/>
              <a:buNone/>
            </a:pPr>
            <a:endParaRPr lang="ru-RU" altLang="ru-RU" sz="1200"/>
          </a:p>
          <a:p>
            <a:pPr>
              <a:buFontTx/>
              <a:buNone/>
            </a:pPr>
            <a:endParaRPr lang="ru-RU" altLang="ru-RU" sz="1200"/>
          </a:p>
          <a:p>
            <a:pPr>
              <a:buFontTx/>
              <a:buNone/>
            </a:pPr>
            <a:endParaRPr lang="ru-RU" altLang="ru-RU" sz="1200"/>
          </a:p>
          <a:p>
            <a:pPr>
              <a:buFontTx/>
              <a:buNone/>
            </a:pPr>
            <a:endParaRPr lang="ru-RU" altLang="ru-RU" sz="1200"/>
          </a:p>
          <a:p>
            <a:pPr>
              <a:buFontTx/>
              <a:buNone/>
            </a:pPr>
            <a:endParaRPr lang="ru-RU" altLang="ru-RU" sz="1200"/>
          </a:p>
          <a:p>
            <a:pPr>
              <a:buFontTx/>
              <a:buNone/>
            </a:pPr>
            <a:endParaRPr lang="ru-RU" altLang="ru-RU" sz="1200"/>
          </a:p>
          <a:p>
            <a:pPr>
              <a:buFontTx/>
              <a:buNone/>
            </a:pPr>
            <a:r>
              <a:rPr lang="ru-RU" altLang="ru-RU" sz="1200"/>
              <a:t>  </a:t>
            </a:r>
            <a:r>
              <a:rPr lang="ru-RU" altLang="ru-RU" sz="1200">
                <a:solidFill>
                  <a:schemeClr val="bg1"/>
                </a:solidFill>
              </a:rPr>
              <a:t> 22</a:t>
            </a:r>
          </a:p>
        </p:txBody>
      </p:sp>
      <p:sp>
        <p:nvSpPr>
          <p:cNvPr id="452613" name="Freeform 5"/>
          <p:cNvSpPr>
            <a:spLocks/>
          </p:cNvSpPr>
          <p:nvPr/>
        </p:nvSpPr>
        <p:spPr bwMode="auto">
          <a:xfrm>
            <a:off x="3419475" y="2997200"/>
            <a:ext cx="1165225" cy="2808288"/>
          </a:xfrm>
          <a:custGeom>
            <a:avLst/>
            <a:gdLst>
              <a:gd name="T0" fmla="*/ 681 w 734"/>
              <a:gd name="T1" fmla="*/ 1769 h 1769"/>
              <a:gd name="T2" fmla="*/ 681 w 734"/>
              <a:gd name="T3" fmla="*/ 998 h 1769"/>
              <a:gd name="T4" fmla="*/ 363 w 734"/>
              <a:gd name="T5" fmla="*/ 317 h 1769"/>
              <a:gd name="T6" fmla="*/ 0 w 734"/>
              <a:gd name="T7" fmla="*/ 0 h 1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4" h="1769">
                <a:moveTo>
                  <a:pt x="681" y="1769"/>
                </a:moveTo>
                <a:cubicBezTo>
                  <a:pt x="707" y="1504"/>
                  <a:pt x="734" y="1240"/>
                  <a:pt x="681" y="998"/>
                </a:cubicBezTo>
                <a:cubicBezTo>
                  <a:pt x="628" y="756"/>
                  <a:pt x="476" y="483"/>
                  <a:pt x="363" y="317"/>
                </a:cubicBezTo>
                <a:cubicBezTo>
                  <a:pt x="250" y="151"/>
                  <a:pt x="45" y="60"/>
                  <a:pt x="0" y="0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2614" name="Freeform 6"/>
          <p:cNvSpPr>
            <a:spLocks/>
          </p:cNvSpPr>
          <p:nvPr/>
        </p:nvSpPr>
        <p:spPr bwMode="auto">
          <a:xfrm>
            <a:off x="5435600" y="3789363"/>
            <a:ext cx="923925" cy="2016125"/>
          </a:xfrm>
          <a:custGeom>
            <a:avLst/>
            <a:gdLst>
              <a:gd name="T0" fmla="*/ 83 w 582"/>
              <a:gd name="T1" fmla="*/ 1270 h 1270"/>
              <a:gd name="T2" fmla="*/ 83 w 582"/>
              <a:gd name="T3" fmla="*/ 589 h 1270"/>
              <a:gd name="T4" fmla="*/ 582 w 582"/>
              <a:gd name="T5" fmla="*/ 0 h 1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2" h="1270">
                <a:moveTo>
                  <a:pt x="83" y="1270"/>
                </a:moveTo>
                <a:cubicBezTo>
                  <a:pt x="41" y="1035"/>
                  <a:pt x="0" y="801"/>
                  <a:pt x="83" y="589"/>
                </a:cubicBezTo>
                <a:cubicBezTo>
                  <a:pt x="166" y="377"/>
                  <a:pt x="491" y="106"/>
                  <a:pt x="582" y="0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2615" name="Freeform 7"/>
          <p:cNvSpPr>
            <a:spLocks/>
          </p:cNvSpPr>
          <p:nvPr/>
        </p:nvSpPr>
        <p:spPr bwMode="auto">
          <a:xfrm>
            <a:off x="5580063" y="3213100"/>
            <a:ext cx="576262" cy="1020763"/>
          </a:xfrm>
          <a:custGeom>
            <a:avLst/>
            <a:gdLst>
              <a:gd name="T0" fmla="*/ 363 w 363"/>
              <a:gd name="T1" fmla="*/ 317 h 643"/>
              <a:gd name="T2" fmla="*/ 45 w 363"/>
              <a:gd name="T3" fmla="*/ 590 h 643"/>
              <a:gd name="T4" fmla="*/ 91 w 363"/>
              <a:gd name="T5" fmla="*/ 0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3" h="643">
                <a:moveTo>
                  <a:pt x="363" y="317"/>
                </a:moveTo>
                <a:cubicBezTo>
                  <a:pt x="226" y="480"/>
                  <a:pt x="90" y="643"/>
                  <a:pt x="45" y="590"/>
                </a:cubicBezTo>
                <a:cubicBezTo>
                  <a:pt x="0" y="537"/>
                  <a:pt x="45" y="268"/>
                  <a:pt x="91" y="0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2616" name="Freeform 8"/>
          <p:cNvSpPr>
            <a:spLocks/>
          </p:cNvSpPr>
          <p:nvPr/>
        </p:nvSpPr>
        <p:spPr bwMode="auto">
          <a:xfrm>
            <a:off x="3635375" y="2781300"/>
            <a:ext cx="887413" cy="815975"/>
          </a:xfrm>
          <a:custGeom>
            <a:avLst/>
            <a:gdLst>
              <a:gd name="T0" fmla="*/ 0 w 559"/>
              <a:gd name="T1" fmla="*/ 90 h 514"/>
              <a:gd name="T2" fmla="*/ 499 w 559"/>
              <a:gd name="T3" fmla="*/ 499 h 514"/>
              <a:gd name="T4" fmla="*/ 363 w 559"/>
              <a:gd name="T5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9" h="514">
                <a:moveTo>
                  <a:pt x="0" y="90"/>
                </a:moveTo>
                <a:cubicBezTo>
                  <a:pt x="219" y="302"/>
                  <a:pt x="439" y="514"/>
                  <a:pt x="499" y="499"/>
                </a:cubicBezTo>
                <a:cubicBezTo>
                  <a:pt x="559" y="484"/>
                  <a:pt x="386" y="91"/>
                  <a:pt x="363" y="0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2617" name="Freeform 9"/>
          <p:cNvSpPr>
            <a:spLocks/>
          </p:cNvSpPr>
          <p:nvPr/>
        </p:nvSpPr>
        <p:spPr bwMode="auto">
          <a:xfrm>
            <a:off x="4356100" y="2781300"/>
            <a:ext cx="1223963" cy="1824038"/>
          </a:xfrm>
          <a:custGeom>
            <a:avLst/>
            <a:gdLst>
              <a:gd name="T0" fmla="*/ 0 w 771"/>
              <a:gd name="T1" fmla="*/ 0 h 1149"/>
              <a:gd name="T2" fmla="*/ 409 w 771"/>
              <a:gd name="T3" fmla="*/ 998 h 1149"/>
              <a:gd name="T4" fmla="*/ 590 w 771"/>
              <a:gd name="T5" fmla="*/ 908 h 1149"/>
              <a:gd name="T6" fmla="*/ 771 w 771"/>
              <a:gd name="T7" fmla="*/ 273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1" h="1149">
                <a:moveTo>
                  <a:pt x="0" y="0"/>
                </a:moveTo>
                <a:cubicBezTo>
                  <a:pt x="155" y="423"/>
                  <a:pt x="311" y="847"/>
                  <a:pt x="409" y="998"/>
                </a:cubicBezTo>
                <a:cubicBezTo>
                  <a:pt x="507" y="1149"/>
                  <a:pt x="530" y="1029"/>
                  <a:pt x="590" y="908"/>
                </a:cubicBezTo>
                <a:cubicBezTo>
                  <a:pt x="650" y="787"/>
                  <a:pt x="741" y="371"/>
                  <a:pt x="771" y="273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2618" name="Line 10"/>
          <p:cNvSpPr>
            <a:spLocks noChangeShapeType="1"/>
          </p:cNvSpPr>
          <p:nvPr/>
        </p:nvSpPr>
        <p:spPr bwMode="auto">
          <a:xfrm flipV="1">
            <a:off x="4859338" y="4581525"/>
            <a:ext cx="0" cy="1081088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2619" name="Line 11"/>
          <p:cNvSpPr>
            <a:spLocks noChangeShapeType="1"/>
          </p:cNvSpPr>
          <p:nvPr/>
        </p:nvSpPr>
        <p:spPr bwMode="auto">
          <a:xfrm flipV="1">
            <a:off x="5292725" y="4581525"/>
            <a:ext cx="0" cy="1081088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2620" name="AutoShape 12"/>
          <p:cNvSpPr>
            <a:spLocks noChangeArrowheads="1"/>
          </p:cNvSpPr>
          <p:nvPr/>
        </p:nvSpPr>
        <p:spPr bwMode="auto">
          <a:xfrm>
            <a:off x="6227763" y="2997200"/>
            <a:ext cx="914400" cy="6096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333333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52621" name="AutoShape 13"/>
          <p:cNvSpPr>
            <a:spLocks noChangeArrowheads="1"/>
          </p:cNvSpPr>
          <p:nvPr/>
        </p:nvSpPr>
        <p:spPr bwMode="auto">
          <a:xfrm rot="-1914016">
            <a:off x="5724525" y="2205038"/>
            <a:ext cx="914400" cy="609600"/>
          </a:xfrm>
          <a:prstGeom prst="cloudCallout">
            <a:avLst>
              <a:gd name="adj1" fmla="val -100134"/>
              <a:gd name="adj2" fmla="val 53884"/>
            </a:avLst>
          </a:prstGeom>
          <a:solidFill>
            <a:srgbClr val="333333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52622" name="Freeform 14"/>
          <p:cNvSpPr>
            <a:spLocks/>
          </p:cNvSpPr>
          <p:nvPr/>
        </p:nvSpPr>
        <p:spPr bwMode="auto">
          <a:xfrm rot="-23488085">
            <a:off x="1979613" y="1484313"/>
            <a:ext cx="1308100" cy="1908175"/>
          </a:xfrm>
          <a:custGeom>
            <a:avLst/>
            <a:gdLst>
              <a:gd name="T0" fmla="*/ 272 w 824"/>
              <a:gd name="T1" fmla="*/ 1058 h 1202"/>
              <a:gd name="T2" fmla="*/ 409 w 824"/>
              <a:gd name="T3" fmla="*/ 786 h 1202"/>
              <a:gd name="T4" fmla="*/ 0 w 824"/>
              <a:gd name="T5" fmla="*/ 786 h 1202"/>
              <a:gd name="T6" fmla="*/ 409 w 824"/>
              <a:gd name="T7" fmla="*/ 695 h 1202"/>
              <a:gd name="T8" fmla="*/ 91 w 824"/>
              <a:gd name="T9" fmla="*/ 378 h 1202"/>
              <a:gd name="T10" fmla="*/ 499 w 824"/>
              <a:gd name="T11" fmla="*/ 650 h 1202"/>
              <a:gd name="T12" fmla="*/ 454 w 824"/>
              <a:gd name="T13" fmla="*/ 15 h 1202"/>
              <a:gd name="T14" fmla="*/ 590 w 824"/>
              <a:gd name="T15" fmla="*/ 741 h 1202"/>
              <a:gd name="T16" fmla="*/ 817 w 824"/>
              <a:gd name="T17" fmla="*/ 151 h 1202"/>
              <a:gd name="T18" fmla="*/ 635 w 824"/>
              <a:gd name="T19" fmla="*/ 877 h 1202"/>
              <a:gd name="T20" fmla="*/ 726 w 824"/>
              <a:gd name="T21" fmla="*/ 1194 h 1202"/>
              <a:gd name="T22" fmla="*/ 545 w 824"/>
              <a:gd name="T23" fmla="*/ 831 h 1202"/>
              <a:gd name="T24" fmla="*/ 272 w 824"/>
              <a:gd name="T25" fmla="*/ 1058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24" h="1202">
                <a:moveTo>
                  <a:pt x="272" y="1058"/>
                </a:moveTo>
                <a:cubicBezTo>
                  <a:pt x="249" y="1051"/>
                  <a:pt x="454" y="831"/>
                  <a:pt x="409" y="786"/>
                </a:cubicBezTo>
                <a:cubicBezTo>
                  <a:pt x="364" y="741"/>
                  <a:pt x="0" y="801"/>
                  <a:pt x="0" y="786"/>
                </a:cubicBezTo>
                <a:cubicBezTo>
                  <a:pt x="0" y="771"/>
                  <a:pt x="394" y="763"/>
                  <a:pt x="409" y="695"/>
                </a:cubicBezTo>
                <a:cubicBezTo>
                  <a:pt x="424" y="627"/>
                  <a:pt x="76" y="385"/>
                  <a:pt x="91" y="378"/>
                </a:cubicBezTo>
                <a:cubicBezTo>
                  <a:pt x="106" y="371"/>
                  <a:pt x="439" y="710"/>
                  <a:pt x="499" y="650"/>
                </a:cubicBezTo>
                <a:cubicBezTo>
                  <a:pt x="559" y="590"/>
                  <a:pt x="439" y="0"/>
                  <a:pt x="454" y="15"/>
                </a:cubicBezTo>
                <a:cubicBezTo>
                  <a:pt x="469" y="30"/>
                  <a:pt x="530" y="718"/>
                  <a:pt x="590" y="741"/>
                </a:cubicBezTo>
                <a:cubicBezTo>
                  <a:pt x="650" y="764"/>
                  <a:pt x="810" y="128"/>
                  <a:pt x="817" y="151"/>
                </a:cubicBezTo>
                <a:cubicBezTo>
                  <a:pt x="824" y="174"/>
                  <a:pt x="650" y="703"/>
                  <a:pt x="635" y="877"/>
                </a:cubicBezTo>
                <a:cubicBezTo>
                  <a:pt x="620" y="1051"/>
                  <a:pt x="741" y="1202"/>
                  <a:pt x="726" y="1194"/>
                </a:cubicBezTo>
                <a:cubicBezTo>
                  <a:pt x="711" y="1186"/>
                  <a:pt x="621" y="854"/>
                  <a:pt x="545" y="831"/>
                </a:cubicBezTo>
                <a:cubicBezTo>
                  <a:pt x="469" y="808"/>
                  <a:pt x="295" y="1065"/>
                  <a:pt x="272" y="1058"/>
                </a:cubicBezTo>
                <a:close/>
              </a:path>
            </a:pathLst>
          </a:custGeom>
          <a:solidFill>
            <a:srgbClr val="CC99F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2623" name="Freeform 15"/>
          <p:cNvSpPr>
            <a:spLocks/>
          </p:cNvSpPr>
          <p:nvPr/>
        </p:nvSpPr>
        <p:spPr bwMode="auto">
          <a:xfrm rot="17336415">
            <a:off x="3235325" y="446088"/>
            <a:ext cx="1893888" cy="2532062"/>
          </a:xfrm>
          <a:custGeom>
            <a:avLst/>
            <a:gdLst>
              <a:gd name="T0" fmla="*/ 7 w 1193"/>
              <a:gd name="T1" fmla="*/ 1043 h 1595"/>
              <a:gd name="T2" fmla="*/ 279 w 1193"/>
              <a:gd name="T3" fmla="*/ 771 h 1595"/>
              <a:gd name="T4" fmla="*/ 97 w 1193"/>
              <a:gd name="T5" fmla="*/ 318 h 1595"/>
              <a:gd name="T6" fmla="*/ 415 w 1193"/>
              <a:gd name="T7" fmla="*/ 817 h 1595"/>
              <a:gd name="T8" fmla="*/ 551 w 1193"/>
              <a:gd name="T9" fmla="*/ 0 h 1595"/>
              <a:gd name="T10" fmla="*/ 506 w 1193"/>
              <a:gd name="T11" fmla="*/ 817 h 1595"/>
              <a:gd name="T12" fmla="*/ 1186 w 1193"/>
              <a:gd name="T13" fmla="*/ 544 h 1595"/>
              <a:gd name="T14" fmla="*/ 551 w 1193"/>
              <a:gd name="T15" fmla="*/ 907 h 1595"/>
              <a:gd name="T16" fmla="*/ 1186 w 1193"/>
              <a:gd name="T17" fmla="*/ 1225 h 1595"/>
              <a:gd name="T18" fmla="*/ 551 w 1193"/>
              <a:gd name="T19" fmla="*/ 1043 h 1595"/>
              <a:gd name="T20" fmla="*/ 778 w 1193"/>
              <a:gd name="T21" fmla="*/ 1542 h 1595"/>
              <a:gd name="T22" fmla="*/ 415 w 1193"/>
              <a:gd name="T23" fmla="*/ 1043 h 1595"/>
              <a:gd name="T24" fmla="*/ 279 w 1193"/>
              <a:gd name="T25" fmla="*/ 1588 h 1595"/>
              <a:gd name="T26" fmla="*/ 324 w 1193"/>
              <a:gd name="T27" fmla="*/ 998 h 1595"/>
              <a:gd name="T28" fmla="*/ 7 w 1193"/>
              <a:gd name="T29" fmla="*/ 1043 h 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93" h="1595">
                <a:moveTo>
                  <a:pt x="7" y="1043"/>
                </a:moveTo>
                <a:cubicBezTo>
                  <a:pt x="0" y="1005"/>
                  <a:pt x="264" y="892"/>
                  <a:pt x="279" y="771"/>
                </a:cubicBezTo>
                <a:cubicBezTo>
                  <a:pt x="294" y="650"/>
                  <a:pt x="74" y="310"/>
                  <a:pt x="97" y="318"/>
                </a:cubicBezTo>
                <a:cubicBezTo>
                  <a:pt x="120" y="326"/>
                  <a:pt x="340" y="870"/>
                  <a:pt x="415" y="817"/>
                </a:cubicBezTo>
                <a:cubicBezTo>
                  <a:pt x="490" y="764"/>
                  <a:pt x="536" y="0"/>
                  <a:pt x="551" y="0"/>
                </a:cubicBezTo>
                <a:cubicBezTo>
                  <a:pt x="566" y="0"/>
                  <a:pt x="400" y="726"/>
                  <a:pt x="506" y="817"/>
                </a:cubicBezTo>
                <a:cubicBezTo>
                  <a:pt x="612" y="908"/>
                  <a:pt x="1179" y="529"/>
                  <a:pt x="1186" y="544"/>
                </a:cubicBezTo>
                <a:cubicBezTo>
                  <a:pt x="1193" y="559"/>
                  <a:pt x="551" y="794"/>
                  <a:pt x="551" y="907"/>
                </a:cubicBezTo>
                <a:cubicBezTo>
                  <a:pt x="551" y="1020"/>
                  <a:pt x="1186" y="1202"/>
                  <a:pt x="1186" y="1225"/>
                </a:cubicBezTo>
                <a:cubicBezTo>
                  <a:pt x="1186" y="1248"/>
                  <a:pt x="619" y="990"/>
                  <a:pt x="551" y="1043"/>
                </a:cubicBezTo>
                <a:cubicBezTo>
                  <a:pt x="483" y="1096"/>
                  <a:pt x="801" y="1542"/>
                  <a:pt x="778" y="1542"/>
                </a:cubicBezTo>
                <a:cubicBezTo>
                  <a:pt x="755" y="1542"/>
                  <a:pt x="498" y="1035"/>
                  <a:pt x="415" y="1043"/>
                </a:cubicBezTo>
                <a:cubicBezTo>
                  <a:pt x="332" y="1051"/>
                  <a:pt x="294" y="1595"/>
                  <a:pt x="279" y="1588"/>
                </a:cubicBezTo>
                <a:cubicBezTo>
                  <a:pt x="264" y="1581"/>
                  <a:pt x="362" y="1089"/>
                  <a:pt x="324" y="998"/>
                </a:cubicBezTo>
                <a:cubicBezTo>
                  <a:pt x="286" y="907"/>
                  <a:pt x="14" y="1081"/>
                  <a:pt x="7" y="1043"/>
                </a:cubicBezTo>
                <a:close/>
              </a:path>
            </a:pathLst>
          </a:custGeom>
          <a:solidFill>
            <a:srgbClr val="CC99F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2624" name="Oval 16"/>
          <p:cNvSpPr>
            <a:spLocks noChangeArrowheads="1"/>
          </p:cNvSpPr>
          <p:nvPr/>
        </p:nvSpPr>
        <p:spPr bwMode="auto">
          <a:xfrm>
            <a:off x="4211638" y="1989138"/>
            <a:ext cx="215900" cy="122237"/>
          </a:xfrm>
          <a:prstGeom prst="ellipse">
            <a:avLst/>
          </a:prstGeom>
          <a:solidFill>
            <a:srgbClr val="F32E0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2625" name="Oval 17"/>
          <p:cNvSpPr>
            <a:spLocks noChangeArrowheads="1"/>
          </p:cNvSpPr>
          <p:nvPr/>
        </p:nvSpPr>
        <p:spPr bwMode="auto">
          <a:xfrm>
            <a:off x="2771775" y="2492375"/>
            <a:ext cx="215900" cy="122238"/>
          </a:xfrm>
          <a:prstGeom prst="ellipse">
            <a:avLst/>
          </a:prstGeom>
          <a:solidFill>
            <a:srgbClr val="F32E0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A785-50B4-4353-BA0B-FBB54F8A9753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0"/>
            <a:ext cx="7596187" cy="1270000"/>
          </a:xfrm>
          <a:gradFill rotWithShape="1">
            <a:gsLst>
              <a:gs pos="0">
                <a:srgbClr val="6C7C40"/>
              </a:gs>
              <a:gs pos="100000">
                <a:srgbClr val="6C7C40">
                  <a:gamma/>
                  <a:shade val="46275"/>
                  <a:invGamma/>
                </a:srgbClr>
              </a:gs>
            </a:gsLst>
            <a:lin ang="0" scaled="1"/>
          </a:gra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2000" b="1">
                <a:solidFill>
                  <a:schemeClr val="bg1"/>
                </a:solidFill>
              </a:rPr>
              <a:t>Из заключения медиков-наркологов:</a:t>
            </a:r>
          </a:p>
        </p:txBody>
      </p:sp>
      <p:pic>
        <p:nvPicPr>
          <p:cNvPr id="455683" name="Picture 3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549400" cy="2420938"/>
          </a:xfrm>
          <a:noFill/>
          <a:ln/>
        </p:spPr>
      </p:pic>
      <p:sp>
        <p:nvSpPr>
          <p:cNvPr id="4556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47813" y="1268413"/>
            <a:ext cx="7596187" cy="5589587"/>
          </a:xfrm>
          <a:gradFill rotWithShape="1">
            <a:gsLst>
              <a:gs pos="0">
                <a:srgbClr val="6C7C40"/>
              </a:gs>
              <a:gs pos="100000">
                <a:srgbClr val="6C7C40">
                  <a:gamma/>
                  <a:shade val="46275"/>
                  <a:invGamma/>
                </a:srgbClr>
              </a:gs>
            </a:gsLst>
            <a:lin ang="0" scaled="1"/>
          </a:gradFill>
        </p:spPr>
        <p:txBody>
          <a:bodyPr/>
          <a:lstStyle/>
          <a:p>
            <a:pPr algn="ctr">
              <a:buFontTx/>
              <a:buNone/>
            </a:pPr>
            <a:endParaRPr lang="ru-RU" altLang="ru-RU" sz="2800"/>
          </a:p>
          <a:p>
            <a:pPr algn="ctr">
              <a:buFontTx/>
              <a:buNone/>
            </a:pPr>
            <a:endParaRPr lang="ru-RU" altLang="ru-RU" sz="2800"/>
          </a:p>
          <a:p>
            <a:pPr algn="ctr">
              <a:buFontTx/>
              <a:buNone/>
            </a:pPr>
            <a:endParaRPr lang="ru-RU" altLang="ru-RU" sz="2800"/>
          </a:p>
          <a:p>
            <a:pPr algn="ctr">
              <a:buFontTx/>
              <a:buNone/>
            </a:pPr>
            <a:endParaRPr lang="ru-RU" altLang="ru-RU" sz="2800"/>
          </a:p>
          <a:p>
            <a:pPr>
              <a:buFontTx/>
              <a:buNone/>
            </a:pPr>
            <a:r>
              <a:rPr lang="ru-RU" altLang="ru-RU" sz="2800"/>
              <a:t>   </a:t>
            </a:r>
            <a:r>
              <a:rPr lang="ru-RU" altLang="ru-RU" sz="2800">
                <a:solidFill>
                  <a:schemeClr val="bg1"/>
                </a:solidFill>
              </a:rPr>
              <a:t>«Тот, кто пьёт вино, водку, пиво – на утро мочится своими мозгами»</a:t>
            </a:r>
          </a:p>
        </p:txBody>
      </p:sp>
      <p:sp>
        <p:nvSpPr>
          <p:cNvPr id="455685" name="Rectangle 5"/>
          <p:cNvSpPr>
            <a:spLocks noChangeArrowheads="1"/>
          </p:cNvSpPr>
          <p:nvPr/>
        </p:nvSpPr>
        <p:spPr bwMode="auto">
          <a:xfrm>
            <a:off x="0" y="2420938"/>
            <a:ext cx="1547813" cy="4437062"/>
          </a:xfrm>
          <a:prstGeom prst="rect">
            <a:avLst/>
          </a:prstGeom>
          <a:gradFill rotWithShape="1">
            <a:gsLst>
              <a:gs pos="0">
                <a:srgbClr val="6C7C40">
                  <a:gamma/>
                  <a:shade val="46275"/>
                  <a:invGamma/>
                </a:srgbClr>
              </a:gs>
              <a:gs pos="100000">
                <a:srgbClr val="6C7C4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ru-RU" altLang="ru-RU" sz="1200">
                <a:solidFill>
                  <a:schemeClr val="bg1"/>
                </a:solidFill>
              </a:rPr>
              <a:t>    23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8275-DD4F-4000-9AED-EA754387D417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0"/>
            <a:ext cx="7596187" cy="1270000"/>
          </a:xfrm>
          <a:gradFill rotWithShape="1">
            <a:gsLst>
              <a:gs pos="0">
                <a:srgbClr val="80924C"/>
              </a:gs>
              <a:gs pos="100000">
                <a:srgbClr val="80924C">
                  <a:gamma/>
                  <a:shade val="46275"/>
                  <a:invGamma/>
                </a:srgbClr>
              </a:gs>
            </a:gsLst>
            <a:lin ang="0" scaled="1"/>
          </a:gradFill>
          <a:ln>
            <a:solidFill>
              <a:srgbClr val="6C7C4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2400" b="1">
                <a:solidFill>
                  <a:schemeClr val="bg1"/>
                </a:solidFill>
              </a:rPr>
              <a:t>График депопуляции (вымирания) в России</a:t>
            </a:r>
          </a:p>
        </p:txBody>
      </p:sp>
      <p:pic>
        <p:nvPicPr>
          <p:cNvPr id="466947" name="Picture 3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549400" cy="2420938"/>
          </a:xfrm>
          <a:noFill/>
          <a:ln/>
        </p:spPr>
      </p:pic>
      <p:sp>
        <p:nvSpPr>
          <p:cNvPr id="4669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47813" y="1268413"/>
            <a:ext cx="7596187" cy="5589587"/>
          </a:xfrm>
          <a:gradFill rotWithShape="1">
            <a:gsLst>
              <a:gs pos="0">
                <a:srgbClr val="80924C"/>
              </a:gs>
              <a:gs pos="100000">
                <a:srgbClr val="80924C">
                  <a:gamma/>
                  <a:shade val="46275"/>
                  <a:invGamma/>
                </a:srgbClr>
              </a:gs>
            </a:gsLst>
            <a:lin ang="0" scaled="1"/>
          </a:gradFill>
        </p:spPr>
        <p:txBody>
          <a:bodyPr/>
          <a:lstStyle/>
          <a:p>
            <a:pPr>
              <a:buFontTx/>
              <a:buNone/>
            </a:pPr>
            <a:r>
              <a:rPr lang="ru-RU" altLang="ru-RU" sz="1800" b="1"/>
              <a:t>         </a:t>
            </a:r>
            <a:r>
              <a:rPr lang="ru-RU" altLang="ru-RU" sz="2000" b="1">
                <a:solidFill>
                  <a:schemeClr val="bg1"/>
                </a:solidFill>
              </a:rPr>
              <a:t>1985            1988             1991                                  2000</a:t>
            </a:r>
          </a:p>
          <a:p>
            <a:pPr>
              <a:buFontTx/>
              <a:buNone/>
            </a:pPr>
            <a:endParaRPr lang="ru-RU" altLang="ru-RU" sz="2000" b="1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2000" b="1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800" b="1"/>
          </a:p>
          <a:p>
            <a:pPr>
              <a:buFontTx/>
              <a:buNone/>
            </a:pPr>
            <a:endParaRPr lang="ru-RU" altLang="ru-RU" sz="1800" b="1"/>
          </a:p>
          <a:p>
            <a:pPr>
              <a:buFontTx/>
              <a:buNone/>
            </a:pPr>
            <a:endParaRPr lang="ru-RU" altLang="ru-RU" sz="1800" b="1"/>
          </a:p>
          <a:p>
            <a:pPr>
              <a:buFontTx/>
              <a:buNone/>
            </a:pPr>
            <a:endParaRPr lang="ru-RU" altLang="ru-RU" sz="1800" b="1"/>
          </a:p>
          <a:p>
            <a:pPr>
              <a:buFontTx/>
              <a:buNone/>
            </a:pPr>
            <a:endParaRPr lang="ru-RU" altLang="ru-RU" sz="1800" b="1"/>
          </a:p>
          <a:p>
            <a:pPr>
              <a:buFontTx/>
              <a:buNone/>
            </a:pPr>
            <a:endParaRPr lang="ru-RU" altLang="ru-RU" sz="1800" b="1"/>
          </a:p>
          <a:p>
            <a:pPr>
              <a:buFontTx/>
              <a:buNone/>
            </a:pPr>
            <a:endParaRPr lang="ru-RU" altLang="ru-RU" sz="1800" b="1"/>
          </a:p>
          <a:p>
            <a:pPr>
              <a:buFontTx/>
              <a:buNone/>
            </a:pPr>
            <a:endParaRPr lang="ru-RU" altLang="ru-RU" sz="1800" b="1"/>
          </a:p>
          <a:p>
            <a:pPr>
              <a:buFontTx/>
              <a:buNone/>
            </a:pPr>
            <a:endParaRPr lang="ru-RU" altLang="ru-RU" sz="1800" b="1"/>
          </a:p>
          <a:p>
            <a:pPr>
              <a:buFontTx/>
              <a:buNone/>
            </a:pPr>
            <a:endParaRPr lang="ru-RU" altLang="ru-RU" sz="1800" b="1"/>
          </a:p>
          <a:p>
            <a:pPr>
              <a:buFontTx/>
              <a:buNone/>
            </a:pPr>
            <a:endParaRPr lang="ru-RU" altLang="ru-RU" sz="1800" b="1"/>
          </a:p>
          <a:p>
            <a:pPr>
              <a:buFontTx/>
              <a:buNone/>
            </a:pPr>
            <a:r>
              <a:rPr lang="ru-RU" altLang="ru-RU" sz="1800" b="1"/>
              <a:t>                     </a:t>
            </a:r>
            <a:r>
              <a:rPr lang="ru-RU" altLang="ru-RU" sz="1800" b="1">
                <a:solidFill>
                  <a:schemeClr val="bg1"/>
                </a:solidFill>
              </a:rPr>
              <a:t>Рождаемость</a:t>
            </a:r>
          </a:p>
          <a:p>
            <a:pPr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                     Смертность</a:t>
            </a:r>
          </a:p>
          <a:p>
            <a:pPr>
              <a:buFontTx/>
              <a:buNone/>
            </a:pPr>
            <a:endParaRPr lang="ru-RU" altLang="ru-RU" sz="1800" b="1"/>
          </a:p>
        </p:txBody>
      </p:sp>
      <p:sp>
        <p:nvSpPr>
          <p:cNvPr id="466949" name="Rectangle 5"/>
          <p:cNvSpPr>
            <a:spLocks noChangeArrowheads="1"/>
          </p:cNvSpPr>
          <p:nvPr/>
        </p:nvSpPr>
        <p:spPr bwMode="auto">
          <a:xfrm>
            <a:off x="0" y="2420938"/>
            <a:ext cx="1547813" cy="4437062"/>
          </a:xfrm>
          <a:prstGeom prst="rect">
            <a:avLst/>
          </a:prstGeom>
          <a:gradFill rotWithShape="1">
            <a:gsLst>
              <a:gs pos="0">
                <a:srgbClr val="80924C">
                  <a:gamma/>
                  <a:shade val="46275"/>
                  <a:invGamma/>
                </a:srgbClr>
              </a:gs>
              <a:gs pos="100000">
                <a:srgbClr val="80924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ru-RU" altLang="ru-RU" sz="1200">
                <a:solidFill>
                  <a:schemeClr val="bg1"/>
                </a:solidFill>
              </a:rPr>
              <a:t>    24</a:t>
            </a:r>
          </a:p>
        </p:txBody>
      </p:sp>
      <p:sp>
        <p:nvSpPr>
          <p:cNvPr id="466950" name="Line 6"/>
          <p:cNvSpPr>
            <a:spLocks noChangeShapeType="1"/>
          </p:cNvSpPr>
          <p:nvPr/>
        </p:nvSpPr>
        <p:spPr bwMode="auto">
          <a:xfrm flipV="1">
            <a:off x="2484438" y="2781300"/>
            <a:ext cx="1366837" cy="12239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6951" name="Line 7"/>
          <p:cNvSpPr>
            <a:spLocks noChangeShapeType="1"/>
          </p:cNvSpPr>
          <p:nvPr/>
        </p:nvSpPr>
        <p:spPr bwMode="auto">
          <a:xfrm>
            <a:off x="2484438" y="4005263"/>
            <a:ext cx="1366837" cy="1223962"/>
          </a:xfrm>
          <a:prstGeom prst="line">
            <a:avLst/>
          </a:prstGeom>
          <a:noFill/>
          <a:ln w="76200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6952" name="Line 8"/>
          <p:cNvSpPr>
            <a:spLocks noChangeShapeType="1"/>
          </p:cNvSpPr>
          <p:nvPr/>
        </p:nvSpPr>
        <p:spPr bwMode="auto">
          <a:xfrm>
            <a:off x="1908175" y="4005263"/>
            <a:ext cx="69119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6953" name="Line 9"/>
          <p:cNvSpPr>
            <a:spLocks noChangeShapeType="1"/>
          </p:cNvSpPr>
          <p:nvPr/>
        </p:nvSpPr>
        <p:spPr bwMode="auto">
          <a:xfrm>
            <a:off x="3851275" y="2781300"/>
            <a:ext cx="4537075" cy="36718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6954" name="Line 10"/>
          <p:cNvSpPr>
            <a:spLocks noChangeShapeType="1"/>
          </p:cNvSpPr>
          <p:nvPr/>
        </p:nvSpPr>
        <p:spPr bwMode="auto">
          <a:xfrm flipV="1">
            <a:off x="3851275" y="1628775"/>
            <a:ext cx="4537075" cy="3600450"/>
          </a:xfrm>
          <a:prstGeom prst="line">
            <a:avLst/>
          </a:prstGeom>
          <a:noFill/>
          <a:ln w="76200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6955" name="Line 11"/>
          <p:cNvSpPr>
            <a:spLocks noChangeShapeType="1"/>
          </p:cNvSpPr>
          <p:nvPr/>
        </p:nvSpPr>
        <p:spPr bwMode="auto">
          <a:xfrm>
            <a:off x="2195513" y="6092825"/>
            <a:ext cx="576262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6956" name="Line 12"/>
          <p:cNvSpPr>
            <a:spLocks noChangeShapeType="1"/>
          </p:cNvSpPr>
          <p:nvPr/>
        </p:nvSpPr>
        <p:spPr bwMode="auto">
          <a:xfrm>
            <a:off x="2195513" y="6453188"/>
            <a:ext cx="576262" cy="0"/>
          </a:xfrm>
          <a:prstGeom prst="line">
            <a:avLst/>
          </a:prstGeom>
          <a:noFill/>
          <a:ln w="76200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050F0-EBF8-406A-98A5-0269189A42C4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0"/>
            <a:ext cx="7596187" cy="1270000"/>
          </a:xfrm>
          <a:gradFill rotWithShape="1">
            <a:gsLst>
              <a:gs pos="0">
                <a:srgbClr val="80924C"/>
              </a:gs>
              <a:gs pos="100000">
                <a:srgbClr val="80924C">
                  <a:gamma/>
                  <a:shade val="46275"/>
                  <a:invGamma/>
                </a:srgbClr>
              </a:gs>
            </a:gsLst>
            <a:lin ang="0" scaled="1"/>
          </a:gra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2400" b="1">
                <a:solidFill>
                  <a:schemeClr val="bg1"/>
                </a:solidFill>
              </a:rPr>
              <a:t>Данные популяционной деградации</a:t>
            </a:r>
          </a:p>
        </p:txBody>
      </p:sp>
      <p:pic>
        <p:nvPicPr>
          <p:cNvPr id="454659" name="Picture 3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549400" cy="2420938"/>
          </a:xfrm>
          <a:noFill/>
          <a:ln/>
        </p:spPr>
      </p:pic>
      <p:sp>
        <p:nvSpPr>
          <p:cNvPr id="4546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47813" y="1268413"/>
            <a:ext cx="7596187" cy="5589587"/>
          </a:xfrm>
          <a:gradFill rotWithShape="1">
            <a:gsLst>
              <a:gs pos="0">
                <a:srgbClr val="80924C"/>
              </a:gs>
              <a:gs pos="100000">
                <a:srgbClr val="80924C">
                  <a:gamma/>
                  <a:shade val="46275"/>
                  <a:invGamma/>
                </a:srgbClr>
              </a:gs>
            </a:gsLst>
            <a:lin ang="0" scaled="1"/>
          </a:gradFill>
        </p:spPr>
        <p:txBody>
          <a:bodyPr/>
          <a:lstStyle/>
          <a:p>
            <a:pPr>
              <a:buFontTx/>
              <a:buNone/>
            </a:pPr>
            <a:r>
              <a:rPr lang="ru-RU" altLang="ru-RU" sz="2400"/>
              <a:t>    </a:t>
            </a:r>
            <a:r>
              <a:rPr lang="ru-RU" altLang="ru-RU" sz="2000" b="1">
                <a:solidFill>
                  <a:schemeClr val="bg1"/>
                </a:solidFill>
              </a:rPr>
              <a:t>До 1962 г. данные засекречены.</a:t>
            </a:r>
          </a:p>
          <a:p>
            <a:pPr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    1982 г. – 3,5 % рождено детей с уродствами и умственно неполноценных.</a:t>
            </a:r>
          </a:p>
          <a:p>
            <a:pPr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    1998 г. – 37,5 %.</a:t>
            </a:r>
          </a:p>
          <a:p>
            <a:pPr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    В «пьяных» регионах, таких как г. Новокузнецк – до 60%.</a:t>
            </a:r>
          </a:p>
          <a:p>
            <a:pPr algn="ctr">
              <a:buFontTx/>
              <a:buNone/>
            </a:pPr>
            <a:r>
              <a:rPr lang="ru-RU" altLang="ru-RU" sz="2400">
                <a:solidFill>
                  <a:schemeClr val="bg1"/>
                </a:solidFill>
              </a:rPr>
              <a:t>Количество вспомогательных школ</a:t>
            </a:r>
          </a:p>
          <a:p>
            <a:pPr>
              <a:buFontTx/>
              <a:buNone/>
            </a:pPr>
            <a:r>
              <a:rPr lang="ru-RU" altLang="ru-RU" sz="2400">
                <a:solidFill>
                  <a:schemeClr val="bg1"/>
                </a:solidFill>
              </a:rPr>
              <a:t>    </a:t>
            </a:r>
          </a:p>
        </p:txBody>
      </p:sp>
      <p:sp>
        <p:nvSpPr>
          <p:cNvPr id="454661" name="Rectangle 5"/>
          <p:cNvSpPr>
            <a:spLocks noChangeArrowheads="1"/>
          </p:cNvSpPr>
          <p:nvPr/>
        </p:nvSpPr>
        <p:spPr bwMode="auto">
          <a:xfrm>
            <a:off x="0" y="2420938"/>
            <a:ext cx="1547813" cy="4437062"/>
          </a:xfrm>
          <a:prstGeom prst="rect">
            <a:avLst/>
          </a:prstGeom>
          <a:gradFill rotWithShape="1">
            <a:gsLst>
              <a:gs pos="0">
                <a:srgbClr val="80924C">
                  <a:gamma/>
                  <a:shade val="46275"/>
                  <a:invGamma/>
                </a:srgbClr>
              </a:gs>
              <a:gs pos="100000">
                <a:srgbClr val="80924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ru-RU" altLang="ru-RU" sz="1200">
                <a:solidFill>
                  <a:schemeClr val="bg1"/>
                </a:solidFill>
              </a:rPr>
              <a:t>   25</a:t>
            </a:r>
          </a:p>
        </p:txBody>
      </p:sp>
      <p:graphicFrame>
        <p:nvGraphicFramePr>
          <p:cNvPr id="454722" name="Group 66"/>
          <p:cNvGraphicFramePr>
            <a:graphicFrameLocks noGrp="1"/>
          </p:cNvGraphicFramePr>
          <p:nvPr/>
        </p:nvGraphicFramePr>
        <p:xfrm>
          <a:off x="1547813" y="4076700"/>
          <a:ext cx="7177087" cy="2698750"/>
        </p:xfrm>
        <a:graphic>
          <a:graphicData uri="http://schemas.openxmlformats.org/drawingml/2006/table">
            <a:tbl>
              <a:tblPr/>
              <a:tblGrid>
                <a:gridCol w="3887787"/>
                <a:gridCol w="1441450"/>
                <a:gridCol w="1847850"/>
              </a:tblGrid>
              <a:tr h="4365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1960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1980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Вологодская обл.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Донецкая обл.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Ленинградская обл.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64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(в1985г.)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В Омске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В Новосибирске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58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(2- в Ак.г.)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E408-B6F9-444A-A169-07151C572CDC}" type="slidenum">
              <a:rPr lang="ru-RU" altLang="ru-RU"/>
              <a:pPr/>
              <a:t>25</a:t>
            </a:fld>
            <a:endParaRPr lang="ru-RU" altLang="ru-RU"/>
          </a:p>
        </p:txBody>
      </p:sp>
      <p:pic>
        <p:nvPicPr>
          <p:cNvPr id="488450" name="Picture 2" descr="art_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4033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84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81075"/>
          </a:xfrm>
        </p:spPr>
        <p:txBody>
          <a:bodyPr anchor="ctr"/>
          <a:lstStyle/>
          <a:p>
            <a:r>
              <a:rPr lang="ru-RU" altLang="ru-RU" sz="4000" b="1">
                <a:solidFill>
                  <a:srgbClr val="FF0000"/>
                </a:solidFill>
              </a:rPr>
              <a:t>Самоубийства среди молодежи</a:t>
            </a:r>
            <a:r>
              <a:rPr lang="ru-RU" altLang="ru-RU" sz="4000"/>
              <a:t> </a:t>
            </a:r>
          </a:p>
        </p:txBody>
      </p:sp>
      <p:sp>
        <p:nvSpPr>
          <p:cNvPr id="488452" name="Text Box 4"/>
          <p:cNvSpPr txBox="1">
            <a:spLocks noChangeArrowheads="1"/>
          </p:cNvSpPr>
          <p:nvPr/>
        </p:nvSpPr>
        <p:spPr bwMode="auto">
          <a:xfrm>
            <a:off x="5003800" y="692150"/>
            <a:ext cx="381635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ru-RU" sz="2400" b="1">
              <a:latin typeface="Arial" panose="020B0604020202020204" pitchFamily="34" charset="0"/>
            </a:endParaRPr>
          </a:p>
          <a:p>
            <a:r>
              <a:rPr lang="ru-RU" altLang="ru-RU" sz="2400" b="1">
                <a:latin typeface="Arial" panose="020B0604020202020204" pitchFamily="34" charset="0"/>
              </a:rPr>
              <a:t>Рост числа самоубийств является показателем проблем, с которыми сталкивается молодежь. </a:t>
            </a:r>
          </a:p>
          <a:p>
            <a:r>
              <a:rPr lang="ru-RU" altLang="ru-RU" sz="2400" b="1">
                <a:latin typeface="Arial" panose="020B0604020202020204" pitchFamily="34" charset="0"/>
              </a:rPr>
              <a:t>В последние годы Россия сохраняет лидирующее место в мире по смертности от самоубийств, убийств и несчастных случаев</a:t>
            </a:r>
            <a:r>
              <a:rPr lang="ru-RU" altLang="ru-RU" sz="2400" b="1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8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73CD02-D7B0-4301-AF1D-58F09CCBB45D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258888"/>
          </a:xfrm>
        </p:spPr>
        <p:txBody>
          <a:bodyPr/>
          <a:lstStyle/>
          <a:p>
            <a:r>
              <a:rPr lang="ru-RU" altLang="ru-RU" sz="2900"/>
              <a:t>Доля потребляющих различные виды спиртных напитков в общей численности потребителей алкоголя: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060575"/>
            <a:ext cx="5543550" cy="3024188"/>
          </a:xfrm>
        </p:spPr>
        <p:txBody>
          <a:bodyPr/>
          <a:lstStyle/>
          <a:p>
            <a:r>
              <a:rPr lang="ru-RU" altLang="ru-RU" sz="2800">
                <a:solidFill>
                  <a:srgbClr val="FF0000"/>
                </a:solidFill>
              </a:rPr>
              <a:t>Пиво – 49,3%</a:t>
            </a:r>
          </a:p>
          <a:p>
            <a:r>
              <a:rPr lang="ru-RU" altLang="ru-RU" sz="2800">
                <a:solidFill>
                  <a:srgbClr val="FF0000"/>
                </a:solidFill>
              </a:rPr>
              <a:t>Водка – 58,6%</a:t>
            </a:r>
            <a:r>
              <a:rPr lang="ru-RU" altLang="ru-RU" sz="2800"/>
              <a:t> </a:t>
            </a:r>
          </a:p>
          <a:p>
            <a:r>
              <a:rPr lang="ru-RU" altLang="ru-RU" sz="2800"/>
              <a:t>Самогон – 18%</a:t>
            </a:r>
          </a:p>
          <a:p>
            <a:r>
              <a:rPr lang="ru-RU" altLang="ru-RU" sz="2800"/>
              <a:t>Сухие вина – 22,2%</a:t>
            </a:r>
          </a:p>
          <a:p>
            <a:r>
              <a:rPr lang="ru-RU" altLang="ru-RU" sz="2800"/>
              <a:t>Крепленые вина – 13,1%</a:t>
            </a:r>
          </a:p>
          <a:p>
            <a:endParaRPr lang="ru-RU" altLang="ru-RU" sz="2800">
              <a:solidFill>
                <a:srgbClr val="FF0000"/>
              </a:solidFill>
            </a:endParaRPr>
          </a:p>
        </p:txBody>
      </p:sp>
      <p:pic>
        <p:nvPicPr>
          <p:cNvPr id="485380" name="Picture 4" descr="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1700213"/>
            <a:ext cx="2598738" cy="4895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853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853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853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8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8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8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8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8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8" grpId="0"/>
      <p:bldP spid="48537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703E-DD1B-4348-A654-AAE9ADC0A4B7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0" y="473075"/>
            <a:ext cx="6273800" cy="1143000"/>
          </a:xfrm>
        </p:spPr>
        <p:txBody>
          <a:bodyPr/>
          <a:lstStyle/>
          <a:p>
            <a:r>
              <a:rPr lang="ru-RU" altLang="ru-RU" sz="2000" b="1">
                <a:latin typeface="Arial" panose="020B0604020202020204" pitchFamily="34" charset="0"/>
              </a:rPr>
              <a:t>и) ОТ ПРИМЕНЕНИЯ НАРКОТИКОВ</a:t>
            </a:r>
            <a:r>
              <a:rPr lang="ru-RU" altLang="ru-RU" sz="2000" b="1"/>
              <a:t/>
            </a:r>
            <a:br>
              <a:rPr lang="ru-RU" altLang="ru-RU" sz="2000" b="1"/>
            </a:br>
            <a:endParaRPr lang="ru-RU" altLang="ru-RU" sz="2000" b="1"/>
          </a:p>
        </p:txBody>
      </p:sp>
      <p:pic>
        <p:nvPicPr>
          <p:cNvPr id="456707" name="Picture 3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333375"/>
            <a:ext cx="1439862" cy="1366838"/>
          </a:xfrm>
          <a:noFill/>
          <a:ln/>
        </p:spPr>
      </p:pic>
      <p:sp>
        <p:nvSpPr>
          <p:cNvPr id="4567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1828800"/>
            <a:ext cx="8291512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/>
              <a:t>До 1992 г. в СССР не было возможности поменять рубли на доллары. Наркомафии наши «деревянные» были не нужны. Наркотиков в стране почти не было.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С этого же года в Афганистане наблюдается значительный рост производства наркотиков.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В 2002 году мировая наркомафия вывезла из России 12,5 млрд. долларов, примерно1</a:t>
            </a:r>
            <a:r>
              <a:rPr lang="en-US" altLang="ru-RU" sz="2400"/>
              <a:t>/</a:t>
            </a:r>
            <a:r>
              <a:rPr lang="ru-RU" altLang="ru-RU" sz="2400"/>
              <a:t>4 годового бюджета страны.</a:t>
            </a:r>
          </a:p>
          <a:p>
            <a:pPr>
              <a:lnSpc>
                <a:spcPct val="90000"/>
              </a:lnSpc>
            </a:pPr>
            <a:r>
              <a:rPr lang="ru-RU" altLang="ru-RU" sz="2700" b="1"/>
              <a:t>Ежегодно в г.Королёве от наркомании умирает 50 человек.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70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6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6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56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56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6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6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456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56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6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6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456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56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6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6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456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56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6" grpId="0"/>
      <p:bldP spid="45670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9F18-FAEB-45B8-B0D5-EA71AABD0F66}" type="slidenum">
              <a:rPr lang="ru-RU" altLang="ru-RU"/>
              <a:pPr/>
              <a:t>28</a:t>
            </a:fld>
            <a:endParaRPr lang="ru-RU" altLang="ru-RU"/>
          </a:p>
        </p:txBody>
      </p:sp>
      <p:pic>
        <p:nvPicPr>
          <p:cNvPr id="486402" name="Picture 2" descr="10-narkoman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563938" cy="3563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6403" name="Picture 3" descr="narkoman1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57588"/>
            <a:ext cx="3492500" cy="3300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6404" name="Picture 4" descr="1793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0"/>
            <a:ext cx="4284662" cy="3779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6405" name="Picture 5" descr="narkom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3611563"/>
            <a:ext cx="4275137" cy="324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6406" name="Picture 6" descr="2479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773238"/>
            <a:ext cx="34194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8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8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8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8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8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B958-0192-4213-B8D2-456088A75090}" type="slidenum">
              <a:rPr lang="ru-RU" altLang="ru-RU"/>
              <a:pPr/>
              <a:t>29</a:t>
            </a:fld>
            <a:endParaRPr lang="ru-RU" altLang="ru-RU"/>
          </a:p>
        </p:txBody>
      </p:sp>
      <p:pic>
        <p:nvPicPr>
          <p:cNvPr id="489474" name="Picture 2" descr="2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3429000"/>
            <a:ext cx="2974975" cy="2974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9475" name="Picture 3" descr="imgb01432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2590800" cy="3529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9476" name="Picture 4" descr="1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692150"/>
            <a:ext cx="2749550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9477" name="Text Box 5"/>
          <p:cNvSpPr txBox="1">
            <a:spLocks noChangeArrowheads="1"/>
          </p:cNvSpPr>
          <p:nvPr/>
        </p:nvSpPr>
        <p:spPr bwMode="auto">
          <a:xfrm>
            <a:off x="395288" y="836613"/>
            <a:ext cx="109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6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3</a:t>
            </a:r>
            <a:r>
              <a:rPr lang="en-US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%</a:t>
            </a:r>
            <a:endParaRPr lang="ru-RU" altLang="ru-RU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89478" name="Text Box 6"/>
          <p:cNvSpPr txBox="1">
            <a:spLocks noChangeArrowheads="1"/>
          </p:cNvSpPr>
          <p:nvPr/>
        </p:nvSpPr>
        <p:spPr bwMode="auto">
          <a:xfrm>
            <a:off x="3059113" y="2924175"/>
            <a:ext cx="109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26%</a:t>
            </a:r>
            <a:endParaRPr lang="ru-RU" altLang="ru-RU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89479" name="Text Box 7"/>
          <p:cNvSpPr txBox="1">
            <a:spLocks noChangeArrowheads="1"/>
          </p:cNvSpPr>
          <p:nvPr/>
        </p:nvSpPr>
        <p:spPr bwMode="auto">
          <a:xfrm>
            <a:off x="6156325" y="3429000"/>
            <a:ext cx="84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4%</a:t>
            </a:r>
            <a:endParaRPr lang="ru-RU" altLang="ru-RU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8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8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8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8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8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8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7" grpId="0"/>
      <p:bldP spid="489478" grpId="0"/>
      <p:bldP spid="4894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E741-DAFD-4BCA-AAB5-0D51F3A47B5F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976313"/>
          </a:xfrm>
        </p:spPr>
        <p:txBody>
          <a:bodyPr/>
          <a:lstStyle/>
          <a:p>
            <a:pPr algn="ctr"/>
            <a:r>
              <a:rPr lang="ru-RU" altLang="ru-RU" sz="2800" b="1"/>
              <a:t>1. Культура умственного труда. Возможности и необходимость её развития</a:t>
            </a:r>
            <a:r>
              <a:rPr lang="ru-RU" altLang="ru-RU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349500"/>
            <a:ext cx="8229600" cy="4114800"/>
          </a:xfrm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ru-RU" altLang="ru-RU" sz="2400"/>
              <a:t>«Знание смиряет великого,                                                                                                 удивляет обычного                                                                                                             и раздувает маленького человека».                                                                     Л.Н.Толстой</a:t>
            </a:r>
            <a:endParaRPr lang="en-US" altLang="ru-RU" sz="2400"/>
          </a:p>
          <a:p>
            <a:pPr algn="r">
              <a:lnSpc>
                <a:spcPct val="80000"/>
              </a:lnSpc>
              <a:buFontTx/>
              <a:buNone/>
            </a:pPr>
            <a:endParaRPr lang="ru-RU" altLang="ru-RU" sz="2400"/>
          </a:p>
          <a:p>
            <a:pPr algn="r">
              <a:lnSpc>
                <a:spcPct val="80000"/>
              </a:lnSpc>
            </a:pPr>
            <a:r>
              <a:rPr lang="ru-RU" altLang="ru-RU" sz="2400"/>
              <a:t>Нельзя научить,                                                                                                                     можно научиться.</a:t>
            </a:r>
          </a:p>
          <a:p>
            <a:pPr algn="r">
              <a:lnSpc>
                <a:spcPct val="80000"/>
              </a:lnSpc>
              <a:buFontTx/>
              <a:buNone/>
            </a:pPr>
            <a:endParaRPr lang="ru-RU" altLang="ru-RU" sz="2400"/>
          </a:p>
          <a:p>
            <a:pPr algn="r">
              <a:lnSpc>
                <a:spcPct val="80000"/>
              </a:lnSpc>
            </a:pPr>
            <a:r>
              <a:rPr lang="ru-RU" altLang="ru-RU" sz="2400"/>
              <a:t>Умные от учения умнеют,                                                                                                        дураки дуреют,                                                                                                                                остальные остаются, какими были.</a:t>
            </a:r>
            <a:endParaRPr lang="en-US" altLang="ru-RU" sz="2400"/>
          </a:p>
          <a:p>
            <a:pPr algn="r">
              <a:lnSpc>
                <a:spcPct val="80000"/>
              </a:lnSpc>
            </a:pPr>
            <a:endParaRPr lang="ru-RU" altLang="ru-RU" sz="2400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2400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2800" b="1" i="1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2800" b="1" i="1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1838-7BE0-4971-9A41-E853A1AF11EC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490512" name="Rectangle 16"/>
          <p:cNvSpPr>
            <a:spLocks noGrp="1" noChangeArrowheads="1"/>
          </p:cNvSpPr>
          <p:nvPr>
            <p:ph type="title"/>
          </p:nvPr>
        </p:nvSpPr>
        <p:spPr>
          <a:xfrm>
            <a:off x="3132138" y="1844675"/>
            <a:ext cx="2881312" cy="647700"/>
          </a:xfrm>
        </p:spPr>
        <p:txBody>
          <a:bodyPr/>
          <a:lstStyle/>
          <a:p>
            <a:pPr algn="ctr"/>
            <a:r>
              <a:rPr lang="ru-RU" altLang="ru-RU" b="1">
                <a:solidFill>
                  <a:srgbClr val="F32E07"/>
                </a:solidFill>
                <a:latin typeface="Arial" panose="020B0604020202020204" pitchFamily="34" charset="0"/>
              </a:rPr>
              <a:t>А ТЫ?..</a:t>
            </a:r>
          </a:p>
        </p:txBody>
      </p:sp>
      <p:pic>
        <p:nvPicPr>
          <p:cNvPr id="490499" name="Picture 3" descr="Narkomania-200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3716338"/>
            <a:ext cx="2124075" cy="2124075"/>
          </a:xfrm>
          <a:noFill/>
          <a:ln w="635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0500" name="Picture 4" descr="1138097787_12d62356_4066_4ad3_95ac_65bb9d57a4d7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052513"/>
            <a:ext cx="2124075" cy="2276475"/>
          </a:xfr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0501" name="Line 5"/>
          <p:cNvSpPr>
            <a:spLocks noChangeShapeType="1"/>
          </p:cNvSpPr>
          <p:nvPr/>
        </p:nvSpPr>
        <p:spPr bwMode="auto">
          <a:xfrm>
            <a:off x="3563938" y="3716338"/>
            <a:ext cx="2124075" cy="21605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0502" name="Line 6"/>
          <p:cNvSpPr>
            <a:spLocks noChangeShapeType="1"/>
          </p:cNvSpPr>
          <p:nvPr/>
        </p:nvSpPr>
        <p:spPr bwMode="auto">
          <a:xfrm flipV="1">
            <a:off x="3492500" y="3716338"/>
            <a:ext cx="2124075" cy="20875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0503" name="Line 7"/>
          <p:cNvSpPr>
            <a:spLocks noChangeShapeType="1"/>
          </p:cNvSpPr>
          <p:nvPr/>
        </p:nvSpPr>
        <p:spPr bwMode="auto">
          <a:xfrm>
            <a:off x="611188" y="1052513"/>
            <a:ext cx="2195512" cy="2349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0504" name="Line 8"/>
          <p:cNvSpPr>
            <a:spLocks noChangeShapeType="1"/>
          </p:cNvSpPr>
          <p:nvPr/>
        </p:nvSpPr>
        <p:spPr bwMode="auto">
          <a:xfrm flipV="1">
            <a:off x="611188" y="1052513"/>
            <a:ext cx="2124075" cy="22050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0505" name="Text Box 9"/>
          <p:cNvSpPr txBox="1">
            <a:spLocks noChangeArrowheads="1"/>
          </p:cNvSpPr>
          <p:nvPr/>
        </p:nvSpPr>
        <p:spPr bwMode="auto">
          <a:xfrm>
            <a:off x="3040063" y="14271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ru-RU" altLang="ru-RU">
              <a:latin typeface="Verdana" panose="020B0604030504040204" pitchFamily="34" charset="0"/>
            </a:endParaRPr>
          </a:p>
        </p:txBody>
      </p:sp>
      <p:pic>
        <p:nvPicPr>
          <p:cNvPr id="490507" name="Picture 11" descr="pic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25" y="1125538"/>
            <a:ext cx="2195513" cy="2205037"/>
          </a:xfrm>
          <a:noFill/>
          <a:ln w="412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0508" name="Line 12"/>
          <p:cNvSpPr>
            <a:spLocks noChangeShapeType="1"/>
          </p:cNvSpPr>
          <p:nvPr/>
        </p:nvSpPr>
        <p:spPr bwMode="auto">
          <a:xfrm>
            <a:off x="6372225" y="1125538"/>
            <a:ext cx="2124075" cy="22050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0509" name="Line 13"/>
          <p:cNvSpPr>
            <a:spLocks noChangeShapeType="1"/>
          </p:cNvSpPr>
          <p:nvPr/>
        </p:nvSpPr>
        <p:spPr bwMode="auto">
          <a:xfrm flipV="1">
            <a:off x="6372225" y="1125538"/>
            <a:ext cx="2124075" cy="2133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0510" name="Line 14"/>
          <p:cNvSpPr>
            <a:spLocks noChangeShapeType="1"/>
          </p:cNvSpPr>
          <p:nvPr/>
        </p:nvSpPr>
        <p:spPr bwMode="auto">
          <a:xfrm>
            <a:off x="2843213" y="1773238"/>
            <a:ext cx="1728787" cy="1871662"/>
          </a:xfrm>
          <a:prstGeom prst="line">
            <a:avLst/>
          </a:prstGeom>
          <a:noFill/>
          <a:ln w="9525">
            <a:solidFill>
              <a:srgbClr val="F32E0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0511" name="Line 15"/>
          <p:cNvSpPr>
            <a:spLocks noChangeShapeType="1"/>
          </p:cNvSpPr>
          <p:nvPr/>
        </p:nvSpPr>
        <p:spPr bwMode="auto">
          <a:xfrm flipV="1">
            <a:off x="4572000" y="1700213"/>
            <a:ext cx="1800225" cy="1944687"/>
          </a:xfrm>
          <a:prstGeom prst="line">
            <a:avLst/>
          </a:prstGeom>
          <a:noFill/>
          <a:ln w="9525">
            <a:solidFill>
              <a:srgbClr val="F32E0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0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0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5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2216-CAF2-454D-8F35-0CF601BA775B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 algn="ctr"/>
            <a:r>
              <a:rPr lang="ru-RU" altLang="ru-RU" sz="1800" b="1">
                <a:solidFill>
                  <a:schemeClr val="tx1"/>
                </a:solidFill>
              </a:rPr>
              <a:t>4. ПАМЯТЬ И ВНИМАНИЕ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7885113" cy="594995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400" b="1">
                <a:solidFill>
                  <a:srgbClr val="EAC9C6"/>
                </a:solidFill>
              </a:rPr>
              <a:t>Ситуации, в которых наше внимание имеет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400" b="1">
                <a:solidFill>
                  <a:srgbClr val="EAC9C6"/>
                </a:solidFill>
              </a:rPr>
              <a:t> тенденцию к падению: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altLang="ru-RU" sz="2400" b="1">
              <a:solidFill>
                <a:srgbClr val="EAC9C6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400"/>
              <a:t>когда нас торопят или на нас давят обстоятельства;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когда нас перебивают или возникают отвлекающие      факторы;                                             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при переутомлении или под действием лекарств и      алкоголя;                                               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когда мы находимся в привычной обстановке     (из-за потери бдительности);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когда нас переполняют чувства (возбуждение, восторг, гнев, особенно чувство вины);</a:t>
            </a:r>
            <a:r>
              <a:rPr lang="ru-RU" altLang="ru-RU" sz="2400" b="1"/>
              <a:t> 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когда мы не понимаем смысла воспринимаемой      информации.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92CF-B988-4CD5-B907-95E0D4488FA9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u="sng">
                <a:solidFill>
                  <a:srgbClr val="4B1C13"/>
                </a:solidFill>
              </a:rPr>
              <a:t>Качество</a:t>
            </a:r>
            <a:r>
              <a:rPr lang="ru-RU" altLang="ru-RU" sz="2400"/>
              <a:t>  запоминания </a:t>
            </a:r>
            <a:r>
              <a:rPr lang="ru-RU" altLang="ru-RU" sz="2400" u="sng"/>
              <a:t>обусловлено  </a:t>
            </a:r>
            <a:r>
              <a:rPr lang="ru-RU" altLang="ru-RU" sz="2400" b="1" u="sng">
                <a:solidFill>
                  <a:srgbClr val="4B1C13"/>
                </a:solidFill>
              </a:rPr>
              <a:t>вниманием</a:t>
            </a:r>
            <a:r>
              <a:rPr lang="ru-RU" altLang="ru-RU" sz="2400"/>
              <a:t> человека к объекту записи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ru-RU"/>
              <a:t> </a:t>
            </a:r>
            <a:endParaRPr lang="ru-RU" altLang="ru-RU" b="1"/>
          </a:p>
          <a:p>
            <a:pPr algn="ctr">
              <a:buFontTx/>
              <a:buNone/>
            </a:pPr>
            <a:r>
              <a:rPr lang="ru-RU" altLang="ru-RU" b="1"/>
              <a:t>   </a:t>
            </a:r>
            <a:r>
              <a:rPr lang="ru-RU" altLang="ru-RU" sz="2800" b="1"/>
              <a:t>Внимание </a:t>
            </a:r>
            <a:r>
              <a:rPr lang="ru-RU" altLang="ru-RU" sz="2800"/>
              <a:t>представляет собой</a:t>
            </a:r>
            <a:r>
              <a:rPr lang="ru-RU" altLang="ru-RU" sz="2800" b="1"/>
              <a:t> </a:t>
            </a:r>
            <a:r>
              <a:rPr lang="ru-RU" altLang="ru-RU" sz="2800"/>
              <a:t>форму организации психической деятельности, проявляющуюся</a:t>
            </a:r>
            <a:r>
              <a:rPr lang="ru-RU" altLang="ru-RU" sz="2800" b="1"/>
              <a:t> в избирательной направленности (селективности), концентрации и относительной устойчивости.</a:t>
            </a:r>
            <a:r>
              <a:rPr lang="ru-RU" altLang="ru-RU"/>
              <a:t> </a:t>
            </a:r>
          </a:p>
        </p:txBody>
      </p:sp>
      <p:sp>
        <p:nvSpPr>
          <p:cNvPr id="533508" name="Rectangle 4"/>
          <p:cNvSpPr>
            <a:spLocks noChangeArrowheads="1"/>
          </p:cNvSpPr>
          <p:nvPr/>
        </p:nvSpPr>
        <p:spPr bwMode="auto">
          <a:xfrm>
            <a:off x="395288" y="5537200"/>
            <a:ext cx="698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2400" b="1">
                <a:latin typeface="Arial" panose="020B0604020202020204" pitchFamily="34" charset="0"/>
              </a:rPr>
              <a:t>Слабая память</a:t>
            </a:r>
            <a:r>
              <a:rPr lang="ru-RU" altLang="ru-RU" sz="2400">
                <a:latin typeface="Arial" panose="020B0604020202020204" pitchFamily="34" charset="0"/>
              </a:rPr>
              <a:t> — это, по сути дела, </a:t>
            </a:r>
          </a:p>
          <a:p>
            <a:r>
              <a:rPr lang="ru-RU" altLang="ru-RU" sz="2400" b="1">
                <a:latin typeface="Arial" panose="020B0604020202020204" pitchFamily="34" charset="0"/>
              </a:rPr>
              <a:t>слабое внимание</a:t>
            </a:r>
            <a:r>
              <a:rPr lang="ru-RU" altLang="ru-RU" sz="240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28BE-9C2E-4E6E-B6D5-2F147175DD77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33413"/>
          </a:xfrm>
        </p:spPr>
        <p:txBody>
          <a:bodyPr/>
          <a:lstStyle/>
          <a:p>
            <a:r>
              <a:rPr lang="ru-RU" altLang="ru-RU" sz="2000" b="1"/>
              <a:t>5. ПРИЁМЫ УЛУЧШЕНИЯ И РАЗВИТИЯ ПАМЯТИ</a:t>
            </a:r>
            <a:endParaRPr lang="ru-RU" altLang="ru-RU"/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4495800"/>
          </a:xfrm>
        </p:spPr>
        <p:txBody>
          <a:bodyPr/>
          <a:lstStyle/>
          <a:p>
            <a:r>
              <a:rPr lang="ru-RU" altLang="ru-RU" sz="2400"/>
              <a:t>Развивайте ассоциативное мышление. </a:t>
            </a:r>
          </a:p>
          <a:p>
            <a:r>
              <a:rPr lang="ru-RU" altLang="ru-RU" sz="2400"/>
              <a:t>При запоминании используйте все каналы восприятия информации (визуальный обязательно).</a:t>
            </a:r>
          </a:p>
          <a:p>
            <a:r>
              <a:rPr lang="ru-RU" altLang="ru-RU" sz="2400"/>
              <a:t>Визуализируйте с фантазией и с положительными эмоциями.</a:t>
            </a:r>
          </a:p>
          <a:p>
            <a:r>
              <a:rPr lang="ru-RU" altLang="ru-RU" sz="2400"/>
              <a:t>Тренируйте память (решайте в уме арифметические задачи, разгадывайте кроссворды, заучивайте стихи и пр.) </a:t>
            </a:r>
          </a:p>
          <a:p>
            <a:r>
              <a:rPr lang="ru-RU" altLang="ru-RU" sz="2400"/>
              <a:t>Тренируйте способность к концентрации внимания </a:t>
            </a:r>
          </a:p>
          <a:p>
            <a:r>
              <a:rPr lang="ru-RU" altLang="ru-RU" sz="2400"/>
              <a:t>Научитесь расслабляться.</a:t>
            </a:r>
          </a:p>
          <a:p>
            <a:endParaRPr lang="ru-RU" altLang="ru-RU" sz="2400"/>
          </a:p>
          <a:p>
            <a:endParaRPr lang="ru-RU" altLang="ru-RU" sz="2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5787-9ED9-4D9B-BE80-A28E07592BDA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975350"/>
          </a:xfrm>
        </p:spPr>
        <p:txBody>
          <a:bodyPr/>
          <a:lstStyle/>
          <a:p>
            <a:pPr algn="ctr">
              <a:buFontTx/>
              <a:buNone/>
            </a:pPr>
            <a:endParaRPr lang="en-US" altLang="ru-RU" b="1"/>
          </a:p>
          <a:p>
            <a:pPr algn="ctr">
              <a:buFontTx/>
              <a:buNone/>
            </a:pPr>
            <a:endParaRPr lang="en-US" altLang="ru-RU" b="1"/>
          </a:p>
          <a:p>
            <a:pPr algn="ctr">
              <a:buFontTx/>
              <a:buNone/>
            </a:pPr>
            <a:endParaRPr lang="en-US" altLang="ru-RU" b="1"/>
          </a:p>
          <a:p>
            <a:pPr algn="ctr">
              <a:buFontTx/>
              <a:buNone/>
            </a:pPr>
            <a:r>
              <a:rPr lang="ru-RU" altLang="ru-RU" b="1"/>
              <a:t>Любые стратегии улучшения качества работы  памяти одновременно являются стратегиями повышения эффективности умственного труда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C5B9-CF35-435A-9DFB-2669C97BFDD6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76250"/>
            <a:ext cx="8229600" cy="620713"/>
          </a:xfrm>
        </p:spPr>
        <p:txBody>
          <a:bodyPr/>
          <a:lstStyle/>
          <a:p>
            <a:r>
              <a:rPr lang="ru-RU" altLang="ru-RU" sz="4000"/>
              <a:t>Зачем нужно учиться? </a:t>
            </a:r>
            <a:br>
              <a:rPr lang="ru-RU" altLang="ru-RU" sz="4000"/>
            </a:br>
            <a:r>
              <a:rPr lang="ru-RU" altLang="ru-RU" sz="800"/>
              <a:t> </a:t>
            </a:r>
            <a:br>
              <a:rPr lang="ru-RU" altLang="ru-RU" sz="800"/>
            </a:br>
            <a:r>
              <a:rPr lang="ru-RU" altLang="ru-RU" sz="800"/>
              <a:t>     </a:t>
            </a:r>
            <a:r>
              <a:rPr lang="ru-RU" altLang="ru-RU" sz="1800" b="1"/>
              <a:t/>
            </a:r>
            <a:br>
              <a:rPr lang="ru-RU" altLang="ru-RU" sz="1800" b="1"/>
            </a:br>
            <a:endParaRPr lang="ru-RU" altLang="ru-RU" sz="1800" b="1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84888" y="1484313"/>
            <a:ext cx="3059112" cy="4824412"/>
          </a:xfrm>
        </p:spPr>
        <p:txBody>
          <a:bodyPr/>
          <a:lstStyle/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r>
              <a:rPr lang="ru-RU" altLang="ru-RU"/>
              <a:t>                                                   </a:t>
            </a:r>
            <a:r>
              <a:rPr lang="ru-RU" altLang="ru-RU" sz="1800" b="1"/>
              <a:t>Знаю, что знаю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r>
              <a:rPr lang="ru-RU" altLang="ru-RU"/>
              <a:t>   </a:t>
            </a:r>
            <a:r>
              <a:rPr lang="ru-RU" altLang="ru-RU" sz="1800" b="1"/>
              <a:t>Не знаю, что знаю</a:t>
            </a:r>
            <a:r>
              <a:rPr lang="ru-RU" altLang="ru-RU"/>
              <a:t> 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r>
              <a:rPr lang="ru-RU" altLang="ru-RU"/>
              <a:t>   </a:t>
            </a:r>
            <a:r>
              <a:rPr lang="ru-RU" altLang="ru-RU" sz="1800" b="1"/>
              <a:t>Знаю, что не знаю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endParaRPr lang="ru-RU" altLang="ru-RU" sz="1800" b="1"/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r>
              <a:rPr lang="ru-RU" altLang="ru-RU" sz="1800" b="1"/>
              <a:t>     Не знаю, что не знаю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endParaRPr lang="ru-RU" altLang="ru-RU" sz="1800" b="1"/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endParaRPr lang="ru-RU" altLang="ru-RU" sz="1800" b="1"/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endParaRPr lang="ru-RU" altLang="ru-RU" sz="1800" b="1"/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endParaRPr lang="ru-RU" altLang="ru-RU" sz="1800" b="1"/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endParaRPr lang="ru-RU" altLang="ru-RU" sz="1800" b="1"/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endParaRPr lang="ru-RU" altLang="ru-RU" sz="1800" b="1"/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endParaRPr lang="ru-RU" altLang="ru-RU" sz="1800" b="1"/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endParaRPr lang="ru-RU" altLang="ru-RU" sz="1800" b="1"/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endParaRPr lang="ru-RU" altLang="ru-RU" sz="1800" b="1"/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endParaRPr lang="ru-RU" altLang="ru-RU" sz="1800" b="1"/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endParaRPr lang="ru-RU" altLang="ru-RU" sz="2400" b="1"/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endParaRPr lang="ru-RU" altLang="ru-RU" sz="1800" b="1"/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r>
              <a:rPr lang="ru-RU" altLang="ru-RU"/>
              <a:t>                                                  </a:t>
            </a:r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1403350" y="1628775"/>
            <a:ext cx="4537075" cy="4464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V="1">
            <a:off x="3708400" y="2636838"/>
            <a:ext cx="1871663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flipV="1">
            <a:off x="3708400" y="2997200"/>
            <a:ext cx="20875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V="1">
            <a:off x="3708400" y="2492375"/>
            <a:ext cx="172720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V="1">
            <a:off x="5364163" y="1989138"/>
            <a:ext cx="1008062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V="1">
            <a:off x="5508625" y="2349500"/>
            <a:ext cx="8636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V="1">
            <a:off x="5435600" y="3141663"/>
            <a:ext cx="10080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 flipV="1">
            <a:off x="5580063" y="2781300"/>
            <a:ext cx="7921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1757363" y="1196975"/>
            <a:ext cx="3814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ВСЁ  ЗНАНИЕ  ВО  ВСЕЛЕННОЙ</a:t>
            </a:r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 flipV="1">
            <a:off x="3708400" y="2852738"/>
            <a:ext cx="20161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59CF-19B6-4916-A063-ED7B06B89C0C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711325"/>
          </a:xfrm>
        </p:spPr>
        <p:txBody>
          <a:bodyPr/>
          <a:lstStyle/>
          <a:p>
            <a:r>
              <a:rPr lang="ru-RU" altLang="ru-RU" sz="2800" b="1"/>
              <a:t>2. Индивидуальные особенности памяти и внимания</a:t>
            </a:r>
            <a:r>
              <a:rPr lang="ru-RU" altLang="ru-RU" sz="4000" b="1"/>
              <a:t/>
            </a:r>
            <a:br>
              <a:rPr lang="ru-RU" altLang="ru-RU" sz="4000" b="1"/>
            </a:br>
            <a:r>
              <a:rPr lang="ru-RU" altLang="ru-RU" sz="2000" b="1"/>
              <a:t/>
            </a:r>
            <a:br>
              <a:rPr lang="ru-RU" altLang="ru-RU" sz="2000" b="1"/>
            </a:br>
            <a:r>
              <a:rPr lang="ru-RU" altLang="ru-RU" sz="2000" b="1"/>
              <a:t>а) КАК РАБОТАЕТ НАША ПАМЯТЬ?</a:t>
            </a:r>
            <a:r>
              <a:rPr lang="ru-RU" altLang="ru-RU" sz="2000"/>
              <a:t/>
            </a:r>
            <a:br>
              <a:rPr lang="ru-RU" altLang="ru-RU" sz="2000"/>
            </a:br>
            <a:endParaRPr lang="ru-RU" altLang="ru-RU" sz="2000"/>
          </a:p>
        </p:txBody>
      </p:sp>
      <p:sp>
        <p:nvSpPr>
          <p:cNvPr id="25603" name="Rectangle 3"/>
          <p:cNvSpPr>
            <a:spLocks noChangeArrowheads="1"/>
          </p:cNvSpPr>
          <p:nvPr>
            <p:ph type="body" idx="1"/>
          </p:nvPr>
        </p:nvSpPr>
        <p:spPr>
          <a:xfrm>
            <a:off x="1258888" y="2781300"/>
            <a:ext cx="1725612" cy="43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2000" b="1"/>
              <a:t>Vis (60-80%)</a:t>
            </a:r>
            <a:endParaRPr lang="ru-RU" altLang="ru-RU" sz="2000" b="1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3419475" y="2636838"/>
            <a:ext cx="2808288" cy="23764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1258888" y="3141663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1258888" y="4221163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1258888" y="3644900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6227763" y="3213100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6227763" y="4005263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1258888" y="3284538"/>
            <a:ext cx="49688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2000" b="1"/>
              <a:t>Aud (10-15%)</a:t>
            </a:r>
            <a:r>
              <a:rPr lang="ru-RU" altLang="ru-RU" sz="2000" b="1"/>
              <a:t>      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 b="1"/>
              <a:t>                                </a:t>
            </a:r>
            <a:r>
              <a:rPr lang="ru-RU" altLang="ru-RU" sz="2000" b="1">
                <a:latin typeface="Arial Black" panose="020B0A04020102020204" pitchFamily="34" charset="0"/>
              </a:rPr>
              <a:t>ОСМЫСЛИВАНИЕ</a:t>
            </a: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1258888" y="3860800"/>
            <a:ext cx="1727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2000" b="1"/>
              <a:t>Kin (5-10%)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 b="1"/>
              <a:t>Вкус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 b="1"/>
              <a:t>Обоняние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000" b="1"/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6659563" y="2852738"/>
            <a:ext cx="1727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 b="1"/>
              <a:t>Речь</a:t>
            </a: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6659563" y="3573463"/>
            <a:ext cx="17287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 b="1"/>
              <a:t>Действие</a:t>
            </a: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827088" y="5589588"/>
            <a:ext cx="7877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b="1">
                <a:latin typeface="Arial" panose="020B0604020202020204" pitchFamily="34" charset="0"/>
              </a:rPr>
              <a:t>В среднем человек запоминает:</a:t>
            </a:r>
            <a:endParaRPr lang="ru-RU" altLang="ru-RU">
              <a:latin typeface="Arial" panose="020B0604020202020204" pitchFamily="34" charset="0"/>
            </a:endParaRPr>
          </a:p>
          <a:p>
            <a:r>
              <a:rPr lang="ru-RU" altLang="ru-RU" b="1">
                <a:latin typeface="Arial" panose="020B0604020202020204" pitchFamily="34" charset="0"/>
              </a:rPr>
              <a:t>1/5 – услышанного,         3/5 – увиденного,         4/5 – что сделал сам.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8811-C83C-429D-B80E-B44F29828C5A}" type="slidenum">
              <a:rPr lang="ru-RU" altLang="ru-RU"/>
              <a:pPr/>
              <a:t>6</a:t>
            </a:fld>
            <a:endParaRPr lang="ru-RU" altLang="ru-RU"/>
          </a:p>
        </p:txBody>
      </p:sp>
      <p:pic>
        <p:nvPicPr>
          <p:cNvPr id="22531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628775"/>
            <a:ext cx="8208963" cy="2971800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7998-18C3-4E21-89EE-2B1786D2FB26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ru-RU" altLang="ru-RU" sz="2400" b="1"/>
              <a:t>б) ОПРЕДЕЛЕНИЕ ПАМЯТИ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b="1"/>
              <a:t>  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b="1"/>
              <a:t>   Память </a:t>
            </a:r>
            <a:r>
              <a:rPr lang="ru-RU" altLang="ru-RU" sz="2800" b="1"/>
              <a:t>— это мыслительный процесс, включающий в себя запись</a:t>
            </a:r>
            <a:r>
              <a:rPr lang="ru-RU" altLang="ru-RU" sz="2800"/>
              <a:t> (запоминание)</a:t>
            </a:r>
            <a:r>
              <a:rPr lang="ru-RU" altLang="ru-RU" sz="2800" b="1"/>
              <a:t>, хранение и извлечение информации</a:t>
            </a:r>
            <a:r>
              <a:rPr lang="ru-RU" altLang="ru-RU" sz="2800"/>
              <a:t> (вспоминание) 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D0C5-F79D-4370-B78E-2C8235C5A67A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/>
          <a:lstStyle/>
          <a:p>
            <a:r>
              <a:rPr lang="ru-RU" altLang="ru-RU" sz="3200" b="1"/>
              <a:t>3. От чего зависит качество памяти?</a:t>
            </a:r>
            <a:br>
              <a:rPr lang="ru-RU" altLang="ru-RU" sz="3200" b="1"/>
            </a:br>
            <a:r>
              <a:rPr lang="ru-RU" altLang="ru-RU" sz="2000" b="1"/>
              <a:t>а) ОТ ВРЕМЕНИ СУТОК И ГОДА</a:t>
            </a:r>
            <a:endParaRPr lang="ru-RU" altLang="ru-RU" sz="2800" b="1"/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738188"/>
            <a:ext cx="8064500" cy="611981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2000"/>
          </a:p>
          <a:p>
            <a:pPr>
              <a:lnSpc>
                <a:spcPct val="80000"/>
              </a:lnSpc>
            </a:pPr>
            <a:endParaRPr lang="ru-RU" altLang="ru-RU"/>
          </a:p>
          <a:p>
            <a:pPr>
              <a:lnSpc>
                <a:spcPct val="80000"/>
              </a:lnSpc>
            </a:pPr>
            <a:endParaRPr lang="ru-RU" altLang="ru-RU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/>
              <a:t>                               График работоспособности человека</a:t>
            </a:r>
          </a:p>
          <a:p>
            <a:pPr>
              <a:lnSpc>
                <a:spcPct val="80000"/>
              </a:lnSpc>
            </a:pPr>
            <a:endParaRPr lang="ru-RU" altLang="ru-RU"/>
          </a:p>
          <a:p>
            <a:pPr>
              <a:lnSpc>
                <a:spcPct val="80000"/>
              </a:lnSpc>
            </a:pPr>
            <a:endParaRPr lang="ru-RU" altLang="ru-RU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000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2000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600" b="1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600" b="1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600" b="1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/>
              <a:t> 6                          13          15               18         19        21      </a:t>
            </a:r>
            <a:r>
              <a:rPr lang="ru-RU" altLang="ru-RU" sz="2000" b="1"/>
              <a:t>22</a:t>
            </a:r>
            <a:r>
              <a:rPr lang="ru-RU" altLang="ru-RU" sz="1600" b="1"/>
              <a:t>        23              4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/>
              <a:t>                            </a:t>
            </a:r>
            <a:r>
              <a:rPr lang="ru-RU" altLang="ru-RU" sz="1100" b="1"/>
              <a:t>Нужны волевые                                         Критич.      Актив-я    Подгот.                        Опасный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100" b="1"/>
              <a:t>                                                  усилия                                                   точка        психики    к отдыху                       период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100" b="1"/>
              <a:t>                                                                                                                  </a:t>
            </a:r>
            <a:r>
              <a:rPr lang="ru-RU" altLang="ru-RU" sz="1200" b="1"/>
              <a:t>Повышается нервозность,</a:t>
            </a:r>
            <a:r>
              <a:rPr lang="ru-RU" altLang="ru-RU" sz="1100" b="1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100" b="1"/>
              <a:t>                                                                                                                  </a:t>
            </a:r>
            <a:r>
              <a:rPr lang="ru-RU" altLang="ru-RU" sz="1200" b="1"/>
              <a:t>конфликтность,</a:t>
            </a:r>
            <a:r>
              <a:rPr lang="ru-RU" altLang="ru-RU" sz="1100" b="1"/>
              <a:t> </a:t>
            </a:r>
            <a:r>
              <a:rPr lang="ru-RU" altLang="ru-RU" sz="1200" b="1"/>
              <a:t>возникают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200" b="1"/>
              <a:t>                                                                                                              головные боли</a:t>
            </a:r>
            <a:r>
              <a:rPr lang="ru-RU" altLang="ru-RU" sz="1100" b="1"/>
              <a:t>    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1600" b="1"/>
          </a:p>
        </p:txBody>
      </p:sp>
      <p:pic>
        <p:nvPicPr>
          <p:cNvPr id="146436" name="Picture 4" descr="j0234131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484313"/>
            <a:ext cx="1584325" cy="129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6440" name="Line 8"/>
          <p:cNvSpPr>
            <a:spLocks noChangeShapeType="1"/>
          </p:cNvSpPr>
          <p:nvPr/>
        </p:nvSpPr>
        <p:spPr bwMode="auto">
          <a:xfrm>
            <a:off x="755650" y="3141663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6442" name="Freeform 10"/>
          <p:cNvSpPr>
            <a:spLocks/>
          </p:cNvSpPr>
          <p:nvPr/>
        </p:nvSpPr>
        <p:spPr bwMode="auto">
          <a:xfrm>
            <a:off x="2484438" y="3141663"/>
            <a:ext cx="719137" cy="153987"/>
          </a:xfrm>
          <a:custGeom>
            <a:avLst/>
            <a:gdLst>
              <a:gd name="T0" fmla="*/ 0 w 453"/>
              <a:gd name="T1" fmla="*/ 0 h 97"/>
              <a:gd name="T2" fmla="*/ 45 w 453"/>
              <a:gd name="T3" fmla="*/ 45 h 97"/>
              <a:gd name="T4" fmla="*/ 181 w 453"/>
              <a:gd name="T5" fmla="*/ 90 h 97"/>
              <a:gd name="T6" fmla="*/ 317 w 453"/>
              <a:gd name="T7" fmla="*/ 90 h 97"/>
              <a:gd name="T8" fmla="*/ 408 w 453"/>
              <a:gd name="T9" fmla="*/ 45 h 97"/>
              <a:gd name="T10" fmla="*/ 453 w 453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3" h="97">
                <a:moveTo>
                  <a:pt x="0" y="0"/>
                </a:moveTo>
                <a:cubicBezTo>
                  <a:pt x="7" y="15"/>
                  <a:pt x="15" y="30"/>
                  <a:pt x="45" y="45"/>
                </a:cubicBezTo>
                <a:cubicBezTo>
                  <a:pt x="75" y="60"/>
                  <a:pt x="136" y="83"/>
                  <a:pt x="181" y="90"/>
                </a:cubicBezTo>
                <a:cubicBezTo>
                  <a:pt x="226" y="97"/>
                  <a:pt x="279" y="97"/>
                  <a:pt x="317" y="90"/>
                </a:cubicBezTo>
                <a:cubicBezTo>
                  <a:pt x="355" y="83"/>
                  <a:pt x="385" y="60"/>
                  <a:pt x="408" y="45"/>
                </a:cubicBezTo>
                <a:cubicBezTo>
                  <a:pt x="431" y="30"/>
                  <a:pt x="446" y="7"/>
                  <a:pt x="45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6443" name="Line 11"/>
          <p:cNvSpPr>
            <a:spLocks noChangeShapeType="1"/>
          </p:cNvSpPr>
          <p:nvPr/>
        </p:nvSpPr>
        <p:spPr bwMode="auto">
          <a:xfrm>
            <a:off x="3203575" y="3141663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6444" name="Line 12"/>
          <p:cNvSpPr>
            <a:spLocks noChangeShapeType="1"/>
          </p:cNvSpPr>
          <p:nvPr/>
        </p:nvSpPr>
        <p:spPr bwMode="auto">
          <a:xfrm>
            <a:off x="4356100" y="3141663"/>
            <a:ext cx="7207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6445" name="Line 13"/>
          <p:cNvSpPr>
            <a:spLocks noChangeShapeType="1"/>
          </p:cNvSpPr>
          <p:nvPr/>
        </p:nvSpPr>
        <p:spPr bwMode="auto">
          <a:xfrm flipV="1">
            <a:off x="5076825" y="3141663"/>
            <a:ext cx="5746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6446" name="Line 14"/>
          <p:cNvSpPr>
            <a:spLocks noChangeShapeType="1"/>
          </p:cNvSpPr>
          <p:nvPr/>
        </p:nvSpPr>
        <p:spPr bwMode="auto">
          <a:xfrm>
            <a:off x="5651500" y="3141663"/>
            <a:ext cx="2376488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6448" name="AutoShape 16"/>
          <p:cNvSpPr>
            <a:spLocks noChangeArrowheads="1"/>
          </p:cNvSpPr>
          <p:nvPr/>
        </p:nvSpPr>
        <p:spPr bwMode="auto">
          <a:xfrm>
            <a:off x="684213" y="3068638"/>
            <a:ext cx="71437" cy="73025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6449" name="AutoShape 17"/>
          <p:cNvSpPr>
            <a:spLocks noChangeArrowheads="1"/>
          </p:cNvSpPr>
          <p:nvPr/>
        </p:nvSpPr>
        <p:spPr bwMode="auto">
          <a:xfrm>
            <a:off x="2411413" y="3068638"/>
            <a:ext cx="73025" cy="73025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6451" name="AutoShape 19"/>
          <p:cNvSpPr>
            <a:spLocks noChangeArrowheads="1"/>
          </p:cNvSpPr>
          <p:nvPr/>
        </p:nvSpPr>
        <p:spPr bwMode="auto">
          <a:xfrm>
            <a:off x="3203575" y="3068638"/>
            <a:ext cx="73025" cy="73025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6452" name="AutoShape 20"/>
          <p:cNvSpPr>
            <a:spLocks noChangeArrowheads="1"/>
          </p:cNvSpPr>
          <p:nvPr/>
        </p:nvSpPr>
        <p:spPr bwMode="auto">
          <a:xfrm>
            <a:off x="4284663" y="3068638"/>
            <a:ext cx="71437" cy="71437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6453" name="AutoShape 21"/>
          <p:cNvSpPr>
            <a:spLocks noChangeArrowheads="1"/>
          </p:cNvSpPr>
          <p:nvPr/>
        </p:nvSpPr>
        <p:spPr bwMode="auto">
          <a:xfrm>
            <a:off x="5076825" y="3500438"/>
            <a:ext cx="73025" cy="73025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6454" name="AutoShape 22"/>
          <p:cNvSpPr>
            <a:spLocks noChangeArrowheads="1"/>
          </p:cNvSpPr>
          <p:nvPr/>
        </p:nvSpPr>
        <p:spPr bwMode="auto">
          <a:xfrm>
            <a:off x="5651500" y="3068638"/>
            <a:ext cx="71438" cy="71437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6455" name="AutoShape 23"/>
          <p:cNvSpPr>
            <a:spLocks noChangeArrowheads="1"/>
          </p:cNvSpPr>
          <p:nvPr/>
        </p:nvSpPr>
        <p:spPr bwMode="auto">
          <a:xfrm>
            <a:off x="6300788" y="3573463"/>
            <a:ext cx="73025" cy="71437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6457" name="AutoShape 25"/>
          <p:cNvSpPr>
            <a:spLocks noChangeArrowheads="1"/>
          </p:cNvSpPr>
          <p:nvPr/>
        </p:nvSpPr>
        <p:spPr bwMode="auto">
          <a:xfrm>
            <a:off x="6948488" y="4076700"/>
            <a:ext cx="71437" cy="71438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6458" name="AutoShape 26"/>
          <p:cNvSpPr>
            <a:spLocks noChangeArrowheads="1"/>
          </p:cNvSpPr>
          <p:nvPr/>
        </p:nvSpPr>
        <p:spPr bwMode="auto">
          <a:xfrm>
            <a:off x="7956550" y="4797425"/>
            <a:ext cx="71438" cy="71438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6460" name="Line 28"/>
          <p:cNvSpPr>
            <a:spLocks noChangeShapeType="1"/>
          </p:cNvSpPr>
          <p:nvPr/>
        </p:nvSpPr>
        <p:spPr bwMode="auto">
          <a:xfrm>
            <a:off x="755650" y="51577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6464" name="Line 32"/>
          <p:cNvSpPr>
            <a:spLocks noChangeShapeType="1"/>
          </p:cNvSpPr>
          <p:nvPr/>
        </p:nvSpPr>
        <p:spPr bwMode="auto">
          <a:xfrm flipV="1">
            <a:off x="755650" y="3357563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6465" name="Line 33"/>
          <p:cNvSpPr>
            <a:spLocks noChangeShapeType="1"/>
          </p:cNvSpPr>
          <p:nvPr/>
        </p:nvSpPr>
        <p:spPr bwMode="auto">
          <a:xfrm flipV="1">
            <a:off x="2411413" y="342900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6466" name="Line 34"/>
          <p:cNvSpPr>
            <a:spLocks noChangeShapeType="1"/>
          </p:cNvSpPr>
          <p:nvPr/>
        </p:nvSpPr>
        <p:spPr bwMode="auto">
          <a:xfrm flipV="1">
            <a:off x="3203575" y="342900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6467" name="Line 35"/>
          <p:cNvSpPr>
            <a:spLocks noChangeShapeType="1"/>
          </p:cNvSpPr>
          <p:nvPr/>
        </p:nvSpPr>
        <p:spPr bwMode="auto">
          <a:xfrm flipV="1">
            <a:off x="4284663" y="342900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6471" name="Line 39"/>
          <p:cNvSpPr>
            <a:spLocks noChangeShapeType="1"/>
          </p:cNvSpPr>
          <p:nvPr/>
        </p:nvSpPr>
        <p:spPr bwMode="auto">
          <a:xfrm flipV="1">
            <a:off x="5076825" y="3644900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6472" name="Line 40"/>
          <p:cNvSpPr>
            <a:spLocks noChangeShapeType="1"/>
          </p:cNvSpPr>
          <p:nvPr/>
        </p:nvSpPr>
        <p:spPr bwMode="auto">
          <a:xfrm flipV="1">
            <a:off x="5651500" y="3284538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6473" name="Line 41"/>
          <p:cNvSpPr>
            <a:spLocks noChangeShapeType="1"/>
          </p:cNvSpPr>
          <p:nvPr/>
        </p:nvSpPr>
        <p:spPr bwMode="auto">
          <a:xfrm flipV="1">
            <a:off x="6300788" y="3860800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6474" name="Line 42"/>
          <p:cNvSpPr>
            <a:spLocks noChangeShapeType="1"/>
          </p:cNvSpPr>
          <p:nvPr/>
        </p:nvSpPr>
        <p:spPr bwMode="auto">
          <a:xfrm flipV="1">
            <a:off x="6948488" y="42211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B8EC7-60A3-470A-B5DD-677959ADE76D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/>
              <a:t>Валеологи говорят, что один час сна</a:t>
            </a: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411413" y="1484313"/>
            <a:ext cx="6553200" cy="4495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    </a:t>
            </a:r>
            <a:r>
              <a:rPr lang="ru-RU" altLang="ru-RU" sz="2800"/>
              <a:t>с 19.00 до 20.00 часов вечера равен 7 восстановительным часам;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/>
              <a:t>    с 20.00 до 21.00 – 6 часам;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/>
              <a:t>    с 21.00 до 22.00 – 5 часам;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/>
              <a:t>    с 22.00 до 00.00 – 3 часам;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/>
              <a:t>    с 00.00 до часу ночи – 2 часам;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/>
              <a:t>    с 1.00 до 2.00 – 1 часу;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/>
              <a:t>    с 2.00 до 3.00 – 30 минутам;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/>
              <a:t>    с 3.00 до 4.00 и все остальные часы лишь   15 минутам…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3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3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3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3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3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3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3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3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3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3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3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3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3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3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3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3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3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3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3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3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3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/>
      <p:bldP spid="173061" grpId="0" build="p"/>
    </p:bld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Контрастный">
  <a:themeElements>
    <a:clrScheme name="Контрастный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Контрастный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Контрастный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Профиль">
  <a:themeElements>
    <a:clrScheme name="1_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1_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1_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Водяные знаки">
  <a:themeElements>
    <a:clrScheme name="Водяные зна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Водяные зна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Водяные зна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2480</TotalTime>
  <Words>1427</Words>
  <Application>Microsoft Office PowerPoint</Application>
  <PresentationFormat>Экран (4:3)</PresentationFormat>
  <Paragraphs>423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34</vt:i4>
      </vt:variant>
    </vt:vector>
  </HeadingPairs>
  <TitlesOfParts>
    <vt:vector size="58" baseType="lpstr">
      <vt:lpstr>Arial</vt:lpstr>
      <vt:lpstr>Tahoma</vt:lpstr>
      <vt:lpstr>Wingdings</vt:lpstr>
      <vt:lpstr>Comic Sans MS</vt:lpstr>
      <vt:lpstr>Times New Roman</vt:lpstr>
      <vt:lpstr>Verdana</vt:lpstr>
      <vt:lpstr>Arial Black</vt:lpstr>
      <vt:lpstr>Marlett</vt:lpstr>
      <vt:lpstr>Палитра</vt:lpstr>
      <vt:lpstr>Океан</vt:lpstr>
      <vt:lpstr>Глобус</vt:lpstr>
      <vt:lpstr>План</vt:lpstr>
      <vt:lpstr>Круги</vt:lpstr>
      <vt:lpstr>1_Профиль</vt:lpstr>
      <vt:lpstr>Орбита</vt:lpstr>
      <vt:lpstr>Оформление по умолчанию</vt:lpstr>
      <vt:lpstr>Водяные знаки</vt:lpstr>
      <vt:lpstr>Клен</vt:lpstr>
      <vt:lpstr>Равновесие</vt:lpstr>
      <vt:lpstr>Контрастный</vt:lpstr>
      <vt:lpstr>Разрез</vt:lpstr>
      <vt:lpstr>Занавес</vt:lpstr>
      <vt:lpstr>Кимоно</vt:lpstr>
      <vt:lpstr>Вершина горы</vt:lpstr>
      <vt:lpstr>Бузмакова     Тамара Ивановна  канд.пед.наук, доцент кафедры гуманитарных и социальных дисциплин</vt:lpstr>
      <vt:lpstr>Тема 1: Введение. Влияние индивидуальных особенностей памяти, внимания, самоорганизации личности на результативность умственного труда</vt:lpstr>
      <vt:lpstr>1. Культура умственного труда. Возможности и необходимость её развития </vt:lpstr>
      <vt:lpstr>Зачем нужно учиться?          </vt:lpstr>
      <vt:lpstr>2. Индивидуальные особенности памяти и внимания  а) КАК РАБОТАЕТ НАША ПАМЯТЬ? </vt:lpstr>
      <vt:lpstr>Презентация PowerPoint</vt:lpstr>
      <vt:lpstr>б) ОПРЕДЕЛЕНИЕ ПАМЯТИ</vt:lpstr>
      <vt:lpstr>3. От чего зависит качество памяти? а) ОТ ВРЕМЕНИ СУТОК И ГОДА</vt:lpstr>
      <vt:lpstr>Валеологи говорят, что один час сна</vt:lpstr>
      <vt:lpstr>б) ОТ ВОЗРАСТА</vt:lpstr>
      <vt:lpstr>в) ОТ ДУШЕВНОГО СОСТОЯНИЯ</vt:lpstr>
      <vt:lpstr>д) ОТ ЧРЕЗМЕРНОГО ПОТРЕБЛЕНИЯ КОФЕ</vt:lpstr>
      <vt:lpstr>ж) ОТ КУРЕНИЯ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 заключения медиков-наркологов:</vt:lpstr>
      <vt:lpstr>График депопуляции (вымирания) в России</vt:lpstr>
      <vt:lpstr>Данные популяционной деградации</vt:lpstr>
      <vt:lpstr>Самоубийства среди молодежи </vt:lpstr>
      <vt:lpstr>Доля потребляющих различные виды спиртных напитков в общей численности потребителей алкоголя:</vt:lpstr>
      <vt:lpstr>и) ОТ ПРИМЕНЕНИЯ НАРКОТИКОВ </vt:lpstr>
      <vt:lpstr>Презентация PowerPoint</vt:lpstr>
      <vt:lpstr>Презентация PowerPoint</vt:lpstr>
      <vt:lpstr>А ТЫ?..</vt:lpstr>
      <vt:lpstr>4. ПАМЯТЬ И ВНИМАНИЕ</vt:lpstr>
      <vt:lpstr>Качество  запоминания обусловлено  вниманием человека к объекту записи</vt:lpstr>
      <vt:lpstr>5. ПРИЁМЫ УЛУЧШЕНИЯ И РАЗВИТИЯ ПАМЯТИ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Бузмакова Тамара Ивановна, канд.пед.наук, доцент кафедры гуманитарных и социальных дисциплин</dc:title>
  <dc:creator>Maxx</dc:creator>
  <cp:lastModifiedBy>admin</cp:lastModifiedBy>
  <cp:revision>113</cp:revision>
  <dcterms:created xsi:type="dcterms:W3CDTF">2006-09-03T11:47:54Z</dcterms:created>
  <dcterms:modified xsi:type="dcterms:W3CDTF">2015-04-08T17:22:16Z</dcterms:modified>
</cp:coreProperties>
</file>