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295400" y="2209800"/>
            <a:ext cx="7162800" cy="1143000"/>
          </a:xfrm>
        </p:spPr>
        <p:txBody>
          <a:bodyPr/>
          <a:lstStyle>
            <a:lvl1pPr>
              <a:defRPr sz="4400"/>
            </a:lvl1pPr>
          </a:lstStyle>
          <a:p>
            <a:pPr lvl="0"/>
            <a:r>
              <a:rPr lang="ru-RU" altLang="ru-RU" noProof="0" smtClean="0"/>
              <a:t>Образец заголовка</a:t>
            </a:r>
          </a:p>
        </p:txBody>
      </p:sp>
      <p:sp>
        <p:nvSpPr>
          <p:cNvPr id="11267" name="Rectangle 3"/>
          <p:cNvSpPr>
            <a:spLocks noGrp="1" noChangeArrowheads="1"/>
          </p:cNvSpPr>
          <p:nvPr>
            <p:ph type="subTitle" idx="1"/>
          </p:nvPr>
        </p:nvSpPr>
        <p:spPr>
          <a:xfrm>
            <a:off x="1524000" y="3505200"/>
            <a:ext cx="6400800" cy="1066800"/>
          </a:xfrm>
        </p:spPr>
        <p:txBody>
          <a:bodyPr/>
          <a:lstStyle>
            <a:lvl1pPr marL="0" indent="0" algn="ctr">
              <a:buFontTx/>
              <a:buNone/>
              <a:defRPr b="1"/>
            </a:lvl1pPr>
          </a:lstStyle>
          <a:p>
            <a:pPr lvl="0"/>
            <a:r>
              <a:rPr lang="ru-RU" altLang="ru-RU" noProof="0" smtClean="0"/>
              <a:t>Образец подзаголовка</a:t>
            </a:r>
          </a:p>
        </p:txBody>
      </p:sp>
      <p:sp>
        <p:nvSpPr>
          <p:cNvPr id="11268" name="Rectangle 4"/>
          <p:cNvSpPr>
            <a:spLocks noGrp="1" noChangeArrowheads="1"/>
          </p:cNvSpPr>
          <p:nvPr>
            <p:ph type="dt" sz="half" idx="2"/>
          </p:nvPr>
        </p:nvSpPr>
        <p:spPr>
          <a:xfrm>
            <a:off x="685800" y="6096000"/>
            <a:ext cx="1905000" cy="381000"/>
          </a:xfrm>
        </p:spPr>
        <p:txBody>
          <a:bodyPr/>
          <a:lstStyle>
            <a:lvl1pPr>
              <a:defRPr/>
            </a:lvl1pPr>
          </a:lstStyle>
          <a:p>
            <a:endParaRPr lang="ru-RU" altLang="ru-RU"/>
          </a:p>
        </p:txBody>
      </p:sp>
      <p:sp>
        <p:nvSpPr>
          <p:cNvPr id="11269" name="Rectangle 5"/>
          <p:cNvSpPr>
            <a:spLocks noGrp="1" noChangeArrowheads="1"/>
          </p:cNvSpPr>
          <p:nvPr>
            <p:ph type="ftr" sz="quarter" idx="3"/>
          </p:nvPr>
        </p:nvSpPr>
        <p:spPr>
          <a:xfrm>
            <a:off x="3124200" y="6096000"/>
            <a:ext cx="2895600" cy="381000"/>
          </a:xfrm>
        </p:spPr>
        <p:txBody>
          <a:bodyPr/>
          <a:lstStyle>
            <a:lvl1pPr>
              <a:defRPr/>
            </a:lvl1pPr>
          </a:lstStyle>
          <a:p>
            <a:endParaRPr lang="ru-RU" altLang="ru-RU"/>
          </a:p>
        </p:txBody>
      </p:sp>
      <p:sp>
        <p:nvSpPr>
          <p:cNvPr id="11270" name="Rectangle 6"/>
          <p:cNvSpPr>
            <a:spLocks noGrp="1" noChangeArrowheads="1"/>
          </p:cNvSpPr>
          <p:nvPr>
            <p:ph type="sldNum" sz="quarter" idx="4"/>
          </p:nvPr>
        </p:nvSpPr>
        <p:spPr>
          <a:xfrm>
            <a:off x="6553200" y="6096000"/>
            <a:ext cx="1905000" cy="381000"/>
          </a:xfrm>
        </p:spPr>
        <p:txBody>
          <a:bodyPr/>
          <a:lstStyle>
            <a:lvl1pPr>
              <a:defRPr/>
            </a:lvl1pPr>
          </a:lstStyle>
          <a:p>
            <a:fld id="{F250F70A-30B0-40E2-95BB-80A34B8568A0}" type="slidenum">
              <a:rPr lang="ru-RU" altLang="ru-RU"/>
              <a:pPr/>
              <a:t>‹#›</a:t>
            </a:fld>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1266"/>
                                        </p:tgtEl>
                                        <p:attrNameLst>
                                          <p:attrName>style.visibility</p:attrName>
                                        </p:attrNameLst>
                                      </p:cBhvr>
                                      <p:to>
                                        <p:strVal val="visible"/>
                                      </p:to>
                                    </p:set>
                                    <p:animEffect transition="in" filter="fade">
                                      <p:cBhvr>
                                        <p:cTn id="7" dur="600">
                                          <p:stCondLst>
                                            <p:cond delay="0"/>
                                          </p:stCondLst>
                                        </p:cTn>
                                        <p:tgtEl>
                                          <p:spTgt spid="11266"/>
                                        </p:tgtEl>
                                      </p:cBhvr>
                                    </p:animEffect>
                                    <p:anim calcmode="lin" valueType="num">
                                      <p:cBhvr>
                                        <p:cTn id="8" dur="600" fill="hold">
                                          <p:stCondLst>
                                            <p:cond delay="0"/>
                                          </p:stCondLst>
                                        </p:cTn>
                                        <p:tgtEl>
                                          <p:spTgt spid="11266"/>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1266"/>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1266"/>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Effect transition="in" filter="slide(fromBottom)">
                                      <p:cBhvr>
                                        <p:cTn id="15" dur="500">
                                          <p:stCondLst>
                                            <p:cond delay="0"/>
                                          </p:stCondLst>
                                        </p:cTn>
                                        <p:tgtEl>
                                          <p:spTgt spid="112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tmplLst>
          <p:tmpl lvl="1">
            <p:tnLst>
              <p:par>
                <p:cTn presetID="12" presetClass="entr" presetSubtype="4" fill="hold" nodeType="clickEffect">
                  <p:stCondLst>
                    <p:cond delay="0"/>
                  </p:stCondLst>
                  <p:childTnLst>
                    <p:set>
                      <p:cBhvr>
                        <p:cTn dur="1" fill="hold">
                          <p:stCondLst>
                            <p:cond delay="0"/>
                          </p:stCondLst>
                        </p:cTn>
                        <p:tgtEl>
                          <p:spTgt spid="11267"/>
                        </p:tgtEl>
                        <p:attrNameLst>
                          <p:attrName>style.visibility</p:attrName>
                        </p:attrNameLst>
                      </p:cBhvr>
                      <p:to>
                        <p:strVal val="visible"/>
                      </p:to>
                    </p:set>
                    <p:animEffect transition="in" filter="slide(fromBottom)">
                      <p:cBhvr>
                        <p:cTn dur="500">
                          <p:stCondLst>
                            <p:cond delay="0"/>
                          </p:stCondLst>
                        </p:cTn>
                        <p:tgtEl>
                          <p:spTgt spid="11267"/>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3F3108E-90C9-4B00-BC3C-F027D0BD4C5A}" type="slidenum">
              <a:rPr lang="ru-RU" altLang="ru-RU"/>
              <a:pPr/>
              <a:t>‹#›</a:t>
            </a:fld>
            <a:endParaRPr lang="ru-RU" altLang="ru-RU"/>
          </a:p>
        </p:txBody>
      </p:sp>
    </p:spTree>
    <p:extLst>
      <p:ext uri="{BB962C8B-B14F-4D97-AF65-F5344CB8AC3E}">
        <p14:creationId xmlns:p14="http://schemas.microsoft.com/office/powerpoint/2010/main" val="2122406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991350" y="1295400"/>
            <a:ext cx="1924050" cy="4953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219200" y="1295400"/>
            <a:ext cx="5619750" cy="4953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EEA36F1-84FC-4D48-9010-CD8853DEF606}" type="slidenum">
              <a:rPr lang="ru-RU" altLang="ru-RU"/>
              <a:pPr/>
              <a:t>‹#›</a:t>
            </a:fld>
            <a:endParaRPr lang="ru-RU" altLang="ru-RU"/>
          </a:p>
        </p:txBody>
      </p:sp>
    </p:spTree>
    <p:extLst>
      <p:ext uri="{BB962C8B-B14F-4D97-AF65-F5344CB8AC3E}">
        <p14:creationId xmlns:p14="http://schemas.microsoft.com/office/powerpoint/2010/main" val="1707922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825A2C8-DA36-45F8-A211-A7B8B16BEEE7}" type="slidenum">
              <a:rPr lang="ru-RU" altLang="ru-RU"/>
              <a:pPr/>
              <a:t>‹#›</a:t>
            </a:fld>
            <a:endParaRPr lang="ru-RU" altLang="ru-RU"/>
          </a:p>
        </p:txBody>
      </p:sp>
    </p:spTree>
    <p:extLst>
      <p:ext uri="{BB962C8B-B14F-4D97-AF65-F5344CB8AC3E}">
        <p14:creationId xmlns:p14="http://schemas.microsoft.com/office/powerpoint/2010/main" val="132677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26E7730-6018-478C-86FA-24533502C8B7}" type="slidenum">
              <a:rPr lang="ru-RU" altLang="ru-RU"/>
              <a:pPr/>
              <a:t>‹#›</a:t>
            </a:fld>
            <a:endParaRPr lang="ru-RU" altLang="ru-RU"/>
          </a:p>
        </p:txBody>
      </p:sp>
    </p:spTree>
    <p:extLst>
      <p:ext uri="{BB962C8B-B14F-4D97-AF65-F5344CB8AC3E}">
        <p14:creationId xmlns:p14="http://schemas.microsoft.com/office/powerpoint/2010/main" val="2873327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219200" y="2286000"/>
            <a:ext cx="3771900" cy="3962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43500" y="2286000"/>
            <a:ext cx="3771900" cy="3962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E26B429-9597-4788-AC95-36FF723FA959}" type="slidenum">
              <a:rPr lang="ru-RU" altLang="ru-RU"/>
              <a:pPr/>
              <a:t>‹#›</a:t>
            </a:fld>
            <a:endParaRPr lang="ru-RU" altLang="ru-RU"/>
          </a:p>
        </p:txBody>
      </p:sp>
    </p:spTree>
    <p:extLst>
      <p:ext uri="{BB962C8B-B14F-4D97-AF65-F5344CB8AC3E}">
        <p14:creationId xmlns:p14="http://schemas.microsoft.com/office/powerpoint/2010/main" val="292941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6563D83E-08B7-4282-BB4D-9E0E8318F450}" type="slidenum">
              <a:rPr lang="ru-RU" altLang="ru-RU"/>
              <a:pPr/>
              <a:t>‹#›</a:t>
            </a:fld>
            <a:endParaRPr lang="ru-RU" altLang="ru-RU"/>
          </a:p>
        </p:txBody>
      </p:sp>
    </p:spTree>
    <p:extLst>
      <p:ext uri="{BB962C8B-B14F-4D97-AF65-F5344CB8AC3E}">
        <p14:creationId xmlns:p14="http://schemas.microsoft.com/office/powerpoint/2010/main" val="270761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82BE9F8B-0DED-40C9-A37A-15CD923A5DC8}" type="slidenum">
              <a:rPr lang="ru-RU" altLang="ru-RU"/>
              <a:pPr/>
              <a:t>‹#›</a:t>
            </a:fld>
            <a:endParaRPr lang="ru-RU" altLang="ru-RU"/>
          </a:p>
        </p:txBody>
      </p:sp>
    </p:spTree>
    <p:extLst>
      <p:ext uri="{BB962C8B-B14F-4D97-AF65-F5344CB8AC3E}">
        <p14:creationId xmlns:p14="http://schemas.microsoft.com/office/powerpoint/2010/main" val="3835817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C22CA194-BA74-4990-A84E-31D9523C6824}" type="slidenum">
              <a:rPr lang="ru-RU" altLang="ru-RU"/>
              <a:pPr/>
              <a:t>‹#›</a:t>
            </a:fld>
            <a:endParaRPr lang="ru-RU" altLang="ru-RU"/>
          </a:p>
        </p:txBody>
      </p:sp>
    </p:spTree>
    <p:extLst>
      <p:ext uri="{BB962C8B-B14F-4D97-AF65-F5344CB8AC3E}">
        <p14:creationId xmlns:p14="http://schemas.microsoft.com/office/powerpoint/2010/main" val="262424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86625A9-23C0-488D-96D6-7F7B52016FBD}" type="slidenum">
              <a:rPr lang="ru-RU" altLang="ru-RU"/>
              <a:pPr/>
              <a:t>‹#›</a:t>
            </a:fld>
            <a:endParaRPr lang="ru-RU" altLang="ru-RU"/>
          </a:p>
        </p:txBody>
      </p:sp>
    </p:spTree>
    <p:extLst>
      <p:ext uri="{BB962C8B-B14F-4D97-AF65-F5344CB8AC3E}">
        <p14:creationId xmlns:p14="http://schemas.microsoft.com/office/powerpoint/2010/main" val="3771760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1029488C-D998-4496-BC1C-6B603AA68B3B}" type="slidenum">
              <a:rPr lang="ru-RU" altLang="ru-RU"/>
              <a:pPr/>
              <a:t>‹#›</a:t>
            </a:fld>
            <a:endParaRPr lang="ru-RU" altLang="ru-RU"/>
          </a:p>
        </p:txBody>
      </p:sp>
    </p:spTree>
    <p:extLst>
      <p:ext uri="{BB962C8B-B14F-4D97-AF65-F5344CB8AC3E}">
        <p14:creationId xmlns:p14="http://schemas.microsoft.com/office/powerpoint/2010/main" val="4030638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1219200" y="1295400"/>
            <a:ext cx="769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43" name="Rectangle 3"/>
          <p:cNvSpPr>
            <a:spLocks noGrp="1" noChangeArrowheads="1"/>
          </p:cNvSpPr>
          <p:nvPr>
            <p:ph type="body" idx="1"/>
          </p:nvPr>
        </p:nvSpPr>
        <p:spPr bwMode="auto">
          <a:xfrm>
            <a:off x="1219200" y="2286000"/>
            <a:ext cx="76962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44" name="Rectangle 4"/>
          <p:cNvSpPr>
            <a:spLocks noGrp="1" noChangeArrowheads="1"/>
          </p:cNvSpPr>
          <p:nvPr>
            <p:ph type="dt" sz="half" idx="2"/>
          </p:nvPr>
        </p:nvSpPr>
        <p:spPr bwMode="auto">
          <a:xfrm>
            <a:off x="3048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ru-RU" altLang="ru-RU"/>
          </a:p>
        </p:txBody>
      </p:sp>
      <p:sp>
        <p:nvSpPr>
          <p:cNvPr id="10245" name="Rectangle 5"/>
          <p:cNvSpPr>
            <a:spLocks noGrp="1" noChangeArrowheads="1"/>
          </p:cNvSpPr>
          <p:nvPr>
            <p:ph type="ftr" sz="quarter" idx="3"/>
          </p:nvPr>
        </p:nvSpPr>
        <p:spPr bwMode="auto">
          <a:xfrm>
            <a:off x="3200400" y="63246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ru-RU" altLang="ru-RU"/>
          </a:p>
        </p:txBody>
      </p:sp>
      <p:sp>
        <p:nvSpPr>
          <p:cNvPr id="10246" name="Rectangle 6"/>
          <p:cNvSpPr>
            <a:spLocks noGrp="1" noChangeArrowheads="1"/>
          </p:cNvSpPr>
          <p:nvPr>
            <p:ph type="sldNum" sz="quarter" idx="4"/>
          </p:nvPr>
        </p:nvSpPr>
        <p:spPr bwMode="auto">
          <a:xfrm>
            <a:off x="70104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E35DEB62-97F6-4EED-A506-C02ACCD9BB03}"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0242"/>
                                        </p:tgtEl>
                                        <p:attrNameLst>
                                          <p:attrName>style.visibility</p:attrName>
                                        </p:attrNameLst>
                                      </p:cBhvr>
                                      <p:to>
                                        <p:strVal val="visible"/>
                                      </p:to>
                                    </p:set>
                                    <p:animEffect transition="in" filter="fade">
                                      <p:cBhvr>
                                        <p:cTn id="7" dur="600">
                                          <p:stCondLst>
                                            <p:cond delay="0"/>
                                          </p:stCondLst>
                                        </p:cTn>
                                        <p:tgtEl>
                                          <p:spTgt spid="10242"/>
                                        </p:tgtEl>
                                      </p:cBhvr>
                                    </p:animEffect>
                                    <p:anim calcmode="lin" valueType="num">
                                      <p:cBhvr>
                                        <p:cTn id="8" dur="600" fill="hold">
                                          <p:stCondLst>
                                            <p:cond delay="0"/>
                                          </p:stCondLst>
                                        </p:cTn>
                                        <p:tgtEl>
                                          <p:spTgt spid="1024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024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0242"/>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0243">
                                            <p:txEl>
                                              <p:pRg st="0" end="0"/>
                                            </p:txEl>
                                          </p:spTgt>
                                        </p:tgtEl>
                                        <p:attrNameLst>
                                          <p:attrName>style.visibility</p:attrName>
                                        </p:attrNameLst>
                                      </p:cBhvr>
                                      <p:to>
                                        <p:strVal val="visible"/>
                                      </p:to>
                                    </p:set>
                                    <p:animEffect transition="in" filter="slide(fromBottom)">
                                      <p:cBhvr>
                                        <p:cTn id="15" dur="500">
                                          <p:stCondLst>
                                            <p:cond delay="0"/>
                                          </p:stCondLst>
                                        </p:cTn>
                                        <p:tgtEl>
                                          <p:spTgt spid="10243">
                                            <p:txEl>
                                              <p:pRg st="0" end="0"/>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10243">
                                            <p:txEl>
                                              <p:pRg st="1" end="1"/>
                                            </p:txEl>
                                          </p:spTgt>
                                        </p:tgtEl>
                                        <p:attrNameLst>
                                          <p:attrName>style.visibility</p:attrName>
                                        </p:attrNameLst>
                                      </p:cBhvr>
                                      <p:to>
                                        <p:strVal val="visible"/>
                                      </p:to>
                                    </p:set>
                                    <p:animEffect transition="in" filter="slide(fromBottom)">
                                      <p:cBhvr>
                                        <p:cTn id="18" dur="500">
                                          <p:stCondLst>
                                            <p:cond delay="0"/>
                                          </p:stCondLst>
                                        </p:cTn>
                                        <p:tgtEl>
                                          <p:spTgt spid="10243">
                                            <p:txEl>
                                              <p:pRg st="1" end="1"/>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10243">
                                            <p:txEl>
                                              <p:pRg st="2" end="2"/>
                                            </p:txEl>
                                          </p:spTgt>
                                        </p:tgtEl>
                                        <p:attrNameLst>
                                          <p:attrName>style.visibility</p:attrName>
                                        </p:attrNameLst>
                                      </p:cBhvr>
                                      <p:to>
                                        <p:strVal val="visible"/>
                                      </p:to>
                                    </p:set>
                                    <p:animEffect transition="in" filter="slide(fromBottom)">
                                      <p:cBhvr>
                                        <p:cTn id="21" dur="500">
                                          <p:stCondLst>
                                            <p:cond delay="0"/>
                                          </p:stCondLst>
                                        </p:cTn>
                                        <p:tgtEl>
                                          <p:spTgt spid="10243">
                                            <p:txEl>
                                              <p:pRg st="2" end="2"/>
                                            </p:txEl>
                                          </p:spTgt>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0243">
                                            <p:txEl>
                                              <p:pRg st="3" end="3"/>
                                            </p:txEl>
                                          </p:spTgt>
                                        </p:tgtEl>
                                        <p:attrNameLst>
                                          <p:attrName>style.visibility</p:attrName>
                                        </p:attrNameLst>
                                      </p:cBhvr>
                                      <p:to>
                                        <p:strVal val="visible"/>
                                      </p:to>
                                    </p:set>
                                    <p:animEffect transition="in" filter="slide(fromBottom)">
                                      <p:cBhvr>
                                        <p:cTn id="24" dur="500">
                                          <p:stCondLst>
                                            <p:cond delay="0"/>
                                          </p:stCondLst>
                                        </p:cTn>
                                        <p:tgtEl>
                                          <p:spTgt spid="10243">
                                            <p:txEl>
                                              <p:pRg st="3" end="3"/>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slide(fromBottom)">
                                      <p:cBhvr>
                                        <p:cTn id="27" dur="500">
                                          <p:stCondLst>
                                            <p:cond delay="0"/>
                                          </p:stCondLst>
                                        </p:cTn>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tmplLst>
          <p:tmpl lvl="1">
            <p:tnLst>
              <p:par>
                <p:cTn presetID="12" presetClass="entr" presetSubtype="4" fill="hold" nodeType="click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slide(fromBottom)">
                      <p:cBhvr>
                        <p:cTn dur="500">
                          <p:stCondLst>
                            <p:cond delay="0"/>
                          </p:stCondLst>
                        </p:cTn>
                        <p:tgtEl>
                          <p:spTgt spid="10243"/>
                        </p:tgtEl>
                      </p:cBhvr>
                    </p:animEffect>
                  </p:childTnLst>
                </p:cTn>
              </p:par>
            </p:tnLst>
          </p:tmpl>
          <p:tmpl lvl="2">
            <p:tnLst>
              <p:par>
                <p:cTn presetID="12" presetClass="entr" presetSubtype="4"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slide(fromBottom)">
                      <p:cBhvr>
                        <p:cTn dur="500">
                          <p:stCondLst>
                            <p:cond delay="0"/>
                          </p:stCondLst>
                        </p:cTn>
                        <p:tgtEl>
                          <p:spTgt spid="10243"/>
                        </p:tgtEl>
                      </p:cBhvr>
                    </p:animEffect>
                  </p:childTnLst>
                </p:cTn>
              </p:par>
            </p:tnLst>
          </p:tmpl>
          <p:tmpl lvl="3">
            <p:tnLst>
              <p:par>
                <p:cTn presetID="12" presetClass="entr" presetSubtype="4"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slide(fromBottom)">
                      <p:cBhvr>
                        <p:cTn dur="500">
                          <p:stCondLst>
                            <p:cond delay="0"/>
                          </p:stCondLst>
                        </p:cTn>
                        <p:tgtEl>
                          <p:spTgt spid="10243"/>
                        </p:tgtEl>
                      </p:cBhvr>
                    </p:animEffect>
                  </p:childTnLst>
                </p:cTn>
              </p:par>
            </p:tnLst>
          </p:tmpl>
          <p:tmpl lvl="4">
            <p:tnLst>
              <p:par>
                <p:cTn presetID="12" presetClass="entr" presetSubtype="4"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slide(fromBottom)">
                      <p:cBhvr>
                        <p:cTn dur="500">
                          <p:stCondLst>
                            <p:cond delay="0"/>
                          </p:stCondLst>
                        </p:cTn>
                        <p:tgtEl>
                          <p:spTgt spid="10243"/>
                        </p:tgtEl>
                      </p:cBhvr>
                    </p:animEffect>
                  </p:childTnLst>
                </p:cTn>
              </p:par>
            </p:tnLst>
          </p:tmpl>
          <p:tmpl lvl="5">
            <p:tnLst>
              <p:par>
                <p:cTn presetID="12" presetClass="entr" presetSubtype="4"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slide(fromBottom)">
                      <p:cBhvr>
                        <p:cTn dur="500">
                          <p:stCondLst>
                            <p:cond delay="0"/>
                          </p:stCondLst>
                        </p:cTn>
                        <p:tgtEl>
                          <p:spTgt spid="10243"/>
                        </p:tgtEl>
                      </p:cBhvr>
                    </p:animEffect>
                  </p:childTnLst>
                </p:cTn>
              </p:par>
            </p:tnLst>
          </p:tmpl>
        </p:tmplLst>
      </p:bldP>
    </p:bldLst>
  </p:timing>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Black" panose="020B0A04020102020204" pitchFamily="34" charset="0"/>
        </a:defRPr>
      </a:lvl2pPr>
      <a:lvl3pPr algn="l" rtl="0" fontAlgn="base">
        <a:spcBef>
          <a:spcPct val="0"/>
        </a:spcBef>
        <a:spcAft>
          <a:spcPct val="0"/>
        </a:spcAft>
        <a:defRPr sz="4000">
          <a:solidFill>
            <a:schemeClr val="tx2"/>
          </a:solidFill>
          <a:latin typeface="Arial Black" panose="020B0A04020102020204" pitchFamily="34" charset="0"/>
        </a:defRPr>
      </a:lvl3pPr>
      <a:lvl4pPr algn="l" rtl="0" fontAlgn="base">
        <a:spcBef>
          <a:spcPct val="0"/>
        </a:spcBef>
        <a:spcAft>
          <a:spcPct val="0"/>
        </a:spcAft>
        <a:defRPr sz="4000">
          <a:solidFill>
            <a:schemeClr val="tx2"/>
          </a:solidFill>
          <a:latin typeface="Arial Black" panose="020B0A04020102020204" pitchFamily="34" charset="0"/>
        </a:defRPr>
      </a:lvl4pPr>
      <a:lvl5pPr algn="l" rtl="0" fontAlgn="base">
        <a:spcBef>
          <a:spcPct val="0"/>
        </a:spcBef>
        <a:spcAft>
          <a:spcPct val="0"/>
        </a:spcAft>
        <a:defRPr sz="4000">
          <a:solidFill>
            <a:schemeClr val="tx2"/>
          </a:solidFill>
          <a:latin typeface="Arial Black" panose="020B0A04020102020204" pitchFamily="34" charset="0"/>
        </a:defRPr>
      </a:lvl5pPr>
      <a:lvl6pPr marL="457200" algn="l" rtl="0" fontAlgn="base">
        <a:spcBef>
          <a:spcPct val="0"/>
        </a:spcBef>
        <a:spcAft>
          <a:spcPct val="0"/>
        </a:spcAft>
        <a:defRPr sz="4000">
          <a:solidFill>
            <a:schemeClr val="tx2"/>
          </a:solidFill>
          <a:latin typeface="Arial Black" panose="020B0A04020102020204" pitchFamily="34" charset="0"/>
        </a:defRPr>
      </a:lvl6pPr>
      <a:lvl7pPr marL="914400" algn="l" rtl="0" fontAlgn="base">
        <a:spcBef>
          <a:spcPct val="0"/>
        </a:spcBef>
        <a:spcAft>
          <a:spcPct val="0"/>
        </a:spcAft>
        <a:defRPr sz="4000">
          <a:solidFill>
            <a:schemeClr val="tx2"/>
          </a:solidFill>
          <a:latin typeface="Arial Black" panose="020B0A04020102020204" pitchFamily="34" charset="0"/>
        </a:defRPr>
      </a:lvl7pPr>
      <a:lvl8pPr marL="1371600" algn="l" rtl="0" fontAlgn="base">
        <a:spcBef>
          <a:spcPct val="0"/>
        </a:spcBef>
        <a:spcAft>
          <a:spcPct val="0"/>
        </a:spcAft>
        <a:defRPr sz="4000">
          <a:solidFill>
            <a:schemeClr val="tx2"/>
          </a:solidFill>
          <a:latin typeface="Arial Black" panose="020B0A04020102020204" pitchFamily="34" charset="0"/>
        </a:defRPr>
      </a:lvl8pPr>
      <a:lvl9pPr marL="1828800" algn="l" rtl="0" fontAlgn="base">
        <a:spcBef>
          <a:spcPct val="0"/>
        </a:spcBef>
        <a:spcAft>
          <a:spcPct val="0"/>
        </a:spcAft>
        <a:defRPr sz="4000">
          <a:solidFill>
            <a:schemeClr val="tx2"/>
          </a:solidFill>
          <a:latin typeface="Arial Black" panose="020B0A040201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2205038"/>
            <a:ext cx="8532813" cy="1143000"/>
          </a:xfrm>
        </p:spPr>
        <p:txBody>
          <a:bodyPr/>
          <a:lstStyle/>
          <a:p>
            <a:pPr algn="ctr"/>
            <a:r>
              <a:rPr lang="ru-RU" altLang="ru-RU" sz="4800">
                <a:solidFill>
                  <a:schemeClr val="tx1"/>
                </a:solidFill>
              </a:rPr>
              <a:t>Фазы психотерапевтического процесса в индивидуальной психотерапии</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900113" y="1628775"/>
            <a:ext cx="7696200" cy="3962400"/>
          </a:xfrm>
        </p:spPr>
        <p:txBody>
          <a:bodyPr/>
          <a:lstStyle/>
          <a:p>
            <a:pPr algn="ctr">
              <a:buFontTx/>
              <a:buNone/>
            </a:pPr>
            <a:r>
              <a:rPr lang="ru-RU" altLang="ru-RU" sz="2800"/>
              <a:t>    Из числа отечественных наиболее научно обоснованной и подтвердившей свою широкую клиническую эффективность индивидуальной формой психотерапии является личностно-ориентированная (реконструктивная) психотерапия, основанная на теории отношений В. Н. Мясищева, представленная Б. Д. Карвасарским.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anim calcmode="lin" valueType="num">
                                      <p:cBhvr>
                                        <p:cTn id="8"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1507">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Rectangle 6"/>
          <p:cNvSpPr>
            <a:spLocks noChangeArrowheads="1"/>
          </p:cNvSpPr>
          <p:nvPr/>
        </p:nvSpPr>
        <p:spPr bwMode="auto">
          <a:xfrm>
            <a:off x="2555875" y="6491288"/>
            <a:ext cx="47894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b="1">
                <a:solidFill>
                  <a:srgbClr val="CC3300"/>
                </a:solidFill>
              </a:rPr>
              <a:t>Фазы психотерапевтического процесса </a:t>
            </a:r>
          </a:p>
        </p:txBody>
      </p:sp>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684213" y="1125538"/>
            <a:ext cx="7696200" cy="4043362"/>
          </a:xfrm>
        </p:spPr>
        <p:txBody>
          <a:bodyPr/>
          <a:lstStyle/>
          <a:p>
            <a:pPr algn="ctr">
              <a:lnSpc>
                <a:spcPct val="90000"/>
              </a:lnSpc>
              <a:buFontTx/>
              <a:buNone/>
            </a:pPr>
            <a:r>
              <a:rPr lang="ru-RU" altLang="ru-RU" sz="2800"/>
              <a:t>   По современным данным </a:t>
            </a:r>
            <a:r>
              <a:rPr lang="ru-RU" altLang="ru-RU" sz="2800" i="1">
                <a:solidFill>
                  <a:srgbClr val="FFFF00"/>
                </a:solidFill>
              </a:rPr>
              <a:t>Бергина</a:t>
            </a:r>
            <a:r>
              <a:rPr lang="ru-RU" altLang="ru-RU" sz="2800"/>
              <a:t> и </a:t>
            </a:r>
            <a:r>
              <a:rPr lang="ru-RU" altLang="ru-RU" sz="2800" i="1">
                <a:solidFill>
                  <a:srgbClr val="FFFF00"/>
                </a:solidFill>
              </a:rPr>
              <a:t>Гарфилда</a:t>
            </a:r>
            <a:r>
              <a:rPr lang="ru-RU" altLang="ru-RU" sz="2800"/>
              <a:t> (Bergin A. E., Garfield S. L, 1994), в мире используется более 400 психотерапевтических техник для взрослых пациентов и более 200 для детей и подростков. Большинство из них применяется в индивидуальной психотерапии. Лишь в многотомных энциклопедических изданиях возможно краткое знакомство с ними.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1000"/>
                                        <p:tgtEl>
                                          <p:spTgt spid="23555">
                                            <p:txEl>
                                              <p:pRg st="0" end="0"/>
                                            </p:txEl>
                                          </p:spTgt>
                                        </p:tgtEl>
                                      </p:cBhvr>
                                    </p:animEffect>
                                    <p:anim calcmode="lin" valueType="num">
                                      <p:cBhvr>
                                        <p:cTn id="8"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1219200" y="1125538"/>
            <a:ext cx="7696200" cy="5122862"/>
          </a:xfrm>
        </p:spPr>
        <p:txBody>
          <a:bodyPr/>
          <a:lstStyle/>
          <a:p>
            <a:pPr algn="ctr">
              <a:lnSpc>
                <a:spcPct val="80000"/>
              </a:lnSpc>
              <a:buFontTx/>
              <a:buNone/>
            </a:pPr>
            <a:r>
              <a:rPr lang="ru-RU" altLang="ru-RU" sz="2400"/>
              <a:t>     Большое значение в индивидуальной психотерапии имеет </a:t>
            </a:r>
            <a:r>
              <a:rPr lang="ru-RU" altLang="ru-RU" sz="2400" i="1" u="sng">
                <a:solidFill>
                  <a:srgbClr val="FFFF00"/>
                </a:solidFill>
              </a:rPr>
              <a:t>психотерапевтический контакт</a:t>
            </a:r>
            <a:r>
              <a:rPr lang="ru-RU" altLang="ru-RU" sz="2400"/>
              <a:t>, поскольку при индивидуальной психотерапии он создает оптимальные условия лечения и служит ведущим инструментом психологического влияния, способного приводить к позитивным переменам в чувствах, представлениях, отношениях и поведении пациента. Психотерапевтический контакт содержит следующие лечебные компоненты: удовлетворение ожиданий и потребностей, выслушивание (с отреагированием или «вентиляцией» эмоционального напряжения), эмоциональная поддержка, обратная связь, помогающая осознать свои мысли, переживания и поведение.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1000"/>
                                        <p:tgtEl>
                                          <p:spTgt spid="24579">
                                            <p:txEl>
                                              <p:pRg st="0" end="0"/>
                                            </p:txEl>
                                          </p:spTgt>
                                        </p:tgtEl>
                                      </p:cBhvr>
                                    </p:animEffect>
                                    <p:anim calcmode="lin" valueType="num">
                                      <p:cBhvr>
                                        <p:cTn id="8" dur="10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57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55650" y="692150"/>
            <a:ext cx="7839075" cy="914400"/>
          </a:xfrm>
        </p:spPr>
        <p:txBody>
          <a:bodyPr/>
          <a:lstStyle/>
          <a:p>
            <a:pPr algn="ctr"/>
            <a:r>
              <a:rPr lang="ru-RU" altLang="ru-RU" sz="2800"/>
              <a:t>В. А. Ташлыков выделяет два основных типа ролевого взаимодействия в психотерапевтическом контакте:</a:t>
            </a:r>
            <a:r>
              <a:rPr lang="ru-RU" altLang="ru-RU" sz="3600"/>
              <a:t> </a:t>
            </a:r>
          </a:p>
        </p:txBody>
      </p:sp>
      <p:sp>
        <p:nvSpPr>
          <p:cNvPr id="25603" name="Rectangle 3"/>
          <p:cNvSpPr>
            <a:spLocks noGrp="1" noChangeArrowheads="1"/>
          </p:cNvSpPr>
          <p:nvPr>
            <p:ph type="body" idx="1"/>
          </p:nvPr>
        </p:nvSpPr>
        <p:spPr>
          <a:xfrm>
            <a:off x="684213" y="2060575"/>
            <a:ext cx="7696200" cy="3962400"/>
          </a:xfrm>
        </p:spPr>
        <p:txBody>
          <a:bodyPr/>
          <a:lstStyle/>
          <a:p>
            <a:pPr>
              <a:lnSpc>
                <a:spcPct val="80000"/>
              </a:lnSpc>
            </a:pPr>
            <a:r>
              <a:rPr lang="ru-RU" altLang="ru-RU" sz="2400" i="1" u="sng">
                <a:solidFill>
                  <a:srgbClr val="FFFF00"/>
                </a:solidFill>
              </a:rPr>
              <a:t>Руководство</a:t>
            </a:r>
            <a:r>
              <a:rPr lang="ru-RU" altLang="ru-RU" sz="2400"/>
              <a:t> как выражение авторитета (власти) специалиста отражает традиционную медицинскую модель отношений «врач— пациент», при которой врач доминирует, занимает ведущую позицию, берет на себя ответственность за решение основных задач в период лечения, а пациент остается подчиненным, сравнительно малоактивным или пассивным объектом терапии. </a:t>
            </a:r>
          </a:p>
          <a:p>
            <a:pPr>
              <a:lnSpc>
                <a:spcPct val="80000"/>
              </a:lnSpc>
            </a:pPr>
            <a:r>
              <a:rPr lang="ru-RU" altLang="ru-RU" sz="2400" i="1" u="sng">
                <a:solidFill>
                  <a:srgbClr val="FFFF00"/>
                </a:solidFill>
              </a:rPr>
              <a:t>Партнерство</a:t>
            </a:r>
            <a:r>
              <a:rPr lang="ru-RU" altLang="ru-RU" sz="2400"/>
              <a:t> как модель не авторитарного сотрудничества, терапевтического союза предполагает активное участие больного в психотерапевтическом процессе, развитие ответственности и самостоятельности, умение делать выбор между альтернативными решениями.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1000"/>
                                        <p:tgtEl>
                                          <p:spTgt spid="25602"/>
                                        </p:tgtEl>
                                      </p:cBhvr>
                                    </p:animEffect>
                                    <p:anim calcmode="lin" valueType="num">
                                      <p:cBhvr>
                                        <p:cTn id="8" dur="1000" fill="hold"/>
                                        <p:tgtEl>
                                          <p:spTgt spid="25602"/>
                                        </p:tgtEl>
                                        <p:attrNameLst>
                                          <p:attrName>ppt_x</p:attrName>
                                        </p:attrNameLst>
                                      </p:cBhvr>
                                      <p:tavLst>
                                        <p:tav tm="0">
                                          <p:val>
                                            <p:strVal val="#ppt_x"/>
                                          </p:val>
                                        </p:tav>
                                        <p:tav tm="100000">
                                          <p:val>
                                            <p:strVal val="#ppt_x"/>
                                          </p:val>
                                        </p:tav>
                                      </p:tavLst>
                                    </p:anim>
                                    <p:anim calcmode="lin" valueType="num">
                                      <p:cBhvr>
                                        <p:cTn id="9" dur="1000" fill="hold"/>
                                        <p:tgtEl>
                                          <p:spTgt spid="2560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25603">
                                            <p:txEl>
                                              <p:pRg st="1" end="1"/>
                                            </p:txEl>
                                          </p:spTgt>
                                        </p:tgtEl>
                                        <p:attrNameLst>
                                          <p:attrName>style.visibility</p:attrName>
                                        </p:attrNameLst>
                                      </p:cBhvr>
                                      <p:to>
                                        <p:strVal val="visible"/>
                                      </p:to>
                                    </p:set>
                                    <p:anim calcmode="lin" valueType="num">
                                      <p:cBhvr additive="base">
                                        <p:cTn id="14" dur="1000" fill="hold">
                                          <p:stCondLst>
                                            <p:cond delay="0"/>
                                          </p:stCondLst>
                                        </p:cTn>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stCondLst>
                                            <p:cond delay="0"/>
                                          </p:stCondLst>
                                        </p:cTn>
                                        <p:tgtEl>
                                          <p:spTgt spid="2560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1" fill="hold" grpId="0" nodeType="clickEffect">
                                  <p:stCondLst>
                                    <p:cond delay="0"/>
                                  </p:stCondLst>
                                  <p:childTnLst>
                                    <p:set>
                                      <p:cBhvr>
                                        <p:cTn id="19" dur="1" fill="hold">
                                          <p:stCondLst>
                                            <p:cond delay="0"/>
                                          </p:stCondLst>
                                        </p:cTn>
                                        <p:tgtEl>
                                          <p:spTgt spid="25603">
                                            <p:txEl>
                                              <p:pRg st="0" end="0"/>
                                            </p:txEl>
                                          </p:spTgt>
                                        </p:tgtEl>
                                        <p:attrNameLst>
                                          <p:attrName>style.visibility</p:attrName>
                                        </p:attrNameLst>
                                      </p:cBhvr>
                                      <p:to>
                                        <p:strVal val="visible"/>
                                      </p:to>
                                    </p:set>
                                    <p:anim calcmode="lin" valueType="num">
                                      <p:cBhvr additive="base">
                                        <p:cTn id="20" dur="1000" fill="hold">
                                          <p:stCondLst>
                                            <p:cond delay="0"/>
                                          </p:stCondLst>
                                        </p:cTn>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21" dur="1000" fill="hold">
                                          <p:stCondLst>
                                            <p:cond delay="0"/>
                                          </p:stCondLst>
                                        </p:cTn>
                                        <p:tgtEl>
                                          <p:spTgt spid="2560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rev="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755650" y="1844675"/>
            <a:ext cx="7696200" cy="3240088"/>
          </a:xfrm>
        </p:spPr>
        <p:txBody>
          <a:bodyPr/>
          <a:lstStyle/>
          <a:p>
            <a:pPr algn="ctr">
              <a:buFontTx/>
              <a:buNone/>
            </a:pPr>
            <a:r>
              <a:rPr lang="ru-RU" altLang="ru-RU"/>
              <a:t>Современные, наиболее эффективные методы индивидуальной психотерапии осуществляются на основе формирования терапевтического союза.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p:cTn id="7" dur="5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6627">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6627">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395288" y="333375"/>
            <a:ext cx="8520112" cy="6264275"/>
          </a:xfrm>
        </p:spPr>
        <p:txBody>
          <a:bodyPr/>
          <a:lstStyle/>
          <a:p>
            <a:pPr>
              <a:buFontTx/>
              <a:buNone/>
            </a:pPr>
            <a:r>
              <a:rPr lang="ru-RU" altLang="ru-RU"/>
              <a:t>   </a:t>
            </a:r>
          </a:p>
          <a:p>
            <a:pPr>
              <a:buFontTx/>
              <a:buNone/>
            </a:pPr>
            <a:endParaRPr lang="ru-RU" altLang="ru-RU"/>
          </a:p>
          <a:p>
            <a:pPr algn="ctr">
              <a:buFontTx/>
              <a:buNone/>
            </a:pPr>
            <a:r>
              <a:rPr lang="ru-RU" altLang="ru-RU"/>
              <a:t>   </a:t>
            </a:r>
            <a:r>
              <a:rPr lang="ru-RU" altLang="ru-RU" i="1" u="sng">
                <a:solidFill>
                  <a:srgbClr val="FFFF00"/>
                </a:solidFill>
              </a:rPr>
              <a:t>Индивидуальная психотерапия</a:t>
            </a:r>
            <a:r>
              <a:rPr lang="ru-RU" altLang="ru-RU"/>
              <a:t> представляет собой сложный процесс, в котором взаимодействуют различные социокультурные факторы, профессиональные качества и личностные особенности как пациента, так и психотерапевта, помимо собственно психотерапевтической техники и условий ее реализации.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2" end="2"/>
                                            </p:txEl>
                                          </p:spTgt>
                                        </p:tgtEl>
                                        <p:attrNameLst>
                                          <p:attrName>style.visibility</p:attrName>
                                        </p:attrNameLst>
                                      </p:cBhvr>
                                      <p:to>
                                        <p:strVal val="visible"/>
                                      </p:to>
                                    </p:set>
                                    <p:animEffect transition="in" filter="fade">
                                      <p:cBhvr>
                                        <p:cTn id="14" dur="1000"/>
                                        <p:tgtEl>
                                          <p:spTgt spid="13315">
                                            <p:txEl>
                                              <p:pRg st="2" end="2"/>
                                            </p:txEl>
                                          </p:spTgt>
                                        </p:tgtEl>
                                      </p:cBhvr>
                                    </p:animEffect>
                                    <p:anim calcmode="lin" valueType="num">
                                      <p:cBhvr>
                                        <p:cTn id="15"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395288" y="404813"/>
            <a:ext cx="8520112" cy="5843587"/>
          </a:xfrm>
        </p:spPr>
        <p:txBody>
          <a:bodyPr/>
          <a:lstStyle/>
          <a:p>
            <a:pPr algn="ctr">
              <a:lnSpc>
                <a:spcPct val="90000"/>
              </a:lnSpc>
              <a:buFontTx/>
              <a:buNone/>
            </a:pPr>
            <a:r>
              <a:rPr lang="ru-RU" altLang="ru-RU" sz="2800"/>
              <a:t>    Согласно исследованиям </a:t>
            </a:r>
            <a:r>
              <a:rPr lang="ru-RU" altLang="ru-RU" sz="2800" i="1" u="sng">
                <a:solidFill>
                  <a:srgbClr val="FFFF00"/>
                </a:solidFill>
              </a:rPr>
              <a:t>Бютлера</a:t>
            </a:r>
            <a:r>
              <a:rPr lang="ru-RU" altLang="ru-RU" sz="2800"/>
              <a:t> (Beutler L. E. et al., 1994), характеристики психотерапевта, влияющие на процесс психотерапии, могут разделяться на </a:t>
            </a:r>
            <a:r>
              <a:rPr lang="ru-RU" altLang="ru-RU" sz="2800" i="1" u="sng">
                <a:solidFill>
                  <a:srgbClr val="FFFF00"/>
                </a:solidFill>
              </a:rPr>
              <a:t>объективные</a:t>
            </a:r>
            <a:r>
              <a:rPr lang="ru-RU" altLang="ru-RU" sz="2800"/>
              <a:t>: возраст, пол, этнические особенности, профессиональная основа, терапевтический стиль, психотерапевтические техники и </a:t>
            </a:r>
            <a:r>
              <a:rPr lang="ru-RU" altLang="ru-RU" sz="2800" i="1" u="sng">
                <a:solidFill>
                  <a:srgbClr val="FFFF00"/>
                </a:solidFill>
              </a:rPr>
              <a:t>субъективные</a:t>
            </a:r>
            <a:r>
              <a:rPr lang="ru-RU" altLang="ru-RU" sz="2800"/>
              <a:t>: личностные копинговые особенности, эмоциональное состояние, ценности, отношения, убеждения, культурные взаимоотношения, терапевтические взаимоотношения, характер социального влияния, ожидания, философская терапевтическая ориентация.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539750" y="404813"/>
            <a:ext cx="8375650" cy="5843587"/>
          </a:xfrm>
        </p:spPr>
        <p:txBody>
          <a:bodyPr/>
          <a:lstStyle/>
          <a:p>
            <a:pPr>
              <a:lnSpc>
                <a:spcPct val="80000"/>
              </a:lnSpc>
            </a:pPr>
            <a:r>
              <a:rPr lang="ru-RU" altLang="ru-RU" sz="2800"/>
              <a:t> По срокам проведения индивидуальная психотерапия может условно делиться на </a:t>
            </a:r>
            <a:r>
              <a:rPr lang="ru-RU" altLang="ru-RU" sz="2800" i="1" u="sng">
                <a:solidFill>
                  <a:srgbClr val="FFFF00"/>
                </a:solidFill>
              </a:rPr>
              <a:t>краткосрочную и долговременную</a:t>
            </a:r>
            <a:r>
              <a:rPr lang="ru-RU" altLang="ru-RU" sz="2800"/>
              <a:t>. Граница обычно определяется числом психотерапевтических занятий. </a:t>
            </a:r>
          </a:p>
          <a:p>
            <a:pPr>
              <a:lnSpc>
                <a:spcPct val="80000"/>
              </a:lnSpc>
            </a:pPr>
            <a:r>
              <a:rPr lang="ru-RU" altLang="ru-RU" sz="2800"/>
              <a:t>По мнению большинства исследователей, психотерапия длительностью до 20 (реже до 40) занятий относится к краткосрочной. </a:t>
            </a:r>
          </a:p>
          <a:p>
            <a:pPr>
              <a:lnSpc>
                <a:spcPct val="80000"/>
              </a:lnSpc>
            </a:pPr>
            <a:r>
              <a:rPr lang="ru-RU" altLang="ru-RU" sz="2800"/>
              <a:t> Долговременные формы индивидуальной психотерапии наиболее характерны для психодинамической (психоаналитической) психотерапии, которая может продолжаться до 7-10 и более лет при средней частоте психотерапевтических занятий 2-3 раза в неделю.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ssolve">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ssolve">
                                      <p:cBhvr>
                                        <p:cTn id="12" dur="5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ssolve">
                                      <p:cBhvr>
                                        <p:cTn id="17" dur="5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539750" y="333375"/>
            <a:ext cx="8375650" cy="5915025"/>
          </a:xfrm>
        </p:spPr>
        <p:txBody>
          <a:bodyPr/>
          <a:lstStyle/>
          <a:p>
            <a:pPr>
              <a:lnSpc>
                <a:spcPct val="90000"/>
              </a:lnSpc>
              <a:buFontTx/>
              <a:buNone/>
            </a:pPr>
            <a:r>
              <a:rPr lang="ru-RU" altLang="ru-RU"/>
              <a:t>    </a:t>
            </a:r>
            <a:r>
              <a:rPr lang="ru-RU" altLang="ru-RU" u="sng">
                <a:solidFill>
                  <a:srgbClr val="FFFF00"/>
                </a:solidFill>
              </a:rPr>
              <a:t>Урсано, Зонненберг, Лазар</a:t>
            </a:r>
            <a:r>
              <a:rPr lang="ru-RU" altLang="ru-RU"/>
              <a:t> выделяют следующие критерии окончания терапии. Пациент:</a:t>
            </a:r>
          </a:p>
          <a:p>
            <a:pPr>
              <a:lnSpc>
                <a:spcPct val="90000"/>
              </a:lnSpc>
              <a:buFontTx/>
              <a:buNone/>
            </a:pPr>
            <a:r>
              <a:rPr lang="ru-RU" altLang="ru-RU"/>
              <a:t>        1) чувствует ослабление симптомов, которые воспринимаются как чуждые;</a:t>
            </a:r>
          </a:p>
          <a:p>
            <a:pPr>
              <a:lnSpc>
                <a:spcPct val="90000"/>
              </a:lnSpc>
              <a:buFontTx/>
              <a:buNone/>
            </a:pPr>
            <a:r>
              <a:rPr lang="ru-RU" altLang="ru-RU"/>
              <a:t>        2) осознает свои характерные защитные механизмы;</a:t>
            </a:r>
          </a:p>
          <a:p>
            <a:pPr>
              <a:lnSpc>
                <a:spcPct val="90000"/>
              </a:lnSpc>
              <a:buFontTx/>
              <a:buNone/>
            </a:pPr>
            <a:r>
              <a:rPr lang="ru-RU" altLang="ru-RU"/>
              <a:t>        3) способен принять и признать типичные для себя реакции переноса;</a:t>
            </a:r>
          </a:p>
          <a:p>
            <a:pPr>
              <a:lnSpc>
                <a:spcPct val="90000"/>
              </a:lnSpc>
              <a:buFontTx/>
              <a:buNone/>
            </a:pPr>
            <a:r>
              <a:rPr lang="ru-RU" altLang="ru-RU"/>
              <a:t>        4) продолжает самоанализ в качестве метода разрешения своих внутренних конфликтов.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ssolve">
                                      <p:cBhvr>
                                        <p:cTn id="7" dur="5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dissolve">
                                      <p:cBhvr>
                                        <p:cTn id="12" dur="500"/>
                                        <p:tgtEl>
                                          <p:spTgt spid="163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dissolve">
                                      <p:cBhvr>
                                        <p:cTn id="17" dur="500"/>
                                        <p:tgtEl>
                                          <p:spTgt spid="163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dissolve">
                                      <p:cBhvr>
                                        <p:cTn id="22" dur="500"/>
                                        <p:tgtEl>
                                          <p:spTgt spid="163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dissolve">
                                      <p:cBhvr>
                                        <p:cTn id="2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323850" y="0"/>
            <a:ext cx="8591550" cy="6248400"/>
          </a:xfrm>
        </p:spPr>
        <p:txBody>
          <a:bodyPr/>
          <a:lstStyle/>
          <a:p>
            <a:pPr algn="ctr">
              <a:buFontTx/>
              <a:buNone/>
            </a:pPr>
            <a:r>
              <a:rPr lang="ru-RU" altLang="ru-RU" sz="2800"/>
              <a:t>Долговременная индивидуальная психотерапия используется в рамках и других направлений, помимо психодинамического. При наличии сложной, множественной симптоматики или выраженных личностных нарушений наиболее склонная к краткосрочности поведенческая психотерапия может продолжаться до 80-120 занятий в попытках достижения желаемого эффекта. Не редкостью является длительность лечения при психотерапии экзистенциально-гуманистической направленности, представители которой иногда считают необходимым оказывать пожизненную помощь и поддержку пациентам.</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1000"/>
                                        <p:tgtEl>
                                          <p:spTgt spid="17411">
                                            <p:txEl>
                                              <p:pRg st="0" end="0"/>
                                            </p:txEl>
                                          </p:spTgt>
                                        </p:tgtEl>
                                      </p:cBhvr>
                                    </p:animEffect>
                                    <p:anim calcmode="lin" valueType="num">
                                      <p:cBhvr>
                                        <p:cTn id="8"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95288" y="260350"/>
            <a:ext cx="8520112" cy="6264275"/>
          </a:xfrm>
        </p:spPr>
        <p:txBody>
          <a:bodyPr/>
          <a:lstStyle/>
          <a:p>
            <a:pPr algn="ctr">
              <a:lnSpc>
                <a:spcPct val="90000"/>
              </a:lnSpc>
              <a:buFontTx/>
              <a:buNone/>
            </a:pPr>
            <a:r>
              <a:rPr lang="ru-RU" altLang="ru-RU" sz="2400"/>
              <a:t>Современные научные достижения позволяют рассматривать психотерапию не просто как собрание методов, основанных на личных свидетельствах или системе убеждений, созданной той или иной «школой», что больше характерно для религиозных культов, чем научного подхода. Создаются критерии научности психотерапии, а научный анализ (например, метаанализ) позволяет реально предсказывать эффективность конкретного метода психотерапии при той или иной патологии, требующей психотерапевтического вмешательства (Perrez M., 1989), показателями научной обоснованности того или иного метода психотерапии являются прежде всего:</a:t>
            </a:r>
          </a:p>
          <a:p>
            <a:pPr>
              <a:lnSpc>
                <a:spcPct val="90000"/>
              </a:lnSpc>
            </a:pPr>
            <a:r>
              <a:rPr lang="ru-RU" altLang="ru-RU" sz="2400"/>
              <a:t>        </a:t>
            </a:r>
            <a:r>
              <a:rPr lang="ru-RU" altLang="ru-RU" sz="2400" u="sng"/>
              <a:t>1) доказательства эффективности;</a:t>
            </a:r>
          </a:p>
          <a:p>
            <a:pPr>
              <a:lnSpc>
                <a:spcPct val="90000"/>
              </a:lnSpc>
            </a:pPr>
            <a:r>
              <a:rPr lang="ru-RU" altLang="ru-RU" sz="2400" u="sng"/>
              <a:t>        2) обоснование предположениями, которые не противоречат современным научным данным.</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1000"/>
                                        <p:tgtEl>
                                          <p:spTgt spid="18435">
                                            <p:txEl>
                                              <p:pRg st="0" end="0"/>
                                            </p:txEl>
                                          </p:spTgt>
                                        </p:tgtEl>
                                      </p:cBhvr>
                                    </p:animEffect>
                                    <p:anim calcmode="lin" valueType="num">
                                      <p:cBhvr>
                                        <p:cTn id="8" dur="10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5">
                                            <p:txEl>
                                              <p:pRg st="1" end="1"/>
                                            </p:txEl>
                                          </p:spTgt>
                                        </p:tgtEl>
                                        <p:attrNameLst>
                                          <p:attrName>style.visibility</p:attrName>
                                        </p:attrNameLst>
                                      </p:cBhvr>
                                      <p:to>
                                        <p:strVal val="visible"/>
                                      </p:to>
                                    </p:set>
                                    <p:animEffect transition="in" filter="fade">
                                      <p:cBhvr>
                                        <p:cTn id="14" dur="1000"/>
                                        <p:tgtEl>
                                          <p:spTgt spid="18435">
                                            <p:txEl>
                                              <p:pRg st="1" end="1"/>
                                            </p:txEl>
                                          </p:spTgt>
                                        </p:tgtEl>
                                      </p:cBhvr>
                                    </p:animEffect>
                                    <p:anim calcmode="lin" valueType="num">
                                      <p:cBhvr>
                                        <p:cTn id="15"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84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8435">
                                            <p:txEl>
                                              <p:pRg st="2" end="2"/>
                                            </p:txEl>
                                          </p:spTgt>
                                        </p:tgtEl>
                                        <p:attrNameLst>
                                          <p:attrName>style.visibility</p:attrName>
                                        </p:attrNameLst>
                                      </p:cBhvr>
                                      <p:to>
                                        <p:strVal val="visible"/>
                                      </p:to>
                                    </p:set>
                                    <p:animEffect transition="in" filter="fade">
                                      <p:cBhvr>
                                        <p:cTn id="21" dur="1000"/>
                                        <p:tgtEl>
                                          <p:spTgt spid="18435">
                                            <p:txEl>
                                              <p:pRg st="2" end="2"/>
                                            </p:txEl>
                                          </p:spTgt>
                                        </p:tgtEl>
                                      </p:cBhvr>
                                    </p:animEffect>
                                    <p:anim calcmode="lin" valueType="num">
                                      <p:cBhvr>
                                        <p:cTn id="22"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971550" y="1844675"/>
            <a:ext cx="7696200" cy="3962400"/>
          </a:xfrm>
        </p:spPr>
        <p:txBody>
          <a:bodyPr/>
          <a:lstStyle/>
          <a:p>
            <a:pPr algn="ctr">
              <a:buFontTx/>
              <a:buNone/>
            </a:pPr>
            <a:r>
              <a:rPr lang="ru-RU" altLang="ru-RU" sz="2800"/>
              <a:t>   При выборе методов психотерапии целесообразно учитывать данные </a:t>
            </a:r>
            <a:r>
              <a:rPr lang="ru-RU" altLang="ru-RU" sz="2800" i="1">
                <a:solidFill>
                  <a:srgbClr val="FFFF00"/>
                </a:solidFill>
              </a:rPr>
              <a:t>Граве</a:t>
            </a:r>
            <a:r>
              <a:rPr lang="ru-RU" altLang="ru-RU" sz="2800"/>
              <a:t> (Grawe K. et al., 1994). Применительно к индивидуальной психотерапии метаанализ эффективности различных видов психотерапии показал, что многие методы не исследовались научно приемлемым образом, а эффективность других существенно различается.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1000"/>
                                        <p:tgtEl>
                                          <p:spTgt spid="19459">
                                            <p:txEl>
                                              <p:pRg st="0" end="0"/>
                                            </p:txEl>
                                          </p:spTgt>
                                        </p:tgtEl>
                                      </p:cBhvr>
                                    </p:animEffect>
                                    <p:anim calcmode="lin" valueType="num">
                                      <p:cBhvr>
                                        <p:cTn id="8" dur="10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23850" y="260350"/>
            <a:ext cx="8591550" cy="5988050"/>
          </a:xfrm>
        </p:spPr>
        <p:txBody>
          <a:bodyPr/>
          <a:lstStyle/>
          <a:p>
            <a:pPr>
              <a:lnSpc>
                <a:spcPct val="80000"/>
              </a:lnSpc>
            </a:pPr>
            <a:r>
              <a:rPr lang="ru-RU" altLang="ru-RU" sz="2400"/>
              <a:t>Достаточно убедительными были результаты интерперсональной психотерапии </a:t>
            </a:r>
            <a:r>
              <a:rPr lang="ru-RU" altLang="ru-RU" sz="2400" i="1">
                <a:solidFill>
                  <a:srgbClr val="FFFF00"/>
                </a:solidFill>
              </a:rPr>
              <a:t>Клермана и Вейссман</a:t>
            </a:r>
            <a:r>
              <a:rPr lang="ru-RU" altLang="ru-RU" sz="2400"/>
              <a:t> (Klerman G. L., Weissman M. M.) у пациентов с депрессией и нервной булимией. Клиент-центрированная психотерапия Роджерса эффективна при невротических расстройствах, а также показана для лечения алкоголизма и даже шизофрении, при этом часто в комбинации с методами поведенческой психотерапии. Высокую эффективность, но при ограниченном спектре патологии, показали методы когнитивно-поведенческого направления. Специфические фобии хорошо поддаются лечению систематической десенсибилизацией. При полиморфных фобиях, включавших и панические атаки, наиболее эффективными оказались методики конфронтации с ситуациями, которых боялись пациенты.</a:t>
            </a:r>
          </a:p>
          <a:p>
            <a:pPr>
              <a:lnSpc>
                <a:spcPct val="80000"/>
              </a:lnSpc>
            </a:pPr>
            <a:r>
              <a:rPr lang="ru-RU" altLang="ru-RU" sz="2400"/>
              <a:t> Когнитивная психотерапия (Бек (Beck А. Т.)) была успешной при лечении депрессий, а также страхов и личностных расстройств.</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500"/>
                                        <p:tgtEl>
                                          <p:spTgt spid="20483">
                                            <p:txEl>
                                              <p:pRg st="0" end="0"/>
                                            </p:txEl>
                                          </p:spTgt>
                                        </p:tgtEl>
                                      </p:cBhvr>
                                    </p:animEffect>
                                    <p:anim calcmode="lin" valueType="num">
                                      <p:cBhvr>
                                        <p:cTn id="8"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048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0483">
                                            <p:txEl>
                                              <p:pRg st="1" end="1"/>
                                            </p:txEl>
                                          </p:spTgt>
                                        </p:tgtEl>
                                        <p:attrNameLst>
                                          <p:attrName>style.visibility</p:attrName>
                                        </p:attrNameLst>
                                      </p:cBhvr>
                                      <p:to>
                                        <p:strVal val="visible"/>
                                      </p:to>
                                    </p:set>
                                    <p:animEffect transition="in" filter="fade">
                                      <p:cBhvr>
                                        <p:cTn id="14" dur="500"/>
                                        <p:tgtEl>
                                          <p:spTgt spid="20483">
                                            <p:txEl>
                                              <p:pRg st="1" end="1"/>
                                            </p:txEl>
                                          </p:spTgt>
                                        </p:tgtEl>
                                      </p:cBhvr>
                                    </p:animEffect>
                                    <p:anim calcmode="lin" valueType="num">
                                      <p:cBhvr>
                                        <p:cTn id="15"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0483">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theme/theme1.xml><?xml version="1.0" encoding="utf-8"?>
<a:theme xmlns:a="http://schemas.openxmlformats.org/drawingml/2006/main" name="01072119">
  <a:themeElements>
    <a:clrScheme name="01072119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fontScheme name="01072119">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1072119 1">
        <a:dk1>
          <a:srgbClr val="003366"/>
        </a:dk1>
        <a:lt1>
          <a:srgbClr val="FFFFFF"/>
        </a:lt1>
        <a:dk2>
          <a:srgbClr val="0099FF"/>
        </a:dk2>
        <a:lt2>
          <a:srgbClr val="CCFFFF"/>
        </a:lt2>
        <a:accent1>
          <a:srgbClr val="3366CC"/>
        </a:accent1>
        <a:accent2>
          <a:srgbClr val="00B000"/>
        </a:accent2>
        <a:accent3>
          <a:srgbClr val="AACA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01072119 2">
        <a:dk1>
          <a:srgbClr val="777777"/>
        </a:dk1>
        <a:lt1>
          <a:srgbClr val="FFFFFF"/>
        </a:lt1>
        <a:dk2>
          <a:srgbClr val="999C8E"/>
        </a:dk2>
        <a:lt2>
          <a:srgbClr val="D1D1CB"/>
        </a:lt2>
        <a:accent1>
          <a:srgbClr val="658DA9"/>
        </a:accent1>
        <a:accent2>
          <a:srgbClr val="809EA8"/>
        </a:accent2>
        <a:accent3>
          <a:srgbClr val="CACBC6"/>
        </a:accent3>
        <a:accent4>
          <a:srgbClr val="DADADA"/>
        </a:accent4>
        <a:accent5>
          <a:srgbClr val="B8C5D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01072119 3">
        <a:dk1>
          <a:srgbClr val="E6EAD8"/>
        </a:dk1>
        <a:lt1>
          <a:srgbClr val="F4F4E8"/>
        </a:lt1>
        <a:dk2>
          <a:srgbClr val="EAE9DE"/>
        </a:dk2>
        <a:lt2>
          <a:srgbClr val="969696"/>
        </a:lt2>
        <a:accent1>
          <a:srgbClr val="E68B2C"/>
        </a:accent1>
        <a:accent2>
          <a:srgbClr val="F2C977"/>
        </a:accent2>
        <a:accent3>
          <a:srgbClr val="F8F8F2"/>
        </a:accent3>
        <a:accent4>
          <a:srgbClr val="C4C8B8"/>
        </a:accent4>
        <a:accent5>
          <a:srgbClr val="F0C4AC"/>
        </a:accent5>
        <a:accent6>
          <a:srgbClr val="DBB66B"/>
        </a:accent6>
        <a:hlink>
          <a:srgbClr val="980000"/>
        </a:hlink>
        <a:folHlink>
          <a:srgbClr val="660000"/>
        </a:folHlink>
      </a:clrScheme>
      <a:clrMap bg1="lt1" tx1="dk1" bg2="lt2" tx2="dk2" accent1="accent1" accent2="accent2" accent3="accent3" accent4="accent4" accent5="accent5" accent6="accent6" hlink="hlink" folHlink="folHlink"/>
    </a:extraClrScheme>
    <a:extraClrScheme>
      <a:clrScheme name="01072119 4">
        <a:dk1>
          <a:srgbClr val="6289D8"/>
        </a:dk1>
        <a:lt1>
          <a:srgbClr val="FFFFFF"/>
        </a:lt1>
        <a:dk2>
          <a:srgbClr val="99CCFF"/>
        </a:dk2>
        <a:lt2>
          <a:srgbClr val="969696"/>
        </a:lt2>
        <a:accent1>
          <a:srgbClr val="C7DABE"/>
        </a:accent1>
        <a:accent2>
          <a:srgbClr val="FF9966"/>
        </a:accent2>
        <a:accent3>
          <a:srgbClr val="FFFFFF"/>
        </a:accent3>
        <a:accent4>
          <a:srgbClr val="5374B8"/>
        </a:accent4>
        <a:accent5>
          <a:srgbClr val="E0EADB"/>
        </a:accent5>
        <a:accent6>
          <a:srgbClr val="E78A5C"/>
        </a:accent6>
        <a:hlink>
          <a:srgbClr val="A8451A"/>
        </a:hlink>
        <a:folHlink>
          <a:srgbClr val="996600"/>
        </a:folHlink>
      </a:clrScheme>
      <a:clrMap bg1="lt1" tx1="dk1" bg2="lt2" tx2="dk2" accent1="accent1" accent2="accent2" accent3="accent3" accent4="accent4" accent5="accent5" accent6="accent6" hlink="hlink" folHlink="folHlink"/>
    </a:extraClrScheme>
    <a:extraClrScheme>
      <a:clrScheme name="01072119 5">
        <a:dk1>
          <a:srgbClr val="3E3E5C"/>
        </a:dk1>
        <a:lt1>
          <a:srgbClr val="FFFFFF"/>
        </a:lt1>
        <a:dk2>
          <a:srgbClr val="CCCCFF"/>
        </a:dk2>
        <a:lt2>
          <a:srgbClr val="FFFFFF"/>
        </a:lt2>
        <a:accent1>
          <a:srgbClr val="60597B"/>
        </a:accent1>
        <a:accent2>
          <a:srgbClr val="6666FF"/>
        </a:accent2>
        <a:accent3>
          <a:srgbClr val="E2E2FF"/>
        </a:accent3>
        <a:accent4>
          <a:srgbClr val="DADADA"/>
        </a:accent4>
        <a:accent5>
          <a:srgbClr val="B6B5BF"/>
        </a:accent5>
        <a:accent6>
          <a:srgbClr val="5C5CE7"/>
        </a:accent6>
        <a:hlink>
          <a:srgbClr val="99CCFF"/>
        </a:hlink>
        <a:folHlink>
          <a:srgbClr val="CCECFF"/>
        </a:folHlink>
      </a:clrScheme>
      <a:clrMap bg1="dk2" tx1="lt1" bg2="dk1" tx2="lt2" accent1="accent1" accent2="accent2" accent3="accent3" accent4="accent4" accent5="accent5" accent6="accent6" hlink="hlink" folHlink="folHlink"/>
    </a:extraClrScheme>
    <a:extraClrScheme>
      <a:clrScheme name="01072119 6">
        <a:dk1>
          <a:srgbClr val="81DEFF"/>
        </a:dk1>
        <a:lt1>
          <a:srgbClr val="FFFFFF"/>
        </a:lt1>
        <a:dk2>
          <a:srgbClr val="CCECFF"/>
        </a:dk2>
        <a:lt2>
          <a:srgbClr val="808080"/>
        </a:lt2>
        <a:accent1>
          <a:srgbClr val="0099CC"/>
        </a:accent1>
        <a:accent2>
          <a:srgbClr val="CCCCFF"/>
        </a:accent2>
        <a:accent3>
          <a:srgbClr val="FFFFFF"/>
        </a:accent3>
        <a:accent4>
          <a:srgbClr val="6DBDDA"/>
        </a:accent4>
        <a:accent5>
          <a:srgbClr val="AACAE2"/>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
      <a:clrScheme name="01072119 7">
        <a:dk1>
          <a:srgbClr val="777777"/>
        </a:dk1>
        <a:lt1>
          <a:srgbClr val="FFFFFF"/>
        </a:lt1>
        <a:dk2>
          <a:srgbClr val="FFFFD9"/>
        </a:dk2>
        <a:lt2>
          <a:srgbClr val="EAEAEA"/>
        </a:lt2>
        <a:accent1>
          <a:srgbClr val="0099CC"/>
        </a:accent1>
        <a:accent2>
          <a:srgbClr val="33CCCC"/>
        </a:accent2>
        <a:accent3>
          <a:srgbClr val="FFFFE9"/>
        </a:accent3>
        <a:accent4>
          <a:srgbClr val="DADADA"/>
        </a:accent4>
        <a:accent5>
          <a:srgbClr val="AACAE2"/>
        </a:accent5>
        <a:accent6>
          <a:srgbClr val="2DB9B9"/>
        </a:accent6>
        <a:hlink>
          <a:srgbClr val="FFCC66"/>
        </a:hlink>
        <a:folHlink>
          <a:srgbClr val="CCFFFF"/>
        </a:folHlink>
      </a:clrScheme>
      <a:clrMap bg1="dk2" tx1="lt1" bg2="dk1" tx2="lt2" accent1="accent1" accent2="accent2" accent3="accent3" accent4="accent4" accent5="accent5" accent6="accent6" hlink="hlink" folHlink="folHlink"/>
    </a:extraClrScheme>
    <a:extraClrScheme>
      <a:clrScheme name="01072119 8">
        <a:dk1>
          <a:srgbClr val="969696"/>
        </a:dk1>
        <a:lt1>
          <a:srgbClr val="FFFFFF"/>
        </a:lt1>
        <a:dk2>
          <a:srgbClr val="DDDDDD"/>
        </a:dk2>
        <a:lt2>
          <a:srgbClr val="333333"/>
        </a:lt2>
        <a:accent1>
          <a:srgbClr val="EAEAEA"/>
        </a:accent1>
        <a:accent2>
          <a:srgbClr val="808080"/>
        </a:accent2>
        <a:accent3>
          <a:srgbClr val="FFFFFF"/>
        </a:accent3>
        <a:accent4>
          <a:srgbClr val="7F7F7F"/>
        </a:accent4>
        <a:accent5>
          <a:srgbClr val="F3F3F3"/>
        </a:accent5>
        <a:accent6>
          <a:srgbClr val="737373"/>
        </a:accent6>
        <a:hlink>
          <a:srgbClr val="4D4D4D"/>
        </a:hlink>
        <a:folHlink>
          <a:srgbClr val="B2B2B2"/>
        </a:folHlink>
      </a:clrScheme>
      <a:clrMap bg1="lt1" tx1="dk1" bg2="lt2" tx2="dk2" accent1="accent1" accent2="accent2" accent3="accent3" accent4="accent4" accent5="accent5" accent6="accent6" hlink="hlink" folHlink="folHlink"/>
    </a:extraClrScheme>
    <a:extraClrScheme>
      <a:clrScheme name="01072119 9">
        <a:dk1>
          <a:srgbClr val="5886B4"/>
        </a:dk1>
        <a:lt1>
          <a:srgbClr val="FFFFFF"/>
        </a:lt1>
        <a:dk2>
          <a:srgbClr val="CDF1FF"/>
        </a:dk2>
        <a:lt2>
          <a:srgbClr val="808080"/>
        </a:lt2>
        <a:accent1>
          <a:srgbClr val="BBE0E3"/>
        </a:accent1>
        <a:accent2>
          <a:srgbClr val="333399"/>
        </a:accent2>
        <a:accent3>
          <a:srgbClr val="FFFFFF"/>
        </a:accent3>
        <a:accent4>
          <a:srgbClr val="4A7299"/>
        </a:accent4>
        <a:accent5>
          <a:srgbClr val="DAEDEF"/>
        </a:accent5>
        <a:accent6>
          <a:srgbClr val="2D2D8A"/>
        </a:accent6>
        <a:hlink>
          <a:srgbClr val="009999"/>
        </a:hlink>
        <a:folHlink>
          <a:srgbClr val="000099"/>
        </a:folHlink>
      </a:clrScheme>
      <a:clrMap bg1="lt1" tx1="dk1" bg2="lt2" tx2="dk2" accent1="accent1" accent2="accent2" accent3="accent3" accent4="accent4" accent5="accent5" accent6="accent6" hlink="hlink" folHlink="folHlink"/>
    </a:extraClrScheme>
    <a:extraClrScheme>
      <a:clrScheme name="01072119 10">
        <a:dk1>
          <a:srgbClr val="5886B4"/>
        </a:dk1>
        <a:lt1>
          <a:srgbClr val="F4F4E8"/>
        </a:lt1>
        <a:dk2>
          <a:srgbClr val="00AAE6"/>
        </a:dk2>
        <a:lt2>
          <a:srgbClr val="808080"/>
        </a:lt2>
        <a:accent1>
          <a:srgbClr val="D0E2F5"/>
        </a:accent1>
        <a:accent2>
          <a:srgbClr val="6699CC"/>
        </a:accent2>
        <a:accent3>
          <a:srgbClr val="F8F8F2"/>
        </a:accent3>
        <a:accent4>
          <a:srgbClr val="4A7299"/>
        </a:accent4>
        <a:accent5>
          <a:srgbClr val="E4EEF9"/>
        </a:accent5>
        <a:accent6>
          <a:srgbClr val="5C8AB9"/>
        </a:accent6>
        <a:hlink>
          <a:srgbClr val="FF6600"/>
        </a:hlink>
        <a:folHlink>
          <a:srgbClr val="993300"/>
        </a:folHlink>
      </a:clrScheme>
      <a:clrMap bg1="lt1" tx1="dk1" bg2="lt2" tx2="dk2" accent1="accent1" accent2="accent2" accent3="accent3" accent4="accent4" accent5="accent5" accent6="accent6" hlink="hlink" folHlink="folHlink"/>
    </a:extraClrScheme>
    <a:extraClrScheme>
      <a:clrScheme name="01072119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clrMap bg1="dk2" tx1="lt1" bg2="dk1" tx2="lt2" accent1="accent1" accent2="accent2" accent3="accent3" accent4="accent4" accent5="accent5" accent6="accent6" hlink="hlink" folHlink="folHlink"/>
    </a:extraClrScheme>
    <a:extraClrScheme>
      <a:clrScheme name="01072119 12">
        <a:dk1>
          <a:srgbClr val="336699"/>
        </a:dk1>
        <a:lt1>
          <a:srgbClr val="FFFFFF"/>
        </a:lt1>
        <a:dk2>
          <a:srgbClr val="99CCFF"/>
        </a:dk2>
        <a:lt2>
          <a:srgbClr val="E3EBF1"/>
        </a:lt2>
        <a:accent1>
          <a:srgbClr val="003399"/>
        </a:accent1>
        <a:accent2>
          <a:srgbClr val="457A8B"/>
        </a:accent2>
        <a:accent3>
          <a:srgbClr val="CAE2FF"/>
        </a:accent3>
        <a:accent4>
          <a:srgbClr val="DADADA"/>
        </a:accent4>
        <a:accent5>
          <a:srgbClr val="AAADCA"/>
        </a:accent5>
        <a:accent6>
          <a:srgbClr val="3E6E7D"/>
        </a:accent6>
        <a:hlink>
          <a:srgbClr val="66CCFF"/>
        </a:hlink>
        <a:folHlink>
          <a:srgbClr val="CCECFF"/>
        </a:folHlink>
      </a:clrScheme>
      <a:clrMap bg1="dk2" tx1="lt1" bg2="dk1" tx2="lt2" accent1="accent1" accent2="accent2" accent3="accent3" accent4="accent4" accent5="accent5" accent6="accent6" hlink="hlink" folHlink="folHlink"/>
    </a:extraClrScheme>
    <a:extraClrScheme>
      <a:clrScheme name="01072119 13">
        <a:dk1>
          <a:srgbClr val="003366"/>
        </a:dk1>
        <a:lt1>
          <a:srgbClr val="CCFFFF"/>
        </a:lt1>
        <a:dk2>
          <a:srgbClr val="6699FF"/>
        </a:dk2>
        <a:lt2>
          <a:srgbClr val="0785DB"/>
        </a:lt2>
        <a:accent1>
          <a:srgbClr val="4B78D3"/>
        </a:accent1>
        <a:accent2>
          <a:srgbClr val="00B000"/>
        </a:accent2>
        <a:accent3>
          <a:srgbClr val="B8CAFF"/>
        </a:accent3>
        <a:accent4>
          <a:srgbClr val="AEDADA"/>
        </a:accent4>
        <a:accent5>
          <a:srgbClr val="B1BEE6"/>
        </a:accent5>
        <a:accent6>
          <a:srgbClr val="009F00"/>
        </a:accent6>
        <a:hlink>
          <a:srgbClr val="66CCFF"/>
        </a:hlink>
        <a:folHlink>
          <a:srgbClr val="CCFFCC"/>
        </a:folHlink>
      </a:clrScheme>
      <a:clrMap bg1="dk2" tx1="lt1" bg2="dk1" tx2="lt2" accent1="accent1" accent2="accent2" accent3="accent3" accent4="accent4" accent5="accent5" accent6="accent6" hlink="hlink" folHlink="folHlink"/>
    </a:extraClrScheme>
    <a:extraClrScheme>
      <a:clrScheme name="01072119 14">
        <a:dk1>
          <a:srgbClr val="81DEFF"/>
        </a:dk1>
        <a:lt1>
          <a:srgbClr val="FFFFFF"/>
        </a:lt1>
        <a:dk2>
          <a:srgbClr val="CCECFF"/>
        </a:dk2>
        <a:lt2>
          <a:srgbClr val="808080"/>
        </a:lt2>
        <a:accent1>
          <a:srgbClr val="0B6FC1"/>
        </a:accent1>
        <a:accent2>
          <a:srgbClr val="CCCCFF"/>
        </a:accent2>
        <a:accent3>
          <a:srgbClr val="FFFFFF"/>
        </a:accent3>
        <a:accent4>
          <a:srgbClr val="6DBDDA"/>
        </a:accent4>
        <a:accent5>
          <a:srgbClr val="AABBDD"/>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01072119</Template>
  <TotalTime>191</TotalTime>
  <Words>872</Words>
  <Application>Microsoft Office PowerPoint</Application>
  <PresentationFormat>Экран (4:3)</PresentationFormat>
  <Paragraphs>28</Paragraphs>
  <Slides>15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15</vt:i4>
      </vt:variant>
    </vt:vector>
  </HeadingPairs>
  <TitlesOfParts>
    <vt:vector size="18" baseType="lpstr">
      <vt:lpstr>Arial</vt:lpstr>
      <vt:lpstr>Arial Black</vt:lpstr>
      <vt:lpstr>01072119</vt:lpstr>
      <vt:lpstr>Фазы психотерапевтического процесса в индивидуальной психотерапии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 А. Ташлыков выделяет два основных типа ролевого взаимодействия в психотерапевтическом контакте: </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Фазы психотерапевтического процесса в индивидуальной психотерапии</dc:title>
  <dc:creator>Екатерина</dc:creator>
  <cp:lastModifiedBy>admin</cp:lastModifiedBy>
  <cp:revision>8</cp:revision>
  <dcterms:created xsi:type="dcterms:W3CDTF">2010-10-10T07:31:14Z</dcterms:created>
  <dcterms:modified xsi:type="dcterms:W3CDTF">2015-04-08T16:44:10Z</dcterms:modified>
</cp:coreProperties>
</file>