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76" r:id="rId22"/>
    <p:sldId id="277" r:id="rId23"/>
    <p:sldId id="278" r:id="rId24"/>
    <p:sldId id="280" r:id="rId25"/>
    <p:sldId id="281" r:id="rId26"/>
    <p:sldId id="282" r:id="rId27"/>
    <p:sldId id="283" r:id="rId28"/>
    <p:sldId id="284" r:id="rId29"/>
    <p:sldId id="285" r:id="rId30"/>
    <p:sldId id="286" r:id="rId31"/>
    <p:sldId id="287" r:id="rId32"/>
    <p:sldId id="288" r:id="rId33"/>
    <p:sldId id="297" r:id="rId34"/>
    <p:sldId id="290" r:id="rId35"/>
    <p:sldId id="291" r:id="rId36"/>
    <p:sldId id="292" r:id="rId37"/>
    <p:sldId id="293" r:id="rId38"/>
    <p:sldId id="294" r:id="rId39"/>
    <p:sldId id="295" r:id="rId40"/>
    <p:sldId id="296" r:id="rId4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47038979-EE8E-4EFA-BF7B-3EB3AFC135E8}" type="slidenum">
              <a:rPr lang="ru-RU" altLang="ru-RU"/>
              <a:pPr/>
              <a:t>‹#›</a:t>
            </a:fld>
            <a:endParaRPr lang="ru-RU" altLang="ru-RU"/>
          </a:p>
        </p:txBody>
      </p:sp>
    </p:spTree>
    <p:extLst>
      <p:ext uri="{BB962C8B-B14F-4D97-AF65-F5344CB8AC3E}">
        <p14:creationId xmlns:p14="http://schemas.microsoft.com/office/powerpoint/2010/main" val="340915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5376E24-AD83-42A5-9221-1F81A8450389}" type="slidenum">
              <a:rPr lang="ru-RU" altLang="ru-RU"/>
              <a:pPr/>
              <a:t>‹#›</a:t>
            </a:fld>
            <a:endParaRPr lang="ru-RU" altLang="ru-RU"/>
          </a:p>
        </p:txBody>
      </p:sp>
    </p:spTree>
    <p:extLst>
      <p:ext uri="{BB962C8B-B14F-4D97-AF65-F5344CB8AC3E}">
        <p14:creationId xmlns:p14="http://schemas.microsoft.com/office/powerpoint/2010/main" val="2559919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609600"/>
            <a:ext cx="19431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609600"/>
            <a:ext cx="56769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6569B5D-4E4A-4B4A-A11A-DF7E5235CD0A}" type="slidenum">
              <a:rPr lang="ru-RU" altLang="ru-RU"/>
              <a:pPr/>
              <a:t>‹#›</a:t>
            </a:fld>
            <a:endParaRPr lang="ru-RU" altLang="ru-RU"/>
          </a:p>
        </p:txBody>
      </p:sp>
    </p:spTree>
    <p:extLst>
      <p:ext uri="{BB962C8B-B14F-4D97-AF65-F5344CB8AC3E}">
        <p14:creationId xmlns:p14="http://schemas.microsoft.com/office/powerpoint/2010/main" val="3546103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0757BB8-48E5-4F5E-B801-DFD13B1B3C5A}" type="slidenum">
              <a:rPr lang="ru-RU" altLang="ru-RU"/>
              <a:pPr/>
              <a:t>‹#›</a:t>
            </a:fld>
            <a:endParaRPr lang="ru-RU" altLang="ru-RU"/>
          </a:p>
        </p:txBody>
      </p:sp>
    </p:spTree>
    <p:extLst>
      <p:ext uri="{BB962C8B-B14F-4D97-AF65-F5344CB8AC3E}">
        <p14:creationId xmlns:p14="http://schemas.microsoft.com/office/powerpoint/2010/main" val="4165576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35B3B17-77E3-4985-A6BF-D6218E7F5A80}" type="slidenum">
              <a:rPr lang="ru-RU" altLang="ru-RU"/>
              <a:pPr/>
              <a:t>‹#›</a:t>
            </a:fld>
            <a:endParaRPr lang="ru-RU" altLang="ru-RU"/>
          </a:p>
        </p:txBody>
      </p:sp>
    </p:spTree>
    <p:extLst>
      <p:ext uri="{BB962C8B-B14F-4D97-AF65-F5344CB8AC3E}">
        <p14:creationId xmlns:p14="http://schemas.microsoft.com/office/powerpoint/2010/main" val="2756614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858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300EE5C3-2A8D-427F-9279-BF70E6A6400F}" type="slidenum">
              <a:rPr lang="ru-RU" altLang="ru-RU"/>
              <a:pPr/>
              <a:t>‹#›</a:t>
            </a:fld>
            <a:endParaRPr lang="ru-RU" altLang="ru-RU"/>
          </a:p>
        </p:txBody>
      </p:sp>
    </p:spTree>
    <p:extLst>
      <p:ext uri="{BB962C8B-B14F-4D97-AF65-F5344CB8AC3E}">
        <p14:creationId xmlns:p14="http://schemas.microsoft.com/office/powerpoint/2010/main" val="862347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32590C86-5A10-44A5-B4F7-EABFF0999D88}" type="slidenum">
              <a:rPr lang="ru-RU" altLang="ru-RU"/>
              <a:pPr/>
              <a:t>‹#›</a:t>
            </a:fld>
            <a:endParaRPr lang="ru-RU" altLang="ru-RU"/>
          </a:p>
        </p:txBody>
      </p:sp>
    </p:spTree>
    <p:extLst>
      <p:ext uri="{BB962C8B-B14F-4D97-AF65-F5344CB8AC3E}">
        <p14:creationId xmlns:p14="http://schemas.microsoft.com/office/powerpoint/2010/main" val="4215870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03AF3194-CD9C-4AA0-8B0F-2AA76E375789}" type="slidenum">
              <a:rPr lang="ru-RU" altLang="ru-RU"/>
              <a:pPr/>
              <a:t>‹#›</a:t>
            </a:fld>
            <a:endParaRPr lang="ru-RU" altLang="ru-RU"/>
          </a:p>
        </p:txBody>
      </p:sp>
    </p:spTree>
    <p:extLst>
      <p:ext uri="{BB962C8B-B14F-4D97-AF65-F5344CB8AC3E}">
        <p14:creationId xmlns:p14="http://schemas.microsoft.com/office/powerpoint/2010/main" val="1517932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AF12321D-70EA-4565-97FF-6F69734B18BE}" type="slidenum">
              <a:rPr lang="ru-RU" altLang="ru-RU"/>
              <a:pPr/>
              <a:t>‹#›</a:t>
            </a:fld>
            <a:endParaRPr lang="ru-RU" altLang="ru-RU"/>
          </a:p>
        </p:txBody>
      </p:sp>
    </p:spTree>
    <p:extLst>
      <p:ext uri="{BB962C8B-B14F-4D97-AF65-F5344CB8AC3E}">
        <p14:creationId xmlns:p14="http://schemas.microsoft.com/office/powerpoint/2010/main" val="3220985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6B13ABBA-7B32-4AF1-AE5E-87961CB273D7}" type="slidenum">
              <a:rPr lang="ru-RU" altLang="ru-RU"/>
              <a:pPr/>
              <a:t>‹#›</a:t>
            </a:fld>
            <a:endParaRPr lang="ru-RU" altLang="ru-RU"/>
          </a:p>
        </p:txBody>
      </p:sp>
    </p:spTree>
    <p:extLst>
      <p:ext uri="{BB962C8B-B14F-4D97-AF65-F5344CB8AC3E}">
        <p14:creationId xmlns:p14="http://schemas.microsoft.com/office/powerpoint/2010/main" val="3073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617165B5-0F37-47D2-B44F-A637D6686C25}" type="slidenum">
              <a:rPr lang="ru-RU" altLang="ru-RU"/>
              <a:pPr/>
              <a:t>‹#›</a:t>
            </a:fld>
            <a:endParaRPr lang="ru-RU" altLang="ru-RU"/>
          </a:p>
        </p:txBody>
      </p:sp>
    </p:spTree>
    <p:extLst>
      <p:ext uri="{BB962C8B-B14F-4D97-AF65-F5344CB8AC3E}">
        <p14:creationId xmlns:p14="http://schemas.microsoft.com/office/powerpoint/2010/main" val="4202074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ru-RU" altLang="ru-RU"/>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ru-RU" altLang="ru-RU"/>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53332B4-4937-4A26-BE7D-DB1071C51ACD}"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71550" y="1412875"/>
            <a:ext cx="7772400" cy="1470025"/>
          </a:xfrm>
        </p:spPr>
        <p:txBody>
          <a:bodyPr anchor="ctr"/>
          <a:lstStyle/>
          <a:p>
            <a:r>
              <a:rPr lang="ru-RU" altLang="ru-RU" sz="4000" b="1">
                <a:solidFill>
                  <a:srgbClr val="6600CC"/>
                </a:solidFill>
                <a:effectLst>
                  <a:outerShdw blurRad="38100" dist="38100" dir="2700000" algn="tl">
                    <a:srgbClr val="C0C0C0"/>
                  </a:outerShdw>
                </a:effectLst>
                <a:latin typeface="Adobe Garamond Pro Bold" pitchFamily="18" charset="0"/>
              </a:rPr>
              <a:t>Контрольная работа по дисциплине </a:t>
            </a:r>
            <a:r>
              <a:rPr lang="en-US" altLang="ru-RU" sz="4000" b="1">
                <a:solidFill>
                  <a:srgbClr val="6600CC"/>
                </a:solidFill>
                <a:effectLst>
                  <a:outerShdw blurRad="38100" dist="38100" dir="2700000" algn="tl">
                    <a:srgbClr val="C0C0C0"/>
                  </a:outerShdw>
                </a:effectLst>
                <a:latin typeface="Adobe Garamond Pro Bold" pitchFamily="18" charset="0"/>
              </a:rPr>
              <a:t>“</a:t>
            </a:r>
            <a:r>
              <a:rPr lang="ru-RU" altLang="ru-RU" sz="4000" b="1">
                <a:solidFill>
                  <a:srgbClr val="6600CC"/>
                </a:solidFill>
                <a:effectLst>
                  <a:outerShdw blurRad="38100" dist="38100" dir="2700000" algn="tl">
                    <a:srgbClr val="C0C0C0"/>
                  </a:outerShdw>
                </a:effectLst>
                <a:latin typeface="Adobe Garamond Pro Bold" pitchFamily="18" charset="0"/>
              </a:rPr>
              <a:t>системный анализ</a:t>
            </a:r>
            <a:r>
              <a:rPr lang="en-US" altLang="ru-RU" sz="4000" b="1">
                <a:solidFill>
                  <a:srgbClr val="6600CC"/>
                </a:solidFill>
                <a:effectLst>
                  <a:outerShdw blurRad="38100" dist="38100" dir="2700000" algn="tl">
                    <a:srgbClr val="C0C0C0"/>
                  </a:outerShdw>
                </a:effectLst>
                <a:latin typeface="Adobe Garamond Pro Bold" pitchFamily="18" charset="0"/>
              </a:rPr>
              <a:t>”</a:t>
            </a:r>
            <a:endParaRPr lang="ru-RU" altLang="ru-RU" sz="4000" b="1">
              <a:solidFill>
                <a:srgbClr val="6600CC"/>
              </a:solidFill>
              <a:effectLst>
                <a:outerShdw blurRad="38100" dist="38100" dir="2700000" algn="tl">
                  <a:srgbClr val="C0C0C0"/>
                </a:outerShdw>
              </a:effectLst>
              <a:latin typeface="Adobe Garamond Pro Bold" pitchFamily="18" charset="0"/>
            </a:endParaRPr>
          </a:p>
        </p:txBody>
      </p:sp>
      <p:sp>
        <p:nvSpPr>
          <p:cNvPr id="4099" name="Rectangle 3"/>
          <p:cNvSpPr>
            <a:spLocks noGrp="1" noChangeArrowheads="1"/>
          </p:cNvSpPr>
          <p:nvPr>
            <p:ph type="subTitle" idx="1"/>
          </p:nvPr>
        </p:nvSpPr>
        <p:spPr>
          <a:xfrm>
            <a:off x="1763713" y="3429000"/>
            <a:ext cx="6400800" cy="1752600"/>
          </a:xfrm>
        </p:spPr>
        <p:txBody>
          <a:bodyPr/>
          <a:lstStyle/>
          <a:p>
            <a:r>
              <a:rPr lang="ru-RU" altLang="ru-RU" sz="4400" i="1">
                <a:solidFill>
                  <a:srgbClr val="6600CC"/>
                </a:solidFill>
              </a:rPr>
              <a:t>Бросить курить</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01752" y="457200"/>
            <a:ext cx="8686800" cy="841248"/>
          </a:xfrm>
          <a:noFill/>
        </p:spPr>
        <p:txBody>
          <a:bodyPr>
            <a:normAutofit fontScale="90000"/>
          </a:bodyPr>
          <a:lstStyle/>
          <a:p>
            <a:pPr algn="l" fontAlgn="auto">
              <a:spcAft>
                <a:spcPts val="0"/>
              </a:spcAft>
              <a:defRPr/>
            </a:pPr>
            <a:r>
              <a:rPr lang="ru-RU" sz="3600" cap="all" dirty="0">
                <a:solidFill>
                  <a:schemeClr val="tx1"/>
                </a:solidFill>
                <a:effectLst>
                  <a:reflection blurRad="12700" stA="48000" endA="300" endPos="55000" dir="5400000" sy="-90000" algn="bl" rotWithShape="0"/>
                </a:effectLst>
                <a:cs typeface="Times New Roman" pitchFamily="18" charset="0"/>
              </a:rPr>
              <a:t>2.2. </a:t>
            </a:r>
            <a:r>
              <a:rPr lang="ru-RU" sz="3600" cap="all" dirty="0">
                <a:effectLst>
                  <a:reflection blurRad="12700" stA="48000" endA="300" endPos="55000" dir="5400000" sy="-90000" algn="bl" rotWithShape="0"/>
                </a:effectLst>
                <a:cs typeface="Times New Roman" pitchFamily="18" charset="0"/>
              </a:rPr>
              <a:t>Р</a:t>
            </a:r>
            <a:r>
              <a:rPr lang="ru-RU" sz="3600" dirty="0">
                <a:effectLst>
                  <a:reflection blurRad="12700" stA="48000" endA="300" endPos="55000" dir="5400000" sy="-90000" algn="bl" rotWithShape="0"/>
                </a:effectLst>
                <a:cs typeface="Times New Roman" pitchFamily="18" charset="0"/>
              </a:rPr>
              <a:t>асчет КОВ Дерева целей (2-й уровень ч.4)</a:t>
            </a:r>
            <a:endParaRPr lang="ru-RU" sz="3600" cap="all" dirty="0">
              <a:solidFill>
                <a:schemeClr val="tx1"/>
              </a:solidFill>
              <a:effectLst>
                <a:reflection blurRad="12700" stA="48000" endA="300" endPos="55000" dir="5400000" sy="-90000" algn="bl" rotWithShape="0"/>
              </a:effectLst>
              <a:cs typeface="Times New Roman" pitchFamily="18" charset="0"/>
            </a:endParaRPr>
          </a:p>
        </p:txBody>
      </p:sp>
      <p:graphicFrame>
        <p:nvGraphicFramePr>
          <p:cNvPr id="13425" name="Group 113"/>
          <p:cNvGraphicFramePr>
            <a:graphicFrameLocks noGrp="1"/>
          </p:cNvGraphicFramePr>
          <p:nvPr/>
        </p:nvGraphicFramePr>
        <p:xfrm>
          <a:off x="357188" y="1428750"/>
          <a:ext cx="6715125" cy="1620838"/>
        </p:xfrm>
        <a:graphic>
          <a:graphicData uri="http://schemas.openxmlformats.org/drawingml/2006/table">
            <a:tbl>
              <a:tblPr/>
              <a:tblGrid>
                <a:gridCol w="3113087"/>
                <a:gridCol w="733425"/>
                <a:gridCol w="731838"/>
                <a:gridCol w="793750"/>
                <a:gridCol w="671512"/>
                <a:gridCol w="671513"/>
              </a:tblGrid>
              <a:tr h="327025">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4923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143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УЛУЧШИТЬ ЗДОРОВЬЕ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7781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ОГОРЧАТЬ БЛИЗКИХ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032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РОДИТЬ ЗДОРОВЫХ ДЕТЕЙ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5" name="Прямоугольник 4"/>
          <p:cNvSpPr/>
          <p:nvPr/>
        </p:nvSpPr>
        <p:spPr>
          <a:xfrm>
            <a:off x="7286625" y="2857500"/>
            <a:ext cx="1143000"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latin typeface="Times New Roman" pitchFamily="18" charset="0"/>
                <a:cs typeface="Times New Roman" pitchFamily="18" charset="0"/>
              </a:rPr>
              <a:t>R max = </a:t>
            </a:r>
            <a:r>
              <a:rPr lang="ru-RU" sz="1400" dirty="0">
                <a:solidFill>
                  <a:schemeClr val="tx1"/>
                </a:solidFill>
                <a:latin typeface="Times New Roman" pitchFamily="18" charset="0"/>
                <a:cs typeface="Times New Roman" pitchFamily="18" charset="0"/>
              </a:rPr>
              <a:t>3</a:t>
            </a:r>
            <a:endParaRPr lang="ru-RU" sz="1400" dirty="0">
              <a:solidFill>
                <a:schemeClr val="tx1"/>
              </a:solidFill>
              <a:latin typeface="Times New Roman" pitchFamily="18" charset="0"/>
              <a:cs typeface="Times New Roman" pitchFamily="18" charset="0"/>
            </a:endParaRPr>
          </a:p>
        </p:txBody>
      </p:sp>
      <p:sp>
        <p:nvSpPr>
          <p:cNvPr id="6" name="Прямоугольник 5"/>
          <p:cNvSpPr/>
          <p:nvPr/>
        </p:nvSpPr>
        <p:spPr>
          <a:xfrm>
            <a:off x="357188" y="1143000"/>
            <a:ext cx="5572125"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latin typeface="Shruti" panose="020B0502040204020203" pitchFamily="34" charset="0"/>
                <a:cs typeface="Times New Roman" panose="02020603050405020304" pitchFamily="18" charset="0"/>
              </a:rPr>
              <a:t>Матрица опроса экспертов</a:t>
            </a:r>
          </a:p>
        </p:txBody>
      </p:sp>
      <p:graphicFrame>
        <p:nvGraphicFramePr>
          <p:cNvPr id="13426" name="Group 114"/>
          <p:cNvGraphicFramePr>
            <a:graphicFrameLocks noGrp="1"/>
          </p:cNvGraphicFramePr>
          <p:nvPr/>
        </p:nvGraphicFramePr>
        <p:xfrm>
          <a:off x="500063" y="3929063"/>
          <a:ext cx="7786687" cy="2228850"/>
        </p:xfrm>
        <a:graphic>
          <a:graphicData uri="http://schemas.openxmlformats.org/drawingml/2006/table">
            <a:tbl>
              <a:tblPr/>
              <a:tblGrid>
                <a:gridCol w="3100387"/>
                <a:gridCol w="523875"/>
                <a:gridCol w="509588"/>
                <a:gridCol w="482600"/>
                <a:gridCol w="482600"/>
                <a:gridCol w="482600"/>
                <a:gridCol w="827087"/>
                <a:gridCol w="688975"/>
                <a:gridCol w="688975"/>
              </a:tblGrid>
              <a:tr h="31750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КОВ</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40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УЛУЧШИТЬ ЗДОРОВЬЕ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0,052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83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ОГОРЧАТЬ БЛИЗКИХ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0,043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699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РОДИТЬ ЗДОРОВЫХ ДЕТЕЙ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06400">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8" name="Прямоугольник 7"/>
          <p:cNvSpPr/>
          <p:nvPr/>
        </p:nvSpPr>
        <p:spPr>
          <a:xfrm>
            <a:off x="428625" y="3643313"/>
            <a:ext cx="55721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447802" y="482600"/>
            <a:ext cx="8686800" cy="841248"/>
          </a:xfrm>
          <a:noFill/>
        </p:spPr>
        <p:txBody>
          <a:bodyPr>
            <a:normAutofit/>
          </a:bodyPr>
          <a:lstStyle/>
          <a:p>
            <a:pPr fontAlgn="auto">
              <a:spcAft>
                <a:spcPts val="0"/>
              </a:spcAft>
              <a:defRPr/>
            </a:pPr>
            <a:r>
              <a:rPr lang="ru-RU" sz="3600" cap="all" dirty="0">
                <a:effectLst>
                  <a:reflection blurRad="12700" stA="48000" endA="300" endPos="55000" dir="5400000" sy="-90000" algn="bl" rotWithShape="0"/>
                </a:effectLst>
                <a:cs typeface="Times New Roman" pitchFamily="18" charset="0"/>
              </a:rPr>
              <a:t>2.2. </a:t>
            </a:r>
            <a:r>
              <a:rPr lang="ru-RU" sz="3600" dirty="0">
                <a:effectLst>
                  <a:reflection blurRad="12700" stA="48000" endA="300" endPos="55000" dir="5400000" sy="-90000" algn="bl" rotWithShape="0"/>
                </a:effectLst>
                <a:cs typeface="Times New Roman" pitchFamily="18" charset="0"/>
              </a:rPr>
              <a:t>Расчет КОВ Дерева целей</a:t>
            </a:r>
            <a:endParaRPr lang="ru-RU" sz="3600" cap="all" dirty="0">
              <a:effectLst>
                <a:reflection blurRad="12700" stA="48000" endA="300" endPos="55000" dir="5400000" sy="-90000" algn="bl" rotWithShape="0"/>
              </a:effectLst>
              <a:cs typeface="Times New Roman" pitchFamily="18" charset="0"/>
            </a:endParaRPr>
          </a:p>
        </p:txBody>
      </p:sp>
      <p:sp>
        <p:nvSpPr>
          <p:cNvPr id="4" name="Прямоугольник 3"/>
          <p:cNvSpPr/>
          <p:nvPr/>
        </p:nvSpPr>
        <p:spPr>
          <a:xfrm>
            <a:off x="3214688" y="1500188"/>
            <a:ext cx="2428875"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Стать счастливой</a:t>
            </a:r>
            <a:endParaRPr lang="ru-RU" sz="1800" dirty="0">
              <a:solidFill>
                <a:schemeClr val="tx1"/>
              </a:solidFill>
            </a:endParaRPr>
          </a:p>
        </p:txBody>
      </p:sp>
      <p:sp>
        <p:nvSpPr>
          <p:cNvPr id="5" name="Прямоугольник 4"/>
          <p:cNvSpPr/>
          <p:nvPr/>
        </p:nvSpPr>
        <p:spPr>
          <a:xfrm>
            <a:off x="357188" y="2571750"/>
            <a:ext cx="1643062"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rPr>
              <a:t>Основываться на силуВоли</a:t>
            </a:r>
          </a:p>
        </p:txBody>
      </p:sp>
      <p:sp>
        <p:nvSpPr>
          <p:cNvPr id="6" name="Прямоугольник 5"/>
          <p:cNvSpPr/>
          <p:nvPr/>
        </p:nvSpPr>
        <p:spPr>
          <a:xfrm>
            <a:off x="2714625" y="2571750"/>
            <a:ext cx="1643063"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rPr>
              <a:t>Прекратить общение с курильщиками</a:t>
            </a:r>
          </a:p>
        </p:txBody>
      </p:sp>
      <p:sp>
        <p:nvSpPr>
          <p:cNvPr id="7" name="Прямоугольник 6"/>
          <p:cNvSpPr/>
          <p:nvPr/>
        </p:nvSpPr>
        <p:spPr>
          <a:xfrm>
            <a:off x="4929188" y="2571750"/>
            <a:ext cx="1857375"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300">
                <a:latin typeface="Arial" panose="020B0604020202020204" pitchFamily="34" charset="0"/>
              </a:rPr>
              <a:t>Проявление желания</a:t>
            </a:r>
          </a:p>
        </p:txBody>
      </p:sp>
      <p:sp>
        <p:nvSpPr>
          <p:cNvPr id="8" name="Прямоугольник 7"/>
          <p:cNvSpPr/>
          <p:nvPr/>
        </p:nvSpPr>
        <p:spPr>
          <a:xfrm>
            <a:off x="7143750" y="2571750"/>
            <a:ext cx="1643063"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rPr>
              <a:t>Иметь стимул</a:t>
            </a:r>
          </a:p>
        </p:txBody>
      </p:sp>
      <p:sp>
        <p:nvSpPr>
          <p:cNvPr id="9" name="Прямоугольник 8"/>
          <p:cNvSpPr/>
          <p:nvPr/>
        </p:nvSpPr>
        <p:spPr>
          <a:xfrm>
            <a:off x="642938" y="3571875"/>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Самосовершенствование</a:t>
            </a:r>
          </a:p>
        </p:txBody>
      </p:sp>
      <p:sp>
        <p:nvSpPr>
          <p:cNvPr id="10" name="Прямоугольник 9"/>
          <p:cNvSpPr/>
          <p:nvPr/>
        </p:nvSpPr>
        <p:spPr>
          <a:xfrm>
            <a:off x="642938" y="4572000"/>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Саморазвитие</a:t>
            </a:r>
          </a:p>
        </p:txBody>
      </p:sp>
      <p:sp>
        <p:nvSpPr>
          <p:cNvPr id="11" name="Прямоугольник 10"/>
          <p:cNvSpPr/>
          <p:nvPr/>
        </p:nvSpPr>
        <p:spPr>
          <a:xfrm>
            <a:off x="5214938" y="5572125"/>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Читать книги под названием «как бросить курить»</a:t>
            </a:r>
          </a:p>
        </p:txBody>
      </p:sp>
      <p:sp>
        <p:nvSpPr>
          <p:cNvPr id="12" name="Прямоугольник 11"/>
          <p:cNvSpPr/>
          <p:nvPr/>
        </p:nvSpPr>
        <p:spPr>
          <a:xfrm>
            <a:off x="5214938" y="4572000"/>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Заниматься спортом</a:t>
            </a:r>
          </a:p>
        </p:txBody>
      </p:sp>
      <p:sp>
        <p:nvSpPr>
          <p:cNvPr id="13" name="Прямоугольник 12"/>
          <p:cNvSpPr/>
          <p:nvPr/>
        </p:nvSpPr>
        <p:spPr>
          <a:xfrm>
            <a:off x="5214938" y="3571875"/>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Не думать о сигаретах</a:t>
            </a:r>
          </a:p>
        </p:txBody>
      </p:sp>
      <p:sp>
        <p:nvSpPr>
          <p:cNvPr id="14" name="Прямоугольник 13"/>
          <p:cNvSpPr/>
          <p:nvPr/>
        </p:nvSpPr>
        <p:spPr>
          <a:xfrm>
            <a:off x="7429500" y="5572125"/>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Родить здоровых детей</a:t>
            </a:r>
          </a:p>
        </p:txBody>
      </p:sp>
      <p:sp>
        <p:nvSpPr>
          <p:cNvPr id="15" name="Прямоугольник 14"/>
          <p:cNvSpPr/>
          <p:nvPr/>
        </p:nvSpPr>
        <p:spPr>
          <a:xfrm>
            <a:off x="7429500" y="4572000"/>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Не огорчать близких</a:t>
            </a:r>
          </a:p>
        </p:txBody>
      </p:sp>
      <p:sp>
        <p:nvSpPr>
          <p:cNvPr id="16" name="Прямоугольник 15"/>
          <p:cNvSpPr/>
          <p:nvPr/>
        </p:nvSpPr>
        <p:spPr>
          <a:xfrm>
            <a:off x="7429500" y="3571875"/>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Улучшить здоровье</a:t>
            </a:r>
          </a:p>
        </p:txBody>
      </p:sp>
      <p:sp>
        <p:nvSpPr>
          <p:cNvPr id="17" name="Прямоугольник 16"/>
          <p:cNvSpPr/>
          <p:nvPr/>
        </p:nvSpPr>
        <p:spPr>
          <a:xfrm>
            <a:off x="642938" y="5572125"/>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Самоанализ </a:t>
            </a:r>
          </a:p>
        </p:txBody>
      </p:sp>
      <p:sp>
        <p:nvSpPr>
          <p:cNvPr id="18" name="Прямоугольник 17"/>
          <p:cNvSpPr/>
          <p:nvPr/>
        </p:nvSpPr>
        <p:spPr>
          <a:xfrm>
            <a:off x="3000375" y="5572125"/>
            <a:ext cx="1427163" cy="8810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В заведениях</a:t>
            </a:r>
          </a:p>
          <a:p>
            <a:pPr algn="ctr"/>
            <a:r>
              <a:rPr lang="ru-RU" altLang="ru-RU" sz="1200">
                <a:latin typeface="Arial" panose="020B0604020202020204" pitchFamily="34" charset="0"/>
              </a:rPr>
              <a:t>(кафе) выбирать места для некурящих</a:t>
            </a:r>
          </a:p>
        </p:txBody>
      </p:sp>
      <p:sp>
        <p:nvSpPr>
          <p:cNvPr id="19" name="Прямоугольник 18"/>
          <p:cNvSpPr/>
          <p:nvPr/>
        </p:nvSpPr>
        <p:spPr>
          <a:xfrm>
            <a:off x="3000375" y="4437063"/>
            <a:ext cx="1355725" cy="84931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Провести беседу с друзьями, чтобы тоже не курили</a:t>
            </a:r>
          </a:p>
        </p:txBody>
      </p:sp>
      <p:sp>
        <p:nvSpPr>
          <p:cNvPr id="20" name="Прямоугольник 19"/>
          <p:cNvSpPr/>
          <p:nvPr/>
        </p:nvSpPr>
        <p:spPr>
          <a:xfrm>
            <a:off x="3000375" y="3571875"/>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rPr>
              <a:t>Избегать общества курящих</a:t>
            </a:r>
          </a:p>
        </p:txBody>
      </p:sp>
      <p:cxnSp>
        <p:nvCxnSpPr>
          <p:cNvPr id="22" name="Прямая соединительная линия 21"/>
          <p:cNvCxnSpPr/>
          <p:nvPr/>
        </p:nvCxnSpPr>
        <p:spPr>
          <a:xfrm>
            <a:off x="1071563" y="2286000"/>
            <a:ext cx="66436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a:stCxn id="4" idx="2"/>
          </p:cNvCxnSpPr>
          <p:nvPr/>
        </p:nvCxnSpPr>
        <p:spPr>
          <a:xfrm rot="5400000">
            <a:off x="4356894" y="2213769"/>
            <a:ext cx="142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rot="5400000">
            <a:off x="-1000125" y="457200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rot="5400000">
            <a:off x="3358356" y="24280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0"/>
          <p:cNvCxnSpPr/>
          <p:nvPr/>
        </p:nvCxnSpPr>
        <p:spPr>
          <a:xfrm rot="5400000">
            <a:off x="5645150" y="2427288"/>
            <a:ext cx="284163"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rot="5400000">
            <a:off x="7573962" y="2427288"/>
            <a:ext cx="28416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rot="5400000">
            <a:off x="5787231" y="4571207"/>
            <a:ext cx="2714625"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p:nvPr/>
        </p:nvCxnSpPr>
        <p:spPr>
          <a:xfrm rot="5400000">
            <a:off x="3572669" y="4571207"/>
            <a:ext cx="271462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rot="5400000">
            <a:off x="1357312" y="457200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a:endCxn id="9" idx="1"/>
          </p:cNvCxnSpPr>
          <p:nvPr/>
        </p:nvCxnSpPr>
        <p:spPr>
          <a:xfrm>
            <a:off x="357188" y="39290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7143750" y="39290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a:off x="4929188" y="592931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p:nvPr/>
        </p:nvCxnSpPr>
        <p:spPr>
          <a:xfrm>
            <a:off x="4929188" y="49291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a:off x="4929188" y="39290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Прямая соединительная линия 52"/>
          <p:cNvCxnSpPr/>
          <p:nvPr/>
        </p:nvCxnSpPr>
        <p:spPr>
          <a:xfrm>
            <a:off x="2714625" y="592931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p:nvPr/>
        </p:nvCxnSpPr>
        <p:spPr>
          <a:xfrm>
            <a:off x="2714625" y="49291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Прямая соединительная линия 54"/>
          <p:cNvCxnSpPr/>
          <p:nvPr/>
        </p:nvCxnSpPr>
        <p:spPr>
          <a:xfrm>
            <a:off x="2714625" y="39290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Прямая соединительная линия 55"/>
          <p:cNvCxnSpPr/>
          <p:nvPr/>
        </p:nvCxnSpPr>
        <p:spPr>
          <a:xfrm>
            <a:off x="357188" y="592931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Прямая соединительная линия 56"/>
          <p:cNvCxnSpPr/>
          <p:nvPr/>
        </p:nvCxnSpPr>
        <p:spPr>
          <a:xfrm>
            <a:off x="357188" y="49291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Прямая соединительная линия 58"/>
          <p:cNvCxnSpPr/>
          <p:nvPr/>
        </p:nvCxnSpPr>
        <p:spPr>
          <a:xfrm>
            <a:off x="7143750" y="49291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Прямая соединительная линия 59"/>
          <p:cNvCxnSpPr/>
          <p:nvPr/>
        </p:nvCxnSpPr>
        <p:spPr>
          <a:xfrm>
            <a:off x="7143750" y="592931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Прямоугольник 42"/>
          <p:cNvSpPr/>
          <p:nvPr/>
        </p:nvSpPr>
        <p:spPr>
          <a:xfrm>
            <a:off x="357188" y="2357438"/>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0,37</a:t>
            </a:r>
            <a:endParaRPr lang="ru-RU" sz="1200" dirty="0">
              <a:solidFill>
                <a:schemeClr val="tx1"/>
              </a:solidFill>
            </a:endParaRPr>
          </a:p>
        </p:txBody>
      </p:sp>
      <p:cxnSp>
        <p:nvCxnSpPr>
          <p:cNvPr id="75" name="Прямая соединительная линия 74"/>
          <p:cNvCxnSpPr/>
          <p:nvPr/>
        </p:nvCxnSpPr>
        <p:spPr>
          <a:xfrm rot="5400000">
            <a:off x="928688" y="2428875"/>
            <a:ext cx="2857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Прямоугольник 76"/>
          <p:cNvSpPr/>
          <p:nvPr/>
        </p:nvSpPr>
        <p:spPr>
          <a:xfrm>
            <a:off x="1428750" y="5357813"/>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0,1</a:t>
            </a:r>
            <a:endParaRPr lang="ru-RU" sz="1200" dirty="0">
              <a:solidFill>
                <a:schemeClr val="tx1"/>
              </a:solidFill>
            </a:endParaRPr>
          </a:p>
        </p:txBody>
      </p:sp>
      <p:sp>
        <p:nvSpPr>
          <p:cNvPr id="78" name="Прямоугольник 77"/>
          <p:cNvSpPr/>
          <p:nvPr/>
        </p:nvSpPr>
        <p:spPr>
          <a:xfrm>
            <a:off x="6000750" y="4357688"/>
            <a:ext cx="64293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0,062</a:t>
            </a:r>
            <a:endParaRPr lang="ru-RU" sz="1200" dirty="0">
              <a:solidFill>
                <a:schemeClr val="tx1"/>
              </a:solidFill>
            </a:endParaRPr>
          </a:p>
        </p:txBody>
      </p:sp>
      <p:sp>
        <p:nvSpPr>
          <p:cNvPr id="79" name="Прямоугольник 78"/>
          <p:cNvSpPr/>
          <p:nvPr/>
        </p:nvSpPr>
        <p:spPr>
          <a:xfrm>
            <a:off x="1357313" y="3357563"/>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0,122</a:t>
            </a:r>
            <a:endParaRPr lang="ru-RU" sz="1200" dirty="0">
              <a:solidFill>
                <a:schemeClr val="tx1"/>
              </a:solidFill>
            </a:endParaRPr>
          </a:p>
        </p:txBody>
      </p:sp>
      <p:sp>
        <p:nvSpPr>
          <p:cNvPr id="80" name="Прямоугольник 79"/>
          <p:cNvSpPr/>
          <p:nvPr/>
        </p:nvSpPr>
        <p:spPr>
          <a:xfrm>
            <a:off x="6000750" y="5357813"/>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0,076</a:t>
            </a:r>
            <a:endParaRPr lang="ru-RU" sz="1200" dirty="0">
              <a:solidFill>
                <a:schemeClr val="tx1"/>
              </a:solidFill>
            </a:endParaRPr>
          </a:p>
        </p:txBody>
      </p:sp>
      <p:sp>
        <p:nvSpPr>
          <p:cNvPr id="81" name="Прямоугольник 80"/>
          <p:cNvSpPr/>
          <p:nvPr/>
        </p:nvSpPr>
        <p:spPr>
          <a:xfrm>
            <a:off x="1428750" y="4357688"/>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0,148</a:t>
            </a:r>
            <a:endParaRPr lang="ru-RU" sz="1200" dirty="0">
              <a:solidFill>
                <a:schemeClr val="tx1"/>
              </a:solidFill>
            </a:endParaRPr>
          </a:p>
        </p:txBody>
      </p:sp>
      <p:sp>
        <p:nvSpPr>
          <p:cNvPr id="82" name="Прямоугольник 81"/>
          <p:cNvSpPr/>
          <p:nvPr/>
        </p:nvSpPr>
        <p:spPr>
          <a:xfrm>
            <a:off x="3786188" y="5357813"/>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0,035</a:t>
            </a:r>
            <a:endParaRPr lang="ru-RU" sz="1200" dirty="0">
              <a:solidFill>
                <a:schemeClr val="tx1"/>
              </a:solidFill>
            </a:endParaRPr>
          </a:p>
        </p:txBody>
      </p:sp>
      <p:sp>
        <p:nvSpPr>
          <p:cNvPr id="83" name="Прямоугольник 82"/>
          <p:cNvSpPr/>
          <p:nvPr/>
        </p:nvSpPr>
        <p:spPr>
          <a:xfrm>
            <a:off x="3779838" y="4221163"/>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0,054</a:t>
            </a:r>
            <a:endParaRPr lang="ru-RU" sz="1200" dirty="0">
              <a:solidFill>
                <a:schemeClr val="tx1"/>
              </a:solidFill>
            </a:endParaRPr>
          </a:p>
        </p:txBody>
      </p:sp>
      <p:sp>
        <p:nvSpPr>
          <p:cNvPr id="84" name="Прямоугольник 83"/>
          <p:cNvSpPr/>
          <p:nvPr/>
        </p:nvSpPr>
        <p:spPr>
          <a:xfrm>
            <a:off x="8215313" y="5357813"/>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0,035</a:t>
            </a:r>
            <a:endParaRPr lang="ru-RU" sz="1200" dirty="0">
              <a:solidFill>
                <a:schemeClr val="tx1"/>
              </a:solidFill>
            </a:endParaRPr>
          </a:p>
        </p:txBody>
      </p:sp>
      <p:sp>
        <p:nvSpPr>
          <p:cNvPr id="85" name="Прямоугольник 84"/>
          <p:cNvSpPr/>
          <p:nvPr/>
        </p:nvSpPr>
        <p:spPr>
          <a:xfrm>
            <a:off x="8215313" y="4357688"/>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0,043</a:t>
            </a:r>
            <a:endParaRPr lang="ru-RU" sz="1200" dirty="0">
              <a:solidFill>
                <a:schemeClr val="tx1"/>
              </a:solidFill>
            </a:endParaRPr>
          </a:p>
        </p:txBody>
      </p:sp>
      <p:sp>
        <p:nvSpPr>
          <p:cNvPr id="86" name="Прямоугольник 85"/>
          <p:cNvSpPr/>
          <p:nvPr/>
        </p:nvSpPr>
        <p:spPr>
          <a:xfrm>
            <a:off x="4929188" y="2357438"/>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0,23</a:t>
            </a:r>
            <a:endParaRPr lang="ru-RU" sz="1200" dirty="0">
              <a:solidFill>
                <a:schemeClr val="tx1"/>
              </a:solidFill>
            </a:endParaRPr>
          </a:p>
        </p:txBody>
      </p:sp>
      <p:sp>
        <p:nvSpPr>
          <p:cNvPr id="87" name="Прямоугольник 86"/>
          <p:cNvSpPr/>
          <p:nvPr/>
        </p:nvSpPr>
        <p:spPr>
          <a:xfrm>
            <a:off x="8215313" y="3357563"/>
            <a:ext cx="64293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0,052</a:t>
            </a:r>
            <a:endParaRPr lang="ru-RU" sz="1200" dirty="0">
              <a:solidFill>
                <a:schemeClr val="tx1"/>
              </a:solidFill>
            </a:endParaRPr>
          </a:p>
        </p:txBody>
      </p:sp>
      <p:sp>
        <p:nvSpPr>
          <p:cNvPr id="88" name="Прямоугольник 87"/>
          <p:cNvSpPr/>
          <p:nvPr/>
        </p:nvSpPr>
        <p:spPr>
          <a:xfrm>
            <a:off x="3786188" y="3357563"/>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0,181</a:t>
            </a:r>
            <a:endParaRPr lang="ru-RU" sz="1200" dirty="0">
              <a:solidFill>
                <a:schemeClr val="tx1"/>
              </a:solidFill>
            </a:endParaRPr>
          </a:p>
        </p:txBody>
      </p:sp>
      <p:sp>
        <p:nvSpPr>
          <p:cNvPr id="89" name="Прямоугольник 88"/>
          <p:cNvSpPr/>
          <p:nvPr/>
        </p:nvSpPr>
        <p:spPr>
          <a:xfrm>
            <a:off x="6000750" y="3357563"/>
            <a:ext cx="64293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0,092</a:t>
            </a:r>
            <a:endParaRPr lang="ru-RU" sz="1200" dirty="0">
              <a:solidFill>
                <a:schemeClr val="tx1"/>
              </a:solidFill>
            </a:endParaRPr>
          </a:p>
        </p:txBody>
      </p:sp>
      <p:sp>
        <p:nvSpPr>
          <p:cNvPr id="90" name="Прямоугольник 89"/>
          <p:cNvSpPr/>
          <p:nvPr/>
        </p:nvSpPr>
        <p:spPr>
          <a:xfrm>
            <a:off x="2714625" y="2357438"/>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0,27</a:t>
            </a:r>
            <a:endParaRPr lang="ru-RU" sz="1200" dirty="0">
              <a:solidFill>
                <a:schemeClr val="tx1"/>
              </a:solidFill>
            </a:endParaRPr>
          </a:p>
        </p:txBody>
      </p:sp>
      <p:sp>
        <p:nvSpPr>
          <p:cNvPr id="91" name="Прямоугольник 90"/>
          <p:cNvSpPr/>
          <p:nvPr/>
        </p:nvSpPr>
        <p:spPr>
          <a:xfrm>
            <a:off x="7143750" y="2357438"/>
            <a:ext cx="571500"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dirty="0">
                <a:solidFill>
                  <a:schemeClr val="tx1"/>
                </a:solidFill>
              </a:rPr>
              <a:t>0,13</a:t>
            </a:r>
            <a:endParaRPr lang="ru-RU" sz="12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Заголовок 1"/>
          <p:cNvSpPr>
            <a:spLocks noGrp="1"/>
          </p:cNvSpPr>
          <p:nvPr>
            <p:ph type="title" idx="4294967295"/>
          </p:nvPr>
        </p:nvSpPr>
        <p:spPr>
          <a:xfrm>
            <a:off x="179388" y="404813"/>
            <a:ext cx="8515350" cy="642937"/>
          </a:xfrm>
        </p:spPr>
        <p:txBody>
          <a:bodyPr/>
          <a:lstStyle/>
          <a:p>
            <a:r>
              <a:rPr lang="ru-RU" altLang="ru-RU" sz="4000" i="1">
                <a:solidFill>
                  <a:schemeClr val="tx1"/>
                </a:solidFill>
                <a:cs typeface="Times New Roman" panose="02020603050405020304" pitchFamily="18" charset="0"/>
              </a:rPr>
              <a:t>2.3.  Выводы по расчету КОВ дерева целей</a:t>
            </a:r>
          </a:p>
        </p:txBody>
      </p:sp>
      <p:sp>
        <p:nvSpPr>
          <p:cNvPr id="3" name="Содержимое 2"/>
          <p:cNvSpPr>
            <a:spLocks noGrp="1"/>
          </p:cNvSpPr>
          <p:nvPr>
            <p:ph idx="4294967295"/>
          </p:nvPr>
        </p:nvSpPr>
        <p:spPr>
          <a:xfrm>
            <a:off x="457200" y="1428750"/>
            <a:ext cx="8229600" cy="5143500"/>
          </a:xfrm>
        </p:spPr>
        <p:txBody>
          <a:bodyPr>
            <a:normAutofit/>
          </a:bodyPr>
          <a:lstStyle/>
          <a:p>
            <a:pPr>
              <a:lnSpc>
                <a:spcPct val="90000"/>
              </a:lnSpc>
            </a:pPr>
            <a:r>
              <a:rPr lang="ru-RU" altLang="ru-RU" sz="2000">
                <a:cs typeface="Times New Roman" panose="02020603050405020304" pitchFamily="18" charset="0"/>
              </a:rPr>
              <a:t>Расчет коэффициентов относительной важности подцелей дерева целей позволяет нам:</a:t>
            </a:r>
          </a:p>
          <a:p>
            <a:pPr lvl="1">
              <a:lnSpc>
                <a:spcPct val="90000"/>
              </a:lnSpc>
              <a:buFont typeface="Wingdings" panose="05000000000000000000" pitchFamily="2" charset="2"/>
              <a:buChar char="Ø"/>
            </a:pPr>
            <a:r>
              <a:rPr lang="ru-RU" altLang="ru-RU" sz="1800">
                <a:cs typeface="Times New Roman" panose="02020603050405020304" pitchFamily="18" charset="0"/>
              </a:rPr>
              <a:t>Оценить степень весомости (важности) каждой из подцелей в составе общей главной цели.</a:t>
            </a:r>
          </a:p>
          <a:p>
            <a:pPr lvl="1">
              <a:lnSpc>
                <a:spcPct val="90000"/>
              </a:lnSpc>
              <a:buFont typeface="Wingdings" panose="05000000000000000000" pitchFamily="2" charset="2"/>
              <a:buChar char="Ø"/>
            </a:pPr>
            <a:r>
              <a:rPr lang="ru-RU" altLang="ru-RU" sz="1800">
                <a:cs typeface="Times New Roman" panose="02020603050405020304" pitchFamily="18" charset="0"/>
              </a:rPr>
              <a:t>Использовать КОВ как показатель уровня достижения цели, например, факт достижение следующих подцелей можно трактовать как продвижение к цели на определенный %:</a:t>
            </a:r>
          </a:p>
          <a:p>
            <a:pPr lvl="2">
              <a:lnSpc>
                <a:spcPct val="90000"/>
              </a:lnSpc>
              <a:buFont typeface="Wingdings" panose="05000000000000000000" pitchFamily="2" charset="2"/>
              <a:buChar char="Ø"/>
            </a:pPr>
            <a:r>
              <a:rPr lang="ru-RU" altLang="ru-RU" sz="1400">
                <a:cs typeface="Times New Roman" panose="02020603050405020304" pitchFamily="18" charset="0"/>
              </a:rPr>
              <a:t>Самосовершенствование			12,2%</a:t>
            </a:r>
          </a:p>
          <a:p>
            <a:pPr lvl="2">
              <a:lnSpc>
                <a:spcPct val="90000"/>
              </a:lnSpc>
              <a:buFont typeface="Wingdings" panose="05000000000000000000" pitchFamily="2" charset="2"/>
              <a:buChar char="Ø"/>
            </a:pPr>
            <a:r>
              <a:rPr lang="ru-RU" altLang="ru-RU" sz="1400">
                <a:cs typeface="Times New Roman" panose="02020603050405020304" pitchFamily="18" charset="0"/>
              </a:rPr>
              <a:t>Саморазвитие				14,8%</a:t>
            </a:r>
          </a:p>
          <a:p>
            <a:pPr lvl="2">
              <a:lnSpc>
                <a:spcPct val="90000"/>
              </a:lnSpc>
              <a:buFont typeface="Wingdings" panose="05000000000000000000" pitchFamily="2" charset="2"/>
              <a:buChar char="Ø"/>
            </a:pPr>
            <a:r>
              <a:rPr lang="ru-RU" altLang="ru-RU" sz="1400">
                <a:cs typeface="Times New Roman" panose="02020603050405020304" pitchFamily="18" charset="0"/>
              </a:rPr>
              <a:t>Самоанализ		                    		 10%</a:t>
            </a:r>
          </a:p>
          <a:p>
            <a:pPr lvl="2">
              <a:lnSpc>
                <a:spcPct val="90000"/>
              </a:lnSpc>
              <a:buFont typeface="Wingdings" panose="05000000000000000000" pitchFamily="2" charset="2"/>
              <a:buChar char="Ø"/>
            </a:pPr>
            <a:r>
              <a:rPr lang="ru-RU" altLang="ru-RU" sz="1400">
                <a:cs typeface="Times New Roman" panose="02020603050405020304" pitchFamily="18" charset="0"/>
              </a:rPr>
              <a:t> Избегать общества курящих			18,1%</a:t>
            </a:r>
          </a:p>
          <a:p>
            <a:pPr lvl="2">
              <a:lnSpc>
                <a:spcPct val="90000"/>
              </a:lnSpc>
              <a:buFont typeface="Wingdings" panose="05000000000000000000" pitchFamily="2" charset="2"/>
              <a:buChar char="Ø"/>
            </a:pPr>
            <a:r>
              <a:rPr lang="ru-RU" altLang="ru-RU" sz="1400">
                <a:cs typeface="Times New Roman" panose="02020603050405020304" pitchFamily="18" charset="0"/>
              </a:rPr>
              <a:t>Провести беседу с друзьями, чтобы тоже не курили           5,4%</a:t>
            </a:r>
          </a:p>
          <a:p>
            <a:pPr lvl="2">
              <a:lnSpc>
                <a:spcPct val="90000"/>
              </a:lnSpc>
              <a:buFont typeface="Wingdings" panose="05000000000000000000" pitchFamily="2" charset="2"/>
              <a:buChar char="Ø"/>
            </a:pPr>
            <a:r>
              <a:rPr lang="ru-RU" altLang="ru-RU" sz="1400">
                <a:cs typeface="Times New Roman" panose="02020603050405020304" pitchFamily="18" charset="0"/>
              </a:rPr>
              <a:t>В заведениях(кафе) выбирать зону для некурящих	 3,5%</a:t>
            </a:r>
          </a:p>
          <a:p>
            <a:pPr lvl="2">
              <a:lnSpc>
                <a:spcPct val="90000"/>
              </a:lnSpc>
              <a:buFont typeface="Wingdings" panose="05000000000000000000" pitchFamily="2" charset="2"/>
              <a:buChar char="Ø"/>
            </a:pPr>
            <a:r>
              <a:rPr lang="ru-RU" altLang="ru-RU" sz="1400">
                <a:cs typeface="Times New Roman" panose="02020603050405020304" pitchFamily="18" charset="0"/>
              </a:rPr>
              <a:t>Не думать о сигаретах			 9,2%</a:t>
            </a:r>
          </a:p>
          <a:p>
            <a:pPr lvl="2">
              <a:lnSpc>
                <a:spcPct val="90000"/>
              </a:lnSpc>
              <a:buFont typeface="Wingdings" panose="05000000000000000000" pitchFamily="2" charset="2"/>
              <a:buChar char="Ø"/>
            </a:pPr>
            <a:r>
              <a:rPr lang="ru-RU" altLang="ru-RU" sz="1400">
                <a:cs typeface="Times New Roman" panose="02020603050405020304" pitchFamily="18" charset="0"/>
              </a:rPr>
              <a:t>Заниматься спортом				 6,2%</a:t>
            </a:r>
          </a:p>
          <a:p>
            <a:pPr lvl="2">
              <a:lnSpc>
                <a:spcPct val="90000"/>
              </a:lnSpc>
              <a:buFont typeface="Wingdings" panose="05000000000000000000" pitchFamily="2" charset="2"/>
              <a:buChar char="Ø"/>
            </a:pPr>
            <a:r>
              <a:rPr lang="ru-RU" altLang="ru-RU" sz="1400">
                <a:cs typeface="Times New Roman" panose="02020603050405020304" pitchFamily="18" charset="0"/>
              </a:rPr>
              <a:t>Читать книги под названием «как бросить курить»	  7,6%</a:t>
            </a:r>
          </a:p>
          <a:p>
            <a:pPr lvl="2">
              <a:lnSpc>
                <a:spcPct val="90000"/>
              </a:lnSpc>
              <a:buFont typeface="Wingdings" panose="05000000000000000000" pitchFamily="2" charset="2"/>
              <a:buChar char="Ø"/>
            </a:pPr>
            <a:r>
              <a:rPr lang="ru-RU" altLang="ru-RU" sz="1400">
                <a:cs typeface="Times New Roman" panose="02020603050405020304" pitchFamily="18" charset="0"/>
              </a:rPr>
              <a:t>Улучшить здоровье				5,2%</a:t>
            </a:r>
          </a:p>
          <a:p>
            <a:pPr lvl="2">
              <a:lnSpc>
                <a:spcPct val="90000"/>
              </a:lnSpc>
              <a:buFont typeface="Wingdings" panose="05000000000000000000" pitchFamily="2" charset="2"/>
              <a:buChar char="Ø"/>
            </a:pPr>
            <a:r>
              <a:rPr lang="ru-RU" altLang="ru-RU" sz="1400">
                <a:cs typeface="Times New Roman" panose="02020603050405020304" pitchFamily="18" charset="0"/>
              </a:rPr>
              <a:t>Не огорчать близких				4,3%</a:t>
            </a:r>
          </a:p>
          <a:p>
            <a:pPr lvl="2">
              <a:lnSpc>
                <a:spcPct val="90000"/>
              </a:lnSpc>
              <a:buFont typeface="Wingdings" panose="05000000000000000000" pitchFamily="2" charset="2"/>
              <a:buChar char="Ø"/>
            </a:pPr>
            <a:r>
              <a:rPr lang="ru-RU" altLang="ru-RU" sz="1400">
                <a:cs typeface="Times New Roman" panose="02020603050405020304" pitchFamily="18" charset="0"/>
              </a:rPr>
              <a:t>Родить здоровых детей			3,5%</a:t>
            </a:r>
          </a:p>
          <a:p>
            <a:pPr lvl="2">
              <a:lnSpc>
                <a:spcPct val="90000"/>
              </a:lnSpc>
              <a:buFont typeface="Wingdings" panose="05000000000000000000" pitchFamily="2" charset="2"/>
              <a:buChar char="Ø"/>
            </a:pPr>
            <a:endParaRPr lang="ru-RU" altLang="ru-RU" sz="1400" b="1">
              <a:solidFill>
                <a:srgbClr val="BC7000"/>
              </a:solidFill>
              <a:effectLst>
                <a:outerShdw blurRad="38100" dist="38100" dir="2700000" algn="tl">
                  <a:srgbClr val="C0C0C0"/>
                </a:outerShdw>
              </a:effectLst>
            </a:endParaRPr>
          </a:p>
          <a:p>
            <a:pPr lvl="2">
              <a:lnSpc>
                <a:spcPct val="90000"/>
              </a:lnSpc>
              <a:buFont typeface="Wingdings" panose="05000000000000000000" pitchFamily="2" charset="2"/>
              <a:buChar char="Ø"/>
            </a:pPr>
            <a:endParaRPr lang="ru-RU" altLang="ru-RU" sz="1400" b="1">
              <a:solidFill>
                <a:srgbClr val="BC7000"/>
              </a:solidFill>
              <a:effectLst>
                <a:outerShdw blurRad="38100" dist="38100" dir="2700000" algn="tl">
                  <a:srgbClr val="C0C0C0"/>
                </a:outerShdw>
              </a:effectLst>
            </a:endParaRPr>
          </a:p>
          <a:p>
            <a:pPr>
              <a:lnSpc>
                <a:spcPct val="90000"/>
              </a:lnSpc>
            </a:pPr>
            <a:endParaRPr lang="ru-RU" alt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idx="4294967295"/>
          </p:nvPr>
        </p:nvSpPr>
        <p:spPr>
          <a:xfrm>
            <a:off x="971550" y="620713"/>
            <a:ext cx="7772400" cy="1143000"/>
          </a:xfrm>
        </p:spPr>
        <p:txBody>
          <a:bodyPr/>
          <a:lstStyle/>
          <a:p>
            <a:r>
              <a:rPr lang="ru-RU" altLang="ru-RU" sz="4000" i="1">
                <a:solidFill>
                  <a:schemeClr val="tx1"/>
                </a:solidFill>
                <a:cs typeface="Times New Roman" panose="02020603050405020304" pitchFamily="18" charset="0"/>
              </a:rPr>
              <a:t>3.  Деревья мероприятий</a:t>
            </a:r>
          </a:p>
        </p:txBody>
      </p:sp>
      <p:sp>
        <p:nvSpPr>
          <p:cNvPr id="16387" name="Содержимое 2"/>
          <p:cNvSpPr>
            <a:spLocks noGrp="1"/>
          </p:cNvSpPr>
          <p:nvPr>
            <p:ph idx="4294967295"/>
          </p:nvPr>
        </p:nvSpPr>
        <p:spPr>
          <a:xfrm>
            <a:off x="285750" y="1500188"/>
            <a:ext cx="8572500" cy="4625975"/>
          </a:xfrm>
        </p:spPr>
        <p:txBody>
          <a:bodyPr/>
          <a:lstStyle/>
          <a:p>
            <a:pPr lvl="1" algn="just">
              <a:lnSpc>
                <a:spcPct val="90000"/>
              </a:lnSpc>
              <a:buClr>
                <a:schemeClr val="folHlink"/>
              </a:buClr>
              <a:buFontTx/>
              <a:buNone/>
            </a:pPr>
            <a:r>
              <a:rPr lang="ru-RU" altLang="ru-RU" sz="1600" b="1" i="1"/>
              <a:t>     </a:t>
            </a:r>
            <a:r>
              <a:rPr lang="ru-RU" altLang="ru-RU" sz="1800">
                <a:cs typeface="Times New Roman" panose="02020603050405020304" pitchFamily="18" charset="0"/>
              </a:rPr>
              <a:t>В предыдущем разделе мы построили дерево целей, т.е. разбили нашу цель на составные части (локальные подцели). Теперь необходимо определить пути достижения локальных подцелей нижнего уровня, т.к. достижение всех локальных подцелей обеспечивает и достижение главной цели (в соответствии с принципом соподчиненности деревьев взаимосвязей). Далее из всех альтернативных путей достижения подцелей необходимо определить наиболее эффективные (т.е. их вначале нужно количественно оценить). Это позволит получить комплекс мероприятий,  выполнение которых позволит обеспечить достижение всех подцелей и, соответственно, главной цели. Для этого необходимо:</a:t>
            </a:r>
          </a:p>
          <a:p>
            <a:pPr lvl="2">
              <a:lnSpc>
                <a:spcPct val="90000"/>
              </a:lnSpc>
              <a:buClr>
                <a:schemeClr val="folHlink"/>
              </a:buClr>
              <a:buFont typeface="Wingdings" panose="05000000000000000000" pitchFamily="2" charset="2"/>
              <a:buChar char="Ø"/>
            </a:pPr>
            <a:r>
              <a:rPr lang="ru-RU" altLang="ru-RU" sz="1400">
                <a:cs typeface="Times New Roman" panose="02020603050405020304" pitchFamily="18" charset="0"/>
              </a:rPr>
              <a:t>Построить для каждой подцели нижнего уровня дерева целей свое  дерево мероприятий.</a:t>
            </a:r>
          </a:p>
          <a:p>
            <a:pPr lvl="2">
              <a:lnSpc>
                <a:spcPct val="90000"/>
              </a:lnSpc>
              <a:buClr>
                <a:schemeClr val="folHlink"/>
              </a:buClr>
              <a:buFont typeface="Wingdings" panose="05000000000000000000" pitchFamily="2" charset="2"/>
              <a:buChar char="Ø"/>
            </a:pPr>
            <a:r>
              <a:rPr lang="ru-RU" altLang="ru-RU" sz="1400">
                <a:cs typeface="Times New Roman" panose="02020603050405020304" pitchFamily="18" charset="0"/>
              </a:rPr>
              <a:t>Выполнить  расчёт коэффициентов весомости альтернативных вариантов решений для всех деревьев мероприятий (для одного дерева приведем полный расчет), при этом осуществляем:</a:t>
            </a:r>
          </a:p>
          <a:p>
            <a:pPr lvl="3">
              <a:lnSpc>
                <a:spcPct val="90000"/>
              </a:lnSpc>
              <a:buFont typeface="Wingdings" panose="05000000000000000000" pitchFamily="2" charset="2"/>
              <a:buChar char="Ø"/>
            </a:pPr>
            <a:r>
              <a:rPr lang="ru-RU" altLang="ru-RU" sz="1400">
                <a:cs typeface="Times New Roman" panose="02020603050405020304" pitchFamily="18" charset="0"/>
              </a:rPr>
              <a:t>Выбор критериев (факторов), которые будем учитывать при взвешивании альтернатив в разных семействах дерева мероприятий.</a:t>
            </a:r>
          </a:p>
          <a:p>
            <a:pPr lvl="3">
              <a:lnSpc>
                <a:spcPct val="90000"/>
              </a:lnSpc>
              <a:buFont typeface="Wingdings" panose="05000000000000000000" pitchFamily="2" charset="2"/>
              <a:buChar char="Ø"/>
            </a:pPr>
            <a:r>
              <a:rPr lang="ru-RU" altLang="ru-RU" sz="1400">
                <a:cs typeface="Times New Roman" panose="02020603050405020304" pitchFamily="18" charset="0"/>
              </a:rPr>
              <a:t>Построение расчетных таблиц семейств дерева мероприятий</a:t>
            </a:r>
          </a:p>
          <a:p>
            <a:pPr lvl="2">
              <a:lnSpc>
                <a:spcPct val="90000"/>
              </a:lnSpc>
              <a:buClr>
                <a:schemeClr val="folHlink"/>
              </a:buClr>
              <a:buFont typeface="Wingdings" panose="05000000000000000000" pitchFamily="2" charset="2"/>
              <a:buChar char="Ø"/>
            </a:pPr>
            <a:r>
              <a:rPr lang="ru-RU" altLang="ru-RU" sz="1400">
                <a:cs typeface="Times New Roman" panose="02020603050405020304" pitchFamily="18" charset="0"/>
              </a:rPr>
              <a:t>Определить эффективные мероприятия во всех деревьях мероприятий.</a:t>
            </a:r>
          </a:p>
          <a:p>
            <a:pPr lvl="2">
              <a:lnSpc>
                <a:spcPct val="90000"/>
              </a:lnSpc>
              <a:buClr>
                <a:schemeClr val="folHlink"/>
              </a:buClr>
              <a:buFont typeface="Wingdings" panose="05000000000000000000" pitchFamily="2" charset="2"/>
              <a:buChar char="Ø"/>
            </a:pPr>
            <a:r>
              <a:rPr lang="ru-RU" altLang="ru-RU" sz="1400">
                <a:cs typeface="Times New Roman" panose="02020603050405020304" pitchFamily="18" charset="0"/>
              </a:rPr>
              <a:t> Сформулировать выводы по расчету и анализу (сформировать полный список  мероприятий по достижению цели)</a:t>
            </a:r>
          </a:p>
          <a:p>
            <a:endParaRPr lang="ru-RU" alt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Построение дерева мероприятий </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2987675" y="1844675"/>
            <a:ext cx="2725738" cy="850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b="1">
                <a:cs typeface="Times New Roman" panose="02020603050405020304" pitchFamily="18" charset="0"/>
              </a:rPr>
              <a:t>Самосовершенствование</a:t>
            </a:r>
          </a:p>
        </p:txBody>
      </p:sp>
      <p:sp>
        <p:nvSpPr>
          <p:cNvPr id="4" name="Прямоугольник 3"/>
          <p:cNvSpPr/>
          <p:nvPr/>
        </p:nvSpPr>
        <p:spPr>
          <a:xfrm>
            <a:off x="5429250" y="3357563"/>
            <a:ext cx="2643188" cy="8572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Заняться медитацией</a:t>
            </a:r>
          </a:p>
        </p:txBody>
      </p:sp>
      <p:sp>
        <p:nvSpPr>
          <p:cNvPr id="5" name="Прямоугольник 4"/>
          <p:cNvSpPr/>
          <p:nvPr/>
        </p:nvSpPr>
        <p:spPr>
          <a:xfrm>
            <a:off x="785813" y="3357563"/>
            <a:ext cx="2714625" cy="8572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Посещать курсы психологии и философии</a:t>
            </a:r>
          </a:p>
        </p:txBody>
      </p:sp>
      <p:sp>
        <p:nvSpPr>
          <p:cNvPr id="6" name="Прямоугольник 5"/>
          <p:cNvSpPr/>
          <p:nvPr/>
        </p:nvSpPr>
        <p:spPr>
          <a:xfrm>
            <a:off x="7072313" y="4929188"/>
            <a:ext cx="1500187"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Углубиться в процесс медитации</a:t>
            </a:r>
          </a:p>
        </p:txBody>
      </p:sp>
      <p:sp>
        <p:nvSpPr>
          <p:cNvPr id="7" name="Прямоугольник 6"/>
          <p:cNvSpPr/>
          <p:nvPr/>
        </p:nvSpPr>
        <p:spPr>
          <a:xfrm>
            <a:off x="4857750" y="4929188"/>
            <a:ext cx="1571625"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поверхностно</a:t>
            </a:r>
          </a:p>
        </p:txBody>
      </p:sp>
      <p:sp>
        <p:nvSpPr>
          <p:cNvPr id="8" name="Прямоугольник 7"/>
          <p:cNvSpPr/>
          <p:nvPr/>
        </p:nvSpPr>
        <p:spPr>
          <a:xfrm>
            <a:off x="2500313" y="4929188"/>
            <a:ext cx="1357312"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К частным лицам</a:t>
            </a:r>
          </a:p>
        </p:txBody>
      </p:sp>
      <p:sp>
        <p:nvSpPr>
          <p:cNvPr id="9" name="Прямоугольник 8"/>
          <p:cNvSpPr/>
          <p:nvPr/>
        </p:nvSpPr>
        <p:spPr>
          <a:xfrm>
            <a:off x="428625" y="4929188"/>
            <a:ext cx="1406525"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Специальные центры</a:t>
            </a:r>
          </a:p>
        </p:txBody>
      </p:sp>
      <p:cxnSp>
        <p:nvCxnSpPr>
          <p:cNvPr id="11" name="Прямая соединительная линия 10"/>
          <p:cNvCxnSpPr/>
          <p:nvPr/>
        </p:nvCxnSpPr>
        <p:spPr>
          <a:xfrm>
            <a:off x="2000250" y="3000375"/>
            <a:ext cx="478631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1000125" y="4572000"/>
            <a:ext cx="221456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572125" y="4572000"/>
            <a:ext cx="23574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8208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7751763" y="4749800"/>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3036888" y="4749800"/>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822325" y="4749800"/>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66087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5394325" y="4749800"/>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4287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6608763" y="439261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1893888" y="439261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000" dirty="0">
                <a:solidFill>
                  <a:schemeClr val="tx1"/>
                </a:solidFill>
                <a:latin typeface="Times New Roman" pitchFamily="18" charset="0"/>
                <a:cs typeface="Times New Roman" pitchFamily="18" charset="0"/>
              </a:rPr>
              <a:t>Дерево мероприятий по подцели  «Обеспечить крепкое здоровье»</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1571625" y="214313"/>
            <a:ext cx="68834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i="1">
                <a:cs typeface="Times New Roman" panose="02020603050405020304" pitchFamily="18" charset="0"/>
              </a:rPr>
              <a:t>3.2 Расчет дерева мероприятий №1</a:t>
            </a:r>
            <a:r>
              <a:rPr lang="en-US" altLang="ru-RU" i="1">
                <a:cs typeface="Times New Roman" panose="02020603050405020304" pitchFamily="18" charset="0"/>
              </a:rPr>
              <a:t/>
            </a:r>
            <a:br>
              <a:rPr lang="en-US" altLang="ru-RU" i="1">
                <a:cs typeface="Times New Roman" panose="02020603050405020304" pitchFamily="18" charset="0"/>
              </a:rPr>
            </a:br>
            <a:r>
              <a:rPr lang="ru-RU" altLang="ru-RU" i="1">
                <a:cs typeface="Times New Roman" panose="02020603050405020304" pitchFamily="18" charset="0"/>
              </a:rPr>
              <a:t>3.2.1 Расчет коэффициентов важности факторов</a:t>
            </a:r>
          </a:p>
        </p:txBody>
      </p:sp>
      <p:sp>
        <p:nvSpPr>
          <p:cNvPr id="18435" name="Rectangle 5"/>
          <p:cNvSpPr>
            <a:spLocks noChangeArrowheads="1"/>
          </p:cNvSpPr>
          <p:nvPr/>
        </p:nvSpPr>
        <p:spPr bwMode="auto">
          <a:xfrm>
            <a:off x="381000" y="914400"/>
            <a:ext cx="26812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опроса экспертов</a:t>
            </a:r>
          </a:p>
        </p:txBody>
      </p:sp>
      <p:sp>
        <p:nvSpPr>
          <p:cNvPr id="18436" name="Text Box 45"/>
          <p:cNvSpPr txBox="1">
            <a:spLocks noChangeArrowheads="1"/>
          </p:cNvSpPr>
          <p:nvPr/>
        </p:nvSpPr>
        <p:spPr bwMode="auto">
          <a:xfrm>
            <a:off x="7072313" y="2357438"/>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3</a:t>
            </a:r>
            <a:endParaRPr lang="ru-RU" altLang="ru-RU" sz="1800">
              <a:cs typeface="Times New Roman" panose="02020603050405020304" pitchFamily="18" charset="0"/>
            </a:endParaRPr>
          </a:p>
        </p:txBody>
      </p:sp>
      <p:sp>
        <p:nvSpPr>
          <p:cNvPr id="18437" name="Rectangle 46"/>
          <p:cNvSpPr>
            <a:spLocks noChangeArrowheads="1"/>
          </p:cNvSpPr>
          <p:nvPr/>
        </p:nvSpPr>
        <p:spPr bwMode="auto">
          <a:xfrm>
            <a:off x="395288" y="2708275"/>
            <a:ext cx="31686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400" b="1">
                <a:cs typeface="Times New Roman" panose="02020603050405020304" pitchFamily="18" charset="0"/>
              </a:rPr>
              <a:t>Матрица преобразованных  рангов</a:t>
            </a:r>
          </a:p>
        </p:txBody>
      </p:sp>
      <p:sp>
        <p:nvSpPr>
          <p:cNvPr id="18438" name="Rectangle 115"/>
          <p:cNvSpPr>
            <a:spLocks noChangeArrowheads="1"/>
          </p:cNvSpPr>
          <p:nvPr/>
        </p:nvSpPr>
        <p:spPr bwMode="auto">
          <a:xfrm>
            <a:off x="395288" y="4724400"/>
            <a:ext cx="37830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400" b="1">
                <a:cs typeface="Times New Roman" panose="02020603050405020304" pitchFamily="18" charset="0"/>
              </a:rPr>
              <a:t>Таблица расчета альтернатив семейства №1</a:t>
            </a:r>
          </a:p>
        </p:txBody>
      </p:sp>
      <p:graphicFrame>
        <p:nvGraphicFramePr>
          <p:cNvPr id="18572" name="Group 140"/>
          <p:cNvGraphicFramePr>
            <a:graphicFrameLocks noGrp="1"/>
          </p:cNvGraphicFramePr>
          <p:nvPr/>
        </p:nvGraphicFramePr>
        <p:xfrm>
          <a:off x="357188" y="1214438"/>
          <a:ext cx="6072187" cy="1455737"/>
        </p:xfrm>
        <a:graphic>
          <a:graphicData uri="http://schemas.openxmlformats.org/drawingml/2006/table">
            <a:tbl>
              <a:tblPr/>
              <a:tblGrid>
                <a:gridCol w="2814637"/>
                <a:gridCol w="663575"/>
                <a:gridCol w="661988"/>
                <a:gridCol w="717550"/>
                <a:gridCol w="608012"/>
                <a:gridCol w="606425"/>
              </a:tblGrid>
              <a:tr h="2460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46063">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graphicFrame>
        <p:nvGraphicFramePr>
          <p:cNvPr id="18574" name="Group 142"/>
          <p:cNvGraphicFramePr>
            <a:graphicFrameLocks noGrp="1"/>
          </p:cNvGraphicFramePr>
          <p:nvPr/>
        </p:nvGraphicFramePr>
        <p:xfrm>
          <a:off x="323850" y="3068638"/>
          <a:ext cx="6935788" cy="1738312"/>
        </p:xfrm>
        <a:graphic>
          <a:graphicData uri="http://schemas.openxmlformats.org/drawingml/2006/table">
            <a:tbl>
              <a:tblPr/>
              <a:tblGrid>
                <a:gridCol w="3125788"/>
                <a:gridCol w="415925"/>
                <a:gridCol w="498475"/>
                <a:gridCol w="471487"/>
                <a:gridCol w="471488"/>
                <a:gridCol w="471487"/>
                <a:gridCol w="863600"/>
                <a:gridCol w="617538"/>
              </a:tblGrid>
              <a:tr h="27463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7463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3079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33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9051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74638">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18575" name="Group 143"/>
          <p:cNvGraphicFramePr>
            <a:graphicFrameLocks noGrp="1"/>
          </p:cNvGraphicFramePr>
          <p:nvPr/>
        </p:nvGraphicFramePr>
        <p:xfrm>
          <a:off x="357188" y="5000625"/>
          <a:ext cx="8286750" cy="1690688"/>
        </p:xfrm>
        <a:graphic>
          <a:graphicData uri="http://schemas.openxmlformats.org/drawingml/2006/table">
            <a:tbl>
              <a:tblPr/>
              <a:tblGrid>
                <a:gridCol w="2789237"/>
                <a:gridCol w="854075"/>
                <a:gridCol w="2252663"/>
                <a:gridCol w="1719262"/>
                <a:gridCol w="671513"/>
              </a:tblGrid>
              <a:tr h="3048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Проходить обследование в государственной поликлинике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Проходить обследование в частной клинике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667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46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746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785813" y="285750"/>
            <a:ext cx="5768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1)</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1</a:t>
            </a:r>
          </a:p>
        </p:txBody>
      </p:sp>
      <p:sp>
        <p:nvSpPr>
          <p:cNvPr id="12293" name="Rectangle 5"/>
          <p:cNvSpPr>
            <a:spLocks noChangeArrowheads="1"/>
          </p:cNvSpPr>
          <p:nvPr/>
        </p:nvSpPr>
        <p:spPr bwMode="auto">
          <a:xfrm>
            <a:off x="468313" y="1125538"/>
            <a:ext cx="3937000"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1  -  Эффективность варианта</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19460" name="Rectangle 51"/>
          <p:cNvSpPr>
            <a:spLocks noChangeArrowheads="1"/>
          </p:cNvSpPr>
          <p:nvPr/>
        </p:nvSpPr>
        <p:spPr bwMode="auto">
          <a:xfrm>
            <a:off x="468313" y="407670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19461" name="Rectangle 84"/>
          <p:cNvSpPr>
            <a:spLocks noChangeArrowheads="1"/>
          </p:cNvSpPr>
          <p:nvPr/>
        </p:nvSpPr>
        <p:spPr bwMode="auto">
          <a:xfrm>
            <a:off x="6858000" y="3786188"/>
            <a:ext cx="93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19557" name="Group 101"/>
          <p:cNvGraphicFramePr>
            <a:graphicFrameLocks noGrp="1"/>
          </p:cNvGraphicFramePr>
          <p:nvPr/>
        </p:nvGraphicFramePr>
        <p:xfrm>
          <a:off x="468313" y="2205038"/>
          <a:ext cx="6096000" cy="1571625"/>
        </p:xfrm>
        <a:graphic>
          <a:graphicData uri="http://schemas.openxmlformats.org/drawingml/2006/table">
            <a:tbl>
              <a:tblPr/>
              <a:tblGrid>
                <a:gridCol w="2857500"/>
                <a:gridCol w="642937"/>
                <a:gridCol w="642938"/>
                <a:gridCol w="642937"/>
                <a:gridCol w="714375"/>
                <a:gridCol w="595313"/>
              </a:tblGrid>
              <a:tr h="4492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4287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0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19558" name="Group 102"/>
          <p:cNvGraphicFramePr>
            <a:graphicFrameLocks noGrp="1"/>
          </p:cNvGraphicFramePr>
          <p:nvPr/>
        </p:nvGraphicFramePr>
        <p:xfrm>
          <a:off x="468313" y="4365625"/>
          <a:ext cx="6048375" cy="2020888"/>
        </p:xfrm>
        <a:graphic>
          <a:graphicData uri="http://schemas.openxmlformats.org/drawingml/2006/table">
            <a:tbl>
              <a:tblPr/>
              <a:tblGrid>
                <a:gridCol w="2249487"/>
                <a:gridCol w="438150"/>
                <a:gridCol w="438150"/>
                <a:gridCol w="500063"/>
                <a:gridCol w="436562"/>
                <a:gridCol w="473075"/>
                <a:gridCol w="757238"/>
                <a:gridCol w="755650"/>
              </a:tblGrid>
              <a:tr h="28098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794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4572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6397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048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785813" y="285750"/>
            <a:ext cx="5768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1)</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2</a:t>
            </a:r>
          </a:p>
        </p:txBody>
      </p:sp>
      <p:sp>
        <p:nvSpPr>
          <p:cNvPr id="12293" name="Rectangle 5"/>
          <p:cNvSpPr>
            <a:spLocks noChangeArrowheads="1"/>
          </p:cNvSpPr>
          <p:nvPr/>
        </p:nvSpPr>
        <p:spPr bwMode="auto">
          <a:xfrm>
            <a:off x="500063" y="1500188"/>
            <a:ext cx="4643437"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2  -  Сложность реализации  варианта</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20484" name="Rectangle 51"/>
          <p:cNvSpPr>
            <a:spLocks noChangeArrowheads="1"/>
          </p:cNvSpPr>
          <p:nvPr/>
        </p:nvSpPr>
        <p:spPr bwMode="auto">
          <a:xfrm>
            <a:off x="500063" y="428625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20485" name="Rectangle 84"/>
          <p:cNvSpPr>
            <a:spLocks noChangeArrowheads="1"/>
          </p:cNvSpPr>
          <p:nvPr/>
        </p:nvSpPr>
        <p:spPr bwMode="auto">
          <a:xfrm>
            <a:off x="7524750" y="3789363"/>
            <a:ext cx="9318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20579" name="Group 99"/>
          <p:cNvGraphicFramePr>
            <a:graphicFrameLocks noGrp="1"/>
          </p:cNvGraphicFramePr>
          <p:nvPr/>
        </p:nvGraphicFramePr>
        <p:xfrm>
          <a:off x="500063" y="2643188"/>
          <a:ext cx="6880225" cy="1493837"/>
        </p:xfrm>
        <a:graphic>
          <a:graphicData uri="http://schemas.openxmlformats.org/drawingml/2006/table">
            <a:tbl>
              <a:tblPr/>
              <a:tblGrid>
                <a:gridCol w="2857500"/>
                <a:gridCol w="642937"/>
                <a:gridCol w="642938"/>
                <a:gridCol w="642937"/>
                <a:gridCol w="714375"/>
                <a:gridCol w="1379538"/>
              </a:tblGrid>
              <a:tr h="371475">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4287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0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0578" name="Group 98"/>
          <p:cNvGraphicFramePr>
            <a:graphicFrameLocks noGrp="1"/>
          </p:cNvGraphicFramePr>
          <p:nvPr/>
        </p:nvGraphicFramePr>
        <p:xfrm>
          <a:off x="500063" y="4786313"/>
          <a:ext cx="6735762" cy="1738312"/>
        </p:xfrm>
        <a:graphic>
          <a:graphicData uri="http://schemas.openxmlformats.org/drawingml/2006/table">
            <a:tbl>
              <a:tblPr/>
              <a:tblGrid>
                <a:gridCol w="2249487"/>
                <a:gridCol w="438150"/>
                <a:gridCol w="438150"/>
                <a:gridCol w="500063"/>
                <a:gridCol w="436562"/>
                <a:gridCol w="473075"/>
                <a:gridCol w="757238"/>
                <a:gridCol w="1443037"/>
              </a:tblGrid>
              <a:tr h="28098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8098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3968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7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809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785813" y="285750"/>
            <a:ext cx="5768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1)</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3</a:t>
            </a:r>
          </a:p>
        </p:txBody>
      </p:sp>
      <p:sp>
        <p:nvSpPr>
          <p:cNvPr id="12293" name="Rectangle 5"/>
          <p:cNvSpPr>
            <a:spLocks noChangeArrowheads="1"/>
          </p:cNvSpPr>
          <p:nvPr/>
        </p:nvSpPr>
        <p:spPr bwMode="auto">
          <a:xfrm>
            <a:off x="500063" y="1500188"/>
            <a:ext cx="4572000"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3  - Затраты времени на подготовку</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21508" name="Rectangle 51"/>
          <p:cNvSpPr>
            <a:spLocks noChangeArrowheads="1"/>
          </p:cNvSpPr>
          <p:nvPr/>
        </p:nvSpPr>
        <p:spPr bwMode="auto">
          <a:xfrm>
            <a:off x="500063" y="428625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21509" name="Rectangle 84"/>
          <p:cNvSpPr>
            <a:spLocks noChangeArrowheads="1"/>
          </p:cNvSpPr>
          <p:nvPr/>
        </p:nvSpPr>
        <p:spPr bwMode="auto">
          <a:xfrm>
            <a:off x="7524750" y="3860800"/>
            <a:ext cx="9318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21602" name="Group 98"/>
          <p:cNvGraphicFramePr>
            <a:graphicFrameLocks noGrp="1"/>
          </p:cNvGraphicFramePr>
          <p:nvPr/>
        </p:nvGraphicFramePr>
        <p:xfrm>
          <a:off x="500063" y="2643188"/>
          <a:ext cx="7024687" cy="1493837"/>
        </p:xfrm>
        <a:graphic>
          <a:graphicData uri="http://schemas.openxmlformats.org/drawingml/2006/table">
            <a:tbl>
              <a:tblPr/>
              <a:tblGrid>
                <a:gridCol w="2857500"/>
                <a:gridCol w="642937"/>
                <a:gridCol w="642938"/>
                <a:gridCol w="642937"/>
                <a:gridCol w="714375"/>
                <a:gridCol w="1524000"/>
              </a:tblGrid>
              <a:tr h="371475">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4287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0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1603" name="Group 99"/>
          <p:cNvGraphicFramePr>
            <a:graphicFrameLocks noGrp="1"/>
          </p:cNvGraphicFramePr>
          <p:nvPr/>
        </p:nvGraphicFramePr>
        <p:xfrm>
          <a:off x="500063" y="4786313"/>
          <a:ext cx="7816850" cy="1738312"/>
        </p:xfrm>
        <a:graphic>
          <a:graphicData uri="http://schemas.openxmlformats.org/drawingml/2006/table">
            <a:tbl>
              <a:tblPr/>
              <a:tblGrid>
                <a:gridCol w="2249487"/>
                <a:gridCol w="438150"/>
                <a:gridCol w="438150"/>
                <a:gridCol w="500063"/>
                <a:gridCol w="436562"/>
                <a:gridCol w="473075"/>
                <a:gridCol w="757238"/>
                <a:gridCol w="2524125"/>
              </a:tblGrid>
              <a:tr h="28098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8098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3968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7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809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49"/>
          <p:cNvSpPr>
            <a:spLocks noChangeArrowheads="1"/>
          </p:cNvSpPr>
          <p:nvPr/>
        </p:nvSpPr>
        <p:spPr bwMode="auto">
          <a:xfrm>
            <a:off x="2268538" y="404813"/>
            <a:ext cx="5400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3.2 Дерево мероприятий №1</a:t>
            </a:r>
          </a:p>
        </p:txBody>
      </p:sp>
      <p:sp>
        <p:nvSpPr>
          <p:cNvPr id="22531" name="Rectangle 250"/>
          <p:cNvSpPr>
            <a:spLocks noChangeArrowheads="1"/>
          </p:cNvSpPr>
          <p:nvPr/>
        </p:nvSpPr>
        <p:spPr bwMode="auto">
          <a:xfrm>
            <a:off x="2124075" y="1268413"/>
            <a:ext cx="50641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000" b="1">
                <a:cs typeface="Times New Roman" panose="02020603050405020304" pitchFamily="18" charset="0"/>
              </a:rPr>
              <a:t>Таблица расчета альтернатив семейства</a:t>
            </a:r>
            <a:r>
              <a:rPr lang="ru-RU" altLang="ru-RU" sz="2000" b="1">
                <a:solidFill>
                  <a:schemeClr val="tx2"/>
                </a:solidFill>
                <a:cs typeface="Times New Roman" panose="02020603050405020304" pitchFamily="18" charset="0"/>
              </a:rPr>
              <a:t> </a:t>
            </a:r>
            <a:r>
              <a:rPr lang="ru-RU" altLang="ru-RU" sz="2000" b="1">
                <a:cs typeface="Times New Roman" panose="02020603050405020304" pitchFamily="18" charset="0"/>
              </a:rPr>
              <a:t>1</a:t>
            </a:r>
          </a:p>
        </p:txBody>
      </p:sp>
      <p:graphicFrame>
        <p:nvGraphicFramePr>
          <p:cNvPr id="22573" name="Group 45"/>
          <p:cNvGraphicFramePr>
            <a:graphicFrameLocks noGrp="1"/>
          </p:cNvGraphicFramePr>
          <p:nvPr/>
        </p:nvGraphicFramePr>
        <p:xfrm>
          <a:off x="857250" y="1928813"/>
          <a:ext cx="7675563" cy="3732212"/>
        </p:xfrm>
        <a:graphic>
          <a:graphicData uri="http://schemas.openxmlformats.org/drawingml/2006/table">
            <a:tbl>
              <a:tblPr/>
              <a:tblGrid>
                <a:gridCol w="2257425"/>
                <a:gridCol w="800100"/>
                <a:gridCol w="1528763"/>
                <a:gridCol w="1384300"/>
                <a:gridCol w="1704975"/>
              </a:tblGrid>
              <a:tr h="129381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по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095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70961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7080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5111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Итоговые оценки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0,614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0,386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p:txBody>
          <a:bodyPr/>
          <a:lstStyle/>
          <a:p>
            <a:pPr>
              <a:lnSpc>
                <a:spcPct val="80000"/>
              </a:lnSpc>
              <a:buFont typeface="Wingdings" panose="05000000000000000000" pitchFamily="2" charset="2"/>
              <a:buChar char="Ø"/>
            </a:pPr>
            <a:r>
              <a:rPr lang="ru-RU" altLang="ru-RU" sz="1400" b="1">
                <a:cs typeface="Times New Roman" panose="02020603050405020304" pitchFamily="18" charset="0"/>
              </a:rPr>
              <a:t>1.  Введение</a:t>
            </a:r>
          </a:p>
          <a:p>
            <a:pPr>
              <a:lnSpc>
                <a:spcPct val="80000"/>
              </a:lnSpc>
              <a:buFont typeface="Wingdings" panose="05000000000000000000" pitchFamily="2" charset="2"/>
              <a:buChar char="Ø"/>
            </a:pPr>
            <a:r>
              <a:rPr lang="ru-RU" altLang="ru-RU" sz="1400" b="1">
                <a:cs typeface="Times New Roman" panose="02020603050405020304" pitchFamily="18" charset="0"/>
              </a:rPr>
              <a:t>2.  Дерево целей</a:t>
            </a:r>
            <a:endParaRPr lang="ru-RU" altLang="ru-RU" sz="1400">
              <a:cs typeface="Times New Roman" panose="02020603050405020304" pitchFamily="18" charset="0"/>
            </a:endParaRPr>
          </a:p>
          <a:p>
            <a:pPr lvl="1">
              <a:lnSpc>
                <a:spcPct val="80000"/>
              </a:lnSpc>
              <a:buClr>
                <a:schemeClr val="folHlink"/>
              </a:buClr>
              <a:buFontTx/>
              <a:buChar char="o"/>
            </a:pPr>
            <a:r>
              <a:rPr lang="ru-RU" altLang="ru-RU" sz="1400" b="1" i="1">
                <a:cs typeface="Times New Roman" panose="02020603050405020304" pitchFamily="18" charset="0"/>
              </a:rPr>
              <a:t>2.1.  Построение дерева целей</a:t>
            </a:r>
            <a:endParaRPr lang="ru-RU" altLang="ru-RU" sz="1400">
              <a:cs typeface="Times New Roman" panose="02020603050405020304" pitchFamily="18" charset="0"/>
            </a:endParaRPr>
          </a:p>
          <a:p>
            <a:pPr lvl="1">
              <a:lnSpc>
                <a:spcPct val="80000"/>
              </a:lnSpc>
              <a:buClr>
                <a:schemeClr val="folHlink"/>
              </a:buClr>
              <a:buFontTx/>
              <a:buChar char="o"/>
            </a:pPr>
            <a:r>
              <a:rPr lang="ru-RU" altLang="ru-RU" sz="1400" b="1" i="1">
                <a:cs typeface="Times New Roman" panose="02020603050405020304" pitchFamily="18" charset="0"/>
              </a:rPr>
              <a:t>2.2.  Расчёт коэффициентов относительной важности</a:t>
            </a:r>
            <a:endParaRPr lang="en-US" altLang="ru-RU" sz="1400" b="1" i="1">
              <a:cs typeface="Times New Roman" panose="02020603050405020304" pitchFamily="18" charset="0"/>
            </a:endParaRPr>
          </a:p>
          <a:p>
            <a:pPr lvl="1">
              <a:lnSpc>
                <a:spcPct val="80000"/>
              </a:lnSpc>
              <a:buClr>
                <a:schemeClr val="folHlink"/>
              </a:buClr>
              <a:buFontTx/>
              <a:buChar char="o"/>
            </a:pPr>
            <a:r>
              <a:rPr lang="ru-RU" altLang="ru-RU" sz="1400" b="1" i="1">
                <a:cs typeface="Times New Roman" panose="02020603050405020304" pitchFamily="18" charset="0"/>
              </a:rPr>
              <a:t>2.3.  Выводы</a:t>
            </a:r>
            <a:endParaRPr lang="ru-RU" altLang="ru-RU" sz="1400">
              <a:cs typeface="Times New Roman" panose="02020603050405020304" pitchFamily="18" charset="0"/>
            </a:endParaRPr>
          </a:p>
          <a:p>
            <a:pPr>
              <a:lnSpc>
                <a:spcPct val="80000"/>
              </a:lnSpc>
              <a:buFont typeface="Wingdings" panose="05000000000000000000" pitchFamily="2" charset="2"/>
              <a:buChar char="Ø"/>
            </a:pPr>
            <a:r>
              <a:rPr lang="ru-RU" altLang="ru-RU" sz="1400" b="1">
                <a:cs typeface="Times New Roman" panose="02020603050405020304" pitchFamily="18" charset="0"/>
              </a:rPr>
              <a:t>3.   Деревья мероприятий</a:t>
            </a:r>
            <a:endParaRPr lang="ru-RU" altLang="ru-RU" sz="1400" b="1" i="1">
              <a:cs typeface="Times New Roman" panose="02020603050405020304" pitchFamily="18" charset="0"/>
            </a:endParaRPr>
          </a:p>
          <a:p>
            <a:pPr lvl="1">
              <a:lnSpc>
                <a:spcPct val="80000"/>
              </a:lnSpc>
              <a:buClr>
                <a:schemeClr val="folHlink"/>
              </a:buClr>
              <a:buFontTx/>
              <a:buChar char="o"/>
            </a:pPr>
            <a:r>
              <a:rPr lang="ru-RU" altLang="ru-RU" sz="1400" b="1" i="1">
                <a:cs typeface="Times New Roman" panose="02020603050405020304" pitchFamily="18" charset="0"/>
              </a:rPr>
              <a:t>3.1. Построение деревьев мероприятий для всех подцелей нижнего уровня дерева целей</a:t>
            </a:r>
          </a:p>
          <a:p>
            <a:pPr lvl="1">
              <a:lnSpc>
                <a:spcPct val="80000"/>
              </a:lnSpc>
              <a:buClr>
                <a:schemeClr val="folHlink"/>
              </a:buClr>
              <a:buFontTx/>
              <a:buChar char="o"/>
            </a:pPr>
            <a:r>
              <a:rPr lang="ru-RU" altLang="ru-RU" sz="1400" b="1" i="1">
                <a:cs typeface="Times New Roman" panose="02020603050405020304" pitchFamily="18" charset="0"/>
              </a:rPr>
              <a:t>3.2. Расчёт коэффициентов оценки вариантов решений</a:t>
            </a:r>
          </a:p>
          <a:p>
            <a:pPr lvl="2">
              <a:lnSpc>
                <a:spcPct val="80000"/>
              </a:lnSpc>
              <a:buFont typeface="Wingdings" panose="05000000000000000000" pitchFamily="2" charset="2"/>
              <a:buChar char="§"/>
            </a:pPr>
            <a:r>
              <a:rPr lang="ru-RU" altLang="ru-RU" sz="1400">
                <a:cs typeface="Times New Roman" panose="02020603050405020304" pitchFamily="18" charset="0"/>
              </a:rPr>
              <a:t>3.2.1. Выбор критериев (факторов) оценки альтернатив</a:t>
            </a:r>
          </a:p>
          <a:p>
            <a:pPr lvl="2">
              <a:lnSpc>
                <a:spcPct val="80000"/>
              </a:lnSpc>
              <a:buFont typeface="Wingdings" panose="05000000000000000000" pitchFamily="2" charset="2"/>
              <a:buChar char="§"/>
            </a:pPr>
            <a:r>
              <a:rPr lang="ru-RU" altLang="ru-RU" sz="1400">
                <a:cs typeface="Times New Roman" panose="02020603050405020304" pitchFamily="18" charset="0"/>
              </a:rPr>
              <a:t>3.2.2. Расчетные таблицы семейств дерева мероприятий (для одного из деревьев приводиться полный расчет (все таблицы))</a:t>
            </a:r>
          </a:p>
          <a:p>
            <a:pPr lvl="1">
              <a:lnSpc>
                <a:spcPct val="80000"/>
              </a:lnSpc>
              <a:buClr>
                <a:schemeClr val="folHlink"/>
              </a:buClr>
              <a:buFontTx/>
              <a:buChar char="o"/>
            </a:pPr>
            <a:r>
              <a:rPr lang="ru-RU" altLang="ru-RU" sz="1400" b="1" i="1">
                <a:cs typeface="Times New Roman" panose="02020603050405020304" pitchFamily="18" charset="0"/>
              </a:rPr>
              <a:t>3.3. Определение эффективных мероприятий во всех деревьях мероприятий</a:t>
            </a:r>
          </a:p>
          <a:p>
            <a:pPr lvl="1">
              <a:lnSpc>
                <a:spcPct val="80000"/>
              </a:lnSpc>
              <a:buClr>
                <a:schemeClr val="folHlink"/>
              </a:buClr>
              <a:buFontTx/>
              <a:buChar char="o"/>
            </a:pPr>
            <a:r>
              <a:rPr lang="ru-RU" altLang="ru-RU" sz="1400" b="1" i="1">
                <a:cs typeface="Times New Roman" panose="02020603050405020304" pitchFamily="18" charset="0"/>
              </a:rPr>
              <a:t>3.4. Выводы (формирование полного перечня мероприятий по достижению цели)</a:t>
            </a:r>
            <a:endParaRPr lang="ru-RU" altLang="ru-RU" sz="1400" b="1">
              <a:cs typeface="Times New Roman" panose="02020603050405020304" pitchFamily="18" charset="0"/>
            </a:endParaRPr>
          </a:p>
          <a:p>
            <a:pPr>
              <a:lnSpc>
                <a:spcPct val="80000"/>
              </a:lnSpc>
              <a:buFont typeface="Wingdings" panose="05000000000000000000" pitchFamily="2" charset="2"/>
              <a:buChar char="Ø"/>
            </a:pPr>
            <a:r>
              <a:rPr lang="ru-RU" altLang="ru-RU" sz="1400" b="1">
                <a:cs typeface="Times New Roman" panose="02020603050405020304" pitchFamily="18" charset="0"/>
              </a:rPr>
              <a:t>4.   Сетевой график реализации мероприятий</a:t>
            </a:r>
            <a:endParaRPr lang="ru-RU" altLang="ru-RU" sz="1400" b="1" i="1">
              <a:cs typeface="Times New Roman" panose="02020603050405020304" pitchFamily="18" charset="0"/>
            </a:endParaRPr>
          </a:p>
          <a:p>
            <a:pPr lvl="1">
              <a:lnSpc>
                <a:spcPct val="80000"/>
              </a:lnSpc>
              <a:buClr>
                <a:schemeClr val="folHlink"/>
              </a:buClr>
              <a:buFontTx/>
              <a:buChar char="o"/>
            </a:pPr>
            <a:r>
              <a:rPr lang="ru-RU" altLang="ru-RU" sz="1400" b="1" i="1">
                <a:cs typeface="Times New Roman" panose="02020603050405020304" pitchFamily="18" charset="0"/>
              </a:rPr>
              <a:t>4.1. Построение сетевого графика </a:t>
            </a:r>
          </a:p>
          <a:p>
            <a:pPr lvl="1">
              <a:lnSpc>
                <a:spcPct val="80000"/>
              </a:lnSpc>
              <a:buClr>
                <a:schemeClr val="folHlink"/>
              </a:buClr>
              <a:buFontTx/>
              <a:buChar char="o"/>
            </a:pPr>
            <a:r>
              <a:rPr lang="ru-RU" altLang="ru-RU" sz="1400" b="1" i="1">
                <a:cs typeface="Times New Roman" panose="02020603050405020304" pitchFamily="18" charset="0"/>
              </a:rPr>
              <a:t>4.2. Расчёт численных характеристик сетевого графика, оптимизация графика выполнения мероприятий.</a:t>
            </a:r>
          </a:p>
          <a:p>
            <a:pPr lvl="1">
              <a:lnSpc>
                <a:spcPct val="80000"/>
              </a:lnSpc>
              <a:buClr>
                <a:schemeClr val="folHlink"/>
              </a:buClr>
              <a:buFontTx/>
              <a:buChar char="o"/>
            </a:pPr>
            <a:r>
              <a:rPr lang="ru-RU" altLang="ru-RU" sz="1400" b="1" i="1">
                <a:cs typeface="Times New Roman" panose="02020603050405020304" pitchFamily="18" charset="0"/>
              </a:rPr>
              <a:t>4.3. Выводы</a:t>
            </a:r>
          </a:p>
          <a:p>
            <a:pPr>
              <a:lnSpc>
                <a:spcPct val="80000"/>
              </a:lnSpc>
              <a:buFont typeface="Wingdings" panose="05000000000000000000" pitchFamily="2" charset="2"/>
              <a:buChar char="Ø"/>
            </a:pPr>
            <a:r>
              <a:rPr lang="ru-RU" altLang="ru-RU" sz="1400" b="1">
                <a:cs typeface="Times New Roman" panose="02020603050405020304" pitchFamily="18" charset="0"/>
              </a:rPr>
              <a:t>5.  Заключение</a:t>
            </a:r>
          </a:p>
          <a:p>
            <a:pPr>
              <a:lnSpc>
                <a:spcPct val="80000"/>
              </a:lnSpc>
              <a:buFont typeface="Wingdings" panose="05000000000000000000" pitchFamily="2" charset="2"/>
              <a:buChar char="Ø"/>
            </a:pPr>
            <a:r>
              <a:rPr lang="ru-RU" altLang="ru-RU" sz="1400" b="1">
                <a:cs typeface="Times New Roman" panose="02020603050405020304" pitchFamily="18" charset="0"/>
              </a:rPr>
              <a:t>6.  Список литературы</a:t>
            </a:r>
            <a:endParaRPr lang="ru-RU" altLang="ru-RU" sz="1400">
              <a:cs typeface="Times New Roman" panose="02020603050405020304" pitchFamily="18" charset="0"/>
            </a:endParaRPr>
          </a:p>
          <a:p>
            <a:pPr>
              <a:lnSpc>
                <a:spcPct val="80000"/>
              </a:lnSpc>
            </a:pPr>
            <a:endParaRPr lang="ru-RU" altLang="ru-RU" sz="1400"/>
          </a:p>
        </p:txBody>
      </p:sp>
      <p:pic>
        <p:nvPicPr>
          <p:cNvPr id="10242" name="Rectangle 2"/>
          <p:cNvPicPr>
            <a:picLocks noGrp="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2339975" y="476250"/>
            <a:ext cx="822960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Построение дерева мероприятий </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2987675" y="1844675"/>
            <a:ext cx="2725738" cy="8509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b="1">
                <a:cs typeface="Times New Roman" panose="02020603050405020304" pitchFamily="18" charset="0"/>
              </a:rPr>
              <a:t>Самосовершенствование</a:t>
            </a:r>
          </a:p>
        </p:txBody>
      </p:sp>
      <p:sp>
        <p:nvSpPr>
          <p:cNvPr id="4" name="Прямоугольник 3"/>
          <p:cNvSpPr/>
          <p:nvPr/>
        </p:nvSpPr>
        <p:spPr>
          <a:xfrm>
            <a:off x="5429250" y="3357563"/>
            <a:ext cx="2643188" cy="8572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Заняться медитацией</a:t>
            </a:r>
          </a:p>
        </p:txBody>
      </p:sp>
      <p:sp>
        <p:nvSpPr>
          <p:cNvPr id="5" name="Прямоугольник 4"/>
          <p:cNvSpPr/>
          <p:nvPr/>
        </p:nvSpPr>
        <p:spPr>
          <a:xfrm>
            <a:off x="785813" y="3357563"/>
            <a:ext cx="2714625" cy="85725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Посещать курсы психологии и философии</a:t>
            </a:r>
          </a:p>
        </p:txBody>
      </p:sp>
      <p:sp>
        <p:nvSpPr>
          <p:cNvPr id="6" name="Прямоугольник 5"/>
          <p:cNvSpPr/>
          <p:nvPr/>
        </p:nvSpPr>
        <p:spPr>
          <a:xfrm>
            <a:off x="7072313" y="4929188"/>
            <a:ext cx="1500187"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Углубиться в процесс медитации</a:t>
            </a:r>
          </a:p>
        </p:txBody>
      </p:sp>
      <p:sp>
        <p:nvSpPr>
          <p:cNvPr id="7" name="Прямоугольник 6"/>
          <p:cNvSpPr/>
          <p:nvPr/>
        </p:nvSpPr>
        <p:spPr>
          <a:xfrm>
            <a:off x="4857750" y="4929188"/>
            <a:ext cx="1571625"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поверхностно</a:t>
            </a:r>
          </a:p>
        </p:txBody>
      </p:sp>
      <p:sp>
        <p:nvSpPr>
          <p:cNvPr id="8" name="Прямоугольник 7"/>
          <p:cNvSpPr/>
          <p:nvPr/>
        </p:nvSpPr>
        <p:spPr>
          <a:xfrm>
            <a:off x="2500313" y="4929188"/>
            <a:ext cx="1357312"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К частным лицам</a:t>
            </a:r>
          </a:p>
        </p:txBody>
      </p:sp>
      <p:sp>
        <p:nvSpPr>
          <p:cNvPr id="9" name="Прямоугольник 8"/>
          <p:cNvSpPr/>
          <p:nvPr/>
        </p:nvSpPr>
        <p:spPr>
          <a:xfrm>
            <a:off x="428625" y="4929188"/>
            <a:ext cx="1406525" cy="85725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Специальные центры</a:t>
            </a:r>
          </a:p>
        </p:txBody>
      </p:sp>
      <p:cxnSp>
        <p:nvCxnSpPr>
          <p:cNvPr id="11" name="Прямая соединительная линия 10"/>
          <p:cNvCxnSpPr/>
          <p:nvPr/>
        </p:nvCxnSpPr>
        <p:spPr>
          <a:xfrm>
            <a:off x="2000250" y="3000375"/>
            <a:ext cx="478631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1000125" y="4572000"/>
            <a:ext cx="221456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572125" y="4572000"/>
            <a:ext cx="23574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8208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7751763" y="4749800"/>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3036888" y="4749800"/>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822325" y="4749800"/>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66087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5394325" y="4749800"/>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4287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6608763" y="439261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1893888" y="439261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000" dirty="0">
                <a:solidFill>
                  <a:schemeClr val="tx1"/>
                </a:solidFill>
                <a:latin typeface="Times New Roman" pitchFamily="18" charset="0"/>
                <a:cs typeface="Times New Roman" pitchFamily="18" charset="0"/>
              </a:rPr>
              <a:t>Дерево мероприятий по подцели  «Обеспечить крепкое здоровье»</a:t>
            </a:r>
            <a:endParaRPr lang="ru-RU" sz="2000" dirty="0">
              <a:solidFill>
                <a:schemeClr val="tx1"/>
              </a:solidFill>
              <a:latin typeface="Times New Roman" pitchFamily="18" charset="0"/>
              <a:cs typeface="Times New Roman" pitchFamily="18" charset="0"/>
            </a:endParaRPr>
          </a:p>
        </p:txBody>
      </p:sp>
      <p:sp>
        <p:nvSpPr>
          <p:cNvPr id="33" name="Прямоугольник 32"/>
          <p:cNvSpPr/>
          <p:nvPr/>
        </p:nvSpPr>
        <p:spPr>
          <a:xfrm>
            <a:off x="2339975" y="3141663"/>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0,614</a:t>
            </a:r>
            <a:endParaRPr lang="ru-RU" sz="1800" dirty="0">
              <a:solidFill>
                <a:schemeClr val="tx1"/>
              </a:solidFill>
            </a:endParaRPr>
          </a:p>
        </p:txBody>
      </p:sp>
      <p:sp>
        <p:nvSpPr>
          <p:cNvPr id="29" name="Прямоугольник 28"/>
          <p:cNvSpPr/>
          <p:nvPr/>
        </p:nvSpPr>
        <p:spPr>
          <a:xfrm>
            <a:off x="7019925" y="3141663"/>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0,386</a:t>
            </a:r>
            <a:endParaRPr lang="ru-RU" sz="18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1571625" y="214313"/>
            <a:ext cx="66341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Расчет дерева мероприятий №1 (семейство 2)</a:t>
            </a:r>
            <a:r>
              <a:rPr lang="en-US" altLang="ru-RU">
                <a:cs typeface="Times New Roman" panose="02020603050405020304" pitchFamily="18" charset="0"/>
              </a:rPr>
              <a:t/>
            </a:r>
            <a:br>
              <a:rPr lang="en-US" altLang="ru-RU">
                <a:cs typeface="Times New Roman" panose="02020603050405020304" pitchFamily="18" charset="0"/>
              </a:rPr>
            </a:br>
            <a:r>
              <a:rPr lang="ru-RU" altLang="ru-RU">
                <a:cs typeface="Times New Roman" panose="02020603050405020304" pitchFamily="18" charset="0"/>
              </a:rPr>
              <a:t>3.2.1 Расчет коэффициентов важности факторов</a:t>
            </a:r>
          </a:p>
        </p:txBody>
      </p:sp>
      <p:sp>
        <p:nvSpPr>
          <p:cNvPr id="24579" name="Rectangle 5"/>
          <p:cNvSpPr>
            <a:spLocks noChangeArrowheads="1"/>
          </p:cNvSpPr>
          <p:nvPr/>
        </p:nvSpPr>
        <p:spPr bwMode="auto">
          <a:xfrm>
            <a:off x="381000" y="914400"/>
            <a:ext cx="25336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a:cs typeface="Times New Roman" panose="02020603050405020304" pitchFamily="18" charset="0"/>
              </a:rPr>
              <a:t>Матрица опроса экспертов</a:t>
            </a:r>
          </a:p>
        </p:txBody>
      </p:sp>
      <p:sp>
        <p:nvSpPr>
          <p:cNvPr id="24580" name="Text Box 45"/>
          <p:cNvSpPr txBox="1">
            <a:spLocks noChangeArrowheads="1"/>
          </p:cNvSpPr>
          <p:nvPr/>
        </p:nvSpPr>
        <p:spPr bwMode="auto">
          <a:xfrm>
            <a:off x="7072313" y="2357438"/>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3</a:t>
            </a:r>
            <a:endParaRPr lang="ru-RU" altLang="ru-RU" sz="1800">
              <a:cs typeface="Times New Roman" panose="02020603050405020304" pitchFamily="18" charset="0"/>
            </a:endParaRPr>
          </a:p>
        </p:txBody>
      </p:sp>
      <p:sp>
        <p:nvSpPr>
          <p:cNvPr id="24581" name="Rectangle 46"/>
          <p:cNvSpPr>
            <a:spLocks noChangeArrowheads="1"/>
          </p:cNvSpPr>
          <p:nvPr/>
        </p:nvSpPr>
        <p:spPr bwMode="auto">
          <a:xfrm>
            <a:off x="395288" y="2565400"/>
            <a:ext cx="28495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400">
                <a:cs typeface="Times New Roman" panose="02020603050405020304" pitchFamily="18" charset="0"/>
              </a:rPr>
              <a:t>Матрица преобразованных  рангов</a:t>
            </a:r>
          </a:p>
        </p:txBody>
      </p:sp>
      <p:sp>
        <p:nvSpPr>
          <p:cNvPr id="24582" name="Rectangle 115"/>
          <p:cNvSpPr>
            <a:spLocks noChangeArrowheads="1"/>
          </p:cNvSpPr>
          <p:nvPr/>
        </p:nvSpPr>
        <p:spPr bwMode="auto">
          <a:xfrm>
            <a:off x="357188" y="4643438"/>
            <a:ext cx="35369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400">
                <a:cs typeface="Times New Roman" panose="02020603050405020304" pitchFamily="18" charset="0"/>
              </a:rPr>
              <a:t>Таблица расчета альтернатив семейства №1</a:t>
            </a:r>
          </a:p>
        </p:txBody>
      </p:sp>
      <p:graphicFrame>
        <p:nvGraphicFramePr>
          <p:cNvPr id="24718" name="Group 142"/>
          <p:cNvGraphicFramePr>
            <a:graphicFrameLocks noGrp="1"/>
          </p:cNvGraphicFramePr>
          <p:nvPr/>
        </p:nvGraphicFramePr>
        <p:xfrm>
          <a:off x="468313" y="1214438"/>
          <a:ext cx="5961062" cy="1412875"/>
        </p:xfrm>
        <a:graphic>
          <a:graphicData uri="http://schemas.openxmlformats.org/drawingml/2006/table">
            <a:tbl>
              <a:tblPr/>
              <a:tblGrid>
                <a:gridCol w="2703512"/>
                <a:gridCol w="663575"/>
                <a:gridCol w="661988"/>
                <a:gridCol w="717550"/>
                <a:gridCol w="608012"/>
                <a:gridCol w="606425"/>
              </a:tblGrid>
              <a:tr h="2460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46063">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603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graphicFrame>
        <p:nvGraphicFramePr>
          <p:cNvPr id="24719" name="Group 143"/>
          <p:cNvGraphicFramePr>
            <a:graphicFrameLocks noGrp="1"/>
          </p:cNvGraphicFramePr>
          <p:nvPr/>
        </p:nvGraphicFramePr>
        <p:xfrm>
          <a:off x="357188" y="2928938"/>
          <a:ext cx="6935787" cy="1704975"/>
        </p:xfrm>
        <a:graphic>
          <a:graphicData uri="http://schemas.openxmlformats.org/drawingml/2006/table">
            <a:tbl>
              <a:tblPr/>
              <a:tblGrid>
                <a:gridCol w="3125787"/>
                <a:gridCol w="415925"/>
                <a:gridCol w="498475"/>
                <a:gridCol w="471488"/>
                <a:gridCol w="471487"/>
                <a:gridCol w="471488"/>
                <a:gridCol w="863600"/>
                <a:gridCol w="617537"/>
              </a:tblGrid>
              <a:tr h="2206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2542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3079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33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333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20663">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4720" name="Group 144"/>
          <p:cNvGraphicFramePr>
            <a:graphicFrameLocks noGrp="1"/>
          </p:cNvGraphicFramePr>
          <p:nvPr/>
        </p:nvGraphicFramePr>
        <p:xfrm>
          <a:off x="357188" y="5000625"/>
          <a:ext cx="8286750" cy="1660525"/>
        </p:xfrm>
        <a:graphic>
          <a:graphicData uri="http://schemas.openxmlformats.org/drawingml/2006/table">
            <a:tbl>
              <a:tblPr/>
              <a:tblGrid>
                <a:gridCol w="2789237"/>
                <a:gridCol w="854075"/>
                <a:gridCol w="2252663"/>
                <a:gridCol w="1719262"/>
                <a:gridCol w="671513"/>
              </a:tblGrid>
              <a:tr h="3048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Факторы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Проходить обследование в государственной поликлинике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Проходить обследование в частной клинике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667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Эффективность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0,13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46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Сложность реализации варианта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746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Затраты времени на подготовку</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1692275" y="260350"/>
            <a:ext cx="5711825"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2)</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1</a:t>
            </a:r>
          </a:p>
        </p:txBody>
      </p:sp>
      <p:sp>
        <p:nvSpPr>
          <p:cNvPr id="12293" name="Rectangle 5"/>
          <p:cNvSpPr>
            <a:spLocks noChangeArrowheads="1"/>
          </p:cNvSpPr>
          <p:nvPr/>
        </p:nvSpPr>
        <p:spPr bwMode="auto">
          <a:xfrm>
            <a:off x="500063" y="1500188"/>
            <a:ext cx="3937000"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1  -  Эффективность варианта</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25604" name="Rectangle 51"/>
          <p:cNvSpPr>
            <a:spLocks noChangeArrowheads="1"/>
          </p:cNvSpPr>
          <p:nvPr/>
        </p:nvSpPr>
        <p:spPr bwMode="auto">
          <a:xfrm>
            <a:off x="500063" y="428625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25605" name="Rectangle 84"/>
          <p:cNvSpPr>
            <a:spLocks noChangeArrowheads="1"/>
          </p:cNvSpPr>
          <p:nvPr/>
        </p:nvSpPr>
        <p:spPr bwMode="auto">
          <a:xfrm>
            <a:off x="6858000" y="3786188"/>
            <a:ext cx="93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25699" name="Group 99"/>
          <p:cNvGraphicFramePr>
            <a:graphicFrameLocks noGrp="1"/>
          </p:cNvGraphicFramePr>
          <p:nvPr/>
        </p:nvGraphicFramePr>
        <p:xfrm>
          <a:off x="500063" y="2565400"/>
          <a:ext cx="6376987" cy="1570038"/>
        </p:xfrm>
        <a:graphic>
          <a:graphicData uri="http://schemas.openxmlformats.org/drawingml/2006/table">
            <a:tbl>
              <a:tblPr/>
              <a:tblGrid>
                <a:gridCol w="2989262"/>
                <a:gridCol w="673100"/>
                <a:gridCol w="671513"/>
                <a:gridCol w="673100"/>
                <a:gridCol w="747712"/>
                <a:gridCol w="622300"/>
              </a:tblGrid>
              <a:tr h="43180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54013">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318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Специальные центры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24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 частным лицам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5698" name="Group 98"/>
          <p:cNvGraphicFramePr>
            <a:graphicFrameLocks noGrp="1"/>
          </p:cNvGraphicFramePr>
          <p:nvPr/>
        </p:nvGraphicFramePr>
        <p:xfrm>
          <a:off x="468313" y="4581525"/>
          <a:ext cx="7127875" cy="1943100"/>
        </p:xfrm>
        <a:graphic>
          <a:graphicData uri="http://schemas.openxmlformats.org/drawingml/2006/table">
            <a:tbl>
              <a:tblPr/>
              <a:tblGrid>
                <a:gridCol w="2651125"/>
                <a:gridCol w="515937"/>
                <a:gridCol w="515938"/>
                <a:gridCol w="590550"/>
                <a:gridCol w="514350"/>
                <a:gridCol w="557212"/>
                <a:gridCol w="892175"/>
                <a:gridCol w="890588"/>
              </a:tblGrid>
              <a:tr h="33655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3813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4762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Специальные центры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286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 частным лицам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6353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785813" y="285750"/>
            <a:ext cx="5768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2)</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2</a:t>
            </a:r>
          </a:p>
        </p:txBody>
      </p:sp>
      <p:sp>
        <p:nvSpPr>
          <p:cNvPr id="12293" name="Rectangle 5"/>
          <p:cNvSpPr>
            <a:spLocks noChangeArrowheads="1"/>
          </p:cNvSpPr>
          <p:nvPr/>
        </p:nvSpPr>
        <p:spPr bwMode="auto">
          <a:xfrm>
            <a:off x="500063" y="1500188"/>
            <a:ext cx="4643437"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2  -  Сложность реализации  варианта</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26628" name="Rectangle 51"/>
          <p:cNvSpPr>
            <a:spLocks noChangeArrowheads="1"/>
          </p:cNvSpPr>
          <p:nvPr/>
        </p:nvSpPr>
        <p:spPr bwMode="auto">
          <a:xfrm>
            <a:off x="500063" y="428625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26629" name="Rectangle 84"/>
          <p:cNvSpPr>
            <a:spLocks noChangeArrowheads="1"/>
          </p:cNvSpPr>
          <p:nvPr/>
        </p:nvSpPr>
        <p:spPr bwMode="auto">
          <a:xfrm>
            <a:off x="6858000" y="3786188"/>
            <a:ext cx="93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9" name="Таблица 8"/>
          <p:cNvGraphicFramePr>
            <a:graphicFrameLocks noGrp="1"/>
          </p:cNvGraphicFramePr>
          <p:nvPr/>
        </p:nvGraphicFramePr>
        <p:xfrm>
          <a:off x="468313" y="2636838"/>
          <a:ext cx="6088062" cy="1614487"/>
        </p:xfrm>
        <a:graphic>
          <a:graphicData uri="http://schemas.openxmlformats.org/drawingml/2006/table">
            <a:tbl>
              <a:tblPr/>
              <a:tblGrid>
                <a:gridCol w="2854325"/>
                <a:gridCol w="641350"/>
                <a:gridCol w="642937"/>
                <a:gridCol w="641350"/>
                <a:gridCol w="712788"/>
                <a:gridCol w="595312"/>
              </a:tblGrid>
              <a:tr h="454025">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73063">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5243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Специальные центры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349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 частным лицам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6720" name="Group 96"/>
          <p:cNvGraphicFramePr>
            <a:graphicFrameLocks noGrp="1"/>
          </p:cNvGraphicFramePr>
          <p:nvPr/>
        </p:nvGraphicFramePr>
        <p:xfrm>
          <a:off x="468313" y="4652963"/>
          <a:ext cx="6048375" cy="2020887"/>
        </p:xfrm>
        <a:graphic>
          <a:graphicData uri="http://schemas.openxmlformats.org/drawingml/2006/table">
            <a:tbl>
              <a:tblPr/>
              <a:tblGrid>
                <a:gridCol w="2249487"/>
                <a:gridCol w="438150"/>
                <a:gridCol w="438150"/>
                <a:gridCol w="500063"/>
                <a:gridCol w="436562"/>
                <a:gridCol w="473075"/>
                <a:gridCol w="757238"/>
                <a:gridCol w="755650"/>
              </a:tblGrid>
              <a:tr h="28098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794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4572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по психологии и философии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6397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Заняться медитацией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048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785813" y="285750"/>
            <a:ext cx="5768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3.2 Дерево мероприятий №1 (семейство 2)</a:t>
            </a:r>
          </a:p>
          <a:p>
            <a:endParaRPr lang="ru-RU" altLang="ru-RU" sz="1000">
              <a:cs typeface="Times New Roman" panose="02020603050405020304" pitchFamily="18" charset="0"/>
            </a:endParaRPr>
          </a:p>
          <a:p>
            <a:r>
              <a:rPr lang="ru-RU" altLang="ru-RU" sz="1800">
                <a:cs typeface="Times New Roman" panose="02020603050405020304" pitchFamily="18" charset="0"/>
              </a:rPr>
              <a:t>Расчет весов альтернатив по фактору 3</a:t>
            </a:r>
          </a:p>
        </p:txBody>
      </p:sp>
      <p:sp>
        <p:nvSpPr>
          <p:cNvPr id="12293" name="Rectangle 5"/>
          <p:cNvSpPr>
            <a:spLocks noChangeArrowheads="1"/>
          </p:cNvSpPr>
          <p:nvPr/>
        </p:nvSpPr>
        <p:spPr bwMode="auto">
          <a:xfrm>
            <a:off x="500063" y="1500188"/>
            <a:ext cx="4572000" cy="1069975"/>
          </a:xfrm>
          <a:prstGeom prst="rect">
            <a:avLst/>
          </a:prstGeom>
          <a:noFill/>
          <a:ln w="9525">
            <a:noFill/>
            <a:miter lim="800000"/>
            <a:headEnd/>
            <a:tailEnd/>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fontAlgn="b"/>
            <a:r>
              <a:rPr lang="ru-RU" altLang="ru-RU" sz="1600" b="1">
                <a:cs typeface="Times New Roman" panose="02020603050405020304" pitchFamily="18" charset="0"/>
              </a:rPr>
              <a:t>Расчет весов альтернатив </a:t>
            </a:r>
          </a:p>
          <a:p>
            <a:pPr fontAlgn="b"/>
            <a:r>
              <a:rPr lang="ru-RU" altLang="ru-RU" sz="1600" b="1">
                <a:cs typeface="Times New Roman" panose="02020603050405020304" pitchFamily="18" charset="0"/>
              </a:rPr>
              <a:t>ФАКТОР 3  - Затраты времени на подготовку</a:t>
            </a:r>
          </a:p>
          <a:p>
            <a:pPr fontAlgn="b"/>
            <a:endParaRPr lang="ru-RU" altLang="ru-RU" sz="1600" b="1">
              <a:solidFill>
                <a:schemeClr val="tx2"/>
              </a:solidFill>
              <a:effectLst>
                <a:outerShdw blurRad="38100" dist="38100" dir="2700000" algn="tl">
                  <a:srgbClr val="C0C0C0"/>
                </a:outerShdw>
              </a:effectLst>
              <a:latin typeface="Franklin Gothic Book" pitchFamily="34" charset="0"/>
            </a:endParaRPr>
          </a:p>
          <a:p>
            <a:pPr fontAlgn="b"/>
            <a:r>
              <a:rPr lang="ru-RU" altLang="ru-RU" sz="1600" b="1">
                <a:cs typeface="Times New Roman" panose="02020603050405020304" pitchFamily="18" charset="0"/>
              </a:rPr>
              <a:t>Матрица опроса экспертов</a:t>
            </a:r>
          </a:p>
        </p:txBody>
      </p:sp>
      <p:sp>
        <p:nvSpPr>
          <p:cNvPr id="28676" name="Rectangle 51"/>
          <p:cNvSpPr>
            <a:spLocks noChangeArrowheads="1"/>
          </p:cNvSpPr>
          <p:nvPr/>
        </p:nvSpPr>
        <p:spPr bwMode="auto">
          <a:xfrm>
            <a:off x="500063" y="4286250"/>
            <a:ext cx="34417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
        <p:nvSpPr>
          <p:cNvPr id="28677" name="Rectangle 84"/>
          <p:cNvSpPr>
            <a:spLocks noChangeArrowheads="1"/>
          </p:cNvSpPr>
          <p:nvPr/>
        </p:nvSpPr>
        <p:spPr bwMode="auto">
          <a:xfrm>
            <a:off x="6858000" y="3786188"/>
            <a:ext cx="939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ru-RU" sz="1400">
                <a:cs typeface="Times New Roman" panose="02020603050405020304" pitchFamily="18" charset="0"/>
              </a:rPr>
              <a:t>R max = </a:t>
            </a:r>
            <a:r>
              <a:rPr lang="ru-RU" altLang="ru-RU" sz="1400">
                <a:cs typeface="Times New Roman" panose="02020603050405020304" pitchFamily="18" charset="0"/>
              </a:rPr>
              <a:t>2</a:t>
            </a:r>
          </a:p>
        </p:txBody>
      </p:sp>
      <p:graphicFrame>
        <p:nvGraphicFramePr>
          <p:cNvPr id="28768" name="Group 96"/>
          <p:cNvGraphicFramePr>
            <a:graphicFrameLocks noGrp="1"/>
          </p:cNvGraphicFramePr>
          <p:nvPr/>
        </p:nvGraphicFramePr>
        <p:xfrm>
          <a:off x="500063" y="2786063"/>
          <a:ext cx="6096000" cy="1349375"/>
        </p:xfrm>
        <a:graphic>
          <a:graphicData uri="http://schemas.openxmlformats.org/drawingml/2006/table">
            <a:tbl>
              <a:tblPr/>
              <a:tblGrid>
                <a:gridCol w="2857500"/>
                <a:gridCol w="642937"/>
                <a:gridCol w="642938"/>
                <a:gridCol w="642937"/>
                <a:gridCol w="714375"/>
                <a:gridCol w="595313"/>
              </a:tblGrid>
              <a:tr h="371475">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4287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714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Специальные центры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30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 частным лицам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28769" name="Group 97"/>
          <p:cNvGraphicFramePr>
            <a:graphicFrameLocks noGrp="1"/>
          </p:cNvGraphicFramePr>
          <p:nvPr/>
        </p:nvGraphicFramePr>
        <p:xfrm>
          <a:off x="500063" y="4786313"/>
          <a:ext cx="6048375" cy="1619250"/>
        </p:xfrm>
        <a:graphic>
          <a:graphicData uri="http://schemas.openxmlformats.org/drawingml/2006/table">
            <a:tbl>
              <a:tblPr/>
              <a:tblGrid>
                <a:gridCol w="2249487"/>
                <a:gridCol w="438150"/>
                <a:gridCol w="438150"/>
                <a:gridCol w="500063"/>
                <a:gridCol w="436562"/>
                <a:gridCol w="473075"/>
                <a:gridCol w="757238"/>
                <a:gridCol w="755650"/>
              </a:tblGrid>
              <a:tr h="280988">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Альтернативы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80988">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3968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Специальные центры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571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 частным лицам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0,2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809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49"/>
          <p:cNvSpPr>
            <a:spLocks noChangeArrowheads="1"/>
          </p:cNvSpPr>
          <p:nvPr/>
        </p:nvSpPr>
        <p:spPr bwMode="auto">
          <a:xfrm>
            <a:off x="1547813" y="404813"/>
            <a:ext cx="5400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3.2 Дерево мероприятий №1</a:t>
            </a:r>
          </a:p>
        </p:txBody>
      </p:sp>
      <p:sp>
        <p:nvSpPr>
          <p:cNvPr id="29699" name="Rectangle 250"/>
          <p:cNvSpPr>
            <a:spLocks noChangeArrowheads="1"/>
          </p:cNvSpPr>
          <p:nvPr/>
        </p:nvSpPr>
        <p:spPr bwMode="auto">
          <a:xfrm>
            <a:off x="1714500" y="928688"/>
            <a:ext cx="38179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a:cs typeface="Times New Roman" panose="02020603050405020304" pitchFamily="18" charset="0"/>
              </a:rPr>
              <a:t>Таблица расчета альтернатив семейства</a:t>
            </a:r>
            <a:r>
              <a:rPr lang="ru-RU" altLang="ru-RU" sz="1600" b="1">
                <a:solidFill>
                  <a:schemeClr val="tx2"/>
                </a:solidFill>
                <a:cs typeface="Times New Roman" panose="02020603050405020304" pitchFamily="18" charset="0"/>
              </a:rPr>
              <a:t> </a:t>
            </a:r>
            <a:r>
              <a:rPr lang="ru-RU" altLang="ru-RU" sz="1600">
                <a:cs typeface="Times New Roman" panose="02020603050405020304" pitchFamily="18" charset="0"/>
              </a:rPr>
              <a:t>2</a:t>
            </a:r>
          </a:p>
        </p:txBody>
      </p:sp>
      <p:graphicFrame>
        <p:nvGraphicFramePr>
          <p:cNvPr id="5" name="Таблица 4"/>
          <p:cNvGraphicFramePr>
            <a:graphicFrameLocks noGrp="1"/>
          </p:cNvGraphicFramePr>
          <p:nvPr/>
        </p:nvGraphicFramePr>
        <p:xfrm>
          <a:off x="785813" y="1285875"/>
          <a:ext cx="6858000" cy="2378075"/>
        </p:xfrm>
        <a:graphic>
          <a:graphicData uri="http://schemas.openxmlformats.org/drawingml/2006/table">
            <a:tbl>
              <a:tblPr firstRow="1" bandRow="1">
                <a:tableStyleId>{5C22544A-7EE6-4342-B048-85BDC9FD1C3A}</a:tableStyleId>
              </a:tblPr>
              <a:tblGrid>
                <a:gridCol w="2214562"/>
                <a:gridCol w="785812"/>
                <a:gridCol w="1500187"/>
                <a:gridCol w="1357312"/>
                <a:gridCol w="1000126"/>
              </a:tblGrid>
              <a:tr h="731715">
                <a:tc>
                  <a:txBody>
                    <a:bodyPr/>
                    <a:lstStyle/>
                    <a:p>
                      <a:pPr algn="ctr"/>
                      <a:r>
                        <a:rPr lang="ru-RU" sz="1400" b="0" dirty="0" smtClean="0">
                          <a:solidFill>
                            <a:schemeClr val="tx1"/>
                          </a:solidFill>
                          <a:latin typeface="Times New Roman" pitchFamily="18" charset="0"/>
                          <a:cs typeface="Times New Roman" pitchFamily="18" charset="0"/>
                        </a:rPr>
                        <a:t>Факторы</a:t>
                      </a:r>
                      <a:endParaRPr lang="ru-RU" sz="1400" b="0"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0" dirty="0" smtClean="0">
                          <a:solidFill>
                            <a:schemeClr val="tx1"/>
                          </a:solidFill>
                          <a:latin typeface="Times New Roman" pitchFamily="18" charset="0"/>
                          <a:cs typeface="Times New Roman" pitchFamily="18" charset="0"/>
                        </a:rPr>
                        <a:t>КВ</a:t>
                      </a:r>
                      <a:endParaRPr lang="ru-RU" sz="1400" b="0" dirty="0">
                        <a:solidFill>
                          <a:schemeClr val="tx1"/>
                        </a:solidFill>
                        <a:latin typeface="Times New Roman" pitchFamily="18" charset="0"/>
                        <a:cs typeface="Times New Roman" pitchFamily="18" charset="0"/>
                      </a:endParaRPr>
                    </a:p>
                  </a:txBody>
                  <a:tcPr marL="91439" marR="91439" marT="45732" marB="45732"/>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itchFamily="18" charset="0"/>
                          <a:cs typeface="Times New Roman" pitchFamily="18" charset="0"/>
                        </a:rPr>
                        <a:t>Выбрать по месту жительства</a:t>
                      </a:r>
                    </a:p>
                  </a:txBody>
                  <a:tcPr marL="91439" marR="91439" marT="45732" marB="45732"/>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itchFamily="18" charset="0"/>
                          <a:cs typeface="Times New Roman" pitchFamily="18" charset="0"/>
                        </a:rPr>
                        <a:t>Выбрать  по знакомству</a:t>
                      </a:r>
                    </a:p>
                    <a:p>
                      <a:pPr algn="ctr"/>
                      <a:endParaRPr lang="ru-RU" sz="1400" b="0" dirty="0" smtClean="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0" dirty="0" smtClean="0">
                          <a:solidFill>
                            <a:schemeClr val="tx1"/>
                          </a:solidFill>
                          <a:latin typeface="Times New Roman" pitchFamily="18" charset="0"/>
                          <a:cs typeface="Times New Roman" pitchFamily="18" charset="0"/>
                        </a:rPr>
                        <a:t>Сумма</a:t>
                      </a:r>
                      <a:endParaRPr lang="ru-RU" sz="1400" b="0" dirty="0">
                        <a:solidFill>
                          <a:schemeClr val="tx1"/>
                        </a:solidFill>
                        <a:latin typeface="Times New Roman" pitchFamily="18" charset="0"/>
                        <a:cs typeface="Times New Roman" pitchFamily="18" charset="0"/>
                      </a:endParaRPr>
                    </a:p>
                  </a:txBody>
                  <a:tcPr marL="91439" marR="91439" marT="45732" marB="45732"/>
                </a:tc>
              </a:tr>
              <a:tr h="3048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Эффективность варианта </a:t>
                      </a: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0,13</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0,6</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0,4</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marT="45732" marB="45732"/>
                </a:tc>
              </a:tr>
              <a:tr h="5182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Сложность реализации варианты</a:t>
                      </a: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0,4</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0,6</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0,4</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marT="45732" marB="45732"/>
                </a:tc>
              </a:tr>
              <a:tr h="5182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Затраты времени на подготовку</a:t>
                      </a: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0,47</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0,8</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marT="45732" marB="45732"/>
                </a:tc>
              </a:tr>
              <a:tr h="3048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t>Итоговые оценки</a:t>
                      </a: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0,694</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0,306</a:t>
                      </a:r>
                      <a:endParaRPr lang="ru-RU" sz="1400" b="1" dirty="0">
                        <a:solidFill>
                          <a:schemeClr val="tx1"/>
                        </a:solidFill>
                        <a:latin typeface="Times New Roman" pitchFamily="18" charset="0"/>
                        <a:cs typeface="Times New Roman" pitchFamily="18" charset="0"/>
                      </a:endParaRPr>
                    </a:p>
                  </a:txBody>
                  <a:tcPr marL="91439" marR="91439" marT="45732" marB="45732"/>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marT="45732" marB="45732"/>
                </a:tc>
              </a:tr>
            </a:tbl>
          </a:graphicData>
        </a:graphic>
      </p:graphicFrame>
      <p:sp>
        <p:nvSpPr>
          <p:cNvPr id="29738" name="Rectangle 250"/>
          <p:cNvSpPr>
            <a:spLocks noChangeArrowheads="1"/>
          </p:cNvSpPr>
          <p:nvPr/>
        </p:nvSpPr>
        <p:spPr bwMode="auto">
          <a:xfrm>
            <a:off x="1714500" y="3714750"/>
            <a:ext cx="38179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a:cs typeface="Times New Roman" panose="02020603050405020304" pitchFamily="18" charset="0"/>
              </a:rPr>
              <a:t>Таблица расчета альтернатив семейства</a:t>
            </a:r>
            <a:r>
              <a:rPr lang="ru-RU" altLang="ru-RU" sz="1600" b="1">
                <a:solidFill>
                  <a:schemeClr val="tx2"/>
                </a:solidFill>
                <a:cs typeface="Times New Roman" panose="02020603050405020304" pitchFamily="18" charset="0"/>
              </a:rPr>
              <a:t> </a:t>
            </a:r>
            <a:r>
              <a:rPr lang="ru-RU" altLang="ru-RU" sz="1600">
                <a:cs typeface="Times New Roman" panose="02020603050405020304" pitchFamily="18" charset="0"/>
              </a:rPr>
              <a:t>3</a:t>
            </a:r>
          </a:p>
        </p:txBody>
      </p:sp>
      <p:graphicFrame>
        <p:nvGraphicFramePr>
          <p:cNvPr id="7" name="Таблица 6"/>
          <p:cNvGraphicFramePr>
            <a:graphicFrameLocks noGrp="1"/>
          </p:cNvGraphicFramePr>
          <p:nvPr/>
        </p:nvGraphicFramePr>
        <p:xfrm>
          <a:off x="857250" y="4071938"/>
          <a:ext cx="6858000" cy="2590800"/>
        </p:xfrm>
        <a:graphic>
          <a:graphicData uri="http://schemas.openxmlformats.org/drawingml/2006/table">
            <a:tbl>
              <a:tblPr firstRow="1" bandRow="1">
                <a:tableStyleId>{5C22544A-7EE6-4342-B048-85BDC9FD1C3A}</a:tableStyleId>
              </a:tblPr>
              <a:tblGrid>
                <a:gridCol w="2214562"/>
                <a:gridCol w="785812"/>
                <a:gridCol w="1500187"/>
                <a:gridCol w="1357312"/>
                <a:gridCol w="1000126"/>
              </a:tblGrid>
              <a:tr h="714380">
                <a:tc>
                  <a:txBody>
                    <a:bodyPr/>
                    <a:lstStyle/>
                    <a:p>
                      <a:pPr algn="ctr"/>
                      <a:r>
                        <a:rPr lang="ru-RU" sz="1400" b="0" dirty="0" smtClean="0">
                          <a:solidFill>
                            <a:schemeClr val="tx1"/>
                          </a:solidFill>
                          <a:latin typeface="Times New Roman" pitchFamily="18" charset="0"/>
                          <a:cs typeface="Times New Roman" pitchFamily="18" charset="0"/>
                        </a:rPr>
                        <a:t>Факторы</a:t>
                      </a:r>
                      <a:endParaRPr lang="ru-RU" sz="1400" b="0" dirty="0">
                        <a:solidFill>
                          <a:schemeClr val="tx1"/>
                        </a:solidFill>
                        <a:latin typeface="Times New Roman" pitchFamily="18" charset="0"/>
                        <a:cs typeface="Times New Roman" pitchFamily="18" charset="0"/>
                      </a:endParaRPr>
                    </a:p>
                  </a:txBody>
                  <a:tcPr marL="91439" marR="91439"/>
                </a:tc>
                <a:tc>
                  <a:txBody>
                    <a:bodyPr/>
                    <a:lstStyle/>
                    <a:p>
                      <a:pPr algn="ctr"/>
                      <a:r>
                        <a:rPr lang="ru-RU" sz="1400" b="0" dirty="0" smtClean="0">
                          <a:solidFill>
                            <a:schemeClr val="tx1"/>
                          </a:solidFill>
                          <a:latin typeface="Times New Roman" pitchFamily="18" charset="0"/>
                          <a:cs typeface="Times New Roman" pitchFamily="18" charset="0"/>
                        </a:rPr>
                        <a:t>КВ</a:t>
                      </a:r>
                      <a:endParaRPr lang="ru-RU" sz="1400" b="0" dirty="0">
                        <a:solidFill>
                          <a:schemeClr val="tx1"/>
                        </a:solidFill>
                        <a:latin typeface="Times New Roman" pitchFamily="18" charset="0"/>
                        <a:cs typeface="Times New Roman" pitchFamily="18" charset="0"/>
                      </a:endParaRPr>
                    </a:p>
                  </a:txBody>
                  <a:tcPr marL="91439" marR="91439"/>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itchFamily="18" charset="0"/>
                          <a:cs typeface="Times New Roman" pitchFamily="18" charset="0"/>
                        </a:rPr>
                        <a:t>Выбрать клинику самостоятельно</a:t>
                      </a:r>
                    </a:p>
                  </a:txBody>
                  <a:tcPr marL="91439" marR="91439"/>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itchFamily="18" charset="0"/>
                          <a:cs typeface="Times New Roman" pitchFamily="18" charset="0"/>
                        </a:rPr>
                        <a:t>Выбрать  клинику по</a:t>
                      </a:r>
                      <a:r>
                        <a:rPr lang="ru-RU" sz="1400" baseline="0" dirty="0" smtClean="0">
                          <a:solidFill>
                            <a:schemeClr val="tx1"/>
                          </a:solidFill>
                          <a:latin typeface="Times New Roman" pitchFamily="18" charset="0"/>
                          <a:cs typeface="Times New Roman" pitchFamily="18" charset="0"/>
                        </a:rPr>
                        <a:t> совету друзей</a:t>
                      </a:r>
                      <a:endParaRPr lang="ru-RU" sz="1400" dirty="0" smtClean="0">
                        <a:solidFill>
                          <a:schemeClr val="tx1"/>
                        </a:solidFill>
                        <a:latin typeface="Times New Roman" pitchFamily="18" charset="0"/>
                        <a:cs typeface="Times New Roman" pitchFamily="18" charset="0"/>
                      </a:endParaRPr>
                    </a:p>
                    <a:p>
                      <a:pPr algn="ctr"/>
                      <a:endParaRPr lang="ru-RU" sz="1400" b="0" dirty="0" smtClean="0">
                        <a:solidFill>
                          <a:schemeClr val="tx1"/>
                        </a:solidFill>
                        <a:latin typeface="Times New Roman" pitchFamily="18" charset="0"/>
                        <a:cs typeface="Times New Roman" pitchFamily="18" charset="0"/>
                      </a:endParaRPr>
                    </a:p>
                  </a:txBody>
                  <a:tcPr marL="91439" marR="91439"/>
                </a:tc>
                <a:tc>
                  <a:txBody>
                    <a:bodyPr/>
                    <a:lstStyle/>
                    <a:p>
                      <a:pPr algn="ctr"/>
                      <a:r>
                        <a:rPr lang="ru-RU" sz="1400" b="0" dirty="0" smtClean="0">
                          <a:solidFill>
                            <a:schemeClr val="tx1"/>
                          </a:solidFill>
                          <a:latin typeface="Times New Roman" pitchFamily="18" charset="0"/>
                          <a:cs typeface="Times New Roman" pitchFamily="18" charset="0"/>
                        </a:rPr>
                        <a:t>Сумма</a:t>
                      </a:r>
                      <a:endParaRPr lang="ru-RU" sz="1400" b="0" dirty="0">
                        <a:solidFill>
                          <a:schemeClr val="tx1"/>
                        </a:solidFill>
                        <a:latin typeface="Times New Roman" pitchFamily="18" charset="0"/>
                        <a:cs typeface="Times New Roman" pitchFamily="18" charset="0"/>
                      </a:endParaRPr>
                    </a:p>
                  </a:txBody>
                  <a:tcPr marL="91439" marR="91439"/>
                </a:tc>
              </a:tr>
              <a:tr h="2724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Эффективность варианта </a:t>
                      </a: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0,8</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a:tc>
              </a:tr>
              <a:tr h="3806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Сложность реализации варианты</a:t>
                      </a: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0,53</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0,8</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a:tc>
              </a:tr>
              <a:tr h="3806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Затраты времени на подготовку</a:t>
                      </a: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0,27</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0,8</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a:tc>
              </a:tr>
              <a:tr h="2724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1" i="0" u="none" strike="noStrike" cap="none" normalizeH="0" baseline="0" dirty="0" smtClean="0">
                          <a:ln>
                            <a:noFill/>
                          </a:ln>
                          <a:solidFill>
                            <a:schemeClr val="tx1"/>
                          </a:solidFill>
                          <a:effectLst/>
                          <a:latin typeface="Times New Roman" pitchFamily="18" charset="0"/>
                          <a:cs typeface="Times New Roman" pitchFamily="18" charset="0"/>
                        </a:rPr>
                        <a:t>Итоговые оценки</a:t>
                      </a: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0,2</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0,8</a:t>
                      </a:r>
                      <a:endParaRPr lang="ru-RU" sz="1400" b="1" dirty="0">
                        <a:solidFill>
                          <a:schemeClr val="tx1"/>
                        </a:solidFill>
                        <a:latin typeface="Times New Roman" pitchFamily="18" charset="0"/>
                        <a:cs typeface="Times New Roman" pitchFamily="18" charset="0"/>
                      </a:endParaRPr>
                    </a:p>
                  </a:txBody>
                  <a:tcPr marL="91439" marR="91439"/>
                </a:tc>
                <a:tc>
                  <a:txBody>
                    <a:bodyPr/>
                    <a:lstStyle/>
                    <a:p>
                      <a:pPr algn="ctr"/>
                      <a:r>
                        <a:rPr lang="ru-RU" sz="1400" b="1" dirty="0" smtClean="0">
                          <a:solidFill>
                            <a:schemeClr val="tx1"/>
                          </a:solidFill>
                          <a:latin typeface="Times New Roman" pitchFamily="18" charset="0"/>
                          <a:cs typeface="Times New Roman" pitchFamily="18" charset="0"/>
                        </a:rPr>
                        <a:t>1</a:t>
                      </a:r>
                      <a:endParaRPr lang="ru-RU" sz="1400" b="1" dirty="0">
                        <a:solidFill>
                          <a:schemeClr val="tx1"/>
                        </a:solidFill>
                        <a:latin typeface="Times New Roman" pitchFamily="18" charset="0"/>
                        <a:cs typeface="Times New Roman" pitchFamily="18" charset="0"/>
                      </a:endParaRPr>
                    </a:p>
                  </a:txBody>
                  <a:tcPr marL="91439" marR="91439"/>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Построение дерева мероприятий </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2843213" y="1628775"/>
            <a:ext cx="3014662"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b="1">
                <a:cs typeface="Times New Roman" panose="02020603050405020304" pitchFamily="18" charset="0"/>
              </a:rPr>
              <a:t>Самосовершенствование</a:t>
            </a:r>
          </a:p>
        </p:txBody>
      </p:sp>
      <p:sp>
        <p:nvSpPr>
          <p:cNvPr id="4" name="Прямоугольник 3"/>
          <p:cNvSpPr/>
          <p:nvPr/>
        </p:nvSpPr>
        <p:spPr>
          <a:xfrm>
            <a:off x="5143500" y="3143250"/>
            <a:ext cx="2928938"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Заняться медитацией</a:t>
            </a:r>
          </a:p>
        </p:txBody>
      </p:sp>
      <p:sp>
        <p:nvSpPr>
          <p:cNvPr id="5" name="Прямоугольник 4"/>
          <p:cNvSpPr/>
          <p:nvPr/>
        </p:nvSpPr>
        <p:spPr>
          <a:xfrm>
            <a:off x="642938" y="3143250"/>
            <a:ext cx="3143250" cy="6429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cs typeface="Times New Roman" panose="02020603050405020304" pitchFamily="18" charset="0"/>
              </a:rPr>
              <a:t>Посещать курсы психологии и философии</a:t>
            </a:r>
          </a:p>
        </p:txBody>
      </p:sp>
      <p:sp>
        <p:nvSpPr>
          <p:cNvPr id="6" name="Прямоугольник 5"/>
          <p:cNvSpPr/>
          <p:nvPr/>
        </p:nvSpPr>
        <p:spPr>
          <a:xfrm>
            <a:off x="6929438" y="4500563"/>
            <a:ext cx="1819275" cy="7286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Углубиться в процесс медитации</a:t>
            </a:r>
          </a:p>
        </p:txBody>
      </p:sp>
      <p:sp>
        <p:nvSpPr>
          <p:cNvPr id="7" name="Прямоугольник 6"/>
          <p:cNvSpPr/>
          <p:nvPr/>
        </p:nvSpPr>
        <p:spPr>
          <a:xfrm>
            <a:off x="4572000" y="4500563"/>
            <a:ext cx="2000250" cy="571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Поверхностно</a:t>
            </a:r>
          </a:p>
        </p:txBody>
      </p:sp>
      <p:sp>
        <p:nvSpPr>
          <p:cNvPr id="8" name="Прямоугольник 7"/>
          <p:cNvSpPr/>
          <p:nvPr/>
        </p:nvSpPr>
        <p:spPr>
          <a:xfrm>
            <a:off x="2286000" y="4500563"/>
            <a:ext cx="1857375" cy="571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К частным лицам</a:t>
            </a:r>
          </a:p>
        </p:txBody>
      </p:sp>
      <p:sp>
        <p:nvSpPr>
          <p:cNvPr id="9" name="Прямоугольник 8"/>
          <p:cNvSpPr/>
          <p:nvPr/>
        </p:nvSpPr>
        <p:spPr>
          <a:xfrm>
            <a:off x="142875" y="4500563"/>
            <a:ext cx="1785938" cy="571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600">
                <a:cs typeface="Times New Roman" panose="02020603050405020304" pitchFamily="18" charset="0"/>
              </a:rPr>
              <a:t>Специальные центры</a:t>
            </a:r>
          </a:p>
        </p:txBody>
      </p:sp>
      <p:cxnSp>
        <p:nvCxnSpPr>
          <p:cNvPr id="11" name="Прямая соединительная линия 10"/>
          <p:cNvCxnSpPr/>
          <p:nvPr/>
        </p:nvCxnSpPr>
        <p:spPr>
          <a:xfrm>
            <a:off x="2000250" y="2786063"/>
            <a:ext cx="4786313"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1000125" y="4143375"/>
            <a:ext cx="221456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572125" y="4143375"/>
            <a:ext cx="23574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820863" y="29638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7751763"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3036888"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822325"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6608763" y="29638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5394325"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4287044" y="2642394"/>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6608763" y="3963988"/>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1893888" y="3963988"/>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«Выработать силу воли»</a:t>
            </a:r>
          </a:p>
        </p:txBody>
      </p:sp>
      <p:sp>
        <p:nvSpPr>
          <p:cNvPr id="29" name="Прямоугольник 28"/>
          <p:cNvSpPr/>
          <p:nvPr/>
        </p:nvSpPr>
        <p:spPr>
          <a:xfrm>
            <a:off x="5429250" y="285750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0,386</a:t>
            </a:r>
            <a:endParaRPr lang="ru-RU" sz="1800" dirty="0">
              <a:solidFill>
                <a:schemeClr val="tx1"/>
              </a:solidFill>
            </a:endParaRPr>
          </a:p>
        </p:txBody>
      </p:sp>
      <p:sp>
        <p:nvSpPr>
          <p:cNvPr id="33" name="Прямоугольник 32"/>
          <p:cNvSpPr/>
          <p:nvPr/>
        </p:nvSpPr>
        <p:spPr>
          <a:xfrm>
            <a:off x="785813" y="285750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0,614</a:t>
            </a:r>
            <a:endParaRPr lang="ru-RU" sz="1800" dirty="0">
              <a:solidFill>
                <a:schemeClr val="tx1"/>
              </a:solidFill>
            </a:endParaRPr>
          </a:p>
        </p:txBody>
      </p:sp>
      <p:sp>
        <p:nvSpPr>
          <p:cNvPr id="34" name="Прямоугольник 33"/>
          <p:cNvSpPr/>
          <p:nvPr/>
        </p:nvSpPr>
        <p:spPr>
          <a:xfrm>
            <a:off x="214313" y="4214813"/>
            <a:ext cx="785812"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0,694</a:t>
            </a:r>
            <a:endParaRPr lang="ru-RU" sz="1800" dirty="0">
              <a:solidFill>
                <a:schemeClr val="tx1"/>
              </a:solidFill>
            </a:endParaRPr>
          </a:p>
        </p:txBody>
      </p:sp>
      <p:sp>
        <p:nvSpPr>
          <p:cNvPr id="35" name="Прямоугольник 34"/>
          <p:cNvSpPr/>
          <p:nvPr/>
        </p:nvSpPr>
        <p:spPr>
          <a:xfrm>
            <a:off x="2286000" y="4214813"/>
            <a:ext cx="776288" cy="2952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0,306</a:t>
            </a:r>
            <a:endParaRPr lang="ru-RU" sz="1800" dirty="0">
              <a:solidFill>
                <a:schemeClr val="tx1"/>
              </a:solidFill>
            </a:endParaRPr>
          </a:p>
        </p:txBody>
      </p:sp>
      <p:sp>
        <p:nvSpPr>
          <p:cNvPr id="36" name="Прямоугольник 35"/>
          <p:cNvSpPr/>
          <p:nvPr/>
        </p:nvSpPr>
        <p:spPr>
          <a:xfrm>
            <a:off x="6929438" y="4286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a:t>
            </a:r>
            <a:endParaRPr lang="ru-RU" sz="1800" dirty="0">
              <a:solidFill>
                <a:schemeClr val="tx1"/>
              </a:solidFill>
            </a:endParaRPr>
          </a:p>
        </p:txBody>
      </p:sp>
      <p:sp>
        <p:nvSpPr>
          <p:cNvPr id="37" name="Прямоугольник 36"/>
          <p:cNvSpPr/>
          <p:nvPr/>
        </p:nvSpPr>
        <p:spPr>
          <a:xfrm>
            <a:off x="4572000" y="428625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a:t>
            </a:r>
            <a:endParaRPr lang="ru-RU" sz="1800" dirty="0">
              <a:solidFill>
                <a:schemeClr val="tx1"/>
              </a:solidFill>
            </a:endParaRPr>
          </a:p>
        </p:txBody>
      </p:sp>
      <p:sp>
        <p:nvSpPr>
          <p:cNvPr id="38" name="Прямоугольник 37"/>
          <p:cNvSpPr/>
          <p:nvPr/>
        </p:nvSpPr>
        <p:spPr>
          <a:xfrm>
            <a:off x="7380288" y="53006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0,309</a:t>
            </a:r>
            <a:endParaRPr lang="ru-RU" sz="1800" dirty="0">
              <a:solidFill>
                <a:schemeClr val="tx1"/>
              </a:solidFill>
            </a:endParaRPr>
          </a:p>
        </p:txBody>
      </p:sp>
      <p:sp>
        <p:nvSpPr>
          <p:cNvPr id="39" name="Прямоугольник 38"/>
          <p:cNvSpPr/>
          <p:nvPr/>
        </p:nvSpPr>
        <p:spPr>
          <a:xfrm>
            <a:off x="5143500" y="50720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0,077</a:t>
            </a:r>
            <a:endParaRPr lang="ru-RU" sz="1800" dirty="0">
              <a:solidFill>
                <a:schemeClr val="tx1"/>
              </a:solidFill>
            </a:endParaRPr>
          </a:p>
        </p:txBody>
      </p:sp>
      <p:sp>
        <p:nvSpPr>
          <p:cNvPr id="40" name="Прямоугольник 39"/>
          <p:cNvSpPr/>
          <p:nvPr/>
        </p:nvSpPr>
        <p:spPr>
          <a:xfrm>
            <a:off x="2714625" y="507206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0,1879</a:t>
            </a:r>
            <a:endParaRPr lang="ru-RU" sz="1800" dirty="0">
              <a:solidFill>
                <a:schemeClr val="tx1"/>
              </a:solidFill>
            </a:endParaRPr>
          </a:p>
        </p:txBody>
      </p:sp>
      <p:sp>
        <p:nvSpPr>
          <p:cNvPr id="41" name="Прямоугольник 40"/>
          <p:cNvSpPr/>
          <p:nvPr/>
        </p:nvSpPr>
        <p:spPr>
          <a:xfrm>
            <a:off x="500063" y="50720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0,4261</a:t>
            </a:r>
          </a:p>
        </p:txBody>
      </p:sp>
      <p:sp>
        <p:nvSpPr>
          <p:cNvPr id="30753" name="Прямоугольник 41"/>
          <p:cNvSpPr>
            <a:spLocks noChangeArrowheads="1"/>
          </p:cNvSpPr>
          <p:nvPr/>
        </p:nvSpPr>
        <p:spPr bwMode="auto">
          <a:xfrm>
            <a:off x="0" y="5643563"/>
            <a:ext cx="88582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500">
                <a:cs typeface="Times New Roman" panose="02020603050405020304" pitchFamily="18" charset="0"/>
              </a:rPr>
              <a:t>По результатам расчетов с учетом выбранных факторов и их весомости наиболее эффективным является вариант Самосовершенствования «Посещать курсы психологии и философии», т.к. этот вариант имеет максимальный вес (0,4261).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2 и 3</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1547813" y="1844675"/>
            <a:ext cx="15589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b="1">
                <a:cs typeface="Times New Roman" panose="02020603050405020304" pitchFamily="18" charset="0"/>
              </a:rPr>
              <a:t>саморазвитие</a:t>
            </a:r>
          </a:p>
        </p:txBody>
      </p:sp>
      <p:sp>
        <p:nvSpPr>
          <p:cNvPr id="4" name="Прямоугольник 3"/>
          <p:cNvSpPr/>
          <p:nvPr/>
        </p:nvSpPr>
        <p:spPr>
          <a:xfrm>
            <a:off x="2428875"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Чтение литературы различных направлений</a:t>
            </a:r>
          </a:p>
        </p:txBody>
      </p:sp>
      <p:sp>
        <p:nvSpPr>
          <p:cNvPr id="5" name="Прямоугольник 4"/>
          <p:cNvSpPr/>
          <p:nvPr/>
        </p:nvSpPr>
        <p:spPr>
          <a:xfrm>
            <a:off x="357188"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Социальная активная деятельность</a:t>
            </a:r>
          </a:p>
        </p:txBody>
      </p:sp>
      <p:sp>
        <p:nvSpPr>
          <p:cNvPr id="6" name="Прямоугольник 5"/>
          <p:cNvSpPr/>
          <p:nvPr/>
        </p:nvSpPr>
        <p:spPr>
          <a:xfrm>
            <a:off x="3357563" y="4857750"/>
            <a:ext cx="92868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Русских Авторов</a:t>
            </a:r>
          </a:p>
        </p:txBody>
      </p:sp>
      <p:sp>
        <p:nvSpPr>
          <p:cNvPr id="7" name="Прямоугольник 6"/>
          <p:cNvSpPr/>
          <p:nvPr/>
        </p:nvSpPr>
        <p:spPr>
          <a:xfrm>
            <a:off x="2286000"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Зарубежных авторов</a:t>
            </a:r>
          </a:p>
        </p:txBody>
      </p:sp>
      <p:sp>
        <p:nvSpPr>
          <p:cNvPr id="8" name="Прямоугольник 7"/>
          <p:cNvSpPr/>
          <p:nvPr/>
        </p:nvSpPr>
        <p:spPr>
          <a:xfrm>
            <a:off x="1143000"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работа</a:t>
            </a:r>
          </a:p>
        </p:txBody>
      </p:sp>
      <p:sp>
        <p:nvSpPr>
          <p:cNvPr id="9" name="Прямоугольник 8"/>
          <p:cNvSpPr/>
          <p:nvPr/>
        </p:nvSpPr>
        <p:spPr>
          <a:xfrm>
            <a:off x="0" y="4857750"/>
            <a:ext cx="10429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Работать и учиться</a:t>
            </a:r>
          </a:p>
        </p:txBody>
      </p:sp>
      <p:cxnSp>
        <p:nvCxnSpPr>
          <p:cNvPr id="11" name="Прямая соединительная линия 10"/>
          <p:cNvCxnSpPr/>
          <p:nvPr/>
        </p:nvCxnSpPr>
        <p:spPr>
          <a:xfrm>
            <a:off x="1285875"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428625"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571750" y="4500563"/>
            <a:ext cx="1214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1080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3608388"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1536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25082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28225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239395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2001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2894013"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822325"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2000" dirty="0">
                <a:solidFill>
                  <a:schemeClr val="tx1"/>
                </a:solidFill>
                <a:latin typeface="Times New Roman" pitchFamily="18" charset="0"/>
                <a:cs typeface="Times New Roman" pitchFamily="18" charset="0"/>
              </a:rPr>
              <a:t>Дерево мероприятий по подцели  «Обеспечить крепкое здоровье»</a:t>
            </a:r>
            <a:endParaRPr lang="ru-RU" sz="2000" dirty="0">
              <a:solidFill>
                <a:schemeClr val="tx1"/>
              </a:solidFill>
              <a:latin typeface="Times New Roman" pitchFamily="18" charset="0"/>
              <a:cs typeface="Times New Roman" pitchFamily="18" charset="0"/>
            </a:endParaRPr>
          </a:p>
        </p:txBody>
      </p:sp>
      <p:sp>
        <p:nvSpPr>
          <p:cNvPr id="29" name="Прямоугольник 28"/>
          <p:cNvSpPr/>
          <p:nvPr/>
        </p:nvSpPr>
        <p:spPr>
          <a:xfrm>
            <a:off x="307181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0,471</a:t>
            </a:r>
            <a:endParaRPr lang="ru-RU" sz="1800" dirty="0">
              <a:solidFill>
                <a:schemeClr val="tx1"/>
              </a:solidFill>
            </a:endParaRPr>
          </a:p>
        </p:txBody>
      </p:sp>
      <p:sp>
        <p:nvSpPr>
          <p:cNvPr id="33" name="Прямоугольник 32"/>
          <p:cNvSpPr/>
          <p:nvPr/>
        </p:nvSpPr>
        <p:spPr>
          <a:xfrm>
            <a:off x="3571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0,529</a:t>
            </a:r>
            <a:endParaRPr lang="ru-RU" sz="1800" dirty="0">
              <a:solidFill>
                <a:schemeClr val="tx1"/>
              </a:solidFill>
            </a:endParaRPr>
          </a:p>
        </p:txBody>
      </p:sp>
      <p:sp>
        <p:nvSpPr>
          <p:cNvPr id="65" name="Прямоугольник 64"/>
          <p:cNvSpPr/>
          <p:nvPr/>
        </p:nvSpPr>
        <p:spPr>
          <a:xfrm>
            <a:off x="6011863" y="1844675"/>
            <a:ext cx="174148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b="1">
                <a:cs typeface="Times New Roman" panose="02020603050405020304" pitchFamily="18" charset="0"/>
              </a:rPr>
              <a:t>самоанализ</a:t>
            </a:r>
          </a:p>
        </p:txBody>
      </p:sp>
      <p:sp>
        <p:nvSpPr>
          <p:cNvPr id="66" name="Прямоугольник 65"/>
          <p:cNvSpPr/>
          <p:nvPr/>
        </p:nvSpPr>
        <p:spPr>
          <a:xfrm>
            <a:off x="7143750" y="3357563"/>
            <a:ext cx="1531938"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Ведение дневника и на основе записей проводить анализ</a:t>
            </a:r>
          </a:p>
        </p:txBody>
      </p:sp>
      <p:sp>
        <p:nvSpPr>
          <p:cNvPr id="67" name="Прямоугольник 66"/>
          <p:cNvSpPr/>
          <p:nvPr/>
        </p:nvSpPr>
        <p:spPr>
          <a:xfrm>
            <a:off x="5072063"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самоконтроль</a:t>
            </a:r>
          </a:p>
        </p:txBody>
      </p:sp>
      <p:sp>
        <p:nvSpPr>
          <p:cNvPr id="68" name="Прямоугольник 67"/>
          <p:cNvSpPr/>
          <p:nvPr/>
        </p:nvSpPr>
        <p:spPr>
          <a:xfrm>
            <a:off x="8072438" y="4857750"/>
            <a:ext cx="82073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желанию</a:t>
            </a:r>
          </a:p>
        </p:txBody>
      </p:sp>
      <p:sp>
        <p:nvSpPr>
          <p:cNvPr id="69" name="Прямоугольник 68"/>
          <p:cNvSpPr/>
          <p:nvPr/>
        </p:nvSpPr>
        <p:spPr>
          <a:xfrm>
            <a:off x="7000875" y="4857750"/>
            <a:ext cx="1027113"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Через определённые периоды времени</a:t>
            </a:r>
          </a:p>
        </p:txBody>
      </p:sp>
      <p:sp>
        <p:nvSpPr>
          <p:cNvPr id="70" name="Прямоугольник 69"/>
          <p:cNvSpPr/>
          <p:nvPr/>
        </p:nvSpPr>
        <p:spPr>
          <a:xfrm>
            <a:off x="5857875" y="4857750"/>
            <a:ext cx="946150"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Отдавать отчёт своим действиям</a:t>
            </a:r>
          </a:p>
        </p:txBody>
      </p:sp>
      <p:sp>
        <p:nvSpPr>
          <p:cNvPr id="71" name="Прямоугольник 70"/>
          <p:cNvSpPr/>
          <p:nvPr/>
        </p:nvSpPr>
        <p:spPr>
          <a:xfrm>
            <a:off x="4714875" y="4857750"/>
            <a:ext cx="936625"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совершать глупых поступков</a:t>
            </a:r>
          </a:p>
        </p:txBody>
      </p:sp>
      <p:cxnSp>
        <p:nvCxnSpPr>
          <p:cNvPr id="72" name="Прямая соединительная линия 71"/>
          <p:cNvCxnSpPr/>
          <p:nvPr/>
        </p:nvCxnSpPr>
        <p:spPr>
          <a:xfrm>
            <a:off x="6000750"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Прямая соединительная линия 72"/>
          <p:cNvCxnSpPr/>
          <p:nvPr/>
        </p:nvCxnSpPr>
        <p:spPr>
          <a:xfrm>
            <a:off x="5143500"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Прямая соединительная линия 73"/>
          <p:cNvCxnSpPr/>
          <p:nvPr/>
        </p:nvCxnSpPr>
        <p:spPr>
          <a:xfrm>
            <a:off x="7286625" y="4500563"/>
            <a:ext cx="1214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Прямая соединительная линия 74"/>
          <p:cNvCxnSpPr/>
          <p:nvPr/>
        </p:nvCxnSpPr>
        <p:spPr>
          <a:xfrm rot="5400000">
            <a:off x="58229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Прямая соединительная линия 75"/>
          <p:cNvCxnSpPr/>
          <p:nvPr/>
        </p:nvCxnSpPr>
        <p:spPr>
          <a:xfrm rot="5400000">
            <a:off x="832326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Прямая соединительная линия 76"/>
          <p:cNvCxnSpPr/>
          <p:nvPr/>
        </p:nvCxnSpPr>
        <p:spPr>
          <a:xfrm rot="5400000">
            <a:off x="625157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Прямая соединительная линия 77"/>
          <p:cNvCxnSpPr/>
          <p:nvPr/>
        </p:nvCxnSpPr>
        <p:spPr>
          <a:xfrm rot="5400000">
            <a:off x="4965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rot="5400000">
            <a:off x="75374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Прямая соединительная линия 79"/>
          <p:cNvCxnSpPr/>
          <p:nvPr/>
        </p:nvCxnSpPr>
        <p:spPr>
          <a:xfrm rot="5400000">
            <a:off x="710882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rot="5400000">
            <a:off x="6715919"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Прямая соединительная линия 81"/>
          <p:cNvCxnSpPr/>
          <p:nvPr/>
        </p:nvCxnSpPr>
        <p:spPr>
          <a:xfrm rot="5400000">
            <a:off x="7608888"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Прямая соединительная линия 82"/>
          <p:cNvCxnSpPr/>
          <p:nvPr/>
        </p:nvCxnSpPr>
        <p:spPr>
          <a:xfrm rot="5400000">
            <a:off x="5537200"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Прямоугольник 83"/>
          <p:cNvSpPr/>
          <p:nvPr/>
        </p:nvSpPr>
        <p:spPr>
          <a:xfrm>
            <a:off x="77866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0,386</a:t>
            </a:r>
            <a:endParaRPr lang="ru-RU" sz="1800" dirty="0">
              <a:solidFill>
                <a:schemeClr val="tx1"/>
              </a:solidFill>
            </a:endParaRPr>
          </a:p>
        </p:txBody>
      </p:sp>
      <p:sp>
        <p:nvSpPr>
          <p:cNvPr id="85" name="Прямоугольник 84"/>
          <p:cNvSpPr/>
          <p:nvPr/>
        </p:nvSpPr>
        <p:spPr>
          <a:xfrm>
            <a:off x="507206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0,614</a:t>
            </a:r>
            <a:endParaRPr lang="ru-RU" sz="1800" dirty="0">
              <a:solidFill>
                <a:schemeClr val="tx1"/>
              </a:solidFill>
            </a:endParaRPr>
          </a:p>
        </p:txBody>
      </p:sp>
      <p:sp>
        <p:nvSpPr>
          <p:cNvPr id="86" name="Прямоугольник 85"/>
          <p:cNvSpPr/>
          <p:nvPr/>
        </p:nvSpPr>
        <p:spPr>
          <a:xfrm>
            <a:off x="3357563"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0,75</a:t>
            </a:r>
            <a:endParaRPr lang="ru-RU" sz="1800" dirty="0">
              <a:solidFill>
                <a:schemeClr val="tx1"/>
              </a:solidFill>
            </a:endParaRPr>
          </a:p>
        </p:txBody>
      </p:sp>
      <p:sp>
        <p:nvSpPr>
          <p:cNvPr id="87" name="Прямоугольник 86"/>
          <p:cNvSpPr/>
          <p:nvPr/>
        </p:nvSpPr>
        <p:spPr>
          <a:xfrm>
            <a:off x="228600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0,25</a:t>
            </a:r>
            <a:endParaRPr lang="ru-RU" sz="1800" dirty="0">
              <a:solidFill>
                <a:schemeClr val="tx1"/>
              </a:solidFill>
            </a:endParaRPr>
          </a:p>
        </p:txBody>
      </p:sp>
      <p:sp>
        <p:nvSpPr>
          <p:cNvPr id="88" name="Прямоугольник 87"/>
          <p:cNvSpPr/>
          <p:nvPr/>
        </p:nvSpPr>
        <p:spPr>
          <a:xfrm>
            <a:off x="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0,689</a:t>
            </a:r>
            <a:endParaRPr lang="ru-RU" sz="1800" dirty="0">
              <a:solidFill>
                <a:schemeClr val="tx1"/>
              </a:solidFill>
            </a:endParaRPr>
          </a:p>
        </p:txBody>
      </p:sp>
      <p:sp>
        <p:nvSpPr>
          <p:cNvPr id="89" name="Прямоугольник 88"/>
          <p:cNvSpPr/>
          <p:nvPr/>
        </p:nvSpPr>
        <p:spPr>
          <a:xfrm>
            <a:off x="114300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0,311</a:t>
            </a:r>
            <a:endParaRPr lang="ru-RU" sz="1800" dirty="0">
              <a:solidFill>
                <a:schemeClr val="tx1"/>
              </a:solidFill>
            </a:endParaRPr>
          </a:p>
        </p:txBody>
      </p:sp>
      <p:sp>
        <p:nvSpPr>
          <p:cNvPr id="90" name="Прямоугольник 89"/>
          <p:cNvSpPr/>
          <p:nvPr/>
        </p:nvSpPr>
        <p:spPr>
          <a:xfrm>
            <a:off x="807243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0,269</a:t>
            </a:r>
            <a:endParaRPr lang="ru-RU" sz="1800" dirty="0">
              <a:solidFill>
                <a:schemeClr val="tx1"/>
              </a:solidFill>
            </a:endParaRPr>
          </a:p>
        </p:txBody>
      </p:sp>
      <p:sp>
        <p:nvSpPr>
          <p:cNvPr id="91" name="Прямоугольник 90"/>
          <p:cNvSpPr/>
          <p:nvPr/>
        </p:nvSpPr>
        <p:spPr>
          <a:xfrm>
            <a:off x="7000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0,731</a:t>
            </a:r>
            <a:endParaRPr lang="ru-RU" sz="1800" dirty="0">
              <a:solidFill>
                <a:schemeClr val="tx1"/>
              </a:solidFill>
            </a:endParaRPr>
          </a:p>
        </p:txBody>
      </p:sp>
      <p:sp>
        <p:nvSpPr>
          <p:cNvPr id="92" name="Прямоугольник 91"/>
          <p:cNvSpPr/>
          <p:nvPr/>
        </p:nvSpPr>
        <p:spPr>
          <a:xfrm>
            <a:off x="5857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0,643</a:t>
            </a:r>
            <a:endParaRPr lang="ru-RU" sz="1800" dirty="0">
              <a:solidFill>
                <a:schemeClr val="tx1"/>
              </a:solidFill>
            </a:endParaRPr>
          </a:p>
        </p:txBody>
      </p:sp>
      <p:sp>
        <p:nvSpPr>
          <p:cNvPr id="93" name="Прямоугольник 92"/>
          <p:cNvSpPr/>
          <p:nvPr/>
        </p:nvSpPr>
        <p:spPr>
          <a:xfrm>
            <a:off x="4714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0,357</a:t>
            </a:r>
            <a:endParaRPr lang="ru-RU" sz="1800" dirty="0">
              <a:solidFill>
                <a:schemeClr val="tx1"/>
              </a:solidFill>
            </a:endParaRPr>
          </a:p>
        </p:txBody>
      </p:sp>
      <p:sp>
        <p:nvSpPr>
          <p:cNvPr id="94" name="Прямоугольник 93"/>
          <p:cNvSpPr/>
          <p:nvPr/>
        </p:nvSpPr>
        <p:spPr>
          <a:xfrm>
            <a:off x="3357563"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0,3532</a:t>
            </a:r>
            <a:endParaRPr lang="ru-RU" sz="1800" dirty="0">
              <a:solidFill>
                <a:schemeClr val="tx1"/>
              </a:solidFill>
            </a:endParaRPr>
          </a:p>
        </p:txBody>
      </p:sp>
      <p:sp>
        <p:nvSpPr>
          <p:cNvPr id="95" name="Прямоугольник 94"/>
          <p:cNvSpPr/>
          <p:nvPr/>
        </p:nvSpPr>
        <p:spPr>
          <a:xfrm>
            <a:off x="228600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0,1177</a:t>
            </a:r>
            <a:endParaRPr lang="ru-RU" sz="1800" dirty="0">
              <a:solidFill>
                <a:schemeClr val="tx1"/>
              </a:solidFill>
            </a:endParaRPr>
          </a:p>
        </p:txBody>
      </p:sp>
      <p:sp>
        <p:nvSpPr>
          <p:cNvPr id="96" name="Прямоугольник 95"/>
          <p:cNvSpPr/>
          <p:nvPr/>
        </p:nvSpPr>
        <p:spPr>
          <a:xfrm>
            <a:off x="121443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0,1645</a:t>
            </a:r>
            <a:endParaRPr lang="ru-RU" sz="1800" dirty="0">
              <a:solidFill>
                <a:schemeClr val="tx1"/>
              </a:solidFill>
            </a:endParaRPr>
          </a:p>
        </p:txBody>
      </p:sp>
      <p:sp>
        <p:nvSpPr>
          <p:cNvPr id="97" name="Прямоугольник 96"/>
          <p:cNvSpPr/>
          <p:nvPr/>
        </p:nvSpPr>
        <p:spPr>
          <a:xfrm>
            <a:off x="0" y="564356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0,3645</a:t>
            </a:r>
          </a:p>
        </p:txBody>
      </p:sp>
      <p:sp>
        <p:nvSpPr>
          <p:cNvPr id="98" name="Прямоугольник 97"/>
          <p:cNvSpPr/>
          <p:nvPr/>
        </p:nvSpPr>
        <p:spPr>
          <a:xfrm>
            <a:off x="800100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0,1038</a:t>
            </a:r>
            <a:endParaRPr lang="ru-RU" sz="1800" dirty="0">
              <a:solidFill>
                <a:schemeClr val="tx1"/>
              </a:solidFill>
            </a:endParaRPr>
          </a:p>
        </p:txBody>
      </p:sp>
      <p:sp>
        <p:nvSpPr>
          <p:cNvPr id="99" name="Прямоугольник 98"/>
          <p:cNvSpPr/>
          <p:nvPr/>
        </p:nvSpPr>
        <p:spPr>
          <a:xfrm>
            <a:off x="7000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0,2822</a:t>
            </a:r>
            <a:endParaRPr lang="ru-RU" sz="1800" dirty="0">
              <a:solidFill>
                <a:schemeClr val="tx1"/>
              </a:solidFill>
            </a:endParaRPr>
          </a:p>
        </p:txBody>
      </p:sp>
      <p:sp>
        <p:nvSpPr>
          <p:cNvPr id="100" name="Прямоугольник 99"/>
          <p:cNvSpPr/>
          <p:nvPr/>
        </p:nvSpPr>
        <p:spPr>
          <a:xfrm>
            <a:off x="578643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0,3948</a:t>
            </a:r>
          </a:p>
        </p:txBody>
      </p:sp>
      <p:sp>
        <p:nvSpPr>
          <p:cNvPr id="101" name="Прямоугольник 100"/>
          <p:cNvSpPr/>
          <p:nvPr/>
        </p:nvSpPr>
        <p:spPr>
          <a:xfrm>
            <a:off x="4714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0,2192</a:t>
            </a:r>
            <a:endParaRPr lang="ru-RU" sz="18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4 и 5</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1500188"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Избегать общества курящих </a:t>
            </a:r>
          </a:p>
        </p:txBody>
      </p:sp>
      <p:sp>
        <p:nvSpPr>
          <p:cNvPr id="4" name="Прямоугольник 3"/>
          <p:cNvSpPr/>
          <p:nvPr/>
        </p:nvSpPr>
        <p:spPr>
          <a:xfrm>
            <a:off x="2428875"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обращать внимания на то, что курят</a:t>
            </a:r>
          </a:p>
        </p:txBody>
      </p:sp>
      <p:sp>
        <p:nvSpPr>
          <p:cNvPr id="5" name="Прямоугольник 4"/>
          <p:cNvSpPr/>
          <p:nvPr/>
        </p:nvSpPr>
        <p:spPr>
          <a:xfrm>
            <a:off x="357188"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пересекаться по мере возможности</a:t>
            </a:r>
          </a:p>
        </p:txBody>
      </p:sp>
      <p:cxnSp>
        <p:nvCxnSpPr>
          <p:cNvPr id="11" name="Прямая соединительная линия 10"/>
          <p:cNvCxnSpPr/>
          <p:nvPr/>
        </p:nvCxnSpPr>
        <p:spPr>
          <a:xfrm>
            <a:off x="1285875"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1080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28225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2001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214313" y="1143000"/>
            <a:ext cx="8358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«прекратить общаться с курильщиками»</a:t>
            </a:r>
          </a:p>
        </p:txBody>
      </p:sp>
      <p:sp>
        <p:nvSpPr>
          <p:cNvPr id="29" name="Прямоугольник 28"/>
          <p:cNvSpPr/>
          <p:nvPr/>
        </p:nvSpPr>
        <p:spPr>
          <a:xfrm>
            <a:off x="307181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0,799</a:t>
            </a:r>
            <a:endParaRPr lang="ru-RU" sz="1800" dirty="0">
              <a:solidFill>
                <a:schemeClr val="tx1"/>
              </a:solidFill>
            </a:endParaRPr>
          </a:p>
        </p:txBody>
      </p:sp>
      <p:sp>
        <p:nvSpPr>
          <p:cNvPr id="33" name="Прямоугольник 32"/>
          <p:cNvSpPr/>
          <p:nvPr/>
        </p:nvSpPr>
        <p:spPr>
          <a:xfrm>
            <a:off x="3571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0,201</a:t>
            </a:r>
            <a:endParaRPr lang="ru-RU" sz="1800" dirty="0">
              <a:solidFill>
                <a:schemeClr val="tx1"/>
              </a:solidFill>
            </a:endParaRPr>
          </a:p>
        </p:txBody>
      </p:sp>
      <p:sp>
        <p:nvSpPr>
          <p:cNvPr id="65" name="Прямоугольник 64"/>
          <p:cNvSpPr/>
          <p:nvPr/>
        </p:nvSpPr>
        <p:spPr>
          <a:xfrm>
            <a:off x="6215063"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Агитировать друзей не курить</a:t>
            </a:r>
          </a:p>
        </p:txBody>
      </p:sp>
      <p:sp>
        <p:nvSpPr>
          <p:cNvPr id="66" name="Прямоугольник 65"/>
          <p:cNvSpPr/>
          <p:nvPr/>
        </p:nvSpPr>
        <p:spPr>
          <a:xfrm>
            <a:off x="7143750"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манипуляция</a:t>
            </a:r>
          </a:p>
        </p:txBody>
      </p:sp>
      <p:sp>
        <p:nvSpPr>
          <p:cNvPr id="67" name="Прямоугольник 66"/>
          <p:cNvSpPr/>
          <p:nvPr/>
        </p:nvSpPr>
        <p:spPr>
          <a:xfrm>
            <a:off x="5072063"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Провести беседу</a:t>
            </a:r>
          </a:p>
        </p:txBody>
      </p:sp>
      <p:sp>
        <p:nvSpPr>
          <p:cNvPr id="68" name="Прямоугольник 67"/>
          <p:cNvSpPr/>
          <p:nvPr/>
        </p:nvSpPr>
        <p:spPr>
          <a:xfrm>
            <a:off x="8072438" y="4857750"/>
            <a:ext cx="1071562"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 произвольном порядке</a:t>
            </a:r>
          </a:p>
        </p:txBody>
      </p:sp>
      <p:sp>
        <p:nvSpPr>
          <p:cNvPr id="69" name="Прямоугольник 68"/>
          <p:cNvSpPr/>
          <p:nvPr/>
        </p:nvSpPr>
        <p:spPr>
          <a:xfrm>
            <a:off x="7000875"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методике</a:t>
            </a:r>
          </a:p>
        </p:txBody>
      </p:sp>
      <p:sp>
        <p:nvSpPr>
          <p:cNvPr id="70" name="Прямоугольник 69"/>
          <p:cNvSpPr/>
          <p:nvPr/>
        </p:nvSpPr>
        <p:spPr>
          <a:xfrm>
            <a:off x="5857875" y="4857750"/>
            <a:ext cx="1019175"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Со всеми людьми. которыми общаюсь</a:t>
            </a:r>
          </a:p>
        </p:txBody>
      </p:sp>
      <p:sp>
        <p:nvSpPr>
          <p:cNvPr id="71" name="Прямоугольник 70"/>
          <p:cNvSpPr/>
          <p:nvPr/>
        </p:nvSpPr>
        <p:spPr>
          <a:xfrm>
            <a:off x="4714875" y="4857750"/>
            <a:ext cx="857250"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 близкими друзьями</a:t>
            </a:r>
          </a:p>
        </p:txBody>
      </p:sp>
      <p:cxnSp>
        <p:nvCxnSpPr>
          <p:cNvPr id="72" name="Прямая соединительная линия 71"/>
          <p:cNvCxnSpPr/>
          <p:nvPr/>
        </p:nvCxnSpPr>
        <p:spPr>
          <a:xfrm>
            <a:off x="6000750"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Прямая соединительная линия 72"/>
          <p:cNvCxnSpPr/>
          <p:nvPr/>
        </p:nvCxnSpPr>
        <p:spPr>
          <a:xfrm>
            <a:off x="5143500"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Прямая соединительная линия 73"/>
          <p:cNvCxnSpPr/>
          <p:nvPr/>
        </p:nvCxnSpPr>
        <p:spPr>
          <a:xfrm>
            <a:off x="7286625" y="4500563"/>
            <a:ext cx="1214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Прямая соединительная линия 74"/>
          <p:cNvCxnSpPr/>
          <p:nvPr/>
        </p:nvCxnSpPr>
        <p:spPr>
          <a:xfrm rot="5400000">
            <a:off x="58229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Прямая соединительная линия 75"/>
          <p:cNvCxnSpPr/>
          <p:nvPr/>
        </p:nvCxnSpPr>
        <p:spPr>
          <a:xfrm rot="5400000">
            <a:off x="832326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Прямая соединительная линия 76"/>
          <p:cNvCxnSpPr/>
          <p:nvPr/>
        </p:nvCxnSpPr>
        <p:spPr>
          <a:xfrm rot="5400000">
            <a:off x="625157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Прямая соединительная линия 77"/>
          <p:cNvCxnSpPr/>
          <p:nvPr/>
        </p:nvCxnSpPr>
        <p:spPr>
          <a:xfrm rot="5400000">
            <a:off x="4965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rot="5400000">
            <a:off x="75374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Прямая соединительная линия 79"/>
          <p:cNvCxnSpPr/>
          <p:nvPr/>
        </p:nvCxnSpPr>
        <p:spPr>
          <a:xfrm rot="5400000">
            <a:off x="710882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rot="5400000">
            <a:off x="6715919"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Прямая соединительная линия 81"/>
          <p:cNvCxnSpPr/>
          <p:nvPr/>
        </p:nvCxnSpPr>
        <p:spPr>
          <a:xfrm rot="5400000">
            <a:off x="7608888"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Прямая соединительная линия 82"/>
          <p:cNvCxnSpPr/>
          <p:nvPr/>
        </p:nvCxnSpPr>
        <p:spPr>
          <a:xfrm rot="5400000">
            <a:off x="5537200"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Прямоугольник 83"/>
          <p:cNvSpPr/>
          <p:nvPr/>
        </p:nvSpPr>
        <p:spPr>
          <a:xfrm>
            <a:off x="77866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0,604</a:t>
            </a:r>
            <a:endParaRPr lang="ru-RU" sz="1800" dirty="0">
              <a:solidFill>
                <a:schemeClr val="tx1"/>
              </a:solidFill>
            </a:endParaRPr>
          </a:p>
        </p:txBody>
      </p:sp>
      <p:sp>
        <p:nvSpPr>
          <p:cNvPr id="85" name="Прямоугольник 84"/>
          <p:cNvSpPr/>
          <p:nvPr/>
        </p:nvSpPr>
        <p:spPr>
          <a:xfrm>
            <a:off x="507206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0,396</a:t>
            </a:r>
            <a:endParaRPr lang="ru-RU" sz="1800" dirty="0">
              <a:solidFill>
                <a:schemeClr val="tx1"/>
              </a:solidFill>
            </a:endParaRPr>
          </a:p>
        </p:txBody>
      </p:sp>
      <p:sp>
        <p:nvSpPr>
          <p:cNvPr id="90" name="Прямоугольник 89"/>
          <p:cNvSpPr/>
          <p:nvPr/>
        </p:nvSpPr>
        <p:spPr>
          <a:xfrm>
            <a:off x="807243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0,804</a:t>
            </a:r>
            <a:endParaRPr lang="ru-RU" sz="1800" dirty="0">
              <a:solidFill>
                <a:schemeClr val="tx1"/>
              </a:solidFill>
            </a:endParaRPr>
          </a:p>
        </p:txBody>
      </p:sp>
      <p:sp>
        <p:nvSpPr>
          <p:cNvPr id="91" name="Прямоугольник 90"/>
          <p:cNvSpPr/>
          <p:nvPr/>
        </p:nvSpPr>
        <p:spPr>
          <a:xfrm>
            <a:off x="7000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0,196</a:t>
            </a:r>
            <a:endParaRPr lang="ru-RU" sz="1800" dirty="0">
              <a:solidFill>
                <a:schemeClr val="tx1"/>
              </a:solidFill>
            </a:endParaRPr>
          </a:p>
        </p:txBody>
      </p:sp>
      <p:sp>
        <p:nvSpPr>
          <p:cNvPr id="92" name="Прямоугольник 91"/>
          <p:cNvSpPr/>
          <p:nvPr/>
        </p:nvSpPr>
        <p:spPr>
          <a:xfrm>
            <a:off x="5857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0,127</a:t>
            </a:r>
            <a:endParaRPr lang="ru-RU" sz="1800" dirty="0">
              <a:solidFill>
                <a:schemeClr val="tx1"/>
              </a:solidFill>
            </a:endParaRPr>
          </a:p>
        </p:txBody>
      </p:sp>
      <p:sp>
        <p:nvSpPr>
          <p:cNvPr id="93" name="Прямоугольник 92"/>
          <p:cNvSpPr/>
          <p:nvPr/>
        </p:nvSpPr>
        <p:spPr>
          <a:xfrm>
            <a:off x="4714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0,873</a:t>
            </a:r>
            <a:endParaRPr lang="ru-RU" sz="1800" dirty="0">
              <a:solidFill>
                <a:schemeClr val="tx1"/>
              </a:solidFill>
            </a:endParaRPr>
          </a:p>
        </p:txBody>
      </p:sp>
      <p:sp>
        <p:nvSpPr>
          <p:cNvPr id="98" name="Прямоугольник 97"/>
          <p:cNvSpPr/>
          <p:nvPr/>
        </p:nvSpPr>
        <p:spPr>
          <a:xfrm>
            <a:off x="800100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0,4856</a:t>
            </a:r>
          </a:p>
        </p:txBody>
      </p:sp>
      <p:sp>
        <p:nvSpPr>
          <p:cNvPr id="99" name="Прямоугольник 98"/>
          <p:cNvSpPr/>
          <p:nvPr/>
        </p:nvSpPr>
        <p:spPr>
          <a:xfrm>
            <a:off x="7000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0,1184</a:t>
            </a:r>
            <a:endParaRPr lang="ru-RU" sz="1800" dirty="0">
              <a:solidFill>
                <a:schemeClr val="tx1"/>
              </a:solidFill>
            </a:endParaRPr>
          </a:p>
        </p:txBody>
      </p:sp>
      <p:sp>
        <p:nvSpPr>
          <p:cNvPr id="100" name="Прямоугольник 99"/>
          <p:cNvSpPr/>
          <p:nvPr/>
        </p:nvSpPr>
        <p:spPr>
          <a:xfrm>
            <a:off x="578643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0,0503</a:t>
            </a:r>
            <a:endParaRPr lang="ru-RU" sz="1800" dirty="0">
              <a:solidFill>
                <a:schemeClr val="tx1"/>
              </a:solidFill>
            </a:endParaRPr>
          </a:p>
        </p:txBody>
      </p:sp>
      <p:sp>
        <p:nvSpPr>
          <p:cNvPr id="101" name="Прямоугольник 100"/>
          <p:cNvSpPr/>
          <p:nvPr/>
        </p:nvSpPr>
        <p:spPr>
          <a:xfrm>
            <a:off x="4786313"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0,3457</a:t>
            </a:r>
            <a:endParaRPr lang="ru-RU" sz="1800" dirty="0">
              <a:solidFill>
                <a:schemeClr val="tx1"/>
              </a:solidFill>
            </a:endParaRPr>
          </a:p>
        </p:txBody>
      </p:sp>
      <p:sp>
        <p:nvSpPr>
          <p:cNvPr id="62" name="Прямоугольник 61"/>
          <p:cNvSpPr/>
          <p:nvPr/>
        </p:nvSpPr>
        <p:spPr>
          <a:xfrm>
            <a:off x="2571750" y="4143375"/>
            <a:ext cx="928688"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0,799</a:t>
            </a:r>
          </a:p>
        </p:txBody>
      </p:sp>
      <p:sp>
        <p:nvSpPr>
          <p:cNvPr id="63" name="Прямоугольник 62"/>
          <p:cNvSpPr/>
          <p:nvPr/>
        </p:nvSpPr>
        <p:spPr>
          <a:xfrm>
            <a:off x="500063" y="4143375"/>
            <a:ext cx="928687"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0,201</a:t>
            </a:r>
            <a:endParaRPr lang="ru-RU" sz="180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6 и 7</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1500188"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 заведениях выбирать зону для некурящих</a:t>
            </a:r>
          </a:p>
        </p:txBody>
      </p:sp>
      <p:sp>
        <p:nvSpPr>
          <p:cNvPr id="4" name="Прямоугольник 3"/>
          <p:cNvSpPr/>
          <p:nvPr/>
        </p:nvSpPr>
        <p:spPr>
          <a:xfrm>
            <a:off x="2428875"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ходить вообще в кафе</a:t>
            </a:r>
          </a:p>
        </p:txBody>
      </p:sp>
      <p:sp>
        <p:nvSpPr>
          <p:cNvPr id="5" name="Прямоугольник 4"/>
          <p:cNvSpPr/>
          <p:nvPr/>
        </p:nvSpPr>
        <p:spPr>
          <a:xfrm>
            <a:off x="357188"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Отдельные кафе</a:t>
            </a:r>
          </a:p>
        </p:txBody>
      </p:sp>
      <p:cxnSp>
        <p:nvCxnSpPr>
          <p:cNvPr id="11" name="Прямая соединительная линия 10"/>
          <p:cNvCxnSpPr/>
          <p:nvPr/>
        </p:nvCxnSpPr>
        <p:spPr>
          <a:xfrm>
            <a:off x="1285875"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1080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28225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2001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142875" y="1143000"/>
            <a:ext cx="8786813"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a:t>
            </a:r>
            <a:r>
              <a:rPr lang="ru-RU" altLang="ru-RU" sz="1800" b="1"/>
              <a:t>прекратить общаться с курильщиками</a:t>
            </a:r>
            <a:r>
              <a:rPr lang="ru-RU" altLang="ru-RU" sz="2000">
                <a:cs typeface="Times New Roman" panose="02020603050405020304" pitchFamily="18" charset="0"/>
              </a:rPr>
              <a:t>»</a:t>
            </a:r>
          </a:p>
        </p:txBody>
      </p:sp>
      <p:sp>
        <p:nvSpPr>
          <p:cNvPr id="29" name="Прямоугольник 28"/>
          <p:cNvSpPr/>
          <p:nvPr/>
        </p:nvSpPr>
        <p:spPr>
          <a:xfrm>
            <a:off x="307181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0,471</a:t>
            </a:r>
            <a:endParaRPr lang="ru-RU" sz="1800" dirty="0">
              <a:solidFill>
                <a:schemeClr val="tx1"/>
              </a:solidFill>
            </a:endParaRPr>
          </a:p>
        </p:txBody>
      </p:sp>
      <p:sp>
        <p:nvSpPr>
          <p:cNvPr id="33" name="Прямоугольник 32"/>
          <p:cNvSpPr/>
          <p:nvPr/>
        </p:nvSpPr>
        <p:spPr>
          <a:xfrm>
            <a:off x="3571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0,529</a:t>
            </a:r>
            <a:endParaRPr lang="ru-RU" sz="1800" dirty="0">
              <a:solidFill>
                <a:schemeClr val="tx1"/>
              </a:solidFill>
            </a:endParaRPr>
          </a:p>
        </p:txBody>
      </p:sp>
      <p:sp>
        <p:nvSpPr>
          <p:cNvPr id="65" name="Прямоугольник 64"/>
          <p:cNvSpPr/>
          <p:nvPr/>
        </p:nvSpPr>
        <p:spPr>
          <a:xfrm>
            <a:off x="6215063"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думать о сигаретах</a:t>
            </a:r>
          </a:p>
        </p:txBody>
      </p:sp>
      <p:sp>
        <p:nvSpPr>
          <p:cNvPr id="66" name="Прямоугольник 65"/>
          <p:cNvSpPr/>
          <p:nvPr/>
        </p:nvSpPr>
        <p:spPr>
          <a:xfrm>
            <a:off x="7143750"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находить время для курения</a:t>
            </a:r>
          </a:p>
        </p:txBody>
      </p:sp>
      <p:sp>
        <p:nvSpPr>
          <p:cNvPr id="67" name="Прямоугольник 66"/>
          <p:cNvSpPr/>
          <p:nvPr/>
        </p:nvSpPr>
        <p:spPr>
          <a:xfrm>
            <a:off x="5219700"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Найти альтернативу</a:t>
            </a:r>
          </a:p>
        </p:txBody>
      </p:sp>
      <p:sp>
        <p:nvSpPr>
          <p:cNvPr id="68" name="Прямоугольник 67"/>
          <p:cNvSpPr/>
          <p:nvPr/>
        </p:nvSpPr>
        <p:spPr>
          <a:xfrm>
            <a:off x="8001000" y="4857750"/>
            <a:ext cx="1143000"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целенаправленно</a:t>
            </a:r>
          </a:p>
        </p:txBody>
      </p:sp>
      <p:sp>
        <p:nvSpPr>
          <p:cNvPr id="69" name="Прямоугольник 68"/>
          <p:cNvSpPr/>
          <p:nvPr/>
        </p:nvSpPr>
        <p:spPr>
          <a:xfrm>
            <a:off x="7000875"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целенаправленно</a:t>
            </a:r>
          </a:p>
        </p:txBody>
      </p:sp>
      <p:sp>
        <p:nvSpPr>
          <p:cNvPr id="70" name="Прямоугольник 69"/>
          <p:cNvSpPr/>
          <p:nvPr/>
        </p:nvSpPr>
        <p:spPr>
          <a:xfrm>
            <a:off x="5857875" y="4857750"/>
            <a:ext cx="857250"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совету врача</a:t>
            </a:r>
          </a:p>
        </p:txBody>
      </p:sp>
      <p:sp>
        <p:nvSpPr>
          <p:cNvPr id="71" name="Прямоугольник 70"/>
          <p:cNvSpPr/>
          <p:nvPr/>
        </p:nvSpPr>
        <p:spPr>
          <a:xfrm>
            <a:off x="4714875" y="4857750"/>
            <a:ext cx="857250"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самой</a:t>
            </a:r>
          </a:p>
        </p:txBody>
      </p:sp>
      <p:cxnSp>
        <p:nvCxnSpPr>
          <p:cNvPr id="72" name="Прямая соединительная линия 71"/>
          <p:cNvCxnSpPr/>
          <p:nvPr/>
        </p:nvCxnSpPr>
        <p:spPr>
          <a:xfrm>
            <a:off x="6000750"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Прямая соединительная линия 72"/>
          <p:cNvCxnSpPr/>
          <p:nvPr/>
        </p:nvCxnSpPr>
        <p:spPr>
          <a:xfrm>
            <a:off x="5143500"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Прямая соединительная линия 73"/>
          <p:cNvCxnSpPr/>
          <p:nvPr/>
        </p:nvCxnSpPr>
        <p:spPr>
          <a:xfrm>
            <a:off x="7286625" y="4500563"/>
            <a:ext cx="1214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Прямая соединительная линия 74"/>
          <p:cNvCxnSpPr/>
          <p:nvPr/>
        </p:nvCxnSpPr>
        <p:spPr>
          <a:xfrm rot="5400000">
            <a:off x="58229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Прямая соединительная линия 75"/>
          <p:cNvCxnSpPr/>
          <p:nvPr/>
        </p:nvCxnSpPr>
        <p:spPr>
          <a:xfrm rot="5400000">
            <a:off x="832326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Прямая соединительная линия 76"/>
          <p:cNvCxnSpPr/>
          <p:nvPr/>
        </p:nvCxnSpPr>
        <p:spPr>
          <a:xfrm rot="5400000">
            <a:off x="625157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Прямая соединительная линия 77"/>
          <p:cNvCxnSpPr/>
          <p:nvPr/>
        </p:nvCxnSpPr>
        <p:spPr>
          <a:xfrm rot="5400000">
            <a:off x="4965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rot="5400000">
            <a:off x="75374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Прямая соединительная линия 79"/>
          <p:cNvCxnSpPr/>
          <p:nvPr/>
        </p:nvCxnSpPr>
        <p:spPr>
          <a:xfrm rot="5400000">
            <a:off x="710882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rot="5400000">
            <a:off x="6715919"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Прямая соединительная линия 81"/>
          <p:cNvCxnSpPr/>
          <p:nvPr/>
        </p:nvCxnSpPr>
        <p:spPr>
          <a:xfrm rot="5400000">
            <a:off x="7608888"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Прямая соединительная линия 82"/>
          <p:cNvCxnSpPr/>
          <p:nvPr/>
        </p:nvCxnSpPr>
        <p:spPr>
          <a:xfrm rot="5400000">
            <a:off x="5537200"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Прямоугольник 83"/>
          <p:cNvSpPr/>
          <p:nvPr/>
        </p:nvSpPr>
        <p:spPr>
          <a:xfrm>
            <a:off x="77866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0,386</a:t>
            </a:r>
            <a:endParaRPr lang="ru-RU" sz="1800" dirty="0">
              <a:solidFill>
                <a:schemeClr val="tx1"/>
              </a:solidFill>
            </a:endParaRPr>
          </a:p>
        </p:txBody>
      </p:sp>
      <p:sp>
        <p:nvSpPr>
          <p:cNvPr id="85" name="Прямоугольник 84"/>
          <p:cNvSpPr/>
          <p:nvPr/>
        </p:nvSpPr>
        <p:spPr>
          <a:xfrm>
            <a:off x="507206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0,614</a:t>
            </a:r>
            <a:endParaRPr lang="ru-RU" sz="1800" dirty="0">
              <a:solidFill>
                <a:schemeClr val="tx1"/>
              </a:solidFill>
            </a:endParaRPr>
          </a:p>
        </p:txBody>
      </p:sp>
      <p:sp>
        <p:nvSpPr>
          <p:cNvPr id="90" name="Прямоугольник 89"/>
          <p:cNvSpPr/>
          <p:nvPr/>
        </p:nvSpPr>
        <p:spPr>
          <a:xfrm>
            <a:off x="807243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0,688</a:t>
            </a:r>
            <a:endParaRPr lang="ru-RU" sz="1800" dirty="0">
              <a:solidFill>
                <a:schemeClr val="tx1"/>
              </a:solidFill>
            </a:endParaRPr>
          </a:p>
        </p:txBody>
      </p:sp>
      <p:sp>
        <p:nvSpPr>
          <p:cNvPr id="91" name="Прямоугольник 90"/>
          <p:cNvSpPr/>
          <p:nvPr/>
        </p:nvSpPr>
        <p:spPr>
          <a:xfrm>
            <a:off x="7000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0,312</a:t>
            </a:r>
            <a:endParaRPr lang="ru-RU" sz="1800" dirty="0">
              <a:solidFill>
                <a:schemeClr val="tx1"/>
              </a:solidFill>
            </a:endParaRPr>
          </a:p>
        </p:txBody>
      </p:sp>
      <p:sp>
        <p:nvSpPr>
          <p:cNvPr id="92" name="Прямоугольник 91"/>
          <p:cNvSpPr/>
          <p:nvPr/>
        </p:nvSpPr>
        <p:spPr>
          <a:xfrm>
            <a:off x="5857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0,127</a:t>
            </a:r>
            <a:endParaRPr lang="ru-RU" sz="1800" dirty="0">
              <a:solidFill>
                <a:schemeClr val="tx1"/>
              </a:solidFill>
            </a:endParaRPr>
          </a:p>
        </p:txBody>
      </p:sp>
      <p:sp>
        <p:nvSpPr>
          <p:cNvPr id="93" name="Прямоугольник 92"/>
          <p:cNvSpPr/>
          <p:nvPr/>
        </p:nvSpPr>
        <p:spPr>
          <a:xfrm>
            <a:off x="4714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0,873</a:t>
            </a:r>
            <a:endParaRPr lang="ru-RU" sz="1800" dirty="0">
              <a:solidFill>
                <a:schemeClr val="tx1"/>
              </a:solidFill>
            </a:endParaRPr>
          </a:p>
        </p:txBody>
      </p:sp>
      <p:sp>
        <p:nvSpPr>
          <p:cNvPr id="94" name="Прямоугольник 93"/>
          <p:cNvSpPr/>
          <p:nvPr/>
        </p:nvSpPr>
        <p:spPr>
          <a:xfrm>
            <a:off x="2643188" y="421481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0,471</a:t>
            </a:r>
            <a:endParaRPr lang="ru-RU" sz="1800" dirty="0">
              <a:solidFill>
                <a:schemeClr val="tx1"/>
              </a:solidFill>
            </a:endParaRPr>
          </a:p>
        </p:txBody>
      </p:sp>
      <p:sp>
        <p:nvSpPr>
          <p:cNvPr id="97" name="Прямоугольник 96"/>
          <p:cNvSpPr/>
          <p:nvPr/>
        </p:nvSpPr>
        <p:spPr>
          <a:xfrm>
            <a:off x="500063" y="421481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0,529</a:t>
            </a:r>
          </a:p>
        </p:txBody>
      </p:sp>
      <p:sp>
        <p:nvSpPr>
          <p:cNvPr id="98" name="Прямоугольник 97"/>
          <p:cNvSpPr/>
          <p:nvPr/>
        </p:nvSpPr>
        <p:spPr>
          <a:xfrm>
            <a:off x="800100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0,2656</a:t>
            </a:r>
            <a:endParaRPr lang="ru-RU" sz="1800" dirty="0">
              <a:solidFill>
                <a:schemeClr val="tx1"/>
              </a:solidFill>
            </a:endParaRPr>
          </a:p>
        </p:txBody>
      </p:sp>
      <p:sp>
        <p:nvSpPr>
          <p:cNvPr id="99" name="Прямоугольник 98"/>
          <p:cNvSpPr/>
          <p:nvPr/>
        </p:nvSpPr>
        <p:spPr>
          <a:xfrm>
            <a:off x="7000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0,1204</a:t>
            </a:r>
            <a:endParaRPr lang="ru-RU" sz="1800" dirty="0">
              <a:solidFill>
                <a:schemeClr val="tx1"/>
              </a:solidFill>
            </a:endParaRPr>
          </a:p>
        </p:txBody>
      </p:sp>
      <p:sp>
        <p:nvSpPr>
          <p:cNvPr id="100" name="Прямоугольник 99"/>
          <p:cNvSpPr/>
          <p:nvPr/>
        </p:nvSpPr>
        <p:spPr>
          <a:xfrm>
            <a:off x="578643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0,078</a:t>
            </a:r>
            <a:endParaRPr lang="ru-RU" sz="1800" dirty="0">
              <a:solidFill>
                <a:schemeClr val="tx1"/>
              </a:solidFill>
            </a:endParaRPr>
          </a:p>
        </p:txBody>
      </p:sp>
      <p:sp>
        <p:nvSpPr>
          <p:cNvPr id="101" name="Прямоугольник 100"/>
          <p:cNvSpPr/>
          <p:nvPr/>
        </p:nvSpPr>
        <p:spPr>
          <a:xfrm>
            <a:off x="4714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0,536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ph type="title"/>
          </p:nvPr>
        </p:nvSpPr>
        <p:spPr>
          <a:xfrm>
            <a:off x="468313" y="0"/>
            <a:ext cx="8229600" cy="114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ru-RU" altLang="ru-RU" sz="3200" b="1" i="1">
                <a:latin typeface="Adobe Garamond Pro Bold" pitchFamily="18" charset="0"/>
              </a:rPr>
              <a:t>1. Введение</a:t>
            </a:r>
          </a:p>
        </p:txBody>
      </p:sp>
      <p:sp>
        <p:nvSpPr>
          <p:cNvPr id="6147" name="Text Box 4"/>
          <p:cNvSpPr txBox="1">
            <a:spLocks noChangeArrowheads="1"/>
          </p:cNvSpPr>
          <p:nvPr>
            <p:ph type="body" idx="1"/>
          </p:nvPr>
        </p:nvSpPr>
        <p:spPr>
          <a:xfrm>
            <a:off x="395288" y="1052513"/>
            <a:ext cx="8374062" cy="4670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80000"/>
              </a:lnSpc>
            </a:pPr>
            <a:r>
              <a:rPr lang="ru-RU" altLang="ru-RU" sz="1600" b="1" i="1"/>
              <a:t>Системный анализ</a:t>
            </a:r>
            <a:r>
              <a:rPr lang="ru-RU" altLang="ru-RU" sz="1600" i="1"/>
              <a:t> - это совокупность определенных научных  методов и практических приемов решения разнообразных проблем,  возникающих во всех сферах </a:t>
            </a:r>
            <a:r>
              <a:rPr lang="ru-RU" altLang="ru-RU" sz="1600" b="1" i="1"/>
              <a:t>целенаправленной</a:t>
            </a:r>
            <a:r>
              <a:rPr lang="ru-RU" altLang="ru-RU" sz="1600" i="1"/>
              <a:t> деятельности общества,  на основе </a:t>
            </a:r>
            <a:r>
              <a:rPr lang="ru-RU" altLang="ru-RU" sz="1600" b="1" i="1"/>
              <a:t>системного подхода </a:t>
            </a:r>
            <a:r>
              <a:rPr lang="ru-RU" altLang="ru-RU" sz="1600" i="1"/>
              <a:t> и представления объекта исследования в виде </a:t>
            </a:r>
            <a:r>
              <a:rPr lang="ru-RU" altLang="ru-RU" sz="1600" b="1" i="1"/>
              <a:t>системы.</a:t>
            </a:r>
            <a:endParaRPr lang="ru-RU" altLang="ru-RU" sz="1600" i="1"/>
          </a:p>
          <a:p>
            <a:pPr>
              <a:lnSpc>
                <a:spcPct val="80000"/>
              </a:lnSpc>
            </a:pPr>
            <a:r>
              <a:rPr lang="ru-RU" altLang="ru-RU" sz="1600" b="1" i="1"/>
              <a:t>Системный анализ:</a:t>
            </a:r>
          </a:p>
          <a:p>
            <a:pPr>
              <a:lnSpc>
                <a:spcPct val="80000"/>
              </a:lnSpc>
            </a:pPr>
            <a:r>
              <a:rPr lang="ru-RU" altLang="ru-RU" sz="1600" i="1"/>
              <a:t> применяется для решения таких проблем, которые не могут быть полностью формализованы;</a:t>
            </a:r>
          </a:p>
          <a:p>
            <a:pPr>
              <a:lnSpc>
                <a:spcPct val="80000"/>
              </a:lnSpc>
            </a:pPr>
            <a:r>
              <a:rPr lang="ru-RU" altLang="ru-RU" sz="1600" i="1"/>
              <a:t> использует не только формальные методы, но и методы качественного анализа («формализованный здравый смысл»), т.е. методы, направленные на активизацию использования интуиции и опыта специалистов (лиц, принимающих решение);</a:t>
            </a:r>
          </a:p>
          <a:p>
            <a:pPr>
              <a:lnSpc>
                <a:spcPct val="80000"/>
              </a:lnSpc>
            </a:pPr>
            <a:r>
              <a:rPr lang="ru-RU" altLang="ru-RU" sz="1600" i="1"/>
              <a:t> объединяет разные методы с помощью единой методологии;</a:t>
            </a:r>
          </a:p>
          <a:p>
            <a:pPr>
              <a:lnSpc>
                <a:spcPct val="80000"/>
              </a:lnSpc>
            </a:pPr>
            <a:r>
              <a:rPr lang="ru-RU" altLang="ru-RU" sz="1600" i="1"/>
              <a:t> дает возможность объединить знания, суждения и интуицию специалистов различных областей знаний и обязывает их к определенной дисциплине мышления;</a:t>
            </a:r>
          </a:p>
          <a:p>
            <a:pPr>
              <a:lnSpc>
                <a:spcPct val="80000"/>
              </a:lnSpc>
            </a:pPr>
            <a:r>
              <a:rPr lang="ru-RU" altLang="ru-RU" sz="1600" i="1"/>
              <a:t> основное внимание уделяет целям и целеполаганию.</a:t>
            </a:r>
          </a:p>
          <a:p>
            <a:pPr>
              <a:lnSpc>
                <a:spcPct val="80000"/>
              </a:lnSpc>
            </a:pPr>
            <a:r>
              <a:rPr lang="ru-RU" altLang="ru-RU" sz="1600" i="1"/>
              <a:t>Характерным для системного анализа является то, что поиск лучшего решения  проблемы  начинается  с определения и упорядочения целей деятельности системы,  при функционировании которой возникла данная проблема.  При этом устанавливается соответствие между этими целями,  возможными путями решения возникшей проблемы и потребными для  этого  ресурсами.  Системный анализ характеризуется главным образом упорядоченным,  логически обоснованным подходом к исследованию проблем и использованию существующих методов их решения, которые могут быть разработаны в рамках других наук.</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8 и 9</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1714500" y="1857375"/>
            <a:ext cx="1214438"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Заниматься спортом</a:t>
            </a:r>
          </a:p>
        </p:txBody>
      </p:sp>
      <p:sp>
        <p:nvSpPr>
          <p:cNvPr id="4" name="Прямоугольник 3"/>
          <p:cNvSpPr/>
          <p:nvPr/>
        </p:nvSpPr>
        <p:spPr>
          <a:xfrm>
            <a:off x="2643188" y="3357563"/>
            <a:ext cx="1357312"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Заниматься с тренером</a:t>
            </a:r>
          </a:p>
        </p:txBody>
      </p:sp>
      <p:sp>
        <p:nvSpPr>
          <p:cNvPr id="5" name="Прямоугольник 4"/>
          <p:cNvSpPr/>
          <p:nvPr/>
        </p:nvSpPr>
        <p:spPr>
          <a:xfrm>
            <a:off x="571500"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Ходить в фитнесс-центр</a:t>
            </a:r>
          </a:p>
        </p:txBody>
      </p:sp>
      <p:sp>
        <p:nvSpPr>
          <p:cNvPr id="6" name="Прямоугольник 5"/>
          <p:cNvSpPr/>
          <p:nvPr/>
        </p:nvSpPr>
        <p:spPr>
          <a:xfrm>
            <a:off x="3571875"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 обычным</a:t>
            </a:r>
          </a:p>
        </p:txBody>
      </p:sp>
      <p:sp>
        <p:nvSpPr>
          <p:cNvPr id="7" name="Прямоугольник 6"/>
          <p:cNvSpPr/>
          <p:nvPr/>
        </p:nvSpPr>
        <p:spPr>
          <a:xfrm>
            <a:off x="2500313" y="4857750"/>
            <a:ext cx="92868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 дорогостоящим</a:t>
            </a:r>
          </a:p>
        </p:txBody>
      </p:sp>
      <p:sp>
        <p:nvSpPr>
          <p:cNvPr id="8" name="Прямоугольник 7"/>
          <p:cNvSpPr/>
          <p:nvPr/>
        </p:nvSpPr>
        <p:spPr>
          <a:xfrm>
            <a:off x="1403350" y="4868863"/>
            <a:ext cx="928688" cy="78581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Выбрать самой</a:t>
            </a:r>
          </a:p>
        </p:txBody>
      </p:sp>
      <p:sp>
        <p:nvSpPr>
          <p:cNvPr id="9" name="Прямоугольник 8"/>
          <p:cNvSpPr/>
          <p:nvPr/>
        </p:nvSpPr>
        <p:spPr>
          <a:xfrm>
            <a:off x="214313" y="4857750"/>
            <a:ext cx="1000125"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совету друзей</a:t>
            </a:r>
          </a:p>
        </p:txBody>
      </p:sp>
      <p:cxnSp>
        <p:nvCxnSpPr>
          <p:cNvPr id="11" name="Прямая соединительная линия 10"/>
          <p:cNvCxnSpPr/>
          <p:nvPr/>
        </p:nvCxnSpPr>
        <p:spPr>
          <a:xfrm>
            <a:off x="1500188"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642938"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786063" y="4500563"/>
            <a:ext cx="121443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322388"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3822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175101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465138"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3036888"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260826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2215357" y="2856706"/>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3108325"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1036638"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142875" y="1143000"/>
            <a:ext cx="8858250"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«проявление Желания»</a:t>
            </a:r>
          </a:p>
        </p:txBody>
      </p:sp>
      <p:sp>
        <p:nvSpPr>
          <p:cNvPr id="29" name="Прямоугольник 28"/>
          <p:cNvSpPr/>
          <p:nvPr/>
        </p:nvSpPr>
        <p:spPr>
          <a:xfrm>
            <a:off x="3286125" y="314325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0,219</a:t>
            </a:r>
            <a:endParaRPr lang="ru-RU" sz="1800" dirty="0">
              <a:solidFill>
                <a:schemeClr val="tx1"/>
              </a:solidFill>
            </a:endParaRPr>
          </a:p>
        </p:txBody>
      </p:sp>
      <p:sp>
        <p:nvSpPr>
          <p:cNvPr id="33" name="Прямоугольник 32"/>
          <p:cNvSpPr/>
          <p:nvPr/>
        </p:nvSpPr>
        <p:spPr>
          <a:xfrm>
            <a:off x="571500" y="314325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0,781</a:t>
            </a:r>
            <a:endParaRPr lang="ru-RU" sz="1800" dirty="0">
              <a:solidFill>
                <a:schemeClr val="tx1"/>
              </a:solidFill>
            </a:endParaRPr>
          </a:p>
        </p:txBody>
      </p:sp>
      <p:sp>
        <p:nvSpPr>
          <p:cNvPr id="65" name="Прямоугольник 64"/>
          <p:cNvSpPr/>
          <p:nvPr/>
        </p:nvSpPr>
        <p:spPr>
          <a:xfrm>
            <a:off x="6215063"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Читать книги под названием « как бросить курить»</a:t>
            </a:r>
          </a:p>
        </p:txBody>
      </p:sp>
      <p:sp>
        <p:nvSpPr>
          <p:cNvPr id="66" name="Прямоугольник 65"/>
          <p:cNvSpPr/>
          <p:nvPr/>
        </p:nvSpPr>
        <p:spPr>
          <a:xfrm>
            <a:off x="7143750"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Купленные в магазине</a:t>
            </a:r>
          </a:p>
        </p:txBody>
      </p:sp>
      <p:sp>
        <p:nvSpPr>
          <p:cNvPr id="67" name="Прямоугольник 66"/>
          <p:cNvSpPr/>
          <p:nvPr/>
        </p:nvSpPr>
        <p:spPr>
          <a:xfrm>
            <a:off x="5072063"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Скаченные из интернета</a:t>
            </a:r>
          </a:p>
        </p:txBody>
      </p:sp>
      <p:cxnSp>
        <p:nvCxnSpPr>
          <p:cNvPr id="72" name="Прямая соединительная линия 71"/>
          <p:cNvCxnSpPr/>
          <p:nvPr/>
        </p:nvCxnSpPr>
        <p:spPr>
          <a:xfrm>
            <a:off x="6000750"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Прямая соединительная линия 74"/>
          <p:cNvCxnSpPr/>
          <p:nvPr/>
        </p:nvCxnSpPr>
        <p:spPr>
          <a:xfrm rot="5400000">
            <a:off x="58229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rot="5400000">
            <a:off x="75374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rot="5400000">
            <a:off x="6715919"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Прямоугольник 83"/>
          <p:cNvSpPr/>
          <p:nvPr/>
        </p:nvSpPr>
        <p:spPr>
          <a:xfrm>
            <a:off x="77866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0,675</a:t>
            </a:r>
            <a:endParaRPr lang="ru-RU" sz="1800" dirty="0">
              <a:solidFill>
                <a:schemeClr val="tx1"/>
              </a:solidFill>
            </a:endParaRPr>
          </a:p>
        </p:txBody>
      </p:sp>
      <p:sp>
        <p:nvSpPr>
          <p:cNvPr id="85" name="Прямоугольник 84"/>
          <p:cNvSpPr/>
          <p:nvPr/>
        </p:nvSpPr>
        <p:spPr>
          <a:xfrm>
            <a:off x="507206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0,325</a:t>
            </a:r>
            <a:endParaRPr lang="ru-RU" sz="1800" dirty="0">
              <a:solidFill>
                <a:schemeClr val="tx1"/>
              </a:solidFill>
            </a:endParaRPr>
          </a:p>
        </p:txBody>
      </p:sp>
      <p:sp>
        <p:nvSpPr>
          <p:cNvPr id="86" name="Прямоугольник 85"/>
          <p:cNvSpPr/>
          <p:nvPr/>
        </p:nvSpPr>
        <p:spPr>
          <a:xfrm>
            <a:off x="3571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0,323</a:t>
            </a:r>
            <a:endParaRPr lang="ru-RU" sz="1800" dirty="0">
              <a:solidFill>
                <a:schemeClr val="tx1"/>
              </a:solidFill>
            </a:endParaRPr>
          </a:p>
        </p:txBody>
      </p:sp>
      <p:sp>
        <p:nvSpPr>
          <p:cNvPr id="87" name="Прямоугольник 86"/>
          <p:cNvSpPr/>
          <p:nvPr/>
        </p:nvSpPr>
        <p:spPr>
          <a:xfrm>
            <a:off x="2500313"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0,677</a:t>
            </a:r>
            <a:endParaRPr lang="ru-RU" sz="1800" dirty="0">
              <a:solidFill>
                <a:schemeClr val="tx1"/>
              </a:solidFill>
            </a:endParaRPr>
          </a:p>
        </p:txBody>
      </p:sp>
      <p:sp>
        <p:nvSpPr>
          <p:cNvPr id="88" name="Прямоугольник 87"/>
          <p:cNvSpPr/>
          <p:nvPr/>
        </p:nvSpPr>
        <p:spPr>
          <a:xfrm>
            <a:off x="142875"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0,81</a:t>
            </a:r>
            <a:endParaRPr lang="ru-RU" sz="1800" dirty="0">
              <a:solidFill>
                <a:schemeClr val="tx1"/>
              </a:solidFill>
            </a:endParaRPr>
          </a:p>
        </p:txBody>
      </p:sp>
      <p:sp>
        <p:nvSpPr>
          <p:cNvPr id="89" name="Прямоугольник 88"/>
          <p:cNvSpPr/>
          <p:nvPr/>
        </p:nvSpPr>
        <p:spPr>
          <a:xfrm>
            <a:off x="1357313"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0,19</a:t>
            </a:r>
            <a:endParaRPr lang="ru-RU" sz="1800" dirty="0">
              <a:solidFill>
                <a:schemeClr val="tx1"/>
              </a:solidFill>
            </a:endParaRPr>
          </a:p>
        </p:txBody>
      </p:sp>
      <p:sp>
        <p:nvSpPr>
          <p:cNvPr id="94" name="Прямоугольник 93"/>
          <p:cNvSpPr/>
          <p:nvPr/>
        </p:nvSpPr>
        <p:spPr>
          <a:xfrm>
            <a:off x="357187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0,0707</a:t>
            </a:r>
            <a:endParaRPr lang="ru-RU" sz="1800" dirty="0">
              <a:solidFill>
                <a:schemeClr val="tx1"/>
              </a:solidFill>
            </a:endParaRPr>
          </a:p>
        </p:txBody>
      </p:sp>
      <p:sp>
        <p:nvSpPr>
          <p:cNvPr id="95" name="Прямоугольник 94"/>
          <p:cNvSpPr/>
          <p:nvPr/>
        </p:nvSpPr>
        <p:spPr>
          <a:xfrm>
            <a:off x="2500313"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0,1483</a:t>
            </a:r>
            <a:endParaRPr lang="ru-RU" sz="1800" dirty="0">
              <a:solidFill>
                <a:schemeClr val="tx1"/>
              </a:solidFill>
            </a:endParaRPr>
          </a:p>
        </p:txBody>
      </p:sp>
      <p:sp>
        <p:nvSpPr>
          <p:cNvPr id="96" name="Прямоугольник 95"/>
          <p:cNvSpPr/>
          <p:nvPr/>
        </p:nvSpPr>
        <p:spPr>
          <a:xfrm>
            <a:off x="142875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0,1484</a:t>
            </a:r>
            <a:endParaRPr lang="ru-RU" sz="1800" dirty="0">
              <a:solidFill>
                <a:schemeClr val="tx1"/>
              </a:solidFill>
            </a:endParaRPr>
          </a:p>
        </p:txBody>
      </p:sp>
      <p:sp>
        <p:nvSpPr>
          <p:cNvPr id="97" name="Прямоугольник 96"/>
          <p:cNvSpPr/>
          <p:nvPr/>
        </p:nvSpPr>
        <p:spPr>
          <a:xfrm>
            <a:off x="214313" y="564356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0,6326</a:t>
            </a:r>
          </a:p>
        </p:txBody>
      </p:sp>
      <p:sp>
        <p:nvSpPr>
          <p:cNvPr id="98" name="Прямоугольник 97"/>
          <p:cNvSpPr/>
          <p:nvPr/>
        </p:nvSpPr>
        <p:spPr>
          <a:xfrm>
            <a:off x="7358063" y="421481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0,675</a:t>
            </a:r>
          </a:p>
        </p:txBody>
      </p:sp>
      <p:sp>
        <p:nvSpPr>
          <p:cNvPr id="101" name="Прямоугольник 100"/>
          <p:cNvSpPr/>
          <p:nvPr/>
        </p:nvSpPr>
        <p:spPr>
          <a:xfrm>
            <a:off x="5214938" y="421481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0,325</a:t>
            </a:r>
            <a:endParaRPr lang="ru-RU" sz="180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10 и 11</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1500188"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Улучшить здоровье</a:t>
            </a:r>
          </a:p>
        </p:txBody>
      </p:sp>
      <p:sp>
        <p:nvSpPr>
          <p:cNvPr id="4" name="Прямоугольник 3"/>
          <p:cNvSpPr/>
          <p:nvPr/>
        </p:nvSpPr>
        <p:spPr>
          <a:xfrm>
            <a:off x="2428875"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Принимать витамины для улучшения здоровья </a:t>
            </a:r>
          </a:p>
        </p:txBody>
      </p:sp>
      <p:sp>
        <p:nvSpPr>
          <p:cNvPr id="5" name="Прямоугольник 4"/>
          <p:cNvSpPr/>
          <p:nvPr/>
        </p:nvSpPr>
        <p:spPr>
          <a:xfrm>
            <a:off x="357188" y="3357563"/>
            <a:ext cx="1550987"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Пройти мед. обследование</a:t>
            </a:r>
          </a:p>
        </p:txBody>
      </p:sp>
      <p:sp>
        <p:nvSpPr>
          <p:cNvPr id="6" name="Прямоугольник 5"/>
          <p:cNvSpPr/>
          <p:nvPr/>
        </p:nvSpPr>
        <p:spPr>
          <a:xfrm>
            <a:off x="3357563" y="4857750"/>
            <a:ext cx="92868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самостоятельно</a:t>
            </a:r>
          </a:p>
        </p:txBody>
      </p:sp>
      <p:sp>
        <p:nvSpPr>
          <p:cNvPr id="7" name="Прямоугольник 6"/>
          <p:cNvSpPr/>
          <p:nvPr/>
        </p:nvSpPr>
        <p:spPr>
          <a:xfrm>
            <a:off x="2286000"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совету врача</a:t>
            </a:r>
          </a:p>
        </p:txBody>
      </p:sp>
      <p:sp>
        <p:nvSpPr>
          <p:cNvPr id="8" name="Прямоугольник 7"/>
          <p:cNvSpPr/>
          <p:nvPr/>
        </p:nvSpPr>
        <p:spPr>
          <a:xfrm>
            <a:off x="1143000" y="4797425"/>
            <a:ext cx="981075" cy="846138"/>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 поликлинике по месту жительства</a:t>
            </a:r>
          </a:p>
        </p:txBody>
      </p:sp>
      <p:sp>
        <p:nvSpPr>
          <p:cNvPr id="9" name="Прямоугольник 8"/>
          <p:cNvSpPr/>
          <p:nvPr/>
        </p:nvSpPr>
        <p:spPr>
          <a:xfrm>
            <a:off x="0" y="4857750"/>
            <a:ext cx="1000125"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В частной клинике</a:t>
            </a:r>
          </a:p>
        </p:txBody>
      </p:sp>
      <p:cxnSp>
        <p:nvCxnSpPr>
          <p:cNvPr id="11" name="Прямая соединительная линия 10"/>
          <p:cNvCxnSpPr/>
          <p:nvPr/>
        </p:nvCxnSpPr>
        <p:spPr>
          <a:xfrm>
            <a:off x="1285875"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428625"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2571750" y="4500563"/>
            <a:ext cx="121443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11080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3608388"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153670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25082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2822575"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2393950"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2001044"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2894013"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822325"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«сформировать Стимулы»</a:t>
            </a:r>
          </a:p>
        </p:txBody>
      </p:sp>
      <p:sp>
        <p:nvSpPr>
          <p:cNvPr id="29" name="Прямоугольник 28"/>
          <p:cNvSpPr/>
          <p:nvPr/>
        </p:nvSpPr>
        <p:spPr>
          <a:xfrm>
            <a:off x="307181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0,434</a:t>
            </a:r>
            <a:endParaRPr lang="ru-RU" sz="1800" dirty="0">
              <a:solidFill>
                <a:schemeClr val="tx1"/>
              </a:solidFill>
            </a:endParaRPr>
          </a:p>
        </p:txBody>
      </p:sp>
      <p:sp>
        <p:nvSpPr>
          <p:cNvPr id="33" name="Прямоугольник 32"/>
          <p:cNvSpPr/>
          <p:nvPr/>
        </p:nvSpPr>
        <p:spPr>
          <a:xfrm>
            <a:off x="3571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0,566</a:t>
            </a:r>
            <a:endParaRPr lang="ru-RU" sz="1800" dirty="0">
              <a:solidFill>
                <a:schemeClr val="tx1"/>
              </a:solidFill>
            </a:endParaRPr>
          </a:p>
        </p:txBody>
      </p:sp>
      <p:sp>
        <p:nvSpPr>
          <p:cNvPr id="65" name="Прямоугольник 64"/>
          <p:cNvSpPr/>
          <p:nvPr/>
        </p:nvSpPr>
        <p:spPr>
          <a:xfrm>
            <a:off x="6215063" y="1857375"/>
            <a:ext cx="1214437"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Родить здорового ребёнка</a:t>
            </a:r>
          </a:p>
        </p:txBody>
      </p:sp>
      <p:sp>
        <p:nvSpPr>
          <p:cNvPr id="66" name="Прямоугольник 65"/>
          <p:cNvSpPr/>
          <p:nvPr/>
        </p:nvSpPr>
        <p:spPr>
          <a:xfrm>
            <a:off x="7143750" y="3357563"/>
            <a:ext cx="1357313"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Родить за рубежом</a:t>
            </a:r>
          </a:p>
        </p:txBody>
      </p:sp>
      <p:sp>
        <p:nvSpPr>
          <p:cNvPr id="67" name="Прямоугольник 66"/>
          <p:cNvSpPr/>
          <p:nvPr/>
        </p:nvSpPr>
        <p:spPr>
          <a:xfrm>
            <a:off x="5072063"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Родить в России</a:t>
            </a:r>
          </a:p>
        </p:txBody>
      </p:sp>
      <p:cxnSp>
        <p:nvCxnSpPr>
          <p:cNvPr id="72" name="Прямая соединительная линия 71"/>
          <p:cNvCxnSpPr/>
          <p:nvPr/>
        </p:nvCxnSpPr>
        <p:spPr>
          <a:xfrm>
            <a:off x="6000750"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Прямая соединительная линия 74"/>
          <p:cNvCxnSpPr/>
          <p:nvPr/>
        </p:nvCxnSpPr>
        <p:spPr>
          <a:xfrm rot="5400000">
            <a:off x="58229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rot="5400000">
            <a:off x="7537450" y="3178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Прямая соединительная линия 80"/>
          <p:cNvCxnSpPr/>
          <p:nvPr/>
        </p:nvCxnSpPr>
        <p:spPr>
          <a:xfrm rot="5400000">
            <a:off x="6715919" y="2856706"/>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Прямоугольник 83"/>
          <p:cNvSpPr/>
          <p:nvPr/>
        </p:nvSpPr>
        <p:spPr>
          <a:xfrm>
            <a:off x="7786688"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0,511</a:t>
            </a:r>
            <a:endParaRPr lang="ru-RU" sz="1800" dirty="0">
              <a:solidFill>
                <a:schemeClr val="tx1"/>
              </a:solidFill>
            </a:endParaRPr>
          </a:p>
        </p:txBody>
      </p:sp>
      <p:sp>
        <p:nvSpPr>
          <p:cNvPr id="85" name="Прямоугольник 84"/>
          <p:cNvSpPr/>
          <p:nvPr/>
        </p:nvSpPr>
        <p:spPr>
          <a:xfrm>
            <a:off x="5072063" y="3143250"/>
            <a:ext cx="785812"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0,489</a:t>
            </a:r>
            <a:endParaRPr lang="ru-RU" sz="1800" dirty="0">
              <a:solidFill>
                <a:schemeClr val="tx1"/>
              </a:solidFill>
            </a:endParaRPr>
          </a:p>
        </p:txBody>
      </p:sp>
      <p:sp>
        <p:nvSpPr>
          <p:cNvPr id="86" name="Прямоугольник 85"/>
          <p:cNvSpPr/>
          <p:nvPr/>
        </p:nvSpPr>
        <p:spPr>
          <a:xfrm>
            <a:off x="3357563"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0,491</a:t>
            </a:r>
            <a:endParaRPr lang="ru-RU" sz="1800" dirty="0">
              <a:solidFill>
                <a:schemeClr val="tx1"/>
              </a:solidFill>
            </a:endParaRPr>
          </a:p>
        </p:txBody>
      </p:sp>
      <p:sp>
        <p:nvSpPr>
          <p:cNvPr id="87" name="Прямоугольник 86"/>
          <p:cNvSpPr/>
          <p:nvPr/>
        </p:nvSpPr>
        <p:spPr>
          <a:xfrm>
            <a:off x="228600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0,509</a:t>
            </a:r>
            <a:endParaRPr lang="ru-RU" sz="1800" dirty="0">
              <a:solidFill>
                <a:schemeClr val="tx1"/>
              </a:solidFill>
            </a:endParaRPr>
          </a:p>
        </p:txBody>
      </p:sp>
      <p:sp>
        <p:nvSpPr>
          <p:cNvPr id="88" name="Прямоугольник 87"/>
          <p:cNvSpPr/>
          <p:nvPr/>
        </p:nvSpPr>
        <p:spPr>
          <a:xfrm>
            <a:off x="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0,756</a:t>
            </a:r>
            <a:endParaRPr lang="ru-RU" sz="1800" dirty="0">
              <a:solidFill>
                <a:schemeClr val="tx1"/>
              </a:solidFill>
            </a:endParaRPr>
          </a:p>
        </p:txBody>
      </p:sp>
      <p:sp>
        <p:nvSpPr>
          <p:cNvPr id="89" name="Прямоугольник 88"/>
          <p:cNvSpPr/>
          <p:nvPr/>
        </p:nvSpPr>
        <p:spPr>
          <a:xfrm>
            <a:off x="114300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0,244</a:t>
            </a:r>
            <a:endParaRPr lang="ru-RU" sz="1800" dirty="0">
              <a:solidFill>
                <a:schemeClr val="tx1"/>
              </a:solidFill>
            </a:endParaRPr>
          </a:p>
        </p:txBody>
      </p:sp>
      <p:sp>
        <p:nvSpPr>
          <p:cNvPr id="94" name="Прямоугольник 93"/>
          <p:cNvSpPr/>
          <p:nvPr/>
        </p:nvSpPr>
        <p:spPr>
          <a:xfrm>
            <a:off x="3357563"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0,2131</a:t>
            </a:r>
            <a:endParaRPr lang="ru-RU" sz="1800" dirty="0">
              <a:solidFill>
                <a:schemeClr val="tx1"/>
              </a:solidFill>
            </a:endParaRPr>
          </a:p>
        </p:txBody>
      </p:sp>
      <p:sp>
        <p:nvSpPr>
          <p:cNvPr id="95" name="Прямоугольник 94"/>
          <p:cNvSpPr/>
          <p:nvPr/>
        </p:nvSpPr>
        <p:spPr>
          <a:xfrm>
            <a:off x="228600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0,2209</a:t>
            </a:r>
            <a:endParaRPr lang="ru-RU" sz="1800" dirty="0">
              <a:solidFill>
                <a:schemeClr val="tx1"/>
              </a:solidFill>
            </a:endParaRPr>
          </a:p>
        </p:txBody>
      </p:sp>
      <p:sp>
        <p:nvSpPr>
          <p:cNvPr id="96" name="Прямоугольник 95"/>
          <p:cNvSpPr/>
          <p:nvPr/>
        </p:nvSpPr>
        <p:spPr>
          <a:xfrm>
            <a:off x="121443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0,1381</a:t>
            </a:r>
            <a:endParaRPr lang="ru-RU" sz="1800" dirty="0">
              <a:solidFill>
                <a:schemeClr val="tx1"/>
              </a:solidFill>
            </a:endParaRPr>
          </a:p>
        </p:txBody>
      </p:sp>
      <p:sp>
        <p:nvSpPr>
          <p:cNvPr id="97" name="Прямоугольник 96"/>
          <p:cNvSpPr/>
          <p:nvPr/>
        </p:nvSpPr>
        <p:spPr>
          <a:xfrm>
            <a:off x="0" y="564356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0,4279</a:t>
            </a:r>
          </a:p>
        </p:txBody>
      </p:sp>
      <p:sp>
        <p:nvSpPr>
          <p:cNvPr id="99" name="Прямоугольник 98"/>
          <p:cNvSpPr/>
          <p:nvPr/>
        </p:nvSpPr>
        <p:spPr>
          <a:xfrm>
            <a:off x="7429500" y="4143375"/>
            <a:ext cx="928688"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0,511</a:t>
            </a:r>
          </a:p>
        </p:txBody>
      </p:sp>
      <p:sp>
        <p:nvSpPr>
          <p:cNvPr id="101" name="Прямоугольник 100"/>
          <p:cNvSpPr/>
          <p:nvPr/>
        </p:nvSpPr>
        <p:spPr>
          <a:xfrm>
            <a:off x="5143500" y="4143375"/>
            <a:ext cx="928688"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0,489</a:t>
            </a:r>
            <a:endParaRPr lang="ru-RU" sz="180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85720" y="428604"/>
            <a:ext cx="8686800" cy="841248"/>
          </a:xfrm>
          <a:noFill/>
        </p:spPr>
        <p:txBody>
          <a:bodyPr>
            <a:normAutofit/>
          </a:bodyPr>
          <a:lstStyle/>
          <a:p>
            <a:pPr fontAlgn="auto">
              <a:spcAft>
                <a:spcPts val="0"/>
              </a:spcAft>
              <a:defRPr/>
            </a:pPr>
            <a:r>
              <a:rPr lang="ru-RU" sz="3200" cap="all" dirty="0">
                <a:effectLst>
                  <a:reflection blurRad="12700" stA="48000" endA="300" endPos="55000" dir="5400000" sy="-90000" algn="bl" rotWithShape="0"/>
                </a:effectLst>
                <a:cs typeface="Times New Roman" pitchFamily="18" charset="0"/>
              </a:rPr>
              <a:t>3.2. </a:t>
            </a:r>
            <a:r>
              <a:rPr lang="ru-RU" sz="3200" dirty="0">
                <a:effectLst>
                  <a:reflection blurRad="12700" stA="48000" endA="300" endPos="55000" dir="5400000" sy="-90000" algn="bl" rotWithShape="0"/>
                </a:effectLst>
                <a:cs typeface="Times New Roman" pitchFamily="18" charset="0"/>
              </a:rPr>
              <a:t>Деревья мероприятий 12</a:t>
            </a:r>
            <a:endParaRPr lang="ru-RU" sz="3200" dirty="0">
              <a:effectLst>
                <a:reflection blurRad="12700" stA="48000" endA="300" endPos="55000" dir="5400000" sy="-90000" algn="bl" rotWithShape="0"/>
              </a:effectLst>
              <a:cs typeface="Times New Roman" pitchFamily="18" charset="0"/>
            </a:endParaRPr>
          </a:p>
        </p:txBody>
      </p:sp>
      <p:sp>
        <p:nvSpPr>
          <p:cNvPr id="3" name="Прямоугольник 2"/>
          <p:cNvSpPr/>
          <p:nvPr/>
        </p:nvSpPr>
        <p:spPr>
          <a:xfrm>
            <a:off x="4143375" y="1857375"/>
            <a:ext cx="1214438"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огорчать близких</a:t>
            </a:r>
          </a:p>
        </p:txBody>
      </p:sp>
      <p:sp>
        <p:nvSpPr>
          <p:cNvPr id="4" name="Прямоугольник 3"/>
          <p:cNvSpPr/>
          <p:nvPr/>
        </p:nvSpPr>
        <p:spPr>
          <a:xfrm>
            <a:off x="5072063" y="3357563"/>
            <a:ext cx="1444625" cy="863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Сделать так чтобы они не узнали о вредных привычках</a:t>
            </a:r>
          </a:p>
        </p:txBody>
      </p:sp>
      <p:sp>
        <p:nvSpPr>
          <p:cNvPr id="5" name="Прямоугольник 4"/>
          <p:cNvSpPr/>
          <p:nvPr/>
        </p:nvSpPr>
        <p:spPr>
          <a:xfrm>
            <a:off x="3000375" y="3357563"/>
            <a:ext cx="1285875" cy="7858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Отказаться от вредных привычек</a:t>
            </a:r>
          </a:p>
        </p:txBody>
      </p:sp>
      <p:sp>
        <p:nvSpPr>
          <p:cNvPr id="6" name="Прямоугольник 5"/>
          <p:cNvSpPr/>
          <p:nvPr/>
        </p:nvSpPr>
        <p:spPr>
          <a:xfrm>
            <a:off x="6000750" y="4857750"/>
            <a:ext cx="928688"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допустить что бы увидели</a:t>
            </a:r>
          </a:p>
        </p:txBody>
      </p:sp>
      <p:sp>
        <p:nvSpPr>
          <p:cNvPr id="7" name="Прямоугольник 6"/>
          <p:cNvSpPr/>
          <p:nvPr/>
        </p:nvSpPr>
        <p:spPr>
          <a:xfrm>
            <a:off x="4929188" y="4857750"/>
            <a:ext cx="92868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Не говорить об этом</a:t>
            </a:r>
          </a:p>
        </p:txBody>
      </p:sp>
      <p:sp>
        <p:nvSpPr>
          <p:cNvPr id="8" name="Прямоугольник 7"/>
          <p:cNvSpPr/>
          <p:nvPr/>
        </p:nvSpPr>
        <p:spPr>
          <a:xfrm>
            <a:off x="3786188" y="4857750"/>
            <a:ext cx="928687"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принуждению</a:t>
            </a:r>
          </a:p>
        </p:txBody>
      </p:sp>
      <p:sp>
        <p:nvSpPr>
          <p:cNvPr id="9" name="Прямоугольник 8"/>
          <p:cNvSpPr/>
          <p:nvPr/>
        </p:nvSpPr>
        <p:spPr>
          <a:xfrm>
            <a:off x="2643188" y="4857750"/>
            <a:ext cx="1000125" cy="78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cs typeface="Times New Roman" panose="02020603050405020304" pitchFamily="18" charset="0"/>
              </a:rPr>
              <a:t>По своей воле</a:t>
            </a:r>
          </a:p>
        </p:txBody>
      </p:sp>
      <p:cxnSp>
        <p:nvCxnSpPr>
          <p:cNvPr id="11" name="Прямая соединительная линия 10"/>
          <p:cNvCxnSpPr/>
          <p:nvPr/>
        </p:nvCxnSpPr>
        <p:spPr>
          <a:xfrm>
            <a:off x="3929063" y="3000375"/>
            <a:ext cx="17145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3071813" y="4500563"/>
            <a:ext cx="1285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214938" y="4500563"/>
            <a:ext cx="121443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37512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p:cNvCxnSpPr/>
          <p:nvPr/>
        </p:nvCxnSpPr>
        <p:spPr>
          <a:xfrm rot="5400000">
            <a:off x="6251575" y="4678363"/>
            <a:ext cx="3571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rot="5400000">
            <a:off x="4179888"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2894013"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5465763" y="3178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5037138" y="4678363"/>
            <a:ext cx="357187"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27"/>
          <p:cNvCxnSpPr/>
          <p:nvPr/>
        </p:nvCxnSpPr>
        <p:spPr>
          <a:xfrm rot="5400000">
            <a:off x="4644232" y="2856706"/>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p:nvPr/>
        </p:nvCxnSpPr>
        <p:spPr>
          <a:xfrm rot="5400000">
            <a:off x="5537200" y="4321175"/>
            <a:ext cx="35718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3465513" y="4321175"/>
            <a:ext cx="357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Прямоугольник 31"/>
          <p:cNvSpPr/>
          <p:nvPr/>
        </p:nvSpPr>
        <p:spPr>
          <a:xfrm>
            <a:off x="928688" y="1143000"/>
            <a:ext cx="764381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2000">
                <a:cs typeface="Times New Roman" panose="02020603050405020304" pitchFamily="18" charset="0"/>
              </a:rPr>
              <a:t>Дерево мероприятий по подцели  «сформировать стимулы»</a:t>
            </a:r>
          </a:p>
        </p:txBody>
      </p:sp>
      <p:sp>
        <p:nvSpPr>
          <p:cNvPr id="29" name="Прямоугольник 28"/>
          <p:cNvSpPr/>
          <p:nvPr/>
        </p:nvSpPr>
        <p:spPr>
          <a:xfrm>
            <a:off x="5715000" y="314325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0,434</a:t>
            </a:r>
            <a:endParaRPr lang="ru-RU" sz="1800" dirty="0">
              <a:solidFill>
                <a:schemeClr val="tx1"/>
              </a:solidFill>
            </a:endParaRPr>
          </a:p>
        </p:txBody>
      </p:sp>
      <p:sp>
        <p:nvSpPr>
          <p:cNvPr id="33" name="Прямоугольник 32"/>
          <p:cNvSpPr/>
          <p:nvPr/>
        </p:nvSpPr>
        <p:spPr>
          <a:xfrm>
            <a:off x="3000375" y="3143250"/>
            <a:ext cx="785813" cy="2143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0,566</a:t>
            </a:r>
            <a:endParaRPr lang="ru-RU" sz="1800" dirty="0">
              <a:solidFill>
                <a:schemeClr val="tx1"/>
              </a:solidFill>
            </a:endParaRPr>
          </a:p>
        </p:txBody>
      </p:sp>
      <p:sp>
        <p:nvSpPr>
          <p:cNvPr id="86" name="Прямоугольник 85"/>
          <p:cNvSpPr/>
          <p:nvPr/>
        </p:nvSpPr>
        <p:spPr>
          <a:xfrm>
            <a:off x="6000750" y="4643438"/>
            <a:ext cx="785813"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0,168</a:t>
            </a:r>
            <a:endParaRPr lang="ru-RU" sz="1800" dirty="0">
              <a:solidFill>
                <a:schemeClr val="tx1"/>
              </a:solidFill>
            </a:endParaRPr>
          </a:p>
        </p:txBody>
      </p:sp>
      <p:sp>
        <p:nvSpPr>
          <p:cNvPr id="87" name="Прямоугольник 86"/>
          <p:cNvSpPr/>
          <p:nvPr/>
        </p:nvSpPr>
        <p:spPr>
          <a:xfrm>
            <a:off x="492918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0,832</a:t>
            </a:r>
            <a:endParaRPr lang="ru-RU" sz="1800" dirty="0">
              <a:solidFill>
                <a:schemeClr val="tx1"/>
              </a:solidFill>
            </a:endParaRPr>
          </a:p>
        </p:txBody>
      </p:sp>
      <p:sp>
        <p:nvSpPr>
          <p:cNvPr id="88" name="Прямоугольник 87"/>
          <p:cNvSpPr/>
          <p:nvPr/>
        </p:nvSpPr>
        <p:spPr>
          <a:xfrm>
            <a:off x="264318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0,64</a:t>
            </a:r>
            <a:endParaRPr lang="ru-RU" sz="1800" dirty="0">
              <a:solidFill>
                <a:schemeClr val="tx1"/>
              </a:solidFill>
            </a:endParaRPr>
          </a:p>
        </p:txBody>
      </p:sp>
      <p:sp>
        <p:nvSpPr>
          <p:cNvPr id="89" name="Прямоугольник 88"/>
          <p:cNvSpPr/>
          <p:nvPr/>
        </p:nvSpPr>
        <p:spPr>
          <a:xfrm>
            <a:off x="3786188" y="4643438"/>
            <a:ext cx="785812"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0,36</a:t>
            </a:r>
            <a:endParaRPr lang="ru-RU" sz="1800" dirty="0">
              <a:solidFill>
                <a:schemeClr val="tx1"/>
              </a:solidFill>
            </a:endParaRPr>
          </a:p>
        </p:txBody>
      </p:sp>
      <p:sp>
        <p:nvSpPr>
          <p:cNvPr id="94" name="Прямоугольник 93"/>
          <p:cNvSpPr/>
          <p:nvPr/>
        </p:nvSpPr>
        <p:spPr>
          <a:xfrm>
            <a:off x="6000750"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0,0723</a:t>
            </a:r>
            <a:endParaRPr lang="ru-RU" sz="1800" dirty="0">
              <a:solidFill>
                <a:schemeClr val="tx1"/>
              </a:solidFill>
            </a:endParaRPr>
          </a:p>
        </p:txBody>
      </p:sp>
      <p:sp>
        <p:nvSpPr>
          <p:cNvPr id="95" name="Прямоугольник 94"/>
          <p:cNvSpPr/>
          <p:nvPr/>
        </p:nvSpPr>
        <p:spPr>
          <a:xfrm>
            <a:off x="4929188" y="5643563"/>
            <a:ext cx="928687"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0,3611</a:t>
            </a:r>
            <a:endParaRPr lang="ru-RU" sz="1800" dirty="0">
              <a:solidFill>
                <a:schemeClr val="tx1"/>
              </a:solidFill>
            </a:endParaRPr>
          </a:p>
        </p:txBody>
      </p:sp>
      <p:sp>
        <p:nvSpPr>
          <p:cNvPr id="96" name="Прямоугольник 95"/>
          <p:cNvSpPr/>
          <p:nvPr/>
        </p:nvSpPr>
        <p:spPr>
          <a:xfrm>
            <a:off x="3857625" y="5643563"/>
            <a:ext cx="928688"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800" dirty="0">
                <a:solidFill>
                  <a:schemeClr val="tx1"/>
                </a:solidFill>
              </a:rPr>
              <a:t>0,2038</a:t>
            </a:r>
            <a:endParaRPr lang="ru-RU" sz="1800" dirty="0">
              <a:solidFill>
                <a:schemeClr val="tx1"/>
              </a:solidFill>
            </a:endParaRPr>
          </a:p>
        </p:txBody>
      </p:sp>
      <p:sp>
        <p:nvSpPr>
          <p:cNvPr id="97" name="Прямоугольник 96"/>
          <p:cNvSpPr/>
          <p:nvPr/>
        </p:nvSpPr>
        <p:spPr>
          <a:xfrm>
            <a:off x="2643188" y="5643563"/>
            <a:ext cx="1000125" cy="214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800">
                <a:latin typeface="Franklin Gothic Book" pitchFamily="34" charset="0"/>
              </a:rPr>
              <a:t>0,3622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Заголовок 1"/>
          <p:cNvPicPr>
            <a:picLocks noGrp="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685800" y="631825"/>
            <a:ext cx="7772400" cy="1096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Прямоугольник 3"/>
          <p:cNvSpPr>
            <a:spLocks noChangeArrowheads="1"/>
          </p:cNvSpPr>
          <p:nvPr>
            <p:ph type="body" idx="1"/>
          </p:nvPr>
        </p:nvSpPr>
        <p:spPr>
          <a:xfrm>
            <a:off x="457200" y="1600200"/>
            <a:ext cx="8229600" cy="4997450"/>
          </a:xfrm>
          <a:solidFill>
            <a:schemeClr val="accent1"/>
          </a:solidFill>
          <a:ln w="25400" algn="ctr">
            <a:solidFill>
              <a:srgbClr val="B0761F"/>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spcBef>
                <a:spcPct val="0"/>
              </a:spcBef>
              <a:buFontTx/>
              <a:buNone/>
            </a:pPr>
            <a:r>
              <a:rPr lang="ru-RU" altLang="ru-RU"/>
              <a:t>Стать счастливой</a:t>
            </a:r>
          </a:p>
        </p:txBody>
      </p:sp>
      <p:cxnSp>
        <p:nvCxnSpPr>
          <p:cNvPr id="35" name="Прямая соединительная линия 34"/>
          <p:cNvCxnSpPr>
            <a:stCxn id="4" idx="2"/>
          </p:cNvCxnSpPr>
          <p:nvPr/>
        </p:nvCxnSpPr>
        <p:spPr>
          <a:xfrm rot="5400000">
            <a:off x="4356894" y="2275682"/>
            <a:ext cx="142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6085" name="Rectangle 5"/>
          <p:cNvSpPr>
            <a:spLocks noChangeArrowheads="1"/>
          </p:cNvSpPr>
          <p:nvPr/>
        </p:nvSpPr>
        <p:spPr bwMode="auto">
          <a:xfrm>
            <a:off x="2627313" y="1700213"/>
            <a:ext cx="3600450"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ru-RU" altLang="ru-RU" sz="1800">
                <a:latin typeface="Arial" panose="020B0604020202020204" pitchFamily="34" charset="0"/>
                <a:cs typeface="Arial" panose="020B0604020202020204" pitchFamily="34" charset="0"/>
              </a:rPr>
              <a:t>Бросить курить</a:t>
            </a:r>
          </a:p>
        </p:txBody>
      </p:sp>
      <p:cxnSp>
        <p:nvCxnSpPr>
          <p:cNvPr id="3" name="Прямая соединительная линия 34"/>
          <p:cNvCxnSpPr>
            <a:stCxn id="4" idx="2"/>
          </p:cNvCxnSpPr>
          <p:nvPr/>
        </p:nvCxnSpPr>
        <p:spPr>
          <a:xfrm rot="5400000">
            <a:off x="4356894" y="2213769"/>
            <a:ext cx="142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1042988" y="2349500"/>
            <a:ext cx="66436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Прямоугольник 4"/>
          <p:cNvSpPr/>
          <p:nvPr/>
        </p:nvSpPr>
        <p:spPr>
          <a:xfrm>
            <a:off x="539750" y="2636838"/>
            <a:ext cx="1643063"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Основываться на силу воли</a:t>
            </a:r>
          </a:p>
        </p:txBody>
      </p:sp>
      <p:sp>
        <p:nvSpPr>
          <p:cNvPr id="6" name="Прямоугольник 4"/>
          <p:cNvSpPr/>
          <p:nvPr/>
        </p:nvSpPr>
        <p:spPr>
          <a:xfrm>
            <a:off x="4932363" y="2636838"/>
            <a:ext cx="1512887"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Проявление желания</a:t>
            </a:r>
          </a:p>
        </p:txBody>
      </p:sp>
      <p:sp>
        <p:nvSpPr>
          <p:cNvPr id="7" name="Прямоугольник 4"/>
          <p:cNvSpPr/>
          <p:nvPr/>
        </p:nvSpPr>
        <p:spPr>
          <a:xfrm>
            <a:off x="6877050" y="2636838"/>
            <a:ext cx="1643063"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Сформировать стимулы </a:t>
            </a:r>
          </a:p>
        </p:txBody>
      </p:sp>
      <p:sp>
        <p:nvSpPr>
          <p:cNvPr id="8" name="Прямоугольник 4"/>
          <p:cNvSpPr/>
          <p:nvPr/>
        </p:nvSpPr>
        <p:spPr>
          <a:xfrm>
            <a:off x="2843213" y="2636838"/>
            <a:ext cx="1643062"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Прекратить общение с курильщиками</a:t>
            </a:r>
          </a:p>
        </p:txBody>
      </p:sp>
      <p:cxnSp>
        <p:nvCxnSpPr>
          <p:cNvPr id="40" name="Прямая соединительная линия 39"/>
          <p:cNvCxnSpPr/>
          <p:nvPr/>
        </p:nvCxnSpPr>
        <p:spPr>
          <a:xfrm rot="5400000">
            <a:off x="900906"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39"/>
          <p:cNvCxnSpPr/>
          <p:nvPr/>
        </p:nvCxnSpPr>
        <p:spPr>
          <a:xfrm rot="5400000">
            <a:off x="3493293"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39"/>
          <p:cNvCxnSpPr/>
          <p:nvPr/>
        </p:nvCxnSpPr>
        <p:spPr>
          <a:xfrm rot="5400000">
            <a:off x="5725318"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39"/>
          <p:cNvCxnSpPr/>
          <p:nvPr/>
        </p:nvCxnSpPr>
        <p:spPr>
          <a:xfrm rot="5400000">
            <a:off x="7525543"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rot="5400000">
            <a:off x="-817563"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38"/>
          <p:cNvCxnSpPr/>
          <p:nvPr/>
        </p:nvCxnSpPr>
        <p:spPr>
          <a:xfrm rot="5400000">
            <a:off x="1485900"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38"/>
          <p:cNvCxnSpPr/>
          <p:nvPr/>
        </p:nvCxnSpPr>
        <p:spPr>
          <a:xfrm rot="5400000">
            <a:off x="3575050"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38"/>
          <p:cNvCxnSpPr/>
          <p:nvPr/>
        </p:nvCxnSpPr>
        <p:spPr>
          <a:xfrm rot="5400000">
            <a:off x="5519737"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827088" y="3500438"/>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самосовершенствование</a:t>
            </a:r>
          </a:p>
        </p:txBody>
      </p:sp>
      <p:sp>
        <p:nvSpPr>
          <p:cNvPr id="16" name="Прямоугольник 8"/>
          <p:cNvSpPr/>
          <p:nvPr/>
        </p:nvSpPr>
        <p:spPr>
          <a:xfrm>
            <a:off x="827088" y="4437063"/>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саморазвитие</a:t>
            </a:r>
          </a:p>
        </p:txBody>
      </p:sp>
      <p:sp>
        <p:nvSpPr>
          <p:cNvPr id="17" name="Прямоугольник 8"/>
          <p:cNvSpPr/>
          <p:nvPr/>
        </p:nvSpPr>
        <p:spPr>
          <a:xfrm>
            <a:off x="827088" y="5300663"/>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самоанализ</a:t>
            </a:r>
          </a:p>
        </p:txBody>
      </p:sp>
      <p:sp>
        <p:nvSpPr>
          <p:cNvPr id="18" name="Прямоугольник 8"/>
          <p:cNvSpPr/>
          <p:nvPr/>
        </p:nvSpPr>
        <p:spPr>
          <a:xfrm>
            <a:off x="3132138" y="3500438"/>
            <a:ext cx="1439862" cy="72072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Избегать общества курящих</a:t>
            </a:r>
          </a:p>
        </p:txBody>
      </p:sp>
      <p:sp>
        <p:nvSpPr>
          <p:cNvPr id="19" name="Прямоугольник 8"/>
          <p:cNvSpPr/>
          <p:nvPr/>
        </p:nvSpPr>
        <p:spPr>
          <a:xfrm>
            <a:off x="3132138" y="4365625"/>
            <a:ext cx="1441450" cy="7921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Провести беседу с друзьями чтобы они тоже бросили курить</a:t>
            </a:r>
          </a:p>
        </p:txBody>
      </p:sp>
      <p:sp>
        <p:nvSpPr>
          <p:cNvPr id="20" name="Прямоугольник 8"/>
          <p:cNvSpPr/>
          <p:nvPr/>
        </p:nvSpPr>
        <p:spPr>
          <a:xfrm>
            <a:off x="3132138" y="5229225"/>
            <a:ext cx="1439862" cy="7921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В кафе выбирать зону для некурящих</a:t>
            </a:r>
          </a:p>
        </p:txBody>
      </p:sp>
      <p:sp>
        <p:nvSpPr>
          <p:cNvPr id="21" name="Прямоугольник 8"/>
          <p:cNvSpPr/>
          <p:nvPr/>
        </p:nvSpPr>
        <p:spPr>
          <a:xfrm>
            <a:off x="7164388" y="5300663"/>
            <a:ext cx="1511300" cy="7921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Родить здоровых детей</a:t>
            </a:r>
          </a:p>
        </p:txBody>
      </p:sp>
      <p:sp>
        <p:nvSpPr>
          <p:cNvPr id="23" name="Прямоугольник 8"/>
          <p:cNvSpPr/>
          <p:nvPr/>
        </p:nvSpPr>
        <p:spPr>
          <a:xfrm>
            <a:off x="7164388" y="4292600"/>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Не огорчать близких</a:t>
            </a:r>
          </a:p>
        </p:txBody>
      </p:sp>
      <p:sp>
        <p:nvSpPr>
          <p:cNvPr id="24" name="Прямоугольник 8"/>
          <p:cNvSpPr/>
          <p:nvPr/>
        </p:nvSpPr>
        <p:spPr>
          <a:xfrm>
            <a:off x="7164388" y="3500438"/>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Улучшить здоровье</a:t>
            </a:r>
          </a:p>
        </p:txBody>
      </p:sp>
      <p:sp>
        <p:nvSpPr>
          <p:cNvPr id="25" name="Прямоугольник 8"/>
          <p:cNvSpPr/>
          <p:nvPr/>
        </p:nvSpPr>
        <p:spPr>
          <a:xfrm>
            <a:off x="5219700" y="3500438"/>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Не думать о сигаретах</a:t>
            </a:r>
          </a:p>
        </p:txBody>
      </p:sp>
      <p:sp>
        <p:nvSpPr>
          <p:cNvPr id="26" name="Прямоугольник 8"/>
          <p:cNvSpPr/>
          <p:nvPr/>
        </p:nvSpPr>
        <p:spPr>
          <a:xfrm>
            <a:off x="5219700" y="4365625"/>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Заниматься спортом</a:t>
            </a:r>
          </a:p>
        </p:txBody>
      </p:sp>
      <p:sp>
        <p:nvSpPr>
          <p:cNvPr id="27" name="Прямоугольник 8"/>
          <p:cNvSpPr/>
          <p:nvPr/>
        </p:nvSpPr>
        <p:spPr>
          <a:xfrm>
            <a:off x="5219700" y="5300663"/>
            <a:ext cx="1439863" cy="72072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Читать книги под названием «как бросить курить»</a:t>
            </a:r>
          </a:p>
        </p:txBody>
      </p:sp>
      <p:cxnSp>
        <p:nvCxnSpPr>
          <p:cNvPr id="48" name="Прямая соединительная линия 47"/>
          <p:cNvCxnSpPr>
            <a:endCxn id="9" idx="1"/>
          </p:cNvCxnSpPr>
          <p:nvPr/>
        </p:nvCxnSpPr>
        <p:spPr>
          <a:xfrm>
            <a:off x="539750" y="39338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47"/>
          <p:cNvCxnSpPr>
            <a:endCxn id="9" idx="1"/>
          </p:cNvCxnSpPr>
          <p:nvPr/>
        </p:nvCxnSpPr>
        <p:spPr>
          <a:xfrm>
            <a:off x="539750" y="48688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47"/>
          <p:cNvCxnSpPr>
            <a:endCxn id="9" idx="1"/>
          </p:cNvCxnSpPr>
          <p:nvPr/>
        </p:nvCxnSpPr>
        <p:spPr>
          <a:xfrm>
            <a:off x="539750"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47"/>
          <p:cNvCxnSpPr>
            <a:endCxn id="9" idx="1"/>
          </p:cNvCxnSpPr>
          <p:nvPr/>
        </p:nvCxnSpPr>
        <p:spPr>
          <a:xfrm>
            <a:off x="2843213"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47"/>
          <p:cNvCxnSpPr>
            <a:endCxn id="9" idx="1"/>
          </p:cNvCxnSpPr>
          <p:nvPr/>
        </p:nvCxnSpPr>
        <p:spPr>
          <a:xfrm>
            <a:off x="2843213" y="47974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47"/>
          <p:cNvCxnSpPr>
            <a:endCxn id="9" idx="1"/>
          </p:cNvCxnSpPr>
          <p:nvPr/>
        </p:nvCxnSpPr>
        <p:spPr>
          <a:xfrm>
            <a:off x="2843213"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47"/>
          <p:cNvCxnSpPr>
            <a:endCxn id="9" idx="1"/>
          </p:cNvCxnSpPr>
          <p:nvPr/>
        </p:nvCxnSpPr>
        <p:spPr>
          <a:xfrm>
            <a:off x="4932363"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47"/>
          <p:cNvCxnSpPr>
            <a:endCxn id="9" idx="1"/>
          </p:cNvCxnSpPr>
          <p:nvPr/>
        </p:nvCxnSpPr>
        <p:spPr>
          <a:xfrm>
            <a:off x="6877050"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47"/>
          <p:cNvCxnSpPr>
            <a:endCxn id="9" idx="1"/>
          </p:cNvCxnSpPr>
          <p:nvPr/>
        </p:nvCxnSpPr>
        <p:spPr>
          <a:xfrm>
            <a:off x="6877050" y="47244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47"/>
          <p:cNvCxnSpPr>
            <a:endCxn id="9" idx="1"/>
          </p:cNvCxnSpPr>
          <p:nvPr/>
        </p:nvCxnSpPr>
        <p:spPr>
          <a:xfrm>
            <a:off x="1403350" y="57324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47"/>
          <p:cNvCxnSpPr>
            <a:endCxn id="9" idx="1"/>
          </p:cNvCxnSpPr>
          <p:nvPr/>
        </p:nvCxnSpPr>
        <p:spPr>
          <a:xfrm>
            <a:off x="4932363" y="47974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7"/>
          <p:cNvCxnSpPr>
            <a:endCxn id="9" idx="1"/>
          </p:cNvCxnSpPr>
          <p:nvPr/>
        </p:nvCxnSpPr>
        <p:spPr>
          <a:xfrm>
            <a:off x="4932363"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7"/>
          <p:cNvCxnSpPr>
            <a:endCxn id="9" idx="1"/>
          </p:cNvCxnSpPr>
          <p:nvPr/>
        </p:nvCxnSpPr>
        <p:spPr>
          <a:xfrm>
            <a:off x="6877050"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14313" y="274638"/>
            <a:ext cx="8472487" cy="725487"/>
          </a:xfrm>
          <a:noFill/>
        </p:spPr>
        <p:txBody>
          <a:bodyPr>
            <a:normAutofit fontScale="90000"/>
          </a:bodyPr>
          <a:lstStyle/>
          <a:p>
            <a:pPr fontAlgn="auto">
              <a:spcAft>
                <a:spcPts val="0"/>
              </a:spcAft>
              <a:defRPr/>
            </a:pPr>
            <a:r>
              <a:rPr lang="ru-RU" sz="2800" dirty="0">
                <a:solidFill>
                  <a:schemeClr val="tx1"/>
                </a:solidFill>
                <a:cs typeface="Times New Roman" pitchFamily="18" charset="0"/>
              </a:rPr>
              <a:t>3.3 Определение эффективных мероприятий </a:t>
            </a:r>
            <a:r>
              <a:rPr lang="ru-RU" sz="2800" b="1" cap="all" dirty="0">
                <a:solidFill>
                  <a:srgbClr val="FF9900"/>
                </a:solidFill>
                <a:effectLst>
                  <a:outerShdw blurRad="38100" dist="38100" dir="2700000" algn="tl">
                    <a:srgbClr val="000000">
                      <a:alpha val="43137"/>
                    </a:srgbClr>
                  </a:outerShdw>
                </a:effectLst>
                <a:latin typeface="+mj-lt"/>
              </a:rPr>
              <a:t/>
            </a:r>
            <a:br>
              <a:rPr lang="ru-RU" sz="2800" b="1" cap="all" dirty="0">
                <a:solidFill>
                  <a:srgbClr val="FF9900"/>
                </a:solidFill>
                <a:effectLst>
                  <a:outerShdw blurRad="38100" dist="38100" dir="2700000" algn="tl">
                    <a:srgbClr val="000000">
                      <a:alpha val="43137"/>
                    </a:srgbClr>
                  </a:outerShdw>
                </a:effectLst>
                <a:latin typeface="+mj-lt"/>
              </a:rPr>
            </a:br>
            <a:endParaRPr lang="ru-RU" sz="2800" cap="all" dirty="0">
              <a:effectLst>
                <a:reflection blurRad="12700" stA="48000" endA="300" endPos="55000" dir="5400000" sy="-90000" algn="bl" rotWithShape="0"/>
              </a:effectLst>
              <a:latin typeface="+mj-lt"/>
            </a:endParaRPr>
          </a:p>
        </p:txBody>
      </p:sp>
      <p:sp>
        <p:nvSpPr>
          <p:cNvPr id="3" name="Содержимое 2"/>
          <p:cNvSpPr>
            <a:spLocks noGrp="1"/>
          </p:cNvSpPr>
          <p:nvPr>
            <p:ph idx="4294967295"/>
          </p:nvPr>
        </p:nvSpPr>
        <p:spPr>
          <a:xfrm>
            <a:off x="285750" y="928688"/>
            <a:ext cx="8572500" cy="5197475"/>
          </a:xfrm>
        </p:spPr>
        <p:txBody>
          <a:bodyPr>
            <a:normAutofit/>
          </a:bodyPr>
          <a:lstStyle/>
          <a:p>
            <a:pPr>
              <a:lnSpc>
                <a:spcPct val="90000"/>
              </a:lnSpc>
            </a:pPr>
            <a:r>
              <a:rPr lang="ru-RU" altLang="ru-RU" sz="1500" b="1">
                <a:cs typeface="Times New Roman" panose="02020603050405020304" pitchFamily="18" charset="0"/>
              </a:rPr>
              <a:t>Полученные выше при расчете и анализе деревьев мероприятий наиболее эффективные варианты мероприятий (имеющие большие веса среди альтернативных вариантов каждого дерева) позволят нам сформировать развернутый список работ по реализации всех выбранных мероприятий. Выполнение всего комплекса этих мероприятий обеспечит нам достижение всех локальных подцелей нижнего уровня дерева целей и, следовательно, главной цели. Итак, мы имеем следующий список мероприятий:</a:t>
            </a:r>
          </a:p>
          <a:p>
            <a:pPr>
              <a:lnSpc>
                <a:spcPct val="90000"/>
              </a:lnSpc>
            </a:pPr>
            <a:r>
              <a:rPr lang="ru-RU" altLang="ru-RU" sz="1500" b="1">
                <a:cs typeface="Times New Roman" panose="02020603050405020304" pitchFamily="18" charset="0"/>
              </a:rPr>
              <a:t>       </a:t>
            </a:r>
          </a:p>
          <a:p>
            <a:pPr>
              <a:lnSpc>
                <a:spcPct val="90000"/>
              </a:lnSpc>
            </a:pPr>
            <a:r>
              <a:rPr lang="ru-RU" altLang="ru-RU" sz="1500" b="1">
                <a:cs typeface="Times New Roman" panose="02020603050405020304" pitchFamily="18" charset="0"/>
              </a:rPr>
              <a:t>   -    </a:t>
            </a:r>
            <a:r>
              <a:rPr lang="ru-RU" altLang="ru-RU" sz="1400" b="1">
                <a:cs typeface="Times New Roman" panose="02020603050405020304" pitchFamily="18" charset="0"/>
              </a:rPr>
              <a:t>Посещать курсы психологии в спец. центрах</a:t>
            </a:r>
          </a:p>
          <a:p>
            <a:pPr lvl="1" fontAlgn="b">
              <a:lnSpc>
                <a:spcPct val="90000"/>
              </a:lnSpc>
            </a:pPr>
            <a:r>
              <a:rPr lang="ru-RU" altLang="ru-RU" sz="1300" b="1">
                <a:cs typeface="Times New Roman" panose="02020603050405020304" pitchFamily="18" charset="0"/>
              </a:rPr>
              <a:t>Работать и учиться</a:t>
            </a:r>
          </a:p>
          <a:p>
            <a:pPr lvl="1" fontAlgn="b">
              <a:lnSpc>
                <a:spcPct val="90000"/>
              </a:lnSpc>
            </a:pPr>
            <a:r>
              <a:rPr lang="ru-RU" altLang="ru-RU" sz="1300" b="1">
                <a:cs typeface="Times New Roman" panose="02020603050405020304" pitchFamily="18" charset="0"/>
              </a:rPr>
              <a:t>Отдавать отчёт своим действиям</a:t>
            </a:r>
          </a:p>
          <a:p>
            <a:pPr lvl="1" fontAlgn="b">
              <a:lnSpc>
                <a:spcPct val="90000"/>
              </a:lnSpc>
            </a:pPr>
            <a:r>
              <a:rPr lang="ru-RU" altLang="ru-RU" sz="1300" b="1">
                <a:cs typeface="Times New Roman" panose="02020603050405020304" pitchFamily="18" charset="0"/>
              </a:rPr>
              <a:t>Не обращать внимания на то, что курят другие</a:t>
            </a:r>
          </a:p>
          <a:p>
            <a:pPr lvl="1" fontAlgn="b">
              <a:lnSpc>
                <a:spcPct val="90000"/>
              </a:lnSpc>
            </a:pPr>
            <a:r>
              <a:rPr lang="ru-RU" altLang="ru-RU" sz="1300" b="1">
                <a:cs typeface="Times New Roman" panose="02020603050405020304" pitchFamily="18" charset="0"/>
              </a:rPr>
              <a:t>Манипуляция в произвольном порядке</a:t>
            </a:r>
          </a:p>
          <a:p>
            <a:pPr lvl="1" fontAlgn="b">
              <a:lnSpc>
                <a:spcPct val="90000"/>
              </a:lnSpc>
            </a:pPr>
            <a:r>
              <a:rPr lang="ru-RU" altLang="ru-RU" sz="1300" b="1">
                <a:cs typeface="Times New Roman" panose="02020603050405020304" pitchFamily="18" charset="0"/>
              </a:rPr>
              <a:t>Выбирать кафе</a:t>
            </a:r>
          </a:p>
          <a:p>
            <a:pPr lvl="1" fontAlgn="b">
              <a:lnSpc>
                <a:spcPct val="90000"/>
              </a:lnSpc>
            </a:pPr>
            <a:r>
              <a:rPr lang="ru-RU" altLang="ru-RU" sz="1300" b="1">
                <a:cs typeface="Times New Roman" panose="02020603050405020304" pitchFamily="18" charset="0"/>
              </a:rPr>
              <a:t>Найти альтернативу курению самой</a:t>
            </a:r>
          </a:p>
          <a:p>
            <a:pPr lvl="1" fontAlgn="b">
              <a:lnSpc>
                <a:spcPct val="90000"/>
              </a:lnSpc>
            </a:pPr>
            <a:r>
              <a:rPr lang="ru-RU" altLang="ru-RU" sz="1300" b="1">
                <a:cs typeface="Times New Roman" panose="02020603050405020304" pitchFamily="18" charset="0"/>
              </a:rPr>
              <a:t>Ходить в фитнесс-зал по совету друзей</a:t>
            </a:r>
          </a:p>
          <a:p>
            <a:pPr lvl="1" fontAlgn="b">
              <a:lnSpc>
                <a:spcPct val="90000"/>
              </a:lnSpc>
            </a:pPr>
            <a:r>
              <a:rPr lang="ru-RU" altLang="ru-RU" sz="1300" b="1">
                <a:cs typeface="Times New Roman" panose="02020603050405020304" pitchFamily="18" charset="0"/>
              </a:rPr>
              <a:t>Читать книги, купленные в магазине</a:t>
            </a:r>
          </a:p>
          <a:p>
            <a:pPr lvl="1" fontAlgn="b">
              <a:lnSpc>
                <a:spcPct val="90000"/>
              </a:lnSpc>
            </a:pPr>
            <a:r>
              <a:rPr lang="ru-RU" altLang="ru-RU" sz="1300" b="1">
                <a:cs typeface="Times New Roman" panose="02020603050405020304" pitchFamily="18" charset="0"/>
              </a:rPr>
              <a:t>Пройти Мед. Обслуживание в частной клинике</a:t>
            </a:r>
          </a:p>
          <a:p>
            <a:pPr lvl="1" fontAlgn="b">
              <a:lnSpc>
                <a:spcPct val="90000"/>
              </a:lnSpc>
            </a:pPr>
            <a:r>
              <a:rPr lang="ru-RU" altLang="ru-RU" sz="1300" b="1">
                <a:cs typeface="Times New Roman" panose="02020603050405020304" pitchFamily="18" charset="0"/>
              </a:rPr>
              <a:t>Родить здорового ребёнка за рубежом</a:t>
            </a:r>
          </a:p>
          <a:p>
            <a:pPr lvl="1" fontAlgn="b">
              <a:lnSpc>
                <a:spcPct val="90000"/>
              </a:lnSpc>
            </a:pPr>
            <a:r>
              <a:rPr lang="ru-RU" altLang="ru-RU" sz="1300" b="1">
                <a:cs typeface="Times New Roman" panose="02020603050405020304" pitchFamily="18" charset="0"/>
              </a:rPr>
              <a:t>Отказаться от вредных привычек по своей воле</a:t>
            </a:r>
          </a:p>
          <a:p>
            <a:pPr lvl="1" fontAlgn="b">
              <a:lnSpc>
                <a:spcPct val="90000"/>
              </a:lnSpc>
            </a:pPr>
            <a:endParaRPr lang="ru-RU" altLang="ru-RU" sz="1300" b="1">
              <a:cs typeface="Times New Roman" panose="02020603050405020304" pitchFamily="18" charset="0"/>
            </a:endParaRPr>
          </a:p>
          <a:p>
            <a:pPr lvl="1" fontAlgn="b">
              <a:lnSpc>
                <a:spcPct val="90000"/>
              </a:lnSpc>
            </a:pPr>
            <a:endParaRPr lang="ru-RU" altLang="ru-RU" sz="1300" b="1">
              <a:cs typeface="Times New Roman" panose="02020603050405020304" pitchFamily="18" charset="0"/>
            </a:endParaRPr>
          </a:p>
          <a:p>
            <a:pPr fontAlgn="b">
              <a:lnSpc>
                <a:spcPct val="90000"/>
              </a:lnSpc>
            </a:pPr>
            <a:r>
              <a:rPr lang="ru-RU" altLang="ru-RU" sz="1700" b="1">
                <a:cs typeface="Times New Roman" panose="02020603050405020304" pitchFamily="18" charset="0"/>
              </a:rPr>
              <a:t>На основании этого перечня мероприятий в следующем разделе сформулируем развернутый список работ по реализации данных мероприятий.</a:t>
            </a:r>
          </a:p>
          <a:p>
            <a:pPr lvl="1">
              <a:lnSpc>
                <a:spcPct val="90000"/>
              </a:lnSpc>
              <a:buFontTx/>
              <a:buNone/>
            </a:pPr>
            <a:r>
              <a:rPr lang="ru-RU" altLang="ru-RU" sz="1300" b="1">
                <a:solidFill>
                  <a:srgbClr val="7030A0"/>
                </a:solidFill>
              </a:rPr>
              <a:t> </a:t>
            </a:r>
          </a:p>
          <a:p>
            <a:pPr>
              <a:lnSpc>
                <a:spcPct val="90000"/>
              </a:lnSpc>
            </a:pPr>
            <a:endParaRPr lang="ru-RU" altLang="ru-RU" sz="15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ChangeArrowheads="1"/>
          </p:cNvSpPr>
          <p:nvPr/>
        </p:nvSpPr>
        <p:spPr bwMode="auto">
          <a:xfrm>
            <a:off x="357188" y="428625"/>
            <a:ext cx="81438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4. Сетевой график реализации мероприятий</a:t>
            </a:r>
          </a:p>
          <a:p>
            <a:r>
              <a:rPr lang="ru-RU" altLang="ru-RU">
                <a:cs typeface="Times New Roman" panose="02020603050405020304" pitchFamily="18" charset="0"/>
              </a:rPr>
              <a:t>4.1 Построение сетевого графика (набор работ)</a:t>
            </a:r>
          </a:p>
        </p:txBody>
      </p:sp>
      <p:graphicFrame>
        <p:nvGraphicFramePr>
          <p:cNvPr id="40008" name="Group 72"/>
          <p:cNvGraphicFramePr>
            <a:graphicFrameLocks noGrp="1"/>
          </p:cNvGraphicFramePr>
          <p:nvPr/>
        </p:nvGraphicFramePr>
        <p:xfrm>
          <a:off x="357188" y="1357313"/>
          <a:ext cx="8116887" cy="5032375"/>
        </p:xfrm>
        <a:graphic>
          <a:graphicData uri="http://schemas.openxmlformats.org/drawingml/2006/table">
            <a:tbl>
              <a:tblPr/>
              <a:tblGrid>
                <a:gridCol w="1449387"/>
                <a:gridCol w="4718050"/>
                <a:gridCol w="1949450"/>
              </a:tblGrid>
              <a:tr h="460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Обозначение работы</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Название (содержание работы)</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Предшествующие работы</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A</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342900" marR="0" lvl="0" indent="-342900" algn="l" defTabSz="914400" rtl="0" eaLnBrk="1" fontAlgn="base" latinLnBrk="0" hangingPunct="1">
                        <a:lnSpc>
                          <a:spcPct val="90000"/>
                        </a:lnSpc>
                        <a:spcBef>
                          <a:spcPct val="2000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в спец. центрах</a:t>
                      </a: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B</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Работать и учиться</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17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С</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Отдавать отчёт своим действиям</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A</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D</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обращать внимания на то, что курят другие</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556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E</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Манипуляция в произвольном порядке</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D</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175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F</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Выбирать кафе</a:t>
                      </a: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D</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810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G</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Найти альтернативу курению самой</a:t>
                      </a: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H</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810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H</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Ходить в фитнесс-зал по совету друзей</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I</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Читать книги, купленные в магазине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J</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Пройти Мед. Обслуживание в частной клинике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K</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Родить здорового ребёнка за рубежом</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J</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L</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Отказаться от вредных привычек по своей воле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J</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4"/>
          <p:cNvSpPr txBox="1">
            <a:spLocks noChangeArrowheads="1"/>
          </p:cNvSpPr>
          <p:nvPr/>
        </p:nvSpPr>
        <p:spPr bwMode="auto">
          <a:xfrm>
            <a:off x="500063" y="428625"/>
            <a:ext cx="62865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4.1 Построение сетевого графика </a:t>
            </a:r>
            <a:r>
              <a:rPr lang="ru-RU" altLang="ru-RU">
                <a:cs typeface="Times New Roman" panose="02020603050405020304" pitchFamily="18" charset="0"/>
              </a:rPr>
              <a:t>(последовательность работ)</a:t>
            </a:r>
          </a:p>
        </p:txBody>
      </p:sp>
      <p:sp>
        <p:nvSpPr>
          <p:cNvPr id="35" name="Овал 34"/>
          <p:cNvSpPr/>
          <p:nvPr/>
        </p:nvSpPr>
        <p:spPr>
          <a:xfrm>
            <a:off x="3429000" y="4429125"/>
            <a:ext cx="642938"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200" dirty="0">
                <a:solidFill>
                  <a:schemeClr val="tx1"/>
                </a:solidFill>
              </a:rPr>
              <a:t>V9</a:t>
            </a:r>
            <a:endParaRPr lang="ru-RU" sz="1200" dirty="0">
              <a:solidFill>
                <a:schemeClr val="tx1"/>
              </a:solidFill>
            </a:endParaRPr>
          </a:p>
          <a:p>
            <a:pPr algn="ctr" fontAlgn="auto">
              <a:spcBef>
                <a:spcPts val="0"/>
              </a:spcBef>
              <a:spcAft>
                <a:spcPts val="0"/>
              </a:spcAft>
              <a:defRPr/>
            </a:pPr>
            <a:endParaRPr lang="ru-RU" sz="1800" dirty="0"/>
          </a:p>
        </p:txBody>
      </p:sp>
      <p:sp>
        <p:nvSpPr>
          <p:cNvPr id="36" name="Овал 35"/>
          <p:cNvSpPr/>
          <p:nvPr/>
        </p:nvSpPr>
        <p:spPr>
          <a:xfrm>
            <a:off x="4000500" y="3571875"/>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400" dirty="0">
                <a:solidFill>
                  <a:schemeClr val="tx1"/>
                </a:solidFill>
              </a:rPr>
              <a:t>V7</a:t>
            </a:r>
            <a:endParaRPr lang="ru-RU" sz="1400" dirty="0">
              <a:solidFill>
                <a:schemeClr val="tx1"/>
              </a:solidFill>
            </a:endParaRPr>
          </a:p>
          <a:p>
            <a:pPr algn="ctr" fontAlgn="auto">
              <a:spcBef>
                <a:spcPts val="0"/>
              </a:spcBef>
              <a:spcAft>
                <a:spcPts val="0"/>
              </a:spcAft>
              <a:defRPr/>
            </a:pPr>
            <a:endParaRPr lang="ru-RU" sz="1400" dirty="0"/>
          </a:p>
        </p:txBody>
      </p:sp>
      <p:sp>
        <p:nvSpPr>
          <p:cNvPr id="39" name="Овал 38"/>
          <p:cNvSpPr/>
          <p:nvPr/>
        </p:nvSpPr>
        <p:spPr>
          <a:xfrm>
            <a:off x="4429125" y="4429125"/>
            <a:ext cx="642938"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V10</a:t>
            </a:r>
            <a:endParaRPr lang="ru-RU" sz="1200" dirty="0">
              <a:solidFill>
                <a:schemeClr val="tx1"/>
              </a:solidFill>
            </a:endParaRPr>
          </a:p>
        </p:txBody>
      </p:sp>
      <p:sp>
        <p:nvSpPr>
          <p:cNvPr id="40" name="Овал 39"/>
          <p:cNvSpPr/>
          <p:nvPr/>
        </p:nvSpPr>
        <p:spPr>
          <a:xfrm>
            <a:off x="2357438"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V6</a:t>
            </a:r>
            <a:endParaRPr lang="ru-RU" sz="1400" dirty="0">
              <a:solidFill>
                <a:schemeClr val="tx1"/>
              </a:solidFill>
            </a:endParaRPr>
          </a:p>
        </p:txBody>
      </p:sp>
      <p:sp>
        <p:nvSpPr>
          <p:cNvPr id="41" name="Овал 40"/>
          <p:cNvSpPr/>
          <p:nvPr/>
        </p:nvSpPr>
        <p:spPr>
          <a:xfrm>
            <a:off x="1428750"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V2</a:t>
            </a:r>
            <a:endParaRPr lang="ru-RU" sz="1400" dirty="0">
              <a:solidFill>
                <a:schemeClr val="tx1"/>
              </a:solidFill>
            </a:endParaRPr>
          </a:p>
        </p:txBody>
      </p:sp>
      <p:sp>
        <p:nvSpPr>
          <p:cNvPr id="42" name="Овал 41"/>
          <p:cNvSpPr/>
          <p:nvPr/>
        </p:nvSpPr>
        <p:spPr>
          <a:xfrm>
            <a:off x="2357438" y="2857500"/>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V3</a:t>
            </a:r>
            <a:endParaRPr lang="ru-RU" sz="1400" dirty="0">
              <a:solidFill>
                <a:schemeClr val="tx1"/>
              </a:solidFill>
            </a:endParaRPr>
          </a:p>
        </p:txBody>
      </p:sp>
      <p:sp>
        <p:nvSpPr>
          <p:cNvPr id="43" name="Овал 42"/>
          <p:cNvSpPr/>
          <p:nvPr/>
        </p:nvSpPr>
        <p:spPr>
          <a:xfrm>
            <a:off x="4143375" y="2857500"/>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V4</a:t>
            </a:r>
            <a:endParaRPr lang="ru-RU" sz="1400" dirty="0">
              <a:solidFill>
                <a:schemeClr val="tx1"/>
              </a:solidFill>
            </a:endParaRPr>
          </a:p>
        </p:txBody>
      </p:sp>
      <p:sp>
        <p:nvSpPr>
          <p:cNvPr id="44" name="Овал 43"/>
          <p:cNvSpPr/>
          <p:nvPr/>
        </p:nvSpPr>
        <p:spPr>
          <a:xfrm>
            <a:off x="2428875" y="4429125"/>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400" dirty="0">
                <a:solidFill>
                  <a:schemeClr val="tx1"/>
                </a:solidFill>
              </a:rPr>
              <a:t>V8</a:t>
            </a:r>
            <a:endParaRPr lang="ru-RU" sz="1400" dirty="0">
              <a:solidFill>
                <a:schemeClr val="tx1"/>
              </a:solidFill>
            </a:endParaRPr>
          </a:p>
          <a:p>
            <a:pPr algn="ctr" fontAlgn="auto">
              <a:spcBef>
                <a:spcPts val="0"/>
              </a:spcBef>
              <a:spcAft>
                <a:spcPts val="0"/>
              </a:spcAft>
              <a:defRPr/>
            </a:pPr>
            <a:endParaRPr lang="ru-RU" sz="1800" dirty="0"/>
          </a:p>
        </p:txBody>
      </p:sp>
      <p:sp>
        <p:nvSpPr>
          <p:cNvPr id="45" name="Овал 44"/>
          <p:cNvSpPr/>
          <p:nvPr/>
        </p:nvSpPr>
        <p:spPr>
          <a:xfrm>
            <a:off x="357188"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V1</a:t>
            </a:r>
            <a:endParaRPr lang="ru-RU" sz="1400" dirty="0">
              <a:solidFill>
                <a:schemeClr val="tx1"/>
              </a:solidFill>
            </a:endParaRPr>
          </a:p>
        </p:txBody>
      </p:sp>
      <p:sp>
        <p:nvSpPr>
          <p:cNvPr id="46" name="Овал 45"/>
          <p:cNvSpPr/>
          <p:nvPr/>
        </p:nvSpPr>
        <p:spPr>
          <a:xfrm>
            <a:off x="5500688" y="3643313"/>
            <a:ext cx="642937"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150" dirty="0">
                <a:solidFill>
                  <a:schemeClr val="tx1"/>
                </a:solidFill>
              </a:rPr>
              <a:t>V11</a:t>
            </a:r>
            <a:endParaRPr lang="ru-RU" sz="1150" dirty="0">
              <a:solidFill>
                <a:schemeClr val="tx1"/>
              </a:solidFill>
            </a:endParaRPr>
          </a:p>
        </p:txBody>
      </p:sp>
      <p:cxnSp>
        <p:nvCxnSpPr>
          <p:cNvPr id="48" name="Прямая со стрелкой 47"/>
          <p:cNvCxnSpPr>
            <a:stCxn id="45" idx="6"/>
            <a:endCxn id="41" idx="2"/>
          </p:cNvCxnSpPr>
          <p:nvPr/>
        </p:nvCxnSpPr>
        <p:spPr>
          <a:xfrm>
            <a:off x="928688" y="3894138"/>
            <a:ext cx="500062"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endCxn id="46" idx="2"/>
          </p:cNvCxnSpPr>
          <p:nvPr/>
        </p:nvCxnSpPr>
        <p:spPr>
          <a:xfrm>
            <a:off x="4572000" y="3857625"/>
            <a:ext cx="928688" cy="365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a:off x="2000250" y="3857625"/>
            <a:ext cx="35718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Прямая со стрелкой 59"/>
          <p:cNvCxnSpPr>
            <a:stCxn id="41" idx="7"/>
            <a:endCxn id="42" idx="3"/>
          </p:cNvCxnSpPr>
          <p:nvPr/>
        </p:nvCxnSpPr>
        <p:spPr>
          <a:xfrm rot="5400000" flipH="1" flipV="1">
            <a:off x="1962944" y="3237707"/>
            <a:ext cx="431800" cy="5254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Прямая со стрелкой 62"/>
          <p:cNvCxnSpPr/>
          <p:nvPr/>
        </p:nvCxnSpPr>
        <p:spPr>
          <a:xfrm>
            <a:off x="4000500" y="4714875"/>
            <a:ext cx="42862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p:cNvCxnSpPr/>
          <p:nvPr/>
        </p:nvCxnSpPr>
        <p:spPr>
          <a:xfrm>
            <a:off x="3000375" y="4714875"/>
            <a:ext cx="42862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p:nvPr/>
        </p:nvCxnSpPr>
        <p:spPr>
          <a:xfrm>
            <a:off x="4714875" y="3143250"/>
            <a:ext cx="965200" cy="5000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p:cNvCxnSpPr/>
          <p:nvPr/>
        </p:nvCxnSpPr>
        <p:spPr>
          <a:xfrm>
            <a:off x="2928938" y="3143250"/>
            <a:ext cx="117792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a:stCxn id="41" idx="5"/>
            <a:endCxn id="44" idx="1"/>
          </p:cNvCxnSpPr>
          <p:nvPr/>
        </p:nvCxnSpPr>
        <p:spPr>
          <a:xfrm rot="16200000" flipH="1">
            <a:off x="1998663" y="3987800"/>
            <a:ext cx="431800" cy="5969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a:stCxn id="46" idx="6"/>
            <a:endCxn id="75" idx="2"/>
          </p:cNvCxnSpPr>
          <p:nvPr/>
        </p:nvCxnSpPr>
        <p:spPr>
          <a:xfrm>
            <a:off x="6143625" y="3894138"/>
            <a:ext cx="500063"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Овал 74"/>
          <p:cNvSpPr/>
          <p:nvPr/>
        </p:nvSpPr>
        <p:spPr>
          <a:xfrm>
            <a:off x="6643688" y="3643313"/>
            <a:ext cx="642937"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V12</a:t>
            </a:r>
            <a:endParaRPr lang="ru-RU" sz="1200" dirty="0">
              <a:solidFill>
                <a:schemeClr val="tx1"/>
              </a:solidFill>
            </a:endParaRPr>
          </a:p>
        </p:txBody>
      </p:sp>
      <p:sp>
        <p:nvSpPr>
          <p:cNvPr id="83" name="Прямоугольник 82"/>
          <p:cNvSpPr/>
          <p:nvPr/>
        </p:nvSpPr>
        <p:spPr>
          <a:xfrm>
            <a:off x="928688" y="3286125"/>
            <a:ext cx="357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A</a:t>
            </a:r>
            <a:endParaRPr lang="ru-RU" sz="1800" dirty="0">
              <a:solidFill>
                <a:schemeClr val="tx1"/>
              </a:solidFill>
            </a:endParaRPr>
          </a:p>
        </p:txBody>
      </p:sp>
      <p:sp>
        <p:nvSpPr>
          <p:cNvPr id="84" name="Прямоугольник 83"/>
          <p:cNvSpPr/>
          <p:nvPr/>
        </p:nvSpPr>
        <p:spPr>
          <a:xfrm>
            <a:off x="1857375" y="428625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C</a:t>
            </a:r>
            <a:endParaRPr lang="ru-RU" sz="1800" dirty="0">
              <a:solidFill>
                <a:schemeClr val="tx1"/>
              </a:solidFill>
            </a:endParaRPr>
          </a:p>
        </p:txBody>
      </p:sp>
      <p:sp>
        <p:nvSpPr>
          <p:cNvPr id="85" name="Прямоугольник 84"/>
          <p:cNvSpPr/>
          <p:nvPr/>
        </p:nvSpPr>
        <p:spPr>
          <a:xfrm>
            <a:off x="5072063" y="3357563"/>
            <a:ext cx="357187"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800" dirty="0">
              <a:solidFill>
                <a:schemeClr val="tx1"/>
              </a:solidFill>
            </a:endParaRPr>
          </a:p>
        </p:txBody>
      </p:sp>
      <p:sp>
        <p:nvSpPr>
          <p:cNvPr id="86" name="Прямоугольник 85"/>
          <p:cNvSpPr/>
          <p:nvPr/>
        </p:nvSpPr>
        <p:spPr>
          <a:xfrm>
            <a:off x="3000375" y="4143375"/>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I</a:t>
            </a:r>
            <a:endParaRPr lang="ru-RU" sz="1800" dirty="0">
              <a:solidFill>
                <a:schemeClr val="tx1"/>
              </a:solidFill>
            </a:endParaRPr>
          </a:p>
        </p:txBody>
      </p:sp>
      <p:sp>
        <p:nvSpPr>
          <p:cNvPr id="87" name="Прямоугольник 86"/>
          <p:cNvSpPr/>
          <p:nvPr/>
        </p:nvSpPr>
        <p:spPr>
          <a:xfrm>
            <a:off x="4857750" y="342900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F</a:t>
            </a:r>
            <a:endParaRPr lang="ru-RU" sz="1800" dirty="0">
              <a:solidFill>
                <a:schemeClr val="tx1"/>
              </a:solidFill>
            </a:endParaRPr>
          </a:p>
        </p:txBody>
      </p:sp>
      <p:sp>
        <p:nvSpPr>
          <p:cNvPr id="88" name="Прямоугольник 87"/>
          <p:cNvSpPr/>
          <p:nvPr/>
        </p:nvSpPr>
        <p:spPr>
          <a:xfrm>
            <a:off x="3286125" y="342900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E</a:t>
            </a:r>
            <a:endParaRPr lang="ru-RU" sz="1800" dirty="0">
              <a:solidFill>
                <a:schemeClr val="tx1"/>
              </a:solidFill>
            </a:endParaRPr>
          </a:p>
        </p:txBody>
      </p:sp>
      <p:sp>
        <p:nvSpPr>
          <p:cNvPr id="89" name="Прямоугольник 88"/>
          <p:cNvSpPr/>
          <p:nvPr/>
        </p:nvSpPr>
        <p:spPr>
          <a:xfrm>
            <a:off x="5000625" y="2928938"/>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G</a:t>
            </a:r>
            <a:endParaRPr lang="ru-RU" sz="1800" dirty="0">
              <a:solidFill>
                <a:schemeClr val="tx1"/>
              </a:solidFill>
            </a:endParaRPr>
          </a:p>
        </p:txBody>
      </p:sp>
      <p:sp>
        <p:nvSpPr>
          <p:cNvPr id="90" name="Прямоугольник 89"/>
          <p:cNvSpPr/>
          <p:nvPr/>
        </p:nvSpPr>
        <p:spPr>
          <a:xfrm>
            <a:off x="3214688" y="2714625"/>
            <a:ext cx="357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H</a:t>
            </a:r>
            <a:endParaRPr lang="ru-RU" sz="1800" dirty="0">
              <a:solidFill>
                <a:schemeClr val="tx1"/>
              </a:solidFill>
            </a:endParaRPr>
          </a:p>
        </p:txBody>
      </p:sp>
      <p:sp>
        <p:nvSpPr>
          <p:cNvPr id="91" name="Прямоугольник 90"/>
          <p:cNvSpPr/>
          <p:nvPr/>
        </p:nvSpPr>
        <p:spPr>
          <a:xfrm>
            <a:off x="1714500" y="2928938"/>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B</a:t>
            </a:r>
            <a:endParaRPr lang="ru-RU" sz="1800" dirty="0">
              <a:solidFill>
                <a:schemeClr val="tx1"/>
              </a:solidFill>
            </a:endParaRPr>
          </a:p>
        </p:txBody>
      </p:sp>
      <p:sp>
        <p:nvSpPr>
          <p:cNvPr id="101" name="Прямоугольник 100"/>
          <p:cNvSpPr/>
          <p:nvPr/>
        </p:nvSpPr>
        <p:spPr>
          <a:xfrm>
            <a:off x="5143500" y="4214813"/>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K</a:t>
            </a:r>
            <a:endParaRPr lang="ru-RU" sz="1800" dirty="0">
              <a:solidFill>
                <a:schemeClr val="tx1"/>
              </a:solidFill>
            </a:endParaRPr>
          </a:p>
        </p:txBody>
      </p:sp>
      <p:sp>
        <p:nvSpPr>
          <p:cNvPr id="102" name="Прямоугольник 101"/>
          <p:cNvSpPr/>
          <p:nvPr/>
        </p:nvSpPr>
        <p:spPr>
          <a:xfrm>
            <a:off x="4071938" y="4143375"/>
            <a:ext cx="357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J</a:t>
            </a:r>
            <a:endParaRPr lang="ru-RU" sz="1800" dirty="0">
              <a:solidFill>
                <a:schemeClr val="tx1"/>
              </a:solidFill>
            </a:endParaRPr>
          </a:p>
        </p:txBody>
      </p:sp>
      <p:sp>
        <p:nvSpPr>
          <p:cNvPr id="103" name="Прямоугольник 102"/>
          <p:cNvSpPr/>
          <p:nvPr/>
        </p:nvSpPr>
        <p:spPr>
          <a:xfrm>
            <a:off x="6143625" y="3286125"/>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L</a:t>
            </a:r>
            <a:endParaRPr lang="ru-RU" sz="1800" dirty="0">
              <a:solidFill>
                <a:schemeClr val="tx1"/>
              </a:solidFill>
            </a:endParaRPr>
          </a:p>
        </p:txBody>
      </p:sp>
      <p:sp>
        <p:nvSpPr>
          <p:cNvPr id="105" name="Прямоугольник 104"/>
          <p:cNvSpPr/>
          <p:nvPr/>
        </p:nvSpPr>
        <p:spPr>
          <a:xfrm>
            <a:off x="2000250" y="3429000"/>
            <a:ext cx="357188"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D</a:t>
            </a:r>
            <a:endParaRPr lang="ru-RU" sz="1800" dirty="0">
              <a:solidFill>
                <a:schemeClr val="tx1"/>
              </a:solidFill>
            </a:endParaRPr>
          </a:p>
        </p:txBody>
      </p:sp>
      <p:cxnSp>
        <p:nvCxnSpPr>
          <p:cNvPr id="111" name="Прямая со стрелкой 110"/>
          <p:cNvCxnSpPr/>
          <p:nvPr/>
        </p:nvCxnSpPr>
        <p:spPr>
          <a:xfrm>
            <a:off x="5072063" y="4714875"/>
            <a:ext cx="50006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2" name="Овал 111"/>
          <p:cNvSpPr/>
          <p:nvPr/>
        </p:nvSpPr>
        <p:spPr>
          <a:xfrm>
            <a:off x="5572125" y="4500563"/>
            <a:ext cx="642938"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150" dirty="0">
                <a:solidFill>
                  <a:schemeClr val="tx1"/>
                </a:solidFill>
              </a:rPr>
              <a:t>V11</a:t>
            </a:r>
            <a:endParaRPr lang="ru-RU" sz="1150" dirty="0">
              <a:solidFill>
                <a:schemeClr val="tx1"/>
              </a:solidFill>
            </a:endParaRPr>
          </a:p>
        </p:txBody>
      </p:sp>
      <p:cxnSp>
        <p:nvCxnSpPr>
          <p:cNvPr id="120" name="Прямая со стрелкой 119"/>
          <p:cNvCxnSpPr>
            <a:endCxn id="46" idx="4"/>
          </p:cNvCxnSpPr>
          <p:nvPr/>
        </p:nvCxnSpPr>
        <p:spPr>
          <a:xfrm rot="16200000" flipV="1">
            <a:off x="5661819" y="4304506"/>
            <a:ext cx="357188" cy="349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4" name="Прямая со стрелкой 143"/>
          <p:cNvCxnSpPr/>
          <p:nvPr/>
        </p:nvCxnSpPr>
        <p:spPr>
          <a:xfrm>
            <a:off x="2928938" y="3857625"/>
            <a:ext cx="107156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ChangeArrowheads="1"/>
          </p:cNvSpPr>
          <p:nvPr/>
        </p:nvSpPr>
        <p:spPr bwMode="auto">
          <a:xfrm>
            <a:off x="357188" y="428625"/>
            <a:ext cx="81438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a:cs typeface="Times New Roman" panose="02020603050405020304" pitchFamily="18" charset="0"/>
              </a:rPr>
              <a:t>4.1 Построение сетевого графика (набор работ)</a:t>
            </a:r>
          </a:p>
        </p:txBody>
      </p:sp>
      <p:graphicFrame>
        <p:nvGraphicFramePr>
          <p:cNvPr id="42045" name="Group 61"/>
          <p:cNvGraphicFramePr>
            <a:graphicFrameLocks noGrp="1"/>
          </p:cNvGraphicFramePr>
          <p:nvPr/>
        </p:nvGraphicFramePr>
        <p:xfrm>
          <a:off x="357188" y="1357313"/>
          <a:ext cx="8215312" cy="4618037"/>
        </p:xfrm>
        <a:graphic>
          <a:graphicData uri="http://schemas.openxmlformats.org/drawingml/2006/table">
            <a:tbl>
              <a:tblPr/>
              <a:tblGrid>
                <a:gridCol w="1466850"/>
                <a:gridCol w="4775200"/>
                <a:gridCol w="1973262"/>
              </a:tblGrid>
              <a:tr h="460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Обозначение работы</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Название (содержание работы)</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Comic Sans MS" panose="030F0702030302020204" pitchFamily="66" charset="0"/>
                        </a:rPr>
                        <a:t>Продолжительность работы (год)</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A</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342900" marR="0" lvl="0" indent="-342900" algn="l" defTabSz="914400" rtl="0" eaLnBrk="1" fontAlgn="base" latinLnBrk="0" hangingPunct="1">
                        <a:lnSpc>
                          <a:spcPct val="90000"/>
                        </a:lnSpc>
                        <a:spcBef>
                          <a:spcPct val="2000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Посещать курсы психологии в спец. центрах</a:t>
                      </a:r>
                      <a:endParaRPr kumimoji="0" lang="ru-RU" altLang="ru-RU" sz="14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 0,01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49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B</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Работать и учиться</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0,04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17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С</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Отдавать отчёт своим действиям</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D</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обращать внимания на то, что курят другие</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556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E</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100000"/>
                        </a:lnSpc>
                        <a:spcBef>
                          <a:spcPct val="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Манипуляция в произвольном порядке</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175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F</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Выбирать кафе</a:t>
                      </a: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810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G</a:t>
                      </a:r>
                      <a:endParaRPr kumimoji="0" lang="ru-RU" altLang="ru-RU" sz="1400" b="1"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Найти альтернативу курению самой</a:t>
                      </a: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810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1" i="0" u="none" strike="noStrike" cap="none" normalizeH="0" baseline="0" smtClean="0">
                          <a:ln>
                            <a:noFill/>
                          </a:ln>
                          <a:solidFill>
                            <a:schemeClr val="tx1"/>
                          </a:solidFill>
                          <a:effectLst/>
                          <a:latin typeface="Comic Sans MS" panose="030F0702030302020204" pitchFamily="66" charset="0"/>
                        </a:rPr>
                        <a:t>H</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Ходить в фитнесс-зал по совету друзей</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I</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Читать книги, купленные в магазине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J</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Пройти Мед. Обслуживание в частной клинике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K</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Родить здорового ребёнка за рубежом</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r h="3333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ru-RU" sz="1400" b="0" i="0" u="none" strike="noStrike" cap="none" normalizeH="0" baseline="0" smtClean="0">
                          <a:ln>
                            <a:noFill/>
                          </a:ln>
                          <a:solidFill>
                            <a:schemeClr val="tx1"/>
                          </a:solidFill>
                          <a:effectLst/>
                          <a:latin typeface="Comic Sans MS" panose="030F0702030302020204" pitchFamily="66" charset="0"/>
                        </a:rPr>
                        <a:t>L</a:t>
                      </a:r>
                      <a:endParaRPr kumimoji="0" lang="ru-RU" altLang="ru-RU" sz="1400" b="0" i="0" u="none" strike="noStrike" cap="none" normalizeH="0" baseline="0" smtClean="0">
                        <a:ln>
                          <a:noFill/>
                        </a:ln>
                        <a:solidFill>
                          <a:schemeClr val="tx1"/>
                        </a:solidFill>
                        <a:effectLst/>
                        <a:latin typeface="Comic Sans MS" panose="030F0702030302020204"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marL="342900" indent="-342900">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457200" marR="0" lvl="1" indent="0" algn="l" defTabSz="914400" rtl="0" eaLnBrk="1" fontAlgn="b" latinLnBrk="0" hangingPunct="1">
                        <a:lnSpc>
                          <a:spcPct val="90000"/>
                        </a:lnSpc>
                        <a:spcBef>
                          <a:spcPct val="20000"/>
                        </a:spcBef>
                        <a:spcAft>
                          <a:spcPct val="0"/>
                        </a:spcAft>
                        <a:buClrTx/>
                        <a:buSzTx/>
                        <a:buFontTx/>
                        <a:buNone/>
                        <a:tabLst/>
                      </a:pPr>
                      <a:r>
                        <a:rPr kumimoji="0" lang="ru-RU" altLang="ru-RU" sz="11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Отказаться от вредных привычек по своей воле</a:t>
                      </a:r>
                    </a:p>
                    <a:p>
                      <a:pPr marL="457200" marR="0" lvl="1" indent="0" algn="l" defTabSz="914400" rtl="0" eaLnBrk="1" fontAlgn="b"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ru-RU" altLang="ru-RU" sz="1400" b="1" i="0" u="none" strike="noStrike" cap="none" normalizeH="0" baseline="0" smtClean="0">
                          <a:ln>
                            <a:noFill/>
                          </a:ln>
                          <a:solidFill>
                            <a:schemeClr val="tx1"/>
                          </a:solidFill>
                          <a:effectLst/>
                          <a:latin typeface="Comic Sans MS" panose="030F0702030302020204" pitchFamily="66" charset="0"/>
                        </a:rPr>
                        <a:t>0,01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4"/>
          <p:cNvSpPr txBox="1">
            <a:spLocks noChangeArrowheads="1"/>
          </p:cNvSpPr>
          <p:nvPr/>
        </p:nvSpPr>
        <p:spPr bwMode="auto">
          <a:xfrm>
            <a:off x="500063" y="428625"/>
            <a:ext cx="62865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4.1 Построение сетевого графика </a:t>
            </a:r>
            <a:r>
              <a:rPr lang="ru-RU" altLang="ru-RU">
                <a:cs typeface="Times New Roman" panose="02020603050405020304" pitchFamily="18" charset="0"/>
              </a:rPr>
              <a:t>(последовательность работ)</a:t>
            </a:r>
          </a:p>
        </p:txBody>
      </p:sp>
      <p:sp>
        <p:nvSpPr>
          <p:cNvPr id="35" name="Овал 34"/>
          <p:cNvSpPr/>
          <p:nvPr/>
        </p:nvSpPr>
        <p:spPr>
          <a:xfrm>
            <a:off x="3429000" y="4429125"/>
            <a:ext cx="642938"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200" dirty="0">
                <a:solidFill>
                  <a:schemeClr val="tx1"/>
                </a:solidFill>
              </a:rPr>
              <a:t>V8</a:t>
            </a:r>
            <a:endParaRPr lang="ru-RU" sz="1200" dirty="0">
              <a:solidFill>
                <a:schemeClr val="tx1"/>
              </a:solidFill>
            </a:endParaRPr>
          </a:p>
          <a:p>
            <a:pPr algn="ctr" fontAlgn="auto">
              <a:spcBef>
                <a:spcPts val="0"/>
              </a:spcBef>
              <a:spcAft>
                <a:spcPts val="0"/>
              </a:spcAft>
              <a:defRPr/>
            </a:pPr>
            <a:endParaRPr lang="ru-RU" sz="1800" dirty="0"/>
          </a:p>
        </p:txBody>
      </p:sp>
      <p:sp>
        <p:nvSpPr>
          <p:cNvPr id="36" name="Овал 35"/>
          <p:cNvSpPr/>
          <p:nvPr/>
        </p:nvSpPr>
        <p:spPr>
          <a:xfrm>
            <a:off x="4000500" y="3571875"/>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400" dirty="0">
                <a:solidFill>
                  <a:schemeClr val="tx1"/>
                </a:solidFill>
              </a:rPr>
              <a:t>V6</a:t>
            </a:r>
            <a:endParaRPr lang="ru-RU" sz="1400" dirty="0">
              <a:solidFill>
                <a:schemeClr val="tx1"/>
              </a:solidFill>
            </a:endParaRPr>
          </a:p>
          <a:p>
            <a:pPr algn="ctr" fontAlgn="auto">
              <a:spcBef>
                <a:spcPts val="0"/>
              </a:spcBef>
              <a:spcAft>
                <a:spcPts val="0"/>
              </a:spcAft>
              <a:defRPr/>
            </a:pPr>
            <a:endParaRPr lang="ru-RU" sz="1400" dirty="0"/>
          </a:p>
        </p:txBody>
      </p:sp>
      <p:sp>
        <p:nvSpPr>
          <p:cNvPr id="39" name="Овал 38"/>
          <p:cNvSpPr/>
          <p:nvPr/>
        </p:nvSpPr>
        <p:spPr>
          <a:xfrm>
            <a:off x="4429125" y="4429125"/>
            <a:ext cx="642938"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V9</a:t>
            </a:r>
            <a:endParaRPr lang="ru-RU" sz="1200" dirty="0">
              <a:solidFill>
                <a:schemeClr val="tx1"/>
              </a:solidFill>
            </a:endParaRPr>
          </a:p>
        </p:txBody>
      </p:sp>
      <p:sp>
        <p:nvSpPr>
          <p:cNvPr id="40" name="Овал 39"/>
          <p:cNvSpPr/>
          <p:nvPr/>
        </p:nvSpPr>
        <p:spPr>
          <a:xfrm>
            <a:off x="2357438"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V5</a:t>
            </a:r>
            <a:endParaRPr lang="ru-RU" sz="1400" dirty="0">
              <a:solidFill>
                <a:schemeClr val="tx1"/>
              </a:solidFill>
            </a:endParaRPr>
          </a:p>
        </p:txBody>
      </p:sp>
      <p:sp>
        <p:nvSpPr>
          <p:cNvPr id="41" name="Овал 40"/>
          <p:cNvSpPr/>
          <p:nvPr/>
        </p:nvSpPr>
        <p:spPr>
          <a:xfrm>
            <a:off x="1428750"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V2</a:t>
            </a:r>
            <a:endParaRPr lang="ru-RU" sz="1400" dirty="0">
              <a:solidFill>
                <a:schemeClr val="tx1"/>
              </a:solidFill>
            </a:endParaRPr>
          </a:p>
        </p:txBody>
      </p:sp>
      <p:sp>
        <p:nvSpPr>
          <p:cNvPr id="42" name="Овал 41"/>
          <p:cNvSpPr/>
          <p:nvPr/>
        </p:nvSpPr>
        <p:spPr>
          <a:xfrm>
            <a:off x="2357438" y="2857500"/>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V3</a:t>
            </a:r>
            <a:endParaRPr lang="ru-RU" sz="1400" dirty="0">
              <a:solidFill>
                <a:schemeClr val="tx1"/>
              </a:solidFill>
            </a:endParaRPr>
          </a:p>
        </p:txBody>
      </p:sp>
      <p:sp>
        <p:nvSpPr>
          <p:cNvPr id="43" name="Овал 42"/>
          <p:cNvSpPr/>
          <p:nvPr/>
        </p:nvSpPr>
        <p:spPr>
          <a:xfrm>
            <a:off x="4143375" y="2857500"/>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V4</a:t>
            </a:r>
            <a:endParaRPr lang="ru-RU" sz="1400" dirty="0">
              <a:solidFill>
                <a:schemeClr val="tx1"/>
              </a:solidFill>
            </a:endParaRPr>
          </a:p>
        </p:txBody>
      </p:sp>
      <p:sp>
        <p:nvSpPr>
          <p:cNvPr id="44" name="Овал 43"/>
          <p:cNvSpPr/>
          <p:nvPr/>
        </p:nvSpPr>
        <p:spPr>
          <a:xfrm>
            <a:off x="2428875" y="4429125"/>
            <a:ext cx="571500" cy="5000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400" dirty="0">
              <a:solidFill>
                <a:schemeClr val="tx1"/>
              </a:solidFill>
            </a:endParaRPr>
          </a:p>
          <a:p>
            <a:pPr algn="ctr" fontAlgn="auto">
              <a:spcBef>
                <a:spcPts val="0"/>
              </a:spcBef>
              <a:spcAft>
                <a:spcPts val="0"/>
              </a:spcAft>
              <a:defRPr/>
            </a:pPr>
            <a:r>
              <a:rPr lang="en-US" sz="1400" dirty="0">
                <a:solidFill>
                  <a:schemeClr val="tx1"/>
                </a:solidFill>
              </a:rPr>
              <a:t>V7</a:t>
            </a:r>
            <a:endParaRPr lang="ru-RU" sz="1400" dirty="0">
              <a:solidFill>
                <a:schemeClr val="tx1"/>
              </a:solidFill>
            </a:endParaRPr>
          </a:p>
          <a:p>
            <a:pPr algn="ctr" fontAlgn="auto">
              <a:spcBef>
                <a:spcPts val="0"/>
              </a:spcBef>
              <a:spcAft>
                <a:spcPts val="0"/>
              </a:spcAft>
              <a:defRPr/>
            </a:pPr>
            <a:endParaRPr lang="ru-RU" sz="1800" dirty="0"/>
          </a:p>
        </p:txBody>
      </p:sp>
      <p:sp>
        <p:nvSpPr>
          <p:cNvPr id="45" name="Овал 44"/>
          <p:cNvSpPr/>
          <p:nvPr/>
        </p:nvSpPr>
        <p:spPr>
          <a:xfrm>
            <a:off x="357188" y="3643313"/>
            <a:ext cx="571500"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rPr>
              <a:t>V1</a:t>
            </a:r>
            <a:endParaRPr lang="ru-RU" sz="1400" dirty="0">
              <a:solidFill>
                <a:schemeClr val="tx1"/>
              </a:solidFill>
            </a:endParaRPr>
          </a:p>
        </p:txBody>
      </p:sp>
      <p:sp>
        <p:nvSpPr>
          <p:cNvPr id="46" name="Овал 45"/>
          <p:cNvSpPr/>
          <p:nvPr/>
        </p:nvSpPr>
        <p:spPr>
          <a:xfrm>
            <a:off x="5500688" y="3643313"/>
            <a:ext cx="642937"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150" dirty="0">
                <a:solidFill>
                  <a:schemeClr val="tx1"/>
                </a:solidFill>
              </a:rPr>
              <a:t>V10</a:t>
            </a:r>
            <a:endParaRPr lang="ru-RU" sz="1150" dirty="0">
              <a:solidFill>
                <a:schemeClr val="tx1"/>
              </a:solidFill>
            </a:endParaRPr>
          </a:p>
        </p:txBody>
      </p:sp>
      <p:cxnSp>
        <p:nvCxnSpPr>
          <p:cNvPr id="48" name="Прямая со стрелкой 47"/>
          <p:cNvCxnSpPr>
            <a:stCxn id="45" idx="6"/>
            <a:endCxn id="41" idx="2"/>
          </p:cNvCxnSpPr>
          <p:nvPr/>
        </p:nvCxnSpPr>
        <p:spPr>
          <a:xfrm>
            <a:off x="928688" y="3894138"/>
            <a:ext cx="500062"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endCxn id="46" idx="2"/>
          </p:cNvCxnSpPr>
          <p:nvPr/>
        </p:nvCxnSpPr>
        <p:spPr>
          <a:xfrm>
            <a:off x="4572000" y="3857625"/>
            <a:ext cx="928688" cy="365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a:off x="2000250" y="3857625"/>
            <a:ext cx="35718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Прямая со стрелкой 59"/>
          <p:cNvCxnSpPr>
            <a:stCxn id="41" idx="7"/>
            <a:endCxn id="42" idx="3"/>
          </p:cNvCxnSpPr>
          <p:nvPr/>
        </p:nvCxnSpPr>
        <p:spPr>
          <a:xfrm rot="5400000" flipH="1" flipV="1">
            <a:off x="1962944" y="3237707"/>
            <a:ext cx="431800" cy="5254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Прямая со стрелкой 62"/>
          <p:cNvCxnSpPr/>
          <p:nvPr/>
        </p:nvCxnSpPr>
        <p:spPr>
          <a:xfrm>
            <a:off x="4000500" y="4714875"/>
            <a:ext cx="42862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p:cNvCxnSpPr/>
          <p:nvPr/>
        </p:nvCxnSpPr>
        <p:spPr>
          <a:xfrm>
            <a:off x="3000375" y="4714875"/>
            <a:ext cx="42862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p:nvPr/>
        </p:nvCxnSpPr>
        <p:spPr>
          <a:xfrm>
            <a:off x="4714875" y="3143250"/>
            <a:ext cx="965200" cy="50006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p:cNvCxnSpPr/>
          <p:nvPr/>
        </p:nvCxnSpPr>
        <p:spPr>
          <a:xfrm>
            <a:off x="2928938" y="3143250"/>
            <a:ext cx="117792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a:stCxn id="41" idx="5"/>
            <a:endCxn id="44" idx="1"/>
          </p:cNvCxnSpPr>
          <p:nvPr/>
        </p:nvCxnSpPr>
        <p:spPr>
          <a:xfrm rot="16200000" flipH="1">
            <a:off x="1998663" y="3987800"/>
            <a:ext cx="431800" cy="5969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a:stCxn id="46" idx="6"/>
            <a:endCxn id="75" idx="2"/>
          </p:cNvCxnSpPr>
          <p:nvPr/>
        </p:nvCxnSpPr>
        <p:spPr>
          <a:xfrm>
            <a:off x="6143625" y="3894138"/>
            <a:ext cx="500063"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Овал 74"/>
          <p:cNvSpPr/>
          <p:nvPr/>
        </p:nvSpPr>
        <p:spPr>
          <a:xfrm>
            <a:off x="6643688" y="3643313"/>
            <a:ext cx="642937" cy="5000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V11</a:t>
            </a:r>
            <a:endParaRPr lang="ru-RU" sz="1200" dirty="0">
              <a:solidFill>
                <a:schemeClr val="tx1"/>
              </a:solidFill>
            </a:endParaRPr>
          </a:p>
        </p:txBody>
      </p:sp>
      <p:sp>
        <p:nvSpPr>
          <p:cNvPr id="83" name="Прямоугольник 82"/>
          <p:cNvSpPr/>
          <p:nvPr/>
        </p:nvSpPr>
        <p:spPr>
          <a:xfrm>
            <a:off x="1000125" y="3357563"/>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A</a:t>
            </a:r>
            <a:endParaRPr lang="ru-RU" sz="1800" dirty="0">
              <a:solidFill>
                <a:schemeClr val="tx1"/>
              </a:solidFill>
            </a:endParaRPr>
          </a:p>
        </p:txBody>
      </p:sp>
      <p:sp>
        <p:nvSpPr>
          <p:cNvPr id="84" name="Прямоугольник 83"/>
          <p:cNvSpPr/>
          <p:nvPr/>
        </p:nvSpPr>
        <p:spPr>
          <a:xfrm>
            <a:off x="1857375" y="428625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C</a:t>
            </a:r>
            <a:endParaRPr lang="ru-RU" sz="1800" dirty="0">
              <a:solidFill>
                <a:schemeClr val="tx1"/>
              </a:solidFill>
            </a:endParaRPr>
          </a:p>
        </p:txBody>
      </p:sp>
      <p:sp>
        <p:nvSpPr>
          <p:cNvPr id="85" name="Прямоугольник 84"/>
          <p:cNvSpPr/>
          <p:nvPr/>
        </p:nvSpPr>
        <p:spPr>
          <a:xfrm>
            <a:off x="5072063" y="3357563"/>
            <a:ext cx="357187"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800" dirty="0">
              <a:solidFill>
                <a:schemeClr val="tx1"/>
              </a:solidFill>
            </a:endParaRPr>
          </a:p>
        </p:txBody>
      </p:sp>
      <p:sp>
        <p:nvSpPr>
          <p:cNvPr id="86" name="Прямоугольник 85"/>
          <p:cNvSpPr/>
          <p:nvPr/>
        </p:nvSpPr>
        <p:spPr>
          <a:xfrm>
            <a:off x="3000375" y="4143375"/>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I</a:t>
            </a:r>
            <a:endParaRPr lang="ru-RU" sz="1800" dirty="0">
              <a:solidFill>
                <a:schemeClr val="tx1"/>
              </a:solidFill>
            </a:endParaRPr>
          </a:p>
        </p:txBody>
      </p:sp>
      <p:sp>
        <p:nvSpPr>
          <p:cNvPr id="87" name="Прямоугольник 86"/>
          <p:cNvSpPr/>
          <p:nvPr/>
        </p:nvSpPr>
        <p:spPr>
          <a:xfrm>
            <a:off x="4857750" y="342900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F</a:t>
            </a:r>
            <a:endParaRPr lang="ru-RU" sz="1800" dirty="0">
              <a:solidFill>
                <a:schemeClr val="tx1"/>
              </a:solidFill>
            </a:endParaRPr>
          </a:p>
        </p:txBody>
      </p:sp>
      <p:sp>
        <p:nvSpPr>
          <p:cNvPr id="88" name="Прямоугольник 87"/>
          <p:cNvSpPr/>
          <p:nvPr/>
        </p:nvSpPr>
        <p:spPr>
          <a:xfrm>
            <a:off x="3286125" y="3429000"/>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E</a:t>
            </a:r>
            <a:endParaRPr lang="ru-RU" sz="1800" dirty="0">
              <a:solidFill>
                <a:schemeClr val="tx1"/>
              </a:solidFill>
            </a:endParaRPr>
          </a:p>
        </p:txBody>
      </p:sp>
      <p:sp>
        <p:nvSpPr>
          <p:cNvPr id="89" name="Прямоугольник 88"/>
          <p:cNvSpPr/>
          <p:nvPr/>
        </p:nvSpPr>
        <p:spPr>
          <a:xfrm>
            <a:off x="5000625" y="2928938"/>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G</a:t>
            </a:r>
            <a:endParaRPr lang="ru-RU" sz="1800" dirty="0">
              <a:solidFill>
                <a:schemeClr val="tx1"/>
              </a:solidFill>
            </a:endParaRPr>
          </a:p>
        </p:txBody>
      </p:sp>
      <p:sp>
        <p:nvSpPr>
          <p:cNvPr id="90" name="Прямоугольник 89"/>
          <p:cNvSpPr/>
          <p:nvPr/>
        </p:nvSpPr>
        <p:spPr>
          <a:xfrm>
            <a:off x="3214688" y="2714625"/>
            <a:ext cx="357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H</a:t>
            </a:r>
            <a:endParaRPr lang="ru-RU" sz="1800" dirty="0">
              <a:solidFill>
                <a:schemeClr val="tx1"/>
              </a:solidFill>
            </a:endParaRPr>
          </a:p>
        </p:txBody>
      </p:sp>
      <p:sp>
        <p:nvSpPr>
          <p:cNvPr id="91" name="Прямоугольник 90"/>
          <p:cNvSpPr/>
          <p:nvPr/>
        </p:nvSpPr>
        <p:spPr>
          <a:xfrm>
            <a:off x="1714500" y="2928938"/>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B</a:t>
            </a:r>
            <a:endParaRPr lang="ru-RU" sz="1800" dirty="0">
              <a:solidFill>
                <a:schemeClr val="tx1"/>
              </a:solidFill>
            </a:endParaRPr>
          </a:p>
        </p:txBody>
      </p:sp>
      <p:sp>
        <p:nvSpPr>
          <p:cNvPr id="101" name="Прямоугольник 100"/>
          <p:cNvSpPr/>
          <p:nvPr/>
        </p:nvSpPr>
        <p:spPr>
          <a:xfrm>
            <a:off x="5143500" y="4071938"/>
            <a:ext cx="357188"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K</a:t>
            </a:r>
            <a:endParaRPr lang="ru-RU" sz="1800" dirty="0">
              <a:solidFill>
                <a:schemeClr val="tx1"/>
              </a:solidFill>
            </a:endParaRPr>
          </a:p>
        </p:txBody>
      </p:sp>
      <p:sp>
        <p:nvSpPr>
          <p:cNvPr id="102" name="Прямоугольник 101"/>
          <p:cNvSpPr/>
          <p:nvPr/>
        </p:nvSpPr>
        <p:spPr>
          <a:xfrm>
            <a:off x="4071938" y="4143375"/>
            <a:ext cx="357187"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J</a:t>
            </a:r>
            <a:endParaRPr lang="ru-RU" sz="1800" dirty="0">
              <a:solidFill>
                <a:schemeClr val="tx1"/>
              </a:solidFill>
            </a:endParaRPr>
          </a:p>
        </p:txBody>
      </p:sp>
      <p:sp>
        <p:nvSpPr>
          <p:cNvPr id="103" name="Прямоугольник 102"/>
          <p:cNvSpPr/>
          <p:nvPr/>
        </p:nvSpPr>
        <p:spPr>
          <a:xfrm>
            <a:off x="6143625" y="3286125"/>
            <a:ext cx="357188"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L</a:t>
            </a:r>
            <a:endParaRPr lang="ru-RU" sz="1800" dirty="0">
              <a:solidFill>
                <a:schemeClr val="tx1"/>
              </a:solidFill>
            </a:endParaRPr>
          </a:p>
        </p:txBody>
      </p:sp>
      <p:sp>
        <p:nvSpPr>
          <p:cNvPr id="105" name="Прямоугольник 104"/>
          <p:cNvSpPr/>
          <p:nvPr/>
        </p:nvSpPr>
        <p:spPr>
          <a:xfrm>
            <a:off x="2000250" y="3429000"/>
            <a:ext cx="357188"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schemeClr val="tx1"/>
                </a:solidFill>
              </a:rPr>
              <a:t>D</a:t>
            </a:r>
            <a:endParaRPr lang="ru-RU" sz="1800" dirty="0">
              <a:solidFill>
                <a:schemeClr val="tx1"/>
              </a:solidFill>
            </a:endParaRPr>
          </a:p>
        </p:txBody>
      </p:sp>
      <p:cxnSp>
        <p:nvCxnSpPr>
          <p:cNvPr id="111" name="Прямая со стрелкой 110"/>
          <p:cNvCxnSpPr>
            <a:endCxn id="46" idx="4"/>
          </p:cNvCxnSpPr>
          <p:nvPr/>
        </p:nvCxnSpPr>
        <p:spPr>
          <a:xfrm flipV="1">
            <a:off x="5072063" y="4143375"/>
            <a:ext cx="750887" cy="5715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4" name="Прямая со стрелкой 143"/>
          <p:cNvCxnSpPr/>
          <p:nvPr/>
        </p:nvCxnSpPr>
        <p:spPr>
          <a:xfrm>
            <a:off x="2928938" y="3857625"/>
            <a:ext cx="107156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57188" y="3143250"/>
            <a:ext cx="500062"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E=0</a:t>
            </a:r>
          </a:p>
          <a:p>
            <a:pPr algn="ctr" fontAlgn="auto">
              <a:spcBef>
                <a:spcPts val="0"/>
              </a:spcBef>
              <a:spcAft>
                <a:spcPts val="0"/>
              </a:spcAft>
              <a:defRPr/>
            </a:pPr>
            <a:r>
              <a:rPr lang="en-US" sz="1200" dirty="0">
                <a:solidFill>
                  <a:schemeClr val="tx1"/>
                </a:solidFill>
              </a:rPr>
              <a:t>L=0</a:t>
            </a:r>
            <a:endParaRPr lang="ru-RU" sz="1200" dirty="0">
              <a:solidFill>
                <a:schemeClr val="tx1"/>
              </a:solidFill>
            </a:endParaRPr>
          </a:p>
        </p:txBody>
      </p:sp>
      <p:sp>
        <p:nvSpPr>
          <p:cNvPr id="49" name="Прямоугольник 48"/>
          <p:cNvSpPr/>
          <p:nvPr/>
        </p:nvSpPr>
        <p:spPr>
          <a:xfrm>
            <a:off x="3286125" y="4000500"/>
            <a:ext cx="785813"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E=2.02</a:t>
            </a:r>
          </a:p>
          <a:p>
            <a:pPr algn="ctr" fontAlgn="auto">
              <a:spcBef>
                <a:spcPts val="0"/>
              </a:spcBef>
              <a:spcAft>
                <a:spcPts val="0"/>
              </a:spcAft>
              <a:defRPr/>
            </a:pPr>
            <a:r>
              <a:rPr lang="en-US" sz="1200" dirty="0">
                <a:solidFill>
                  <a:schemeClr val="tx1"/>
                </a:solidFill>
              </a:rPr>
              <a:t>L=4.45</a:t>
            </a:r>
            <a:endParaRPr lang="ru-RU" sz="1200" dirty="0">
              <a:solidFill>
                <a:schemeClr val="tx1"/>
              </a:solidFill>
            </a:endParaRPr>
          </a:p>
        </p:txBody>
      </p:sp>
      <p:sp>
        <p:nvSpPr>
          <p:cNvPr id="51" name="Прямоугольник 50"/>
          <p:cNvSpPr/>
          <p:nvPr/>
        </p:nvSpPr>
        <p:spPr>
          <a:xfrm>
            <a:off x="4214813" y="2428875"/>
            <a:ext cx="785812"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E=5.05</a:t>
            </a:r>
          </a:p>
          <a:p>
            <a:pPr algn="ctr" fontAlgn="auto">
              <a:spcBef>
                <a:spcPts val="0"/>
              </a:spcBef>
              <a:spcAft>
                <a:spcPts val="0"/>
              </a:spcAft>
              <a:defRPr/>
            </a:pPr>
            <a:r>
              <a:rPr lang="en-US" sz="1200" dirty="0">
                <a:solidFill>
                  <a:schemeClr val="tx1"/>
                </a:solidFill>
              </a:rPr>
              <a:t>L=5.05</a:t>
            </a:r>
            <a:endParaRPr lang="ru-RU" sz="1200" dirty="0">
              <a:solidFill>
                <a:schemeClr val="tx1"/>
              </a:solidFill>
            </a:endParaRPr>
          </a:p>
        </p:txBody>
      </p:sp>
      <p:sp>
        <p:nvSpPr>
          <p:cNvPr id="53" name="Прямоугольник 52"/>
          <p:cNvSpPr/>
          <p:nvPr/>
        </p:nvSpPr>
        <p:spPr>
          <a:xfrm>
            <a:off x="2286000" y="4071938"/>
            <a:ext cx="785813"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E=0.02</a:t>
            </a:r>
          </a:p>
          <a:p>
            <a:pPr algn="ctr" fontAlgn="auto">
              <a:spcBef>
                <a:spcPts val="0"/>
              </a:spcBef>
              <a:spcAft>
                <a:spcPts val="0"/>
              </a:spcAft>
              <a:defRPr/>
            </a:pPr>
            <a:r>
              <a:rPr lang="en-US" sz="1200" dirty="0">
                <a:solidFill>
                  <a:schemeClr val="tx1"/>
                </a:solidFill>
              </a:rPr>
              <a:t>L=2.45</a:t>
            </a:r>
            <a:endParaRPr lang="ru-RU" sz="1200" dirty="0">
              <a:solidFill>
                <a:schemeClr val="tx1"/>
              </a:solidFill>
            </a:endParaRPr>
          </a:p>
        </p:txBody>
      </p:sp>
      <p:sp>
        <p:nvSpPr>
          <p:cNvPr id="54" name="Прямоугольник 53"/>
          <p:cNvSpPr/>
          <p:nvPr/>
        </p:nvSpPr>
        <p:spPr>
          <a:xfrm>
            <a:off x="2428875" y="3286125"/>
            <a:ext cx="857250"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E=2.01</a:t>
            </a:r>
          </a:p>
          <a:p>
            <a:pPr algn="ctr" fontAlgn="auto">
              <a:spcBef>
                <a:spcPts val="0"/>
              </a:spcBef>
              <a:spcAft>
                <a:spcPts val="0"/>
              </a:spcAft>
              <a:defRPr/>
            </a:pPr>
            <a:r>
              <a:rPr lang="en-US" sz="1200" dirty="0">
                <a:solidFill>
                  <a:schemeClr val="tx1"/>
                </a:solidFill>
              </a:rPr>
              <a:t>L=3.75</a:t>
            </a:r>
            <a:endParaRPr lang="ru-RU" sz="1200" dirty="0">
              <a:solidFill>
                <a:schemeClr val="tx1"/>
              </a:solidFill>
            </a:endParaRPr>
          </a:p>
        </p:txBody>
      </p:sp>
      <p:sp>
        <p:nvSpPr>
          <p:cNvPr id="55" name="Прямоугольник 54"/>
          <p:cNvSpPr/>
          <p:nvPr/>
        </p:nvSpPr>
        <p:spPr>
          <a:xfrm>
            <a:off x="2214563" y="2428875"/>
            <a:ext cx="785812"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E=0.05</a:t>
            </a:r>
          </a:p>
          <a:p>
            <a:pPr algn="ctr" fontAlgn="auto">
              <a:spcBef>
                <a:spcPts val="0"/>
              </a:spcBef>
              <a:spcAft>
                <a:spcPts val="0"/>
              </a:spcAft>
              <a:defRPr/>
            </a:pPr>
            <a:r>
              <a:rPr lang="en-US" sz="1200" dirty="0">
                <a:solidFill>
                  <a:schemeClr val="tx1"/>
                </a:solidFill>
              </a:rPr>
              <a:t>L=0.05</a:t>
            </a:r>
            <a:endParaRPr lang="ru-RU" sz="1200" dirty="0">
              <a:solidFill>
                <a:schemeClr val="tx1"/>
              </a:solidFill>
            </a:endParaRPr>
          </a:p>
        </p:txBody>
      </p:sp>
      <p:sp>
        <p:nvSpPr>
          <p:cNvPr id="56" name="Прямоугольник 55"/>
          <p:cNvSpPr/>
          <p:nvPr/>
        </p:nvSpPr>
        <p:spPr>
          <a:xfrm>
            <a:off x="1214438" y="3214688"/>
            <a:ext cx="714375"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E=0.01</a:t>
            </a:r>
          </a:p>
          <a:p>
            <a:pPr algn="ctr" fontAlgn="auto">
              <a:spcBef>
                <a:spcPts val="0"/>
              </a:spcBef>
              <a:spcAft>
                <a:spcPts val="0"/>
              </a:spcAft>
              <a:defRPr/>
            </a:pPr>
            <a:r>
              <a:rPr lang="en-US" sz="1200" dirty="0">
                <a:solidFill>
                  <a:schemeClr val="tx1"/>
                </a:solidFill>
              </a:rPr>
              <a:t>L=0.01</a:t>
            </a:r>
            <a:endParaRPr lang="ru-RU" sz="1200" dirty="0">
              <a:solidFill>
                <a:schemeClr val="tx1"/>
              </a:solidFill>
            </a:endParaRPr>
          </a:p>
        </p:txBody>
      </p:sp>
      <p:sp>
        <p:nvSpPr>
          <p:cNvPr id="57" name="Прямоугольник 56"/>
          <p:cNvSpPr/>
          <p:nvPr/>
        </p:nvSpPr>
        <p:spPr>
          <a:xfrm>
            <a:off x="6643688" y="3214688"/>
            <a:ext cx="785812"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E=5.56</a:t>
            </a:r>
          </a:p>
          <a:p>
            <a:pPr algn="ctr" fontAlgn="auto">
              <a:spcBef>
                <a:spcPts val="0"/>
              </a:spcBef>
              <a:spcAft>
                <a:spcPts val="0"/>
              </a:spcAft>
              <a:defRPr/>
            </a:pPr>
            <a:r>
              <a:rPr lang="en-US" sz="1200" dirty="0">
                <a:solidFill>
                  <a:schemeClr val="tx1"/>
                </a:solidFill>
              </a:rPr>
              <a:t>L=5.56</a:t>
            </a:r>
            <a:endParaRPr lang="ru-RU" sz="1200" dirty="0">
              <a:solidFill>
                <a:schemeClr val="tx1"/>
              </a:solidFill>
            </a:endParaRPr>
          </a:p>
        </p:txBody>
      </p:sp>
      <p:sp>
        <p:nvSpPr>
          <p:cNvPr id="58" name="Прямоугольник 57"/>
          <p:cNvSpPr/>
          <p:nvPr/>
        </p:nvSpPr>
        <p:spPr>
          <a:xfrm>
            <a:off x="4500563" y="4000500"/>
            <a:ext cx="714375"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E=2.52</a:t>
            </a:r>
          </a:p>
          <a:p>
            <a:pPr algn="ctr" fontAlgn="auto">
              <a:spcBef>
                <a:spcPts val="0"/>
              </a:spcBef>
              <a:spcAft>
                <a:spcPts val="0"/>
              </a:spcAft>
              <a:defRPr/>
            </a:pPr>
            <a:r>
              <a:rPr lang="en-US" sz="1200" dirty="0">
                <a:solidFill>
                  <a:schemeClr val="tx1"/>
                </a:solidFill>
              </a:rPr>
              <a:t>L=4.95</a:t>
            </a:r>
            <a:endParaRPr lang="ru-RU" sz="1200" dirty="0">
              <a:solidFill>
                <a:schemeClr val="tx1"/>
              </a:solidFill>
            </a:endParaRPr>
          </a:p>
        </p:txBody>
      </p:sp>
      <p:sp>
        <p:nvSpPr>
          <p:cNvPr id="61" name="Прямоугольник 60"/>
          <p:cNvSpPr/>
          <p:nvPr/>
        </p:nvSpPr>
        <p:spPr>
          <a:xfrm>
            <a:off x="5643563" y="3143250"/>
            <a:ext cx="785812"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E=5.55</a:t>
            </a:r>
          </a:p>
          <a:p>
            <a:pPr algn="ctr" fontAlgn="auto">
              <a:spcBef>
                <a:spcPts val="0"/>
              </a:spcBef>
              <a:spcAft>
                <a:spcPts val="0"/>
              </a:spcAft>
              <a:defRPr/>
            </a:pPr>
            <a:r>
              <a:rPr lang="en-US" sz="1200" dirty="0">
                <a:solidFill>
                  <a:schemeClr val="tx1"/>
                </a:solidFill>
              </a:rPr>
              <a:t>L=5.55</a:t>
            </a:r>
            <a:endParaRPr lang="ru-RU" sz="1200" dirty="0">
              <a:solidFill>
                <a:schemeClr val="tx1"/>
              </a:solidFill>
            </a:endParaRPr>
          </a:p>
        </p:txBody>
      </p:sp>
      <p:sp>
        <p:nvSpPr>
          <p:cNvPr id="62" name="Прямоугольник 61"/>
          <p:cNvSpPr/>
          <p:nvPr/>
        </p:nvSpPr>
        <p:spPr>
          <a:xfrm>
            <a:off x="3857625" y="3214688"/>
            <a:ext cx="714375"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solidFill>
                  <a:schemeClr val="tx1"/>
                </a:solidFill>
              </a:rPr>
              <a:t>E=2.81</a:t>
            </a:r>
          </a:p>
          <a:p>
            <a:pPr algn="ctr" fontAlgn="auto">
              <a:spcBef>
                <a:spcPts val="0"/>
              </a:spcBef>
              <a:spcAft>
                <a:spcPts val="0"/>
              </a:spcAft>
              <a:defRPr/>
            </a:pPr>
            <a:r>
              <a:rPr lang="en-US" sz="1200" dirty="0">
                <a:solidFill>
                  <a:schemeClr val="tx1"/>
                </a:solidFill>
              </a:rPr>
              <a:t>L=4.55</a:t>
            </a:r>
            <a:endParaRPr lang="ru-RU" sz="1200" dirty="0">
              <a:solidFill>
                <a:schemeClr val="tx1"/>
              </a:solidFill>
            </a:endParaRPr>
          </a:p>
        </p:txBody>
      </p:sp>
      <p:sp>
        <p:nvSpPr>
          <p:cNvPr id="69" name="Прямоугольник 68"/>
          <p:cNvSpPr/>
          <p:nvPr/>
        </p:nvSpPr>
        <p:spPr>
          <a:xfrm>
            <a:off x="4143375" y="4286250"/>
            <a:ext cx="428625"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0.5</a:t>
            </a:r>
            <a:endParaRPr lang="ru-RU" sz="1000" dirty="0">
              <a:solidFill>
                <a:srgbClr val="FF0000"/>
              </a:solidFill>
            </a:endParaRPr>
          </a:p>
        </p:txBody>
      </p:sp>
      <p:sp>
        <p:nvSpPr>
          <p:cNvPr id="70" name="Прямоугольник 69"/>
          <p:cNvSpPr/>
          <p:nvPr/>
        </p:nvSpPr>
        <p:spPr>
          <a:xfrm>
            <a:off x="5214938" y="3071813"/>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0.5</a:t>
            </a:r>
            <a:endParaRPr lang="ru-RU" sz="1000" dirty="0">
              <a:solidFill>
                <a:srgbClr val="FF0000"/>
              </a:solidFill>
            </a:endParaRPr>
          </a:p>
        </p:txBody>
      </p:sp>
      <p:sp>
        <p:nvSpPr>
          <p:cNvPr id="71" name="Прямоугольник 70"/>
          <p:cNvSpPr/>
          <p:nvPr/>
        </p:nvSpPr>
        <p:spPr>
          <a:xfrm>
            <a:off x="3429000" y="2786063"/>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5</a:t>
            </a:r>
            <a:endParaRPr lang="ru-RU" sz="1000" dirty="0">
              <a:solidFill>
                <a:srgbClr val="FF0000"/>
              </a:solidFill>
            </a:endParaRPr>
          </a:p>
        </p:txBody>
      </p:sp>
      <p:sp>
        <p:nvSpPr>
          <p:cNvPr id="72" name="Прямоугольник 71"/>
          <p:cNvSpPr/>
          <p:nvPr/>
        </p:nvSpPr>
        <p:spPr>
          <a:xfrm>
            <a:off x="3429000" y="3500438"/>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0.8</a:t>
            </a:r>
            <a:endParaRPr lang="ru-RU" sz="1000" dirty="0">
              <a:solidFill>
                <a:srgbClr val="FF0000"/>
              </a:solidFill>
            </a:endParaRPr>
          </a:p>
        </p:txBody>
      </p:sp>
      <p:sp>
        <p:nvSpPr>
          <p:cNvPr id="73" name="Прямоугольник 72"/>
          <p:cNvSpPr/>
          <p:nvPr/>
        </p:nvSpPr>
        <p:spPr>
          <a:xfrm>
            <a:off x="3071813" y="4357688"/>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2</a:t>
            </a:r>
            <a:endParaRPr lang="ru-RU" sz="1000" dirty="0">
              <a:solidFill>
                <a:srgbClr val="FF0000"/>
              </a:solidFill>
            </a:endParaRPr>
          </a:p>
        </p:txBody>
      </p:sp>
      <p:sp>
        <p:nvSpPr>
          <p:cNvPr id="76" name="Прямоугольник 75"/>
          <p:cNvSpPr/>
          <p:nvPr/>
        </p:nvSpPr>
        <p:spPr>
          <a:xfrm>
            <a:off x="2143125" y="3500438"/>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2</a:t>
            </a:r>
            <a:endParaRPr lang="ru-RU" sz="1000" dirty="0">
              <a:solidFill>
                <a:srgbClr val="FF0000"/>
              </a:solidFill>
            </a:endParaRPr>
          </a:p>
        </p:txBody>
      </p:sp>
      <p:sp>
        <p:nvSpPr>
          <p:cNvPr id="77" name="Прямоугольник 76"/>
          <p:cNvSpPr/>
          <p:nvPr/>
        </p:nvSpPr>
        <p:spPr>
          <a:xfrm>
            <a:off x="1857375" y="3071813"/>
            <a:ext cx="571500"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0.04</a:t>
            </a:r>
            <a:endParaRPr lang="ru-RU" sz="1000" dirty="0">
              <a:solidFill>
                <a:srgbClr val="FF0000"/>
              </a:solidFill>
            </a:endParaRPr>
          </a:p>
        </p:txBody>
      </p:sp>
      <p:sp>
        <p:nvSpPr>
          <p:cNvPr id="78" name="Прямоугольник 77"/>
          <p:cNvSpPr/>
          <p:nvPr/>
        </p:nvSpPr>
        <p:spPr>
          <a:xfrm>
            <a:off x="1928813" y="4500563"/>
            <a:ext cx="642937"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0.01</a:t>
            </a:r>
            <a:endParaRPr lang="ru-RU" sz="1000" dirty="0">
              <a:solidFill>
                <a:srgbClr val="FF0000"/>
              </a:solidFill>
            </a:endParaRPr>
          </a:p>
        </p:txBody>
      </p:sp>
      <p:sp>
        <p:nvSpPr>
          <p:cNvPr id="79" name="Прямоугольник 78"/>
          <p:cNvSpPr/>
          <p:nvPr/>
        </p:nvSpPr>
        <p:spPr>
          <a:xfrm>
            <a:off x="857250" y="3929063"/>
            <a:ext cx="500063"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0.01</a:t>
            </a:r>
            <a:endParaRPr lang="ru-RU" sz="1000" dirty="0">
              <a:solidFill>
                <a:srgbClr val="FF0000"/>
              </a:solidFill>
            </a:endParaRPr>
          </a:p>
        </p:txBody>
      </p:sp>
      <p:sp>
        <p:nvSpPr>
          <p:cNvPr id="81" name="Прямоугольник 80"/>
          <p:cNvSpPr/>
          <p:nvPr/>
        </p:nvSpPr>
        <p:spPr>
          <a:xfrm>
            <a:off x="5072063" y="3500438"/>
            <a:ext cx="4286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1</a:t>
            </a:r>
            <a:endParaRPr lang="ru-RU" sz="1000" dirty="0">
              <a:solidFill>
                <a:srgbClr val="FF0000"/>
              </a:solidFill>
            </a:endParaRPr>
          </a:p>
        </p:txBody>
      </p:sp>
      <p:sp>
        <p:nvSpPr>
          <p:cNvPr id="82" name="Прямоугольник 81"/>
          <p:cNvSpPr/>
          <p:nvPr/>
        </p:nvSpPr>
        <p:spPr>
          <a:xfrm>
            <a:off x="6286500" y="3429000"/>
            <a:ext cx="500063"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0.01</a:t>
            </a:r>
            <a:endParaRPr lang="ru-RU" sz="1000" dirty="0">
              <a:solidFill>
                <a:srgbClr val="FF0000"/>
              </a:solidFill>
            </a:endParaRPr>
          </a:p>
        </p:txBody>
      </p:sp>
      <p:sp>
        <p:nvSpPr>
          <p:cNvPr id="92" name="Прямоугольник 91"/>
          <p:cNvSpPr/>
          <p:nvPr/>
        </p:nvSpPr>
        <p:spPr>
          <a:xfrm>
            <a:off x="5286375" y="4214813"/>
            <a:ext cx="571500"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rgbClr val="FF0000"/>
                </a:solidFill>
              </a:rPr>
              <a:t>0.6</a:t>
            </a:r>
            <a:endParaRPr lang="ru-RU" sz="1000" dirty="0">
              <a:solidFill>
                <a:srgbClr val="FF000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4" name="Object 4"/>
          <p:cNvGraphicFramePr>
            <a:graphicFrameLocks noChangeAspect="1"/>
          </p:cNvGraphicFramePr>
          <p:nvPr/>
        </p:nvGraphicFramePr>
        <p:xfrm>
          <a:off x="866775" y="1990725"/>
          <a:ext cx="7886700" cy="3333750"/>
        </p:xfrm>
        <a:graphic>
          <a:graphicData uri="http://schemas.openxmlformats.org/presentationml/2006/ole">
            <mc:AlternateContent xmlns:mc="http://schemas.openxmlformats.org/markup-compatibility/2006">
              <mc:Choice xmlns:v="urn:schemas-microsoft-com:vml" Requires="v">
                <p:oleObj spid="_x0000_s44038" name="Worksheet" r:id="rId3" imgW="7296046" imgH="3067186" progId="Excel.Sheet.8">
                  <p:embed/>
                </p:oleObj>
              </mc:Choice>
              <mc:Fallback>
                <p:oleObj name="Worksheet" r:id="rId3" imgW="7296046" imgH="3067186" progId="Excel.Shee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6775" y="1990725"/>
                        <a:ext cx="7886700" cy="333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035" name="Text Box 5"/>
          <p:cNvSpPr txBox="1">
            <a:spLocks noChangeArrowheads="1"/>
          </p:cNvSpPr>
          <p:nvPr/>
        </p:nvSpPr>
        <p:spPr bwMode="auto">
          <a:xfrm>
            <a:off x="1431925" y="5522913"/>
            <a:ext cx="48926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endParaRPr lang="ru-RU" altLang="ru-RU" sz="1800">
              <a:latin typeface="Franklin Gothic Book" pitchFamily="34" charset="0"/>
            </a:endParaRPr>
          </a:p>
        </p:txBody>
      </p:sp>
      <p:sp>
        <p:nvSpPr>
          <p:cNvPr id="44036" name="Text Box 6"/>
          <p:cNvSpPr txBox="1">
            <a:spLocks noChangeArrowheads="1"/>
          </p:cNvSpPr>
          <p:nvPr/>
        </p:nvSpPr>
        <p:spPr bwMode="auto">
          <a:xfrm>
            <a:off x="1981200" y="5562600"/>
            <a:ext cx="541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800">
                <a:latin typeface="Franklin Gothic Book" pitchFamily="34" charset="0"/>
              </a:rPr>
              <a:t>Критический путь </a:t>
            </a:r>
            <a:r>
              <a:rPr lang="en-US" altLang="ru-RU" sz="1800">
                <a:latin typeface="Franklin Gothic Book" pitchFamily="34" charset="0"/>
              </a:rPr>
              <a:t>V1-V2-V3-V4-V10-V11</a:t>
            </a:r>
            <a:endParaRPr lang="ru-RU" altLang="ru-RU" sz="1800">
              <a:latin typeface="Franklin Gothic Book" pitchFamily="34" charset="0"/>
            </a:endParaRPr>
          </a:p>
        </p:txBody>
      </p:sp>
      <p:sp>
        <p:nvSpPr>
          <p:cNvPr id="44037" name="Rectangle 7"/>
          <p:cNvSpPr>
            <a:spLocks noChangeArrowheads="1"/>
          </p:cNvSpPr>
          <p:nvPr/>
        </p:nvSpPr>
        <p:spPr bwMode="auto">
          <a:xfrm>
            <a:off x="285750" y="285750"/>
            <a:ext cx="579913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2800">
                <a:cs typeface="Times New Roman" panose="02020603050405020304" pitchFamily="18" charset="0"/>
              </a:rPr>
              <a:t>4.2 Расчет численных характеристик</a:t>
            </a:r>
          </a:p>
          <a:p>
            <a:r>
              <a:rPr lang="ru-RU" altLang="ru-RU" sz="2800">
                <a:cs typeface="Times New Roman" panose="02020603050405020304" pitchFamily="18" charset="0"/>
              </a:rPr>
              <a:t> (параметры работ)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1"/>
          <p:cNvSpPr txBox="1">
            <a:spLocks noChangeArrowheads="1"/>
          </p:cNvSpPr>
          <p:nvPr>
            <p:ph type="title"/>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spcBef>
                <a:spcPct val="50000"/>
              </a:spcBef>
            </a:pPr>
            <a:r>
              <a:rPr lang="ru-RU" altLang="ru-RU" b="1" i="1">
                <a:latin typeface="Adobe Garamond Pro Bold" pitchFamily="18" charset="0"/>
              </a:rPr>
              <a:t>2. Дерево целей</a:t>
            </a:r>
          </a:p>
        </p:txBody>
      </p:sp>
      <p:sp>
        <p:nvSpPr>
          <p:cNvPr id="36" name="TextBox 35"/>
          <p:cNvSpPr txBox="1">
            <a:spLocks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lvl="1"/>
            <a:r>
              <a:rPr lang="ru-RU" altLang="ru-RU" sz="2400" u="sng"/>
              <a:t>Постановка цели. </a:t>
            </a:r>
          </a:p>
          <a:p>
            <a:pPr lvl="1"/>
            <a:r>
              <a:rPr lang="ru-RU" altLang="ru-RU" sz="2400"/>
              <a:t> В качестве цели по решению нашей проблемы   формулируем «бросить курить».</a:t>
            </a:r>
          </a:p>
          <a:p>
            <a:pPr lvl="1"/>
            <a:r>
              <a:rPr lang="ru-RU" altLang="ru-RU" sz="2400" u="sng"/>
              <a:t>Формулировка критериев оценки достижения желаемого результата</a:t>
            </a:r>
            <a:endParaRPr lang="ru-RU" altLang="ru-RU" sz="2400"/>
          </a:p>
          <a:p>
            <a:pPr lvl="1"/>
            <a:r>
              <a:rPr lang="ru-RU" altLang="ru-RU" sz="2400"/>
              <a:t> В качестве критерия оценки степени достижения поставленной цели будем использовать коэффициенты относительной важности. Эти коэффициенты будем определять для всех подцелей (компонент) построенного дерева целей.</a:t>
            </a:r>
          </a:p>
          <a:p>
            <a:pPr lvl="1">
              <a:lnSpc>
                <a:spcPct val="80000"/>
              </a:lnSpc>
              <a:spcBef>
                <a:spcPct val="0"/>
              </a:spcBef>
              <a:buClr>
                <a:schemeClr val="folHlink"/>
              </a:buClr>
              <a:buFont typeface="Wingdings" panose="05000000000000000000" pitchFamily="2" charset="2"/>
              <a:buNone/>
            </a:pPr>
            <a:endParaRPr lang="ru-RU" altLang="ru-RU" sz="2000" b="1" i="1">
              <a:latin typeface="Franklin Gothic Book"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685800" y="1600200"/>
            <a:ext cx="7924800" cy="254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120000"/>
              </a:lnSpc>
              <a:spcBef>
                <a:spcPct val="50000"/>
              </a:spcBef>
            </a:pPr>
            <a:r>
              <a:rPr lang="ru-RU" altLang="ru-RU" sz="1800">
                <a:cs typeface="Times New Roman" panose="02020603050405020304" pitchFamily="18" charset="0"/>
              </a:rPr>
              <a:t>Использование системного анализа для принятия решений имеет очень большую важность. Он помогает выявить слабые места, распределить приоритеты и избежать возможных ошибок.</a:t>
            </a:r>
          </a:p>
          <a:p>
            <a:pPr>
              <a:lnSpc>
                <a:spcPct val="120000"/>
              </a:lnSpc>
              <a:spcBef>
                <a:spcPct val="50000"/>
              </a:spcBef>
            </a:pPr>
            <a:r>
              <a:rPr lang="ru-RU" altLang="ru-RU" sz="1800">
                <a:cs typeface="Times New Roman" panose="02020603050405020304" pitchFamily="18" charset="0"/>
              </a:rPr>
              <a:t>Проанализировав все возможные пути решения и реализации поставленной цели и построив системный график, можно выбрать оптимальный путь достижения поставленной цели и разработать подробный план мероприятий по ее достижению.</a:t>
            </a:r>
          </a:p>
        </p:txBody>
      </p:sp>
      <p:sp>
        <p:nvSpPr>
          <p:cNvPr id="45059" name="Text Box 3"/>
          <p:cNvSpPr txBox="1">
            <a:spLocks noChangeArrowheads="1"/>
          </p:cNvSpPr>
          <p:nvPr/>
        </p:nvSpPr>
        <p:spPr bwMode="auto">
          <a:xfrm>
            <a:off x="1928813" y="500063"/>
            <a:ext cx="4319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spcBef>
                <a:spcPct val="50000"/>
              </a:spcBef>
            </a:pPr>
            <a:r>
              <a:rPr lang="ru-RU" altLang="ru-RU">
                <a:cs typeface="Times New Roman" panose="02020603050405020304" pitchFamily="18" charset="0"/>
              </a:rPr>
              <a:t>5. Заключение</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Заголовок 1"/>
          <p:cNvPicPr>
            <a:picLocks noGrp="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685800" y="631825"/>
            <a:ext cx="7772400" cy="1096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Прямоугольник 3"/>
          <p:cNvSpPr>
            <a:spLocks noChangeArrowheads="1"/>
          </p:cNvSpPr>
          <p:nvPr>
            <p:ph type="body" idx="1"/>
          </p:nvPr>
        </p:nvSpPr>
        <p:spPr>
          <a:xfrm>
            <a:off x="457200" y="1600200"/>
            <a:ext cx="8229600" cy="4997450"/>
          </a:xfrm>
          <a:solidFill>
            <a:schemeClr val="accent1"/>
          </a:solidFill>
          <a:ln w="25400" algn="ctr">
            <a:solidFill>
              <a:srgbClr val="B0761F"/>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spcBef>
                <a:spcPct val="0"/>
              </a:spcBef>
              <a:buFontTx/>
              <a:buNone/>
            </a:pPr>
            <a:r>
              <a:rPr lang="ru-RU" altLang="ru-RU"/>
              <a:t>Стать счастливой</a:t>
            </a:r>
          </a:p>
        </p:txBody>
      </p:sp>
      <p:cxnSp>
        <p:nvCxnSpPr>
          <p:cNvPr id="35" name="Прямая соединительная линия 34"/>
          <p:cNvCxnSpPr>
            <a:stCxn id="4" idx="2"/>
          </p:cNvCxnSpPr>
          <p:nvPr/>
        </p:nvCxnSpPr>
        <p:spPr>
          <a:xfrm rot="5400000">
            <a:off x="4356894" y="2275682"/>
            <a:ext cx="142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197" name="Rectangle 5"/>
          <p:cNvSpPr>
            <a:spLocks noChangeArrowheads="1"/>
          </p:cNvSpPr>
          <p:nvPr/>
        </p:nvSpPr>
        <p:spPr bwMode="auto">
          <a:xfrm>
            <a:off x="2627313" y="1700213"/>
            <a:ext cx="3600450" cy="431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ru-RU" altLang="ru-RU" sz="1800">
                <a:latin typeface="Arial" panose="020B0604020202020204" pitchFamily="34" charset="0"/>
                <a:cs typeface="Arial" panose="020B0604020202020204" pitchFamily="34" charset="0"/>
              </a:rPr>
              <a:t>Бросить курить</a:t>
            </a:r>
          </a:p>
        </p:txBody>
      </p:sp>
      <p:cxnSp>
        <p:nvCxnSpPr>
          <p:cNvPr id="3" name="Прямая соединительная линия 34"/>
          <p:cNvCxnSpPr>
            <a:stCxn id="4" idx="2"/>
          </p:cNvCxnSpPr>
          <p:nvPr/>
        </p:nvCxnSpPr>
        <p:spPr>
          <a:xfrm rot="5400000">
            <a:off x="4356894" y="2213769"/>
            <a:ext cx="142875"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1042988" y="2349500"/>
            <a:ext cx="6643687"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Прямоугольник 4"/>
          <p:cNvSpPr/>
          <p:nvPr/>
        </p:nvSpPr>
        <p:spPr>
          <a:xfrm>
            <a:off x="539750" y="2636838"/>
            <a:ext cx="1643063"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Основываться на силу воли</a:t>
            </a:r>
          </a:p>
        </p:txBody>
      </p:sp>
      <p:sp>
        <p:nvSpPr>
          <p:cNvPr id="6" name="Прямоугольник 4"/>
          <p:cNvSpPr/>
          <p:nvPr/>
        </p:nvSpPr>
        <p:spPr>
          <a:xfrm>
            <a:off x="4932363" y="2636838"/>
            <a:ext cx="1512887"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Проявление желания</a:t>
            </a:r>
          </a:p>
        </p:txBody>
      </p:sp>
      <p:sp>
        <p:nvSpPr>
          <p:cNvPr id="7" name="Прямоугольник 4"/>
          <p:cNvSpPr/>
          <p:nvPr/>
        </p:nvSpPr>
        <p:spPr>
          <a:xfrm>
            <a:off x="6877050" y="2636838"/>
            <a:ext cx="1643063"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Сформировать стимулы </a:t>
            </a:r>
          </a:p>
        </p:txBody>
      </p:sp>
      <p:sp>
        <p:nvSpPr>
          <p:cNvPr id="8" name="Прямоугольник 4"/>
          <p:cNvSpPr/>
          <p:nvPr/>
        </p:nvSpPr>
        <p:spPr>
          <a:xfrm>
            <a:off x="2843213" y="2636838"/>
            <a:ext cx="1643062" cy="6429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400">
                <a:latin typeface="Arial" panose="020B0604020202020204" pitchFamily="34" charset="0"/>
                <a:cs typeface="Arial" panose="020B0604020202020204" pitchFamily="34" charset="0"/>
              </a:rPr>
              <a:t>Прекратить общение с курильщиками</a:t>
            </a:r>
          </a:p>
        </p:txBody>
      </p:sp>
      <p:cxnSp>
        <p:nvCxnSpPr>
          <p:cNvPr id="40" name="Прямая соединительная линия 39"/>
          <p:cNvCxnSpPr/>
          <p:nvPr/>
        </p:nvCxnSpPr>
        <p:spPr>
          <a:xfrm rot="5400000">
            <a:off x="900906"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39"/>
          <p:cNvCxnSpPr/>
          <p:nvPr/>
        </p:nvCxnSpPr>
        <p:spPr>
          <a:xfrm rot="5400000">
            <a:off x="3493293"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39"/>
          <p:cNvCxnSpPr/>
          <p:nvPr/>
        </p:nvCxnSpPr>
        <p:spPr>
          <a:xfrm rot="5400000">
            <a:off x="5725318"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39"/>
          <p:cNvCxnSpPr/>
          <p:nvPr/>
        </p:nvCxnSpPr>
        <p:spPr>
          <a:xfrm rot="5400000">
            <a:off x="7525543" y="2491582"/>
            <a:ext cx="28416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p:nvPr/>
        </p:nvCxnSpPr>
        <p:spPr>
          <a:xfrm rot="5400000">
            <a:off x="-817563"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38"/>
          <p:cNvCxnSpPr/>
          <p:nvPr/>
        </p:nvCxnSpPr>
        <p:spPr>
          <a:xfrm rot="5400000">
            <a:off x="1485900"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38"/>
          <p:cNvCxnSpPr/>
          <p:nvPr/>
        </p:nvCxnSpPr>
        <p:spPr>
          <a:xfrm rot="5400000">
            <a:off x="3575050"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38"/>
          <p:cNvCxnSpPr/>
          <p:nvPr/>
        </p:nvCxnSpPr>
        <p:spPr>
          <a:xfrm rot="5400000">
            <a:off x="5519737" y="4641851"/>
            <a:ext cx="2714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827088" y="3500438"/>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самосовершенствование</a:t>
            </a:r>
          </a:p>
        </p:txBody>
      </p:sp>
      <p:sp>
        <p:nvSpPr>
          <p:cNvPr id="16" name="Прямоугольник 8"/>
          <p:cNvSpPr/>
          <p:nvPr/>
        </p:nvSpPr>
        <p:spPr>
          <a:xfrm>
            <a:off x="827088" y="4437063"/>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саморазвитие</a:t>
            </a:r>
          </a:p>
        </p:txBody>
      </p:sp>
      <p:sp>
        <p:nvSpPr>
          <p:cNvPr id="17" name="Прямоугольник 8"/>
          <p:cNvSpPr/>
          <p:nvPr/>
        </p:nvSpPr>
        <p:spPr>
          <a:xfrm>
            <a:off x="827088" y="5300663"/>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самоанализ</a:t>
            </a:r>
          </a:p>
        </p:txBody>
      </p:sp>
      <p:sp>
        <p:nvSpPr>
          <p:cNvPr id="18" name="Прямоугольник 8"/>
          <p:cNvSpPr/>
          <p:nvPr/>
        </p:nvSpPr>
        <p:spPr>
          <a:xfrm>
            <a:off x="3132138" y="3500438"/>
            <a:ext cx="1439862" cy="72072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Избегать общества курящих</a:t>
            </a:r>
          </a:p>
        </p:txBody>
      </p:sp>
      <p:sp>
        <p:nvSpPr>
          <p:cNvPr id="19" name="Прямоугольник 8"/>
          <p:cNvSpPr/>
          <p:nvPr/>
        </p:nvSpPr>
        <p:spPr>
          <a:xfrm>
            <a:off x="3132138" y="4365625"/>
            <a:ext cx="1441450" cy="7921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Провести беседу с друзьями чтобы они тоже бросили курить</a:t>
            </a:r>
          </a:p>
        </p:txBody>
      </p:sp>
      <p:sp>
        <p:nvSpPr>
          <p:cNvPr id="20" name="Прямоугольник 8"/>
          <p:cNvSpPr/>
          <p:nvPr/>
        </p:nvSpPr>
        <p:spPr>
          <a:xfrm>
            <a:off x="3132138" y="5229225"/>
            <a:ext cx="1439862" cy="79216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В кафе выбирать зону для некурящих</a:t>
            </a:r>
          </a:p>
        </p:txBody>
      </p:sp>
      <p:sp>
        <p:nvSpPr>
          <p:cNvPr id="21" name="Прямоугольник 8"/>
          <p:cNvSpPr/>
          <p:nvPr/>
        </p:nvSpPr>
        <p:spPr>
          <a:xfrm>
            <a:off x="7164388" y="5300663"/>
            <a:ext cx="1511300" cy="792162"/>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Родить здоровых детей</a:t>
            </a:r>
          </a:p>
        </p:txBody>
      </p:sp>
      <p:sp>
        <p:nvSpPr>
          <p:cNvPr id="23" name="Прямоугольник 8"/>
          <p:cNvSpPr/>
          <p:nvPr/>
        </p:nvSpPr>
        <p:spPr>
          <a:xfrm>
            <a:off x="7164388" y="4292600"/>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Не огорчать близких</a:t>
            </a:r>
          </a:p>
        </p:txBody>
      </p:sp>
      <p:sp>
        <p:nvSpPr>
          <p:cNvPr id="24" name="Прямоугольник 8"/>
          <p:cNvSpPr/>
          <p:nvPr/>
        </p:nvSpPr>
        <p:spPr>
          <a:xfrm>
            <a:off x="7164388" y="3500438"/>
            <a:ext cx="1357312"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Улучшить здоровье</a:t>
            </a:r>
          </a:p>
        </p:txBody>
      </p:sp>
      <p:sp>
        <p:nvSpPr>
          <p:cNvPr id="25" name="Прямоугольник 8"/>
          <p:cNvSpPr/>
          <p:nvPr/>
        </p:nvSpPr>
        <p:spPr>
          <a:xfrm>
            <a:off x="5219700" y="3500438"/>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Не думать о сигаретах</a:t>
            </a:r>
          </a:p>
        </p:txBody>
      </p:sp>
      <p:sp>
        <p:nvSpPr>
          <p:cNvPr id="26" name="Прямоугольник 8"/>
          <p:cNvSpPr/>
          <p:nvPr/>
        </p:nvSpPr>
        <p:spPr>
          <a:xfrm>
            <a:off x="5219700" y="4365625"/>
            <a:ext cx="1357313" cy="7143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Заниматься спортом</a:t>
            </a:r>
          </a:p>
        </p:txBody>
      </p:sp>
      <p:sp>
        <p:nvSpPr>
          <p:cNvPr id="27" name="Прямоугольник 8"/>
          <p:cNvSpPr/>
          <p:nvPr/>
        </p:nvSpPr>
        <p:spPr>
          <a:xfrm>
            <a:off x="5219700" y="5300663"/>
            <a:ext cx="1439863" cy="72072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gn="ctr"/>
            <a:r>
              <a:rPr lang="ru-RU" altLang="ru-RU" sz="1200">
                <a:latin typeface="Arial" panose="020B0604020202020204" pitchFamily="34" charset="0"/>
                <a:cs typeface="Arial" panose="020B0604020202020204" pitchFamily="34" charset="0"/>
              </a:rPr>
              <a:t>Читать книги под названием «как бросить курить»</a:t>
            </a:r>
          </a:p>
        </p:txBody>
      </p:sp>
      <p:cxnSp>
        <p:nvCxnSpPr>
          <p:cNvPr id="48" name="Прямая соединительная линия 47"/>
          <p:cNvCxnSpPr>
            <a:endCxn id="9" idx="1"/>
          </p:cNvCxnSpPr>
          <p:nvPr/>
        </p:nvCxnSpPr>
        <p:spPr>
          <a:xfrm>
            <a:off x="539750" y="39338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Прямая соединительная линия 47"/>
          <p:cNvCxnSpPr>
            <a:endCxn id="9" idx="1"/>
          </p:cNvCxnSpPr>
          <p:nvPr/>
        </p:nvCxnSpPr>
        <p:spPr>
          <a:xfrm>
            <a:off x="539750" y="48688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47"/>
          <p:cNvCxnSpPr>
            <a:endCxn id="9" idx="1"/>
          </p:cNvCxnSpPr>
          <p:nvPr/>
        </p:nvCxnSpPr>
        <p:spPr>
          <a:xfrm>
            <a:off x="539750"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47"/>
          <p:cNvCxnSpPr>
            <a:endCxn id="9" idx="1"/>
          </p:cNvCxnSpPr>
          <p:nvPr/>
        </p:nvCxnSpPr>
        <p:spPr>
          <a:xfrm>
            <a:off x="2843213"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47"/>
          <p:cNvCxnSpPr>
            <a:endCxn id="9" idx="1"/>
          </p:cNvCxnSpPr>
          <p:nvPr/>
        </p:nvCxnSpPr>
        <p:spPr>
          <a:xfrm>
            <a:off x="2843213" y="47974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47"/>
          <p:cNvCxnSpPr>
            <a:endCxn id="9" idx="1"/>
          </p:cNvCxnSpPr>
          <p:nvPr/>
        </p:nvCxnSpPr>
        <p:spPr>
          <a:xfrm>
            <a:off x="2843213"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47"/>
          <p:cNvCxnSpPr>
            <a:endCxn id="9" idx="1"/>
          </p:cNvCxnSpPr>
          <p:nvPr/>
        </p:nvCxnSpPr>
        <p:spPr>
          <a:xfrm>
            <a:off x="4932363"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47"/>
          <p:cNvCxnSpPr>
            <a:endCxn id="9" idx="1"/>
          </p:cNvCxnSpPr>
          <p:nvPr/>
        </p:nvCxnSpPr>
        <p:spPr>
          <a:xfrm>
            <a:off x="6877050"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47"/>
          <p:cNvCxnSpPr>
            <a:endCxn id="9" idx="1"/>
          </p:cNvCxnSpPr>
          <p:nvPr/>
        </p:nvCxnSpPr>
        <p:spPr>
          <a:xfrm>
            <a:off x="6877050" y="47244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47"/>
          <p:cNvCxnSpPr>
            <a:endCxn id="9" idx="1"/>
          </p:cNvCxnSpPr>
          <p:nvPr/>
        </p:nvCxnSpPr>
        <p:spPr>
          <a:xfrm>
            <a:off x="1403350" y="5732463"/>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47"/>
          <p:cNvCxnSpPr>
            <a:endCxn id="9" idx="1"/>
          </p:cNvCxnSpPr>
          <p:nvPr/>
        </p:nvCxnSpPr>
        <p:spPr>
          <a:xfrm>
            <a:off x="4932363" y="4797425"/>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Прямая соединительная линия 47"/>
          <p:cNvCxnSpPr>
            <a:endCxn id="9" idx="1"/>
          </p:cNvCxnSpPr>
          <p:nvPr/>
        </p:nvCxnSpPr>
        <p:spPr>
          <a:xfrm>
            <a:off x="4932363" y="6021388"/>
            <a:ext cx="28575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7"/>
          <p:cNvCxnSpPr>
            <a:endCxn id="9" idx="1"/>
          </p:cNvCxnSpPr>
          <p:nvPr/>
        </p:nvCxnSpPr>
        <p:spPr>
          <a:xfrm>
            <a:off x="6877050" y="3860800"/>
            <a:ext cx="28575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Заголовок 1"/>
          <p:cNvPicPr>
            <a:picLocks noGrp="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685800" y="676275"/>
            <a:ext cx="7772400" cy="1008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9219" name="Group 3"/>
          <p:cNvGraphicFramePr>
            <a:graphicFrameLocks noGrp="1"/>
          </p:cNvGraphicFramePr>
          <p:nvPr>
            <p:ph sz="half" idx="1"/>
          </p:nvPr>
        </p:nvGraphicFramePr>
        <p:xfrm>
          <a:off x="1104900" y="2071688"/>
          <a:ext cx="7286625" cy="1724025"/>
        </p:xfrm>
        <a:graphic>
          <a:graphicData uri="http://schemas.openxmlformats.org/drawingml/2006/table">
            <a:tbl>
              <a:tblPr/>
              <a:tblGrid>
                <a:gridCol w="3346450"/>
                <a:gridCol w="787400"/>
                <a:gridCol w="785813"/>
                <a:gridCol w="854075"/>
                <a:gridCol w="722312"/>
                <a:gridCol w="790575"/>
              </a:tblGrid>
              <a:tr h="2841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57175">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28733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Основываться на силу воли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857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Прекратить общение с курильщиками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2862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Проявление желания</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857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Сформировать стимулы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graphicFrame>
        <p:nvGraphicFramePr>
          <p:cNvPr id="9268" name="Group 52"/>
          <p:cNvGraphicFramePr>
            <a:graphicFrameLocks noGrp="1"/>
          </p:cNvGraphicFramePr>
          <p:nvPr>
            <p:ph sz="half" idx="2"/>
          </p:nvPr>
        </p:nvGraphicFramePr>
        <p:xfrm>
          <a:off x="755650" y="4149725"/>
          <a:ext cx="7848600" cy="2246313"/>
        </p:xfrm>
        <a:graphic>
          <a:graphicData uri="http://schemas.openxmlformats.org/drawingml/2006/table">
            <a:tbl>
              <a:tblPr/>
              <a:tblGrid>
                <a:gridCol w="3429000"/>
                <a:gridCol w="581025"/>
                <a:gridCol w="561975"/>
                <a:gridCol w="534988"/>
                <a:gridCol w="530225"/>
                <a:gridCol w="534987"/>
                <a:gridCol w="912813"/>
                <a:gridCol w="763587"/>
              </a:tblGrid>
              <a:tr h="17621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КОВ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33363">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r>
              <a:tr h="29051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Основываться на силу воли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1115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Прекратить общение с курильщиками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98463">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Проявление желания</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429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6600CC"/>
                          </a:solidFill>
                          <a:effectLst/>
                          <a:latin typeface="Times New Roman" panose="02020603050405020304" pitchFamily="18" charset="0"/>
                          <a:cs typeface="Times New Roman" panose="02020603050405020304" pitchFamily="18" charset="0"/>
                        </a:rPr>
                        <a:t>Сформировать стимулы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4488">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5" name="Прямоугольник 4"/>
          <p:cNvSpPr/>
          <p:nvPr/>
        </p:nvSpPr>
        <p:spPr>
          <a:xfrm>
            <a:off x="900113" y="1268413"/>
            <a:ext cx="5572125" cy="4302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b="1">
                <a:solidFill>
                  <a:srgbClr val="6600CC"/>
                </a:solidFill>
                <a:cs typeface="Times New Roman" panose="02020603050405020304" pitchFamily="18" charset="0"/>
              </a:rPr>
              <a:t>Матрица опроса экспертов</a:t>
            </a:r>
          </a:p>
        </p:txBody>
      </p:sp>
      <p:sp>
        <p:nvSpPr>
          <p:cNvPr id="7" name="Прямоугольник 6"/>
          <p:cNvSpPr/>
          <p:nvPr/>
        </p:nvSpPr>
        <p:spPr>
          <a:xfrm>
            <a:off x="755650" y="3716338"/>
            <a:ext cx="55721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b="1">
                <a:solidFill>
                  <a:srgbClr val="6600CC"/>
                </a:solidFill>
                <a:cs typeface="Times New Roman" panose="02020603050405020304" pitchFamily="18" charset="0"/>
              </a:rPr>
              <a:t>Матрица преобразованных рангов</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01752" y="457200"/>
            <a:ext cx="8686800" cy="841248"/>
          </a:xfrm>
          <a:noFill/>
        </p:spPr>
        <p:txBody>
          <a:bodyPr>
            <a:normAutofit fontScale="90000"/>
          </a:bodyPr>
          <a:lstStyle/>
          <a:p>
            <a:pPr algn="l" fontAlgn="auto">
              <a:spcAft>
                <a:spcPts val="0"/>
              </a:spcAft>
              <a:defRPr/>
            </a:pPr>
            <a:r>
              <a:rPr lang="ru-RU" sz="3600" cap="all" dirty="0">
                <a:solidFill>
                  <a:schemeClr val="tx1"/>
                </a:solidFill>
                <a:effectLst>
                  <a:reflection blurRad="12700" stA="48000" endA="300" endPos="55000" dir="5400000" sy="-90000" algn="bl" rotWithShape="0"/>
                </a:effectLst>
                <a:cs typeface="Times New Roman" pitchFamily="18" charset="0"/>
              </a:rPr>
              <a:t>2.2. </a:t>
            </a:r>
            <a:r>
              <a:rPr lang="ru-RU" sz="3600" cap="all" dirty="0">
                <a:effectLst>
                  <a:reflection blurRad="12700" stA="48000" endA="300" endPos="55000" dir="5400000" sy="-90000" algn="bl" rotWithShape="0"/>
                </a:effectLst>
                <a:cs typeface="Times New Roman" pitchFamily="18" charset="0"/>
              </a:rPr>
              <a:t>Р</a:t>
            </a:r>
            <a:r>
              <a:rPr lang="ru-RU" sz="3600" dirty="0">
                <a:effectLst>
                  <a:reflection blurRad="12700" stA="48000" endA="300" endPos="55000" dir="5400000" sy="-90000" algn="bl" rotWithShape="0"/>
                </a:effectLst>
                <a:cs typeface="Times New Roman" pitchFamily="18" charset="0"/>
              </a:rPr>
              <a:t>асчет КОВ Дерева целей (2-й уровень ч.1)</a:t>
            </a:r>
            <a:endParaRPr lang="ru-RU" sz="3600" cap="all" dirty="0">
              <a:solidFill>
                <a:schemeClr val="tx1"/>
              </a:solidFill>
              <a:effectLst>
                <a:reflection blurRad="12700" stA="48000" endA="300" endPos="55000" dir="5400000" sy="-90000" algn="bl" rotWithShape="0"/>
              </a:effectLst>
              <a:cs typeface="Times New Roman" pitchFamily="18" charset="0"/>
            </a:endParaRPr>
          </a:p>
        </p:txBody>
      </p:sp>
      <p:graphicFrame>
        <p:nvGraphicFramePr>
          <p:cNvPr id="10355" name="Group 115"/>
          <p:cNvGraphicFramePr>
            <a:graphicFrameLocks noGrp="1"/>
          </p:cNvGraphicFramePr>
          <p:nvPr/>
        </p:nvGraphicFramePr>
        <p:xfrm>
          <a:off x="357188" y="1428750"/>
          <a:ext cx="7743825" cy="1725613"/>
        </p:xfrm>
        <a:graphic>
          <a:graphicData uri="http://schemas.openxmlformats.org/drawingml/2006/table">
            <a:tbl>
              <a:tblPr/>
              <a:tblGrid>
                <a:gridCol w="3113087"/>
                <a:gridCol w="733425"/>
                <a:gridCol w="731838"/>
                <a:gridCol w="793750"/>
                <a:gridCol w="671512"/>
                <a:gridCol w="1700213"/>
              </a:tblGrid>
              <a:tr h="3603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667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САМОСОВЕРШЕНСТВОВАНИЕ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952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САМОРАЗВИТИЕ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445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САМОАНАЛИЗ</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5" name="Прямоугольник 4"/>
          <p:cNvSpPr/>
          <p:nvPr/>
        </p:nvSpPr>
        <p:spPr>
          <a:xfrm>
            <a:off x="8001000" y="3141663"/>
            <a:ext cx="1143000"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latin typeface="Times New Roman" pitchFamily="18" charset="0"/>
                <a:cs typeface="Times New Roman" pitchFamily="18" charset="0"/>
              </a:rPr>
              <a:t>R max = </a:t>
            </a:r>
            <a:r>
              <a:rPr lang="ru-RU" sz="1400" dirty="0">
                <a:solidFill>
                  <a:schemeClr val="tx1"/>
                </a:solidFill>
                <a:latin typeface="Times New Roman" pitchFamily="18" charset="0"/>
                <a:cs typeface="Times New Roman" pitchFamily="18" charset="0"/>
              </a:rPr>
              <a:t>3</a:t>
            </a:r>
            <a:endParaRPr lang="ru-RU" sz="1400" dirty="0">
              <a:solidFill>
                <a:schemeClr val="tx1"/>
              </a:solidFill>
              <a:latin typeface="Times New Roman" pitchFamily="18" charset="0"/>
              <a:cs typeface="Times New Roman" pitchFamily="18" charset="0"/>
            </a:endParaRPr>
          </a:p>
        </p:txBody>
      </p:sp>
      <p:sp>
        <p:nvSpPr>
          <p:cNvPr id="6" name="Прямоугольник 5"/>
          <p:cNvSpPr/>
          <p:nvPr/>
        </p:nvSpPr>
        <p:spPr>
          <a:xfrm>
            <a:off x="357188" y="1143000"/>
            <a:ext cx="5572125"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опроса экспертов</a:t>
            </a:r>
          </a:p>
        </p:txBody>
      </p:sp>
      <p:graphicFrame>
        <p:nvGraphicFramePr>
          <p:cNvPr id="10354" name="Group 114"/>
          <p:cNvGraphicFramePr>
            <a:graphicFrameLocks noGrp="1"/>
          </p:cNvGraphicFramePr>
          <p:nvPr/>
        </p:nvGraphicFramePr>
        <p:xfrm>
          <a:off x="500063" y="3929063"/>
          <a:ext cx="7858125" cy="2228850"/>
        </p:xfrm>
        <a:graphic>
          <a:graphicData uri="http://schemas.openxmlformats.org/drawingml/2006/table">
            <a:tbl>
              <a:tblPr/>
              <a:tblGrid>
                <a:gridCol w="3128962"/>
                <a:gridCol w="528638"/>
                <a:gridCol w="514350"/>
                <a:gridCol w="487362"/>
                <a:gridCol w="487363"/>
                <a:gridCol w="485775"/>
                <a:gridCol w="835025"/>
                <a:gridCol w="695325"/>
                <a:gridCol w="695325"/>
              </a:tblGrid>
              <a:tr h="31750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КОВ</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40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САМОСОВЕРШЕНСТВОВАНИЕ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0,122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83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САМОРАЗВИТИЕ</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0,148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699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САМОАНАЛИЗ</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06400">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8" name="Прямоугольник 7"/>
          <p:cNvSpPr/>
          <p:nvPr/>
        </p:nvSpPr>
        <p:spPr>
          <a:xfrm>
            <a:off x="428625" y="3643313"/>
            <a:ext cx="55721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01752" y="457200"/>
            <a:ext cx="8686800" cy="841248"/>
          </a:xfrm>
          <a:noFill/>
        </p:spPr>
        <p:txBody>
          <a:bodyPr>
            <a:normAutofit fontScale="90000"/>
          </a:bodyPr>
          <a:lstStyle/>
          <a:p>
            <a:pPr algn="l" fontAlgn="auto">
              <a:spcAft>
                <a:spcPts val="0"/>
              </a:spcAft>
              <a:defRPr/>
            </a:pPr>
            <a:r>
              <a:rPr lang="ru-RU" sz="3600" cap="all" dirty="0">
                <a:solidFill>
                  <a:schemeClr val="tx1"/>
                </a:solidFill>
                <a:effectLst>
                  <a:reflection blurRad="12700" stA="48000" endA="300" endPos="55000" dir="5400000" sy="-90000" algn="bl" rotWithShape="0"/>
                </a:effectLst>
                <a:cs typeface="Times New Roman" pitchFamily="18" charset="0"/>
              </a:rPr>
              <a:t>2.2. </a:t>
            </a:r>
            <a:r>
              <a:rPr lang="ru-RU" sz="3600" cap="all" dirty="0">
                <a:effectLst>
                  <a:reflection blurRad="12700" stA="48000" endA="300" endPos="55000" dir="5400000" sy="-90000" algn="bl" rotWithShape="0"/>
                </a:effectLst>
                <a:cs typeface="Times New Roman" pitchFamily="18" charset="0"/>
              </a:rPr>
              <a:t>Р</a:t>
            </a:r>
            <a:r>
              <a:rPr lang="ru-RU" sz="3600" dirty="0">
                <a:effectLst>
                  <a:reflection blurRad="12700" stA="48000" endA="300" endPos="55000" dir="5400000" sy="-90000" algn="bl" rotWithShape="0"/>
                </a:effectLst>
                <a:cs typeface="Times New Roman" pitchFamily="18" charset="0"/>
              </a:rPr>
              <a:t>асчет КОВ Дерева целей (2-й уровень ч.2)</a:t>
            </a:r>
            <a:endParaRPr lang="ru-RU" sz="3600" cap="all" dirty="0">
              <a:solidFill>
                <a:schemeClr val="tx1"/>
              </a:solidFill>
              <a:effectLst>
                <a:reflection blurRad="12700" stA="48000" endA="300" endPos="55000" dir="5400000" sy="-90000" algn="bl" rotWithShape="0"/>
              </a:effectLst>
              <a:cs typeface="Times New Roman" pitchFamily="18" charset="0"/>
            </a:endParaRPr>
          </a:p>
        </p:txBody>
      </p:sp>
      <p:graphicFrame>
        <p:nvGraphicFramePr>
          <p:cNvPr id="11383" name="Group 119"/>
          <p:cNvGraphicFramePr>
            <a:graphicFrameLocks noGrp="1"/>
          </p:cNvGraphicFramePr>
          <p:nvPr/>
        </p:nvGraphicFramePr>
        <p:xfrm>
          <a:off x="357188" y="1428750"/>
          <a:ext cx="7743825" cy="1889125"/>
        </p:xfrm>
        <a:graphic>
          <a:graphicData uri="http://schemas.openxmlformats.org/drawingml/2006/table">
            <a:tbl>
              <a:tblPr/>
              <a:tblGrid>
                <a:gridCol w="3113087"/>
                <a:gridCol w="733425"/>
                <a:gridCol w="731838"/>
                <a:gridCol w="793750"/>
                <a:gridCol w="671512"/>
                <a:gridCol w="1700213"/>
              </a:tblGrid>
              <a:tr h="3603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667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ИЗБЕГАТЬ ОБЩЕСТВА КУРЯЩИХ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952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ПРОВЕСТИ БЕСЕДУ С ДРУЗЬМИ, ЧТО БЫ ТОЖЕ БРОСАЛИ КУРИТЬ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445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 ЗАВЕДЕНИЯ(КАФЕ) ВЫБИРАТЬ ЗОНУ ДЛЯ НЕКУРЯЩИХ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5" name="Прямоугольник 4"/>
          <p:cNvSpPr/>
          <p:nvPr/>
        </p:nvSpPr>
        <p:spPr>
          <a:xfrm>
            <a:off x="7812088" y="3284538"/>
            <a:ext cx="1143000"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latin typeface="Times New Roman" pitchFamily="18" charset="0"/>
                <a:cs typeface="Times New Roman" pitchFamily="18" charset="0"/>
              </a:rPr>
              <a:t>R max = </a:t>
            </a:r>
            <a:r>
              <a:rPr lang="ru-RU" sz="1400" dirty="0">
                <a:solidFill>
                  <a:schemeClr val="tx1"/>
                </a:solidFill>
                <a:latin typeface="Times New Roman" pitchFamily="18" charset="0"/>
                <a:cs typeface="Times New Roman" pitchFamily="18" charset="0"/>
              </a:rPr>
              <a:t>3</a:t>
            </a:r>
            <a:endParaRPr lang="ru-RU" sz="1400" dirty="0">
              <a:solidFill>
                <a:schemeClr val="tx1"/>
              </a:solidFill>
              <a:latin typeface="Times New Roman" pitchFamily="18" charset="0"/>
              <a:cs typeface="Times New Roman" pitchFamily="18" charset="0"/>
            </a:endParaRPr>
          </a:p>
        </p:txBody>
      </p:sp>
      <p:sp>
        <p:nvSpPr>
          <p:cNvPr id="6" name="Прямоугольник 5"/>
          <p:cNvSpPr/>
          <p:nvPr/>
        </p:nvSpPr>
        <p:spPr>
          <a:xfrm>
            <a:off x="357188" y="1143000"/>
            <a:ext cx="5572125"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опроса экспертов</a:t>
            </a:r>
          </a:p>
        </p:txBody>
      </p:sp>
      <p:graphicFrame>
        <p:nvGraphicFramePr>
          <p:cNvPr id="11381" name="Group 117"/>
          <p:cNvGraphicFramePr>
            <a:graphicFrameLocks noGrp="1"/>
          </p:cNvGraphicFramePr>
          <p:nvPr/>
        </p:nvGraphicFramePr>
        <p:xfrm>
          <a:off x="500063" y="3929063"/>
          <a:ext cx="7786687" cy="2316162"/>
        </p:xfrm>
        <a:graphic>
          <a:graphicData uri="http://schemas.openxmlformats.org/drawingml/2006/table">
            <a:tbl>
              <a:tblPr/>
              <a:tblGrid>
                <a:gridCol w="3100387"/>
                <a:gridCol w="523875"/>
                <a:gridCol w="509588"/>
                <a:gridCol w="482600"/>
                <a:gridCol w="482600"/>
                <a:gridCol w="482600"/>
                <a:gridCol w="827087"/>
                <a:gridCol w="688975"/>
                <a:gridCol w="688975"/>
              </a:tblGrid>
              <a:tr h="31750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КОВ</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40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ИЗБЕГАТЬ ОБЩЕСТВА КУРЯЩИХ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0,67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0,181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83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ПРОВЕСТИ БЕСЕДУ С ДРУЗЬМИ, ЧТО БЫ ТОЖЕ БРОСАЛИ КУРИТЬ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0,054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699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В ЗАВЕДЕНИЯ(КАФЕ) ВЫБИРАТЬ ЗОНУ ДЛЯ НЕКУРЯЩИХ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0,13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06400">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8" name="Прямоугольник 7"/>
          <p:cNvSpPr/>
          <p:nvPr/>
        </p:nvSpPr>
        <p:spPr>
          <a:xfrm>
            <a:off x="428625" y="3643313"/>
            <a:ext cx="55721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301752" y="457200"/>
            <a:ext cx="8686800" cy="841248"/>
          </a:xfrm>
          <a:noFill/>
        </p:spPr>
        <p:txBody>
          <a:bodyPr>
            <a:normAutofit fontScale="90000"/>
          </a:bodyPr>
          <a:lstStyle/>
          <a:p>
            <a:pPr algn="l" fontAlgn="auto">
              <a:spcAft>
                <a:spcPts val="0"/>
              </a:spcAft>
              <a:defRPr/>
            </a:pPr>
            <a:r>
              <a:rPr lang="ru-RU" sz="3600" cap="all" dirty="0">
                <a:solidFill>
                  <a:schemeClr val="tx1"/>
                </a:solidFill>
                <a:effectLst>
                  <a:reflection blurRad="12700" stA="48000" endA="300" endPos="55000" dir="5400000" sy="-90000" algn="bl" rotWithShape="0"/>
                </a:effectLst>
                <a:cs typeface="Times New Roman" pitchFamily="18" charset="0"/>
              </a:rPr>
              <a:t>2.2. </a:t>
            </a:r>
            <a:r>
              <a:rPr lang="ru-RU" sz="3600" cap="all" dirty="0">
                <a:effectLst>
                  <a:reflection blurRad="12700" stA="48000" endA="300" endPos="55000" dir="5400000" sy="-90000" algn="bl" rotWithShape="0"/>
                </a:effectLst>
                <a:cs typeface="Times New Roman" pitchFamily="18" charset="0"/>
              </a:rPr>
              <a:t>Р</a:t>
            </a:r>
            <a:r>
              <a:rPr lang="ru-RU" sz="3600" dirty="0">
                <a:effectLst>
                  <a:reflection blurRad="12700" stA="48000" endA="300" endPos="55000" dir="5400000" sy="-90000" algn="bl" rotWithShape="0"/>
                </a:effectLst>
                <a:cs typeface="Times New Roman" pitchFamily="18" charset="0"/>
              </a:rPr>
              <a:t>асчет КОВ Дерева целей (2-й уровень ч.3)</a:t>
            </a:r>
            <a:endParaRPr lang="ru-RU" sz="3600" cap="all" dirty="0">
              <a:solidFill>
                <a:schemeClr val="tx1"/>
              </a:solidFill>
              <a:effectLst>
                <a:reflection blurRad="12700" stA="48000" endA="300" endPos="55000" dir="5400000" sy="-90000" algn="bl" rotWithShape="0"/>
              </a:effectLst>
              <a:cs typeface="Times New Roman" pitchFamily="18" charset="0"/>
            </a:endParaRPr>
          </a:p>
        </p:txBody>
      </p:sp>
      <p:graphicFrame>
        <p:nvGraphicFramePr>
          <p:cNvPr id="12404" name="Group 116"/>
          <p:cNvGraphicFramePr>
            <a:graphicFrameLocks noGrp="1"/>
          </p:cNvGraphicFramePr>
          <p:nvPr/>
        </p:nvGraphicFramePr>
        <p:xfrm>
          <a:off x="357188" y="1428750"/>
          <a:ext cx="7959725" cy="1736725"/>
        </p:xfrm>
        <a:graphic>
          <a:graphicData uri="http://schemas.openxmlformats.org/drawingml/2006/table">
            <a:tbl>
              <a:tblPr/>
              <a:tblGrid>
                <a:gridCol w="3113087"/>
                <a:gridCol w="733425"/>
                <a:gridCol w="731838"/>
                <a:gridCol w="793750"/>
                <a:gridCol w="671512"/>
                <a:gridCol w="1916113"/>
              </a:tblGrid>
              <a:tr h="360363">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667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ДУМАТЬ О СИГАРЕТАХ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295275">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ЗАНИМАТЬСЯ СПОРТОМ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445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ЧИТАТЬ КНИГИ ПОД НАЗВАНИЕМ «КАК БРОСИТЬ КУРИТЬ»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bl>
          </a:graphicData>
        </a:graphic>
      </p:graphicFrame>
      <p:sp>
        <p:nvSpPr>
          <p:cNvPr id="5" name="Прямоугольник 4"/>
          <p:cNvSpPr/>
          <p:nvPr/>
        </p:nvSpPr>
        <p:spPr>
          <a:xfrm>
            <a:off x="7286625" y="2857500"/>
            <a:ext cx="1143000"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solidFill>
                  <a:schemeClr val="tx1"/>
                </a:solidFill>
                <a:latin typeface="Times New Roman" pitchFamily="18" charset="0"/>
                <a:cs typeface="Times New Roman" pitchFamily="18" charset="0"/>
              </a:rPr>
              <a:t>R max = </a:t>
            </a:r>
            <a:r>
              <a:rPr lang="ru-RU" sz="1400" dirty="0">
                <a:solidFill>
                  <a:schemeClr val="tx1"/>
                </a:solidFill>
                <a:latin typeface="Times New Roman" pitchFamily="18" charset="0"/>
                <a:cs typeface="Times New Roman" pitchFamily="18" charset="0"/>
              </a:rPr>
              <a:t>3</a:t>
            </a:r>
            <a:endParaRPr lang="ru-RU" sz="1400" dirty="0">
              <a:solidFill>
                <a:schemeClr val="tx1"/>
              </a:solidFill>
              <a:latin typeface="Times New Roman" pitchFamily="18" charset="0"/>
              <a:cs typeface="Times New Roman" pitchFamily="18" charset="0"/>
            </a:endParaRPr>
          </a:p>
        </p:txBody>
      </p:sp>
      <p:sp>
        <p:nvSpPr>
          <p:cNvPr id="6" name="Прямоугольник 5"/>
          <p:cNvSpPr/>
          <p:nvPr/>
        </p:nvSpPr>
        <p:spPr>
          <a:xfrm>
            <a:off x="357188" y="1143000"/>
            <a:ext cx="5572125"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опроса экспертов</a:t>
            </a:r>
          </a:p>
        </p:txBody>
      </p:sp>
      <p:graphicFrame>
        <p:nvGraphicFramePr>
          <p:cNvPr id="12406" name="Group 118"/>
          <p:cNvGraphicFramePr>
            <a:graphicFrameLocks noGrp="1"/>
          </p:cNvGraphicFramePr>
          <p:nvPr/>
        </p:nvGraphicFramePr>
        <p:xfrm>
          <a:off x="500063" y="3929063"/>
          <a:ext cx="8104187" cy="2228850"/>
        </p:xfrm>
        <a:graphic>
          <a:graphicData uri="http://schemas.openxmlformats.org/drawingml/2006/table">
            <a:tbl>
              <a:tblPr/>
              <a:tblGrid>
                <a:gridCol w="3071812"/>
                <a:gridCol w="519113"/>
                <a:gridCol w="506412"/>
                <a:gridCol w="477838"/>
                <a:gridCol w="477837"/>
                <a:gridCol w="477838"/>
                <a:gridCol w="1062037"/>
                <a:gridCol w="574675"/>
                <a:gridCol w="936625"/>
              </a:tblGrid>
              <a:tr h="317500">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ПОДЦЕЛИ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ЭКСПЕРТЫ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Сумма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КОВ</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54000">
                <a:tc v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a:t>
                      </a:r>
                    </a:p>
                  </a:txBody>
                  <a:tcP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vMerge="1">
                  <a:txBody>
                    <a:bodyPr/>
                    <a:lstStyle/>
                    <a:p>
                      <a:endParaRPr lang="ru-RU"/>
                    </a:p>
                  </a:txBody>
                  <a:tcPr/>
                </a:tc>
                <a:tc vMerge="1">
                  <a:txBody>
                    <a:bodyPr/>
                    <a:lstStyle/>
                    <a:p>
                      <a:endParaRPr lang="ru-RU"/>
                    </a:p>
                  </a:txBody>
                  <a:tcPr/>
                </a:tc>
                <a:tc vMerge="1">
                  <a:txBody>
                    <a:bodyPr/>
                    <a:lstStyle/>
                    <a:p>
                      <a:endParaRPr lang="ru-RU"/>
                    </a:p>
                  </a:txBody>
                  <a:tcPr/>
                </a:tc>
              </a:tr>
              <a:tr h="344488">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НЕ ДУМАТЬ О СИГАРЕТАХ</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0,092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3683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ЗАНИМАТЬСЯ СПОРТОМ</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0,062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r h="469900">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ЧИТАТЬ КНИГИ ПОД НАЗВАНИЕМ «КАК БРОСИТЬ КУРИТЬ»</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0,076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CF0E8"/>
                    </a:solidFill>
                  </a:tcPr>
                </a:tc>
              </a:tr>
              <a:tr h="406400">
                <a:tc gridSpan="6">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c>
                  <a:txBody>
                    <a:bodyPr/>
                    <a:lstStyle>
                      <a:lvl1pPr>
                        <a:spcBef>
                          <a:spcPct val="20000"/>
                        </a:spcBef>
                        <a:defRPr sz="2800">
                          <a:solidFill>
                            <a:schemeClr val="tx1"/>
                          </a:solidFill>
                          <a:latin typeface="Times New Roman" panose="02020603050405020304" pitchFamily="18" charset="0"/>
                        </a:defRPr>
                      </a:lvl1pPr>
                      <a:lvl2pPr marL="742950" indent="-285750">
                        <a:spcBef>
                          <a:spcPct val="20000"/>
                        </a:spcBef>
                        <a:defRPr sz="2400">
                          <a:solidFill>
                            <a:schemeClr val="tx1"/>
                          </a:solidFill>
                          <a:latin typeface="Times New Roman" panose="02020603050405020304" pitchFamily="18" charset="0"/>
                        </a:defRPr>
                      </a:lvl2pPr>
                      <a:lvl3pPr marL="1143000" indent="-228600">
                        <a:spcBef>
                          <a:spcPct val="20000"/>
                        </a:spcBef>
                        <a:defRPr sz="2000">
                          <a:solidFill>
                            <a:schemeClr val="tx1"/>
                          </a:solidFill>
                          <a:latin typeface="Times New Roman" panose="02020603050405020304" pitchFamily="18" charset="0"/>
                        </a:defRPr>
                      </a:lvl3pPr>
                      <a:lvl4pPr marL="1600200" indent="-228600">
                        <a:spcBef>
                          <a:spcPct val="20000"/>
                        </a:spcBef>
                        <a:defRPr>
                          <a:solidFill>
                            <a:schemeClr val="tx1"/>
                          </a:solidFill>
                          <a:latin typeface="Times New Roman" panose="02020603050405020304" pitchFamily="18" charset="0"/>
                        </a:defRPr>
                      </a:lvl4pPr>
                      <a:lvl5pPr marL="2057400" indent="-228600">
                        <a:spcBef>
                          <a:spcPct val="20000"/>
                        </a:spcBef>
                        <a:defRPr>
                          <a:solidFill>
                            <a:schemeClr val="tx1"/>
                          </a:solidFill>
                          <a:latin typeface="Times New Roman" panose="02020603050405020304" pitchFamily="18" charset="0"/>
                        </a:defRPr>
                      </a:lvl5pPr>
                      <a:lvl6pPr marL="2514600" indent="-228600" fontAlgn="base">
                        <a:spcBef>
                          <a:spcPct val="20000"/>
                        </a:spcBef>
                        <a:spcAft>
                          <a:spcPct val="0"/>
                        </a:spcAft>
                        <a:defRPr>
                          <a:solidFill>
                            <a:schemeClr val="tx1"/>
                          </a:solidFill>
                          <a:latin typeface="Times New Roman" panose="02020603050405020304" pitchFamily="18" charset="0"/>
                        </a:defRPr>
                      </a:lvl6pPr>
                      <a:lvl7pPr marL="2971800" indent="-228600" fontAlgn="base">
                        <a:spcBef>
                          <a:spcPct val="20000"/>
                        </a:spcBef>
                        <a:spcAft>
                          <a:spcPct val="0"/>
                        </a:spcAft>
                        <a:defRPr>
                          <a:solidFill>
                            <a:schemeClr val="tx1"/>
                          </a:solidFill>
                          <a:latin typeface="Times New Roman" panose="02020603050405020304" pitchFamily="18" charset="0"/>
                        </a:defRPr>
                      </a:lvl7pPr>
                      <a:lvl8pPr marL="3429000" indent="-228600" fontAlgn="base">
                        <a:spcBef>
                          <a:spcPct val="20000"/>
                        </a:spcBef>
                        <a:spcAft>
                          <a:spcPct val="0"/>
                        </a:spcAft>
                        <a:defRPr>
                          <a:solidFill>
                            <a:schemeClr val="tx1"/>
                          </a:solidFill>
                          <a:latin typeface="Times New Roman" panose="02020603050405020304" pitchFamily="18" charset="0"/>
                        </a:defRPr>
                      </a:lvl8pPr>
                      <a:lvl9pPr marL="3886200" indent="-228600"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0,23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E0CD"/>
                    </a:solidFill>
                  </a:tcPr>
                </a:tc>
              </a:tr>
            </a:tbl>
          </a:graphicData>
        </a:graphic>
      </p:graphicFrame>
      <p:sp>
        <p:nvSpPr>
          <p:cNvPr id="8" name="Прямоугольник 7"/>
          <p:cNvSpPr/>
          <p:nvPr/>
        </p:nvSpPr>
        <p:spPr>
          <a:xfrm>
            <a:off x="428625" y="3643313"/>
            <a:ext cx="5572125" cy="357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r>
              <a:rPr lang="ru-RU" altLang="ru-RU" sz="1600" b="1">
                <a:cs typeface="Times New Roman" panose="02020603050405020304" pitchFamily="18" charset="0"/>
              </a:rPr>
              <a:t>Матрица преобразованных рангов</a:t>
            </a:r>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243</TotalTime>
  <Words>3303</Words>
  <Application>Microsoft Office PowerPoint</Application>
  <PresentationFormat>Экран (4:3)</PresentationFormat>
  <Paragraphs>1443</Paragraphs>
  <Slides>40</Slides>
  <Notes>0</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1</vt:i4>
      </vt:variant>
      <vt:variant>
        <vt:lpstr>Заголовки слайдов</vt:lpstr>
      </vt:variant>
      <vt:variant>
        <vt:i4>40</vt:i4>
      </vt:variant>
    </vt:vector>
  </HeadingPairs>
  <TitlesOfParts>
    <vt:vector size="50" baseType="lpstr">
      <vt:lpstr>Times New Roman</vt:lpstr>
      <vt:lpstr>Adobe Garamond Pro Bold</vt:lpstr>
      <vt:lpstr>Wingdings</vt:lpstr>
      <vt:lpstr>Wingdings 2</vt:lpstr>
      <vt:lpstr>Franklin Gothic Book</vt:lpstr>
      <vt:lpstr>Arial</vt:lpstr>
      <vt:lpstr>Shruti</vt:lpstr>
      <vt:lpstr>Comic Sans MS</vt:lpstr>
      <vt:lpstr>Оформление по умолчанию</vt:lpstr>
      <vt:lpstr>Worksheet</vt:lpstr>
      <vt:lpstr>Контрольная работа по дисциплине “системный анализ”</vt:lpstr>
      <vt:lpstr>Презентация PowerPoint</vt:lpstr>
      <vt:lpstr>1. Введение</vt:lpstr>
      <vt:lpstr>2. Дерево целей</vt:lpstr>
      <vt:lpstr>Презентация PowerPoint</vt:lpstr>
      <vt:lpstr>Презентация PowerPoint</vt:lpstr>
      <vt:lpstr>2.2. Расчет КОВ Дерева целей (2-й уровень ч.1)</vt:lpstr>
      <vt:lpstr>2.2. Расчет КОВ Дерева целей (2-й уровень ч.2)</vt:lpstr>
      <vt:lpstr>2.2. Расчет КОВ Дерева целей (2-й уровень ч.3)</vt:lpstr>
      <vt:lpstr>2.2. Расчет КОВ Дерева целей (2-й уровень ч.4)</vt:lpstr>
      <vt:lpstr>2.2. Расчет КОВ Дерева целей</vt:lpstr>
      <vt:lpstr>2.3.  Выводы по расчету КОВ дерева целей</vt:lpstr>
      <vt:lpstr>3.  Деревья мероприятий</vt:lpstr>
      <vt:lpstr>3.2. Построение дерева мероприятий </vt:lpstr>
      <vt:lpstr>Презентация PowerPoint</vt:lpstr>
      <vt:lpstr>Презентация PowerPoint</vt:lpstr>
      <vt:lpstr>Презентация PowerPoint</vt:lpstr>
      <vt:lpstr>Презентация PowerPoint</vt:lpstr>
      <vt:lpstr>Презентация PowerPoint</vt:lpstr>
      <vt:lpstr>3.2. Построение дерева мероприятий </vt:lpstr>
      <vt:lpstr>Презентация PowerPoint</vt:lpstr>
      <vt:lpstr>Презентация PowerPoint</vt:lpstr>
      <vt:lpstr>Презентация PowerPoint</vt:lpstr>
      <vt:lpstr>Презентация PowerPoint</vt:lpstr>
      <vt:lpstr>Презентация PowerPoint</vt:lpstr>
      <vt:lpstr>3.2. Построение дерева мероприятий </vt:lpstr>
      <vt:lpstr>3.2. Деревья мероприятий 2 и 3</vt:lpstr>
      <vt:lpstr>3.2. Деревья мероприятий 4 и 5</vt:lpstr>
      <vt:lpstr>3.2. Деревья мероприятий 6 и 7</vt:lpstr>
      <vt:lpstr>3.2. Деревья мероприятий 8 и 9</vt:lpstr>
      <vt:lpstr>3.2. Деревья мероприятий 10 и 11</vt:lpstr>
      <vt:lpstr>3.2. Деревья мероприятий 12</vt:lpstr>
      <vt:lpstr>Презентация PowerPoint</vt:lpstr>
      <vt:lpstr>3.3 Определение эффективных мероприятий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admin</cp:lastModifiedBy>
  <cp:revision>43</cp:revision>
  <dcterms:created xsi:type="dcterms:W3CDTF">1601-01-01T00:00:00Z</dcterms:created>
  <dcterms:modified xsi:type="dcterms:W3CDTF">2015-04-08T15:49:37Z</dcterms:modified>
</cp:coreProperties>
</file>