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80" r:id="rId3"/>
    <p:sldId id="281" r:id="rId4"/>
    <p:sldId id="292" r:id="rId5"/>
    <p:sldId id="295" r:id="rId6"/>
    <p:sldId id="260" r:id="rId7"/>
    <p:sldId id="261" r:id="rId8"/>
    <p:sldId id="258" r:id="rId9"/>
    <p:sldId id="262" r:id="rId10"/>
    <p:sldId id="296" r:id="rId11"/>
    <p:sldId id="269" r:id="rId12"/>
    <p:sldId id="270" r:id="rId13"/>
    <p:sldId id="282" r:id="rId14"/>
    <p:sldId id="291" r:id="rId15"/>
    <p:sldId id="288" r:id="rId16"/>
    <p:sldId id="293" r:id="rId17"/>
    <p:sldId id="294" r:id="rId18"/>
    <p:sldId id="275" r:id="rId19"/>
    <p:sldId id="298" r:id="rId20"/>
    <p:sldId id="283" r:id="rId21"/>
    <p:sldId id="259" r:id="rId22"/>
    <p:sldId id="268" r:id="rId23"/>
    <p:sldId id="277" r:id="rId24"/>
    <p:sldId id="276" r:id="rId25"/>
    <p:sldId id="297" r:id="rId26"/>
    <p:sldId id="272" r:id="rId27"/>
    <p:sldId id="300" r:id="rId28"/>
    <p:sldId id="299" r:id="rId29"/>
    <p:sldId id="289" r:id="rId30"/>
    <p:sldId id="287" r:id="rId31"/>
    <p:sldId id="279" r:id="rId32"/>
    <p:sldId id="273" r:id="rId33"/>
    <p:sldId id="267" r:id="rId3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FFFF"/>
    <a:srgbClr val="3366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7360" autoAdjust="0"/>
    <p:restoredTop sz="93310" autoAdjust="0"/>
  </p:normalViewPr>
  <p:slideViewPr>
    <p:cSldViewPr>
      <p:cViewPr varScale="1">
        <p:scale>
          <a:sx n="39" d="100"/>
          <a:sy n="39" d="100"/>
        </p:scale>
        <p:origin x="61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018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86019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6020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6021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6022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6023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6024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6025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6026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602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8602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86029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6030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6031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22DC504-BF19-410E-B420-9629F2545D2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F1B47F-82BB-40BF-9D16-5079F99F4AF8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956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6823280-B64B-4045-BC06-B4F601719B99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72330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6A68CE5-6131-42E1-AAC9-88C04ACB0061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18561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45DEAFC-9236-4FCF-9A9E-CC37505F4CA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4310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A42079-D36E-449F-BB9F-55E64C8704C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17665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2C330BD-23C5-441E-939F-AA495946E37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13673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326C725-B0AF-4C1C-9A1A-32E1760E90B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4975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80D8FEF-5719-4F4B-8427-42D2BE017BF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820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FE3785-684C-40C8-89E8-D1B479A6A69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07860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8D6A87A-8D06-4AE0-9E9E-363DFA414519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822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B79387-8046-45F0-B4AC-B419427F435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95321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3823EE5-6D51-434B-B9F6-3C3895BF8E3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66969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D4764E48-8E67-423C-BE28-5BDF1E8EB04C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84996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84997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499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99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500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5001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500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500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500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500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500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8500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gizmod.ru/files/2594/image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nternet" TargetMode="External"/><Relationship Id="rId7" Type="http://schemas.openxmlformats.org/officeDocument/2006/relationships/image" Target="../media/image3.wmf"/><Relationship Id="rId2" Type="http://schemas.openxmlformats.org/officeDocument/2006/relationships/hyperlink" Target="http://uk.wikipedia.org/wiki/%D0%90%D0%BD%D0%B3%D0%BB%D1%96%D0%B9%D1%81%D1%8C%D0%BA%D0%B0_%D0%BC%D0%BE%D0%B2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C%D0%B0%D1%80%D1%88%D1%80%D1%83%D1%82%D0%B8%D0%B7%D0%B0%D1%86%D1%96%D1%8F" TargetMode="External"/><Relationship Id="rId5" Type="http://schemas.openxmlformats.org/officeDocument/2006/relationships/hyperlink" Target="http://uk.wikipedia.org/wiki/%D0%9F%D1%80%D0%BE%D1%82%D0%BE%D0%BA%D0%BE%D0%BB" TargetMode="External"/><Relationship Id="rId4" Type="http://schemas.openxmlformats.org/officeDocument/2006/relationships/hyperlink" Target="http://uk.wikipedia.org/wiki/%D0%9A%D0%BE%D0%BC%D0%BF%27%D1%8E%D1%82%D0%B5%D1%80%D0%BD%D0%B0_%D0%BC%D0%B5%D1%80%D0%B5%D0%B6%D0%B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9A%D1%83%D0%BB%D1%8C%D1%82%D1%83%D1%80%D0%B0" TargetMode="External"/><Relationship Id="rId7" Type="http://schemas.openxmlformats.org/officeDocument/2006/relationships/image" Target="../media/image4.wmf"/><Relationship Id="rId2" Type="http://schemas.openxmlformats.org/officeDocument/2006/relationships/hyperlink" Target="http://uk.wikipedia.org/wiki/%D0%A1%D1%83%D1%81%D0%BF%D1%96%D0%BB%D1%8C%D1%81%D1%82%D0%B2%D0%BE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uk.wikipedia.org/w/index.php?title=%D0%A1%D0%B2%D1%96%D1%82%D0%BE%D1%81%D0%BF%D1%80%D0%B8%D0%B9%D0%BD%D1%8F%D1%82%D1%82%D1%8F&amp;action=edit&amp;redlink=1" TargetMode="External"/><Relationship Id="rId5" Type="http://schemas.openxmlformats.org/officeDocument/2006/relationships/hyperlink" Target="http://uk.wikipedia.org/wiki/%D0%95%D0%BB%D0%B5%D0%BA%D1%82%D1%80%D0%BE%D0%BD%D0%BD%D0%B0_%D0%BA%D0%BE%D0%BC%D0%B5%D1%80%D1%86%D1%96%D1%8F" TargetMode="External"/><Relationship Id="rId4" Type="http://schemas.openxmlformats.org/officeDocument/2006/relationships/hyperlink" Target="http://uk.wikipedia.org/wiki/%D0%94%D0%B8%D1%81%D1%82%D0%B0%D0%BD%D1%86%D1%96%D0%B9%D0%BD%D0%B5_%D0%BD%D0%B0%D0%B2%D1%87%D0%B0%D0%BD%D0%BD%D1%8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9D%D0%B0%D1%80%D0%BA%D0%BE%D0%BC%D0%B0%D0%BD%D1%96%D1%8F" TargetMode="External"/><Relationship Id="rId2" Type="http://schemas.openxmlformats.org/officeDocument/2006/relationships/hyperlink" Target="http://uk.wikipedia.org/wiki/%D0%A2%D1%8E%D1%82%D1%8E%D0%BD%D0%BE%D0%BF%D0%B0%D0%BB%D1%96%D0%BD%D0%BD%D1%8F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196975"/>
            <a:ext cx="7772400" cy="2952750"/>
          </a:xfrm>
        </p:spPr>
        <p:txBody>
          <a:bodyPr/>
          <a:lstStyle/>
          <a:p>
            <a:r>
              <a:rPr lang="uk-UA" altLang="ru-RU">
                <a:latin typeface="Comic Sans MS" panose="030F0702030302020204" pitchFamily="66" charset="0"/>
              </a:rPr>
              <a:t>Психологічні аспекти інтернет-залежності</a:t>
            </a:r>
            <a:endParaRPr lang="ru-RU" altLang="ru-RU">
              <a:latin typeface="Comic Sans MS" panose="030F0702030302020204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92725" y="4941888"/>
            <a:ext cx="3600450" cy="175260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uk-UA" altLang="ru-RU" sz="1800">
                <a:latin typeface="Comic Sans MS" panose="030F0702030302020204" pitchFamily="66" charset="0"/>
              </a:rPr>
              <a:t>Розробила</a:t>
            </a:r>
          </a:p>
          <a:p>
            <a:pPr algn="l">
              <a:lnSpc>
                <a:spcPct val="80000"/>
              </a:lnSpc>
            </a:pPr>
            <a:r>
              <a:rPr lang="uk-UA" altLang="ru-RU" sz="1800">
                <a:latin typeface="Comic Sans MS" panose="030F0702030302020204" pitchFamily="66" charset="0"/>
              </a:rPr>
              <a:t>студентка психолого-</a:t>
            </a:r>
          </a:p>
          <a:p>
            <a:pPr algn="l">
              <a:lnSpc>
                <a:spcPct val="80000"/>
              </a:lnSpc>
            </a:pPr>
            <a:r>
              <a:rPr lang="uk-UA" altLang="ru-RU" sz="1800">
                <a:latin typeface="Comic Sans MS" panose="030F0702030302020204" pitchFamily="66" charset="0"/>
              </a:rPr>
              <a:t>педагогічного факультету</a:t>
            </a:r>
          </a:p>
          <a:p>
            <a:pPr algn="l">
              <a:lnSpc>
                <a:spcPct val="80000"/>
              </a:lnSpc>
            </a:pPr>
            <a:r>
              <a:rPr lang="uk-UA" altLang="ru-RU" sz="1800">
                <a:latin typeface="Comic Sans MS" panose="030F0702030302020204" pitchFamily="66" charset="0"/>
              </a:rPr>
              <a:t>заочного відділення </a:t>
            </a:r>
          </a:p>
          <a:p>
            <a:pPr algn="l">
              <a:lnSpc>
                <a:spcPct val="80000"/>
              </a:lnSpc>
            </a:pPr>
            <a:r>
              <a:rPr lang="uk-UA" altLang="ru-RU" sz="1800">
                <a:latin typeface="Comic Sans MS" panose="030F0702030302020204" pitchFamily="66" charset="0"/>
              </a:rPr>
              <a:t>групи ПСП411</a:t>
            </a:r>
          </a:p>
          <a:p>
            <a:pPr algn="l">
              <a:lnSpc>
                <a:spcPct val="80000"/>
              </a:lnSpc>
            </a:pPr>
            <a:r>
              <a:rPr lang="uk-UA" altLang="ru-RU" sz="1800">
                <a:latin typeface="Comic Sans MS" panose="030F0702030302020204" pitchFamily="66" charset="0"/>
              </a:rPr>
              <a:t>Якуніна Наталія</a:t>
            </a:r>
            <a:endParaRPr lang="ru-RU" altLang="ru-RU" sz="18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333375"/>
            <a:ext cx="8351837" cy="42481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>
                <a:latin typeface="Comic Sans MS" panose="030F0702030302020204" pitchFamily="66" charset="0"/>
              </a:rPr>
              <a:t>Залежність від інтернету дедалі більше непокоїть психологів. З кожним днем кількість годин, проведених у віртуальній мережі зростає. Поява нових сервісів та можливостей притягує веб-користувачів - хтось менше часу проводить із сім’єю, зменшується продуктивність праці на роботі.</a:t>
            </a:r>
          </a:p>
        </p:txBody>
      </p:sp>
      <p:pic>
        <p:nvPicPr>
          <p:cNvPr id="144390" name="Picture 6" descr="j0195384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05663" y="4652963"/>
            <a:ext cx="1720850" cy="19446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260350"/>
            <a:ext cx="8066088" cy="4608513"/>
          </a:xfrm>
        </p:spPr>
        <p:txBody>
          <a:bodyPr/>
          <a:lstStyle/>
          <a:p>
            <a:r>
              <a:rPr lang="ru-RU" altLang="ru-RU" sz="2800">
                <a:latin typeface="Comic Sans MS" panose="030F0702030302020204" pitchFamily="66" charset="0"/>
              </a:rPr>
              <a:t>Інтернет-простір, маючи практично необмежені ресурси, надає користувачам можливість одержання різноманітної наукової, соціальної, політичної, розважальної й приватної інформації, що зберігається в текстових, відео, аудіо та ін. форматах. Однією з головних проблем, одержуваної через Інтернет інформації, є її якість, вірогідність і безпека. </a:t>
            </a:r>
            <a:br>
              <a:rPr lang="ru-RU" altLang="ru-RU" sz="2800">
                <a:latin typeface="Comic Sans MS" panose="030F0702030302020204" pitchFamily="66" charset="0"/>
              </a:rPr>
            </a:br>
            <a:endParaRPr lang="ru-RU" altLang="ru-RU" sz="2800">
              <a:latin typeface="Comic Sans MS" panose="030F0702030302020204" pitchFamily="66" charset="0"/>
            </a:endParaRPr>
          </a:p>
        </p:txBody>
      </p:sp>
      <p:pic>
        <p:nvPicPr>
          <p:cNvPr id="105476" name="Picture 4" descr="j0195384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64388" y="4797425"/>
            <a:ext cx="1795462" cy="183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333375"/>
            <a:ext cx="8280400" cy="4525963"/>
          </a:xfrm>
        </p:spPr>
        <p:txBody>
          <a:bodyPr/>
          <a:lstStyle/>
          <a:p>
            <a:r>
              <a:rPr lang="ru-RU" altLang="ru-RU" sz="2800">
                <a:latin typeface="Comic Sans MS" panose="030F0702030302020204" pitchFamily="66" charset="0"/>
              </a:rPr>
              <a:t>Активність індивіда в Інтернет-середовищі спрямована на задоволення своїх потреб. З одного боку, Інтернет створює середовище, що дозволяє вирішувати різні завдання інформаційного, комунікативного, професійного характеру. З іншого боку, через відсутність інформаційного контролю, в Інтернет-просторі можуть розміщува-тись матеріали дезінформаційної, агресивної або протизаконної спрямованості. </a:t>
            </a:r>
          </a:p>
        </p:txBody>
      </p:sp>
      <p:pic>
        <p:nvPicPr>
          <p:cNvPr id="106500" name="Picture 4" descr="j0195384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64388" y="4797425"/>
            <a:ext cx="1795462" cy="183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9388" y="188913"/>
            <a:ext cx="8686800" cy="647700"/>
          </a:xfrm>
        </p:spPr>
        <p:txBody>
          <a:bodyPr/>
          <a:lstStyle/>
          <a:p>
            <a:r>
              <a:rPr lang="uk-UA" altLang="ru-RU" sz="4000">
                <a:latin typeface="Comic Sans MS" panose="030F0702030302020204" pitchFamily="66" charset="0"/>
              </a:rPr>
              <a:t>ТЕОРЕТИЧНИЙ ОГЛЯД ДЖЕРЕЛ</a:t>
            </a:r>
            <a:endParaRPr lang="ru-RU" altLang="ru-RU" sz="4000">
              <a:latin typeface="Comic Sans MS" panose="030F0702030302020204" pitchFamily="66" charset="0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8713787" cy="5327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 sz="2800">
                <a:latin typeface="Comic Sans MS" panose="030F0702030302020204" pitchFamily="66" charset="0"/>
              </a:rPr>
              <a:t>Теоретичний аналіз наукової літератури показав, дослідження проблеми психології залежності від Інтернету як поведінкової адикції широко висвітлено здебільшого у зарубіжній літературі у працях таких науковців як М. Шоттон, Д. Грінфілд, Дж. Грохот, К. Янг </a:t>
            </a:r>
            <a:r>
              <a:rPr lang="ru-RU" altLang="ru-RU" sz="2800">
                <a:latin typeface="Comic Sans MS" panose="030F0702030302020204" pitchFamily="66" charset="0"/>
              </a:rPr>
              <a:t>та ін.</a:t>
            </a:r>
            <a:r>
              <a:rPr lang="uk-UA" altLang="ru-RU" sz="2800">
                <a:latin typeface="Comic Sans MS" panose="030F0702030302020204" pitchFamily="66" charset="0"/>
              </a:rPr>
              <a:t>. У вітчизняній психологічній науці, нажаль, ще недостатньо вивчено та висвітлено цю тему. Серед вітчизняних науковців, що присвятили свої дослідження проблемі Інтернет-залежності, можна назвати А.Є. Войскунського, Л.В. Кулікова, Н.В. Чудову, А.Г. Асмолова, Н.А. Цвєткову, А.В. Цвєткова тощо.</a:t>
            </a:r>
            <a:endParaRPr lang="ru-RU" altLang="ru-RU" sz="28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/>
      <p:bldP spid="11878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205038"/>
            <a:ext cx="8424862" cy="23764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ru-RU" sz="2000">
                <a:latin typeface="Comic Sans MS" panose="030F0702030302020204" pitchFamily="66" charset="0"/>
              </a:rPr>
              <a:t>Зокрема, недостатньо уваги приділено вивченню особистості залежних, до цього часу немає чіткого порівняльного психологічного портрету осіб з різними формами залежності від Інтернету. </a:t>
            </a:r>
          </a:p>
          <a:p>
            <a:pPr>
              <a:lnSpc>
                <a:spcPct val="80000"/>
              </a:lnSpc>
            </a:pPr>
            <a:r>
              <a:rPr lang="uk-UA" altLang="ru-RU" sz="2000">
                <a:latin typeface="Comic Sans MS" panose="030F0702030302020204" pitchFamily="66" charset="0"/>
              </a:rPr>
              <a:t>Вивчення структури особистості Інтернет-залежних, урахування їх характерологічних особливостей сприятиме прогнозуванню ризику виникнення адиктивної поведінки, а також розробці більш точних і ефективних профілактичних і корекційних заходів. </a:t>
            </a:r>
          </a:p>
        </p:txBody>
      </p:sp>
      <p:sp>
        <p:nvSpPr>
          <p:cNvPr id="128004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250825" y="4724400"/>
            <a:ext cx="8462963" cy="1873250"/>
          </a:xfrm>
          <a:noFill/>
          <a:ln/>
        </p:spPr>
        <p:txBody>
          <a:bodyPr/>
          <a:lstStyle/>
          <a:p>
            <a:r>
              <a:rPr lang="uk-UA" altLang="ru-RU" sz="2400">
                <a:latin typeface="Comic Sans MS" panose="030F0702030302020204" pitchFamily="66" charset="0"/>
              </a:rPr>
              <a:t>У зв’язку з цим, перспективами подальших досліджень ми вважаємо вивчення психологічних особливостей особистості, які є характерними для залежних з різними формами Інтернет-адикції та виступають передумовою виникнення залежності від Інтернету.</a:t>
            </a:r>
            <a:endParaRPr lang="ru-RU" altLang="ru-RU" sz="2400">
              <a:latin typeface="Comic Sans MS" panose="030F0702030302020204" pitchFamily="66" charset="0"/>
            </a:endParaRPr>
          </a:p>
        </p:txBody>
      </p:sp>
      <p:sp>
        <p:nvSpPr>
          <p:cNvPr id="128005" name="Rectangle 5"/>
          <p:cNvSpPr>
            <a:spLocks noRot="1" noChangeArrowheads="1"/>
          </p:cNvSpPr>
          <p:nvPr/>
        </p:nvSpPr>
        <p:spPr bwMode="auto">
          <a:xfrm>
            <a:off x="430213" y="333375"/>
            <a:ext cx="8713787" cy="187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1pPr>
            <a:lvl2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2pPr>
            <a:lvl3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3pPr>
            <a:lvl4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4pPr>
            <a:lvl5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9pPr>
          </a:lstStyle>
          <a:p>
            <a:endParaRPr lang="ru-RU" altLang="ru-RU" sz="2400">
              <a:latin typeface="Comic Sans MS" panose="030F0702030302020204" pitchFamily="66" charset="0"/>
            </a:endParaRPr>
          </a:p>
        </p:txBody>
      </p:sp>
      <p:sp>
        <p:nvSpPr>
          <p:cNvPr id="128006" name="Rectangle 6"/>
          <p:cNvSpPr>
            <a:spLocks noChangeArrowheads="1"/>
          </p:cNvSpPr>
          <p:nvPr/>
        </p:nvSpPr>
        <p:spPr bwMode="auto">
          <a:xfrm>
            <a:off x="323850" y="333375"/>
            <a:ext cx="8424863" cy="165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uk-UA" altLang="ru-RU" sz="3200" b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Аналіз наукової літератури з теми дослідження показав, що проблема психології залежності від Інтернету включає ряд нерозкритих питань.</a:t>
            </a:r>
            <a:r>
              <a:rPr lang="uk-UA" altLang="ru-RU" sz="3200" b="1">
                <a:latin typeface="Comic Sans MS" panose="030F0702030302020204" pitchFamily="66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8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28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3" grpId="0" build="p"/>
      <p:bldP spid="128004" grpId="0"/>
      <p:bldP spid="12800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260350"/>
            <a:ext cx="8424863" cy="936625"/>
          </a:xfrm>
        </p:spPr>
        <p:txBody>
          <a:bodyPr/>
          <a:lstStyle/>
          <a:p>
            <a:r>
              <a:rPr lang="uk-UA" altLang="ru-RU" sz="4000">
                <a:latin typeface="Comic Sans MS" panose="030F0702030302020204" pitchFamily="66" charset="0"/>
              </a:rPr>
              <a:t>НАПРЯМКИ РОЗКРИТТЯ ПРОБЛЕМИ</a:t>
            </a:r>
            <a:endParaRPr lang="ru-RU" altLang="ru-RU" sz="4000">
              <a:latin typeface="Comic Sans MS" panose="030F0702030302020204" pitchFamily="66" charset="0"/>
            </a:endParaRP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3357563"/>
            <a:ext cx="8229600" cy="32131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ru-RU" sz="2000" b="1">
                <a:latin typeface="Comic Sans MS" panose="030F0702030302020204" pitchFamily="66" charset="0"/>
              </a:rPr>
              <a:t>нестандартну поведінку</a:t>
            </a:r>
            <a:r>
              <a:rPr lang="uk-UA" altLang="ru-RU" sz="2000">
                <a:latin typeface="Comic Sans MS" panose="030F0702030302020204" pitchFamily="66" charset="0"/>
              </a:rPr>
              <a:t> (може мати форму нового мислення або таких дій, що виходять за рамки стереотипів поведінки)</a:t>
            </a:r>
          </a:p>
          <a:p>
            <a:pPr>
              <a:lnSpc>
                <a:spcPct val="80000"/>
              </a:lnSpc>
            </a:pPr>
            <a:r>
              <a:rPr lang="uk-UA" altLang="ru-RU" sz="2000">
                <a:latin typeface="Comic Sans MS" panose="030F0702030302020204" pitchFamily="66" charset="0"/>
              </a:rPr>
              <a:t> </a:t>
            </a:r>
            <a:r>
              <a:rPr lang="uk-UA" altLang="ru-RU" sz="2000" b="1">
                <a:latin typeface="Comic Sans MS" panose="030F0702030302020204" pitchFamily="66" charset="0"/>
              </a:rPr>
              <a:t>деструктивну поведінку</a:t>
            </a:r>
            <a:r>
              <a:rPr lang="uk-UA" altLang="ru-RU" sz="2000">
                <a:latin typeface="Comic Sans MS" panose="030F0702030302020204" pitchFamily="66" charset="0"/>
              </a:rPr>
              <a:t> (в залежності від спрямованості поділяється на внутрішньодеструктивну поведінку (суїцидальна, конформістська, аутична поведінка) та зовнішньодеструктивну поведінку, яка, в свою чергу, поділяється на антисоціальну поведінку (полягає у діях, які порушують існуючі закони і права інших людей у формі асоціальної поведінки) та адиктивну поведінку (передбачає використання яких-небудь речовин або специфічної активності з метою відходу від реальності і отримання бажаних емоцій) </a:t>
            </a:r>
            <a:endParaRPr lang="ru-RU" altLang="ru-RU" sz="2000">
              <a:latin typeface="Comic Sans MS" panose="030F0702030302020204" pitchFamily="66" charset="0"/>
            </a:endParaRPr>
          </a:p>
        </p:txBody>
      </p:sp>
      <p:sp>
        <p:nvSpPr>
          <p:cNvPr id="124932" name="Rectangle 4"/>
          <p:cNvSpPr>
            <a:spLocks noRot="1" noChangeArrowheads="1"/>
          </p:cNvSpPr>
          <p:nvPr/>
        </p:nvSpPr>
        <p:spPr bwMode="auto">
          <a:xfrm>
            <a:off x="466725" y="476250"/>
            <a:ext cx="8424863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1pPr>
            <a:lvl2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2pPr>
            <a:lvl3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3pPr>
            <a:lvl4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4pPr>
            <a:lvl5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9pPr>
          </a:lstStyle>
          <a:p>
            <a:endParaRPr lang="ru-RU" altLang="ru-RU" sz="4000">
              <a:latin typeface="Comic Sans MS" panose="030F0702030302020204" pitchFamily="66" charset="0"/>
            </a:endParaRPr>
          </a:p>
        </p:txBody>
      </p:sp>
      <p:sp>
        <p:nvSpPr>
          <p:cNvPr id="124933" name="Rectangle 5"/>
          <p:cNvSpPr>
            <a:spLocks noChangeArrowheads="1"/>
          </p:cNvSpPr>
          <p:nvPr/>
        </p:nvSpPr>
        <p:spPr bwMode="auto">
          <a:xfrm>
            <a:off x="395288" y="1341438"/>
            <a:ext cx="82804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uk-UA" altLang="ru-RU" sz="2400" b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По-перше, питання Інтернет-залежності розкриваються в рамках проблеми девіантної поведінки. Згідно з класифікацією Ц.П. Короленко та Т.О. Донських, всі поведінкові девіації поділяються на дві групи:</a:t>
            </a:r>
            <a:endParaRPr lang="ru-RU" altLang="ru-RU" sz="2400" b="1">
              <a:effectLst>
                <a:outerShdw blurRad="38100" dist="38100" dir="2700000" algn="tl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/>
      <p:bldP spid="124931" grpId="0" build="p"/>
      <p:bldP spid="12493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6" name="Rectangle 4"/>
          <p:cNvSpPr>
            <a:spLocks noChangeArrowheads="1"/>
          </p:cNvSpPr>
          <p:nvPr/>
        </p:nvSpPr>
        <p:spPr bwMode="auto">
          <a:xfrm>
            <a:off x="395288" y="260350"/>
            <a:ext cx="838835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9pPr>
          </a:lstStyle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uk-UA" altLang="ru-RU" sz="2400">
                <a:latin typeface="Franklin Gothic Medium" panose="020B0603020102020204" pitchFamily="34" charset="0"/>
              </a:rPr>
              <a:t> </a:t>
            </a:r>
            <a:r>
              <a:rPr lang="uk-UA" altLang="ru-RU" sz="2800">
                <a:latin typeface="Comic Sans MS" panose="030F0702030302020204" pitchFamily="66" charset="0"/>
              </a:rPr>
              <a:t>З метою розкриття змісту поняття залежності ми звернулися до ресурсів довідкової літератури.</a:t>
            </a:r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uk-UA" altLang="ru-RU" sz="2800" b="1">
                <a:latin typeface="Comic Sans MS" panose="030F0702030302020204" pitchFamily="66" charset="0"/>
              </a:rPr>
              <a:t>У Психіатричному енциклопедичному словнику</a:t>
            </a:r>
            <a:r>
              <a:rPr lang="uk-UA" altLang="ru-RU" sz="2800">
                <a:latin typeface="Comic Sans MS" panose="030F0702030302020204" pitchFamily="66" charset="0"/>
              </a:rPr>
              <a:t> </a:t>
            </a:r>
            <a:r>
              <a:rPr lang="uk-UA" altLang="ru-RU" sz="2800" b="1">
                <a:latin typeface="Comic Sans MS" panose="030F0702030302020204" pitchFamily="66" charset="0"/>
              </a:rPr>
              <a:t>визначається:</a:t>
            </a:r>
          </a:p>
        </p:txBody>
      </p:sp>
      <p:sp>
        <p:nvSpPr>
          <p:cNvPr id="131077" name="Rectangle 5"/>
          <p:cNvSpPr>
            <a:spLocks noChangeArrowheads="1"/>
          </p:cNvSpPr>
          <p:nvPr/>
        </p:nvSpPr>
        <p:spPr bwMode="auto">
          <a:xfrm>
            <a:off x="1476375" y="5734050"/>
            <a:ext cx="6408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uk-UA" alt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1078" name="Rectangle 6"/>
          <p:cNvSpPr>
            <a:spLocks noChangeArrowheads="1"/>
          </p:cNvSpPr>
          <p:nvPr/>
        </p:nvSpPr>
        <p:spPr bwMode="auto">
          <a:xfrm>
            <a:off x="611188" y="2349500"/>
            <a:ext cx="8208962" cy="404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</a:pPr>
            <a:r>
              <a:rPr lang="uk-UA" altLang="ru-RU" sz="3600" b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Залежність –</a:t>
            </a:r>
            <a:r>
              <a:rPr lang="uk-UA" altLang="ru-RU" sz="36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стан людини або її поведінки, коли вона знаходиться у підкоренні іншої людини або ситуації. При цьому, окрім залежності від психоактивних речовин, вказано на існування також залежності від певних ідей, особистостей, від азарту, від віросповідань тощо.</a:t>
            </a:r>
            <a:r>
              <a:rPr lang="uk-UA" altLang="ru-RU" sz="3600">
                <a:latin typeface="Comic Sans MS" panose="030F0702030302020204" pitchFamily="66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>
                <a:latin typeface="Comic Sans MS" panose="030F0702030302020204" pitchFamily="66" charset="0"/>
              </a:rPr>
              <a:t>ЗАЛЕЖНІСТЬ БУВАЄ:</a:t>
            </a:r>
            <a:endParaRPr lang="ru-RU" altLang="ru-RU">
              <a:latin typeface="Comic Sans MS" panose="030F0702030302020204" pitchFamily="66" charset="0"/>
            </a:endParaRPr>
          </a:p>
        </p:txBody>
      </p:sp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611188" y="1484313"/>
            <a:ext cx="3671887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uk-UA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  </a:t>
            </a:r>
            <a:r>
              <a:rPr lang="uk-UA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фізіологічною, якщо сам організм має потребу в даній речовині для нормального функціонування;</a:t>
            </a:r>
          </a:p>
        </p:txBody>
      </p:sp>
      <p:sp>
        <p:nvSpPr>
          <p:cNvPr id="132101" name="Rectangle 5"/>
          <p:cNvSpPr>
            <a:spLocks noChangeArrowheads="1"/>
          </p:cNvSpPr>
          <p:nvPr/>
        </p:nvSpPr>
        <p:spPr bwMode="auto">
          <a:xfrm>
            <a:off x="4932363" y="1412875"/>
            <a:ext cx="3671887" cy="207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uk-UA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 </a:t>
            </a:r>
            <a:r>
              <a:rPr lang="uk-UA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психологічною, якщо ця потреба має афективну природу”.</a:t>
            </a:r>
          </a:p>
          <a:p>
            <a:r>
              <a:rPr lang="uk-UA" alt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</a:p>
        </p:txBody>
      </p:sp>
      <p:sp>
        <p:nvSpPr>
          <p:cNvPr id="132102" name="Rectangle 6"/>
          <p:cNvSpPr>
            <a:spLocks noChangeArrowheads="1"/>
          </p:cNvSpPr>
          <p:nvPr/>
        </p:nvSpPr>
        <p:spPr bwMode="auto">
          <a:xfrm>
            <a:off x="611188" y="4292600"/>
            <a:ext cx="8207375" cy="2227263"/>
          </a:xfrm>
          <a:prstGeom prst="rect">
            <a:avLst/>
          </a:prstGeom>
          <a:solidFill>
            <a:srgbClr val="00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uk-UA" altLang="ru-RU" sz="2800" b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Здебільшого та чи інша залежність виникає в ході певної активності, певної поведінки, дій, акцій, і виявляється вона у поведінці, що є характерною для певного з видів залежності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20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320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188913"/>
            <a:ext cx="8229600" cy="647700"/>
          </a:xfrm>
        </p:spPr>
        <p:txBody>
          <a:bodyPr/>
          <a:lstStyle/>
          <a:p>
            <a:r>
              <a:rPr lang="uk-UA" altLang="ru-RU" sz="4000">
                <a:latin typeface="Comic Sans MS" panose="030F0702030302020204" pitchFamily="66" charset="0"/>
              </a:rPr>
              <a:t>ВИДИ АДИКЦІЙ</a:t>
            </a:r>
            <a:endParaRPr lang="ru-RU" altLang="ru-RU" sz="4000">
              <a:latin typeface="Comic Sans MS" panose="030F0702030302020204" pitchFamily="66" charset="0"/>
            </a:endParaRP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424862" cy="5284787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800" b="1">
                <a:latin typeface="Comic Sans MS" panose="030F0702030302020204" pitchFamily="66" charset="0"/>
              </a:rPr>
              <a:t>До нехімічних адикцій в теперішній час відносять:</a:t>
            </a:r>
            <a:r>
              <a:rPr lang="ru-RU" altLang="ru-RU" sz="2400"/>
              <a:t> </a:t>
            </a:r>
          </a:p>
          <a:p>
            <a:pPr>
              <a:lnSpc>
                <a:spcPct val="80000"/>
              </a:lnSpc>
            </a:pPr>
            <a:r>
              <a:rPr lang="ru-RU" altLang="ru-RU" sz="2000" b="1">
                <a:latin typeface="Comic Sans MS" panose="030F0702030302020204" pitchFamily="66" charset="0"/>
              </a:rPr>
              <a:t>гемблінг (патологічну схильність до азартних ігор), працеголізм </a:t>
            </a:r>
          </a:p>
          <a:p>
            <a:pPr>
              <a:lnSpc>
                <a:spcPct val="80000"/>
              </a:lnSpc>
            </a:pPr>
            <a:r>
              <a:rPr lang="ru-RU" altLang="ru-RU" sz="2000" b="1">
                <a:latin typeface="Comic Sans MS" panose="030F0702030302020204" pitchFamily="66" charset="0"/>
              </a:rPr>
              <a:t>харчові адикції (нервову анорексію, і булимію) </a:t>
            </a:r>
          </a:p>
          <a:p>
            <a:pPr>
              <a:lnSpc>
                <a:spcPct val="80000"/>
              </a:lnSpc>
            </a:pPr>
            <a:r>
              <a:rPr lang="ru-RU" altLang="ru-RU" sz="2000" b="1">
                <a:latin typeface="Comic Sans MS" panose="030F0702030302020204" pitchFamily="66" charset="0"/>
              </a:rPr>
              <a:t>адикції відносин: любовні, сексуальні й уникнення </a:t>
            </a:r>
          </a:p>
          <a:p>
            <a:pPr>
              <a:lnSpc>
                <a:spcPct val="80000"/>
              </a:lnSpc>
            </a:pPr>
            <a:r>
              <a:rPr lang="ru-RU" altLang="ru-RU" sz="2000" b="1">
                <a:latin typeface="Comic Sans MS" panose="030F0702030302020204" pitchFamily="66" charset="0"/>
              </a:rPr>
              <a:t>спортивну адикцію (адикцію вправлянь), (екстремальні види спорту; </a:t>
            </a:r>
          </a:p>
          <a:p>
            <a:pPr>
              <a:lnSpc>
                <a:spcPct val="80000"/>
              </a:lnSpc>
            </a:pPr>
            <a:r>
              <a:rPr lang="ru-RU" altLang="ru-RU" sz="2000" b="1">
                <a:latin typeface="Comic Sans MS" panose="030F0702030302020204" pitchFamily="66" charset="0"/>
              </a:rPr>
              <a:t>адикцію до витрати грошей; </a:t>
            </a:r>
          </a:p>
          <a:p>
            <a:pPr>
              <a:lnSpc>
                <a:spcPct val="80000"/>
              </a:lnSpc>
            </a:pPr>
            <a:r>
              <a:rPr lang="ru-RU" altLang="ru-RU" sz="2000" b="1">
                <a:latin typeface="Comic Sans MS" panose="030F0702030302020204" pitchFamily="66" charset="0"/>
              </a:rPr>
              <a:t>прагнення до невиправданого ризику й створення небезпечних ситуацій (т.зв. стан перманентної війни)</a:t>
            </a:r>
          </a:p>
          <a:p>
            <a:pPr>
              <a:lnSpc>
                <a:spcPct val="80000"/>
              </a:lnSpc>
            </a:pPr>
            <a:r>
              <a:rPr lang="ru-RU" altLang="ru-RU" sz="2000" b="1">
                <a:latin typeface="Comic Sans MS" panose="030F0702030302020204" pitchFamily="66" charset="0"/>
              </a:rPr>
              <a:t>Інтернет-адикцію</a:t>
            </a:r>
          </a:p>
          <a:p>
            <a:pPr>
              <a:lnSpc>
                <a:spcPct val="80000"/>
              </a:lnSpc>
            </a:pPr>
            <a:r>
              <a:rPr lang="ru-RU" altLang="ru-RU" sz="2000" b="1">
                <a:latin typeface="Comic Sans MS" panose="030F0702030302020204" pitchFamily="66" charset="0"/>
              </a:rPr>
              <a:t>ургентну адикцію (звичку перебувати в стані постійної недостачі часу)</a:t>
            </a:r>
          </a:p>
          <a:p>
            <a:pPr>
              <a:lnSpc>
                <a:spcPct val="80000"/>
              </a:lnSpc>
            </a:pPr>
            <a:r>
              <a:rPr lang="ru-RU" altLang="ru-RU" sz="2000" b="1">
                <a:latin typeface="Comic Sans MS" panose="030F0702030302020204" pitchFamily="66" charset="0"/>
              </a:rPr>
              <a:t>нав'язливий духовний пошук </a:t>
            </a:r>
          </a:p>
          <a:p>
            <a:pPr>
              <a:lnSpc>
                <a:spcPct val="80000"/>
              </a:lnSpc>
            </a:pPr>
            <a:r>
              <a:rPr lang="ru-RU" altLang="ru-RU" sz="2000" b="1">
                <a:latin typeface="Comic Sans MS" panose="030F0702030302020204" pitchFamily="66" charset="0"/>
              </a:rPr>
              <a:t>адиктивний фанатизм (релігійний (сектанство), політичний (партійний), національний, спортивний, музичний та ін. </a:t>
            </a:r>
          </a:p>
          <a:p>
            <a:pPr>
              <a:lnSpc>
                <a:spcPct val="80000"/>
              </a:lnSpc>
            </a:pPr>
            <a:r>
              <a:rPr lang="ru-RU" altLang="ru-RU" sz="2000" b="1">
                <a:latin typeface="Comic Sans MS" panose="030F0702030302020204" pitchFamily="66" charset="0"/>
              </a:rPr>
              <a:t>синдром Тоада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60350"/>
            <a:ext cx="8229600" cy="6192838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b="1">
                <a:latin typeface="Comic Sans MS" panose="030F0702030302020204" pitchFamily="66" charset="0"/>
              </a:rPr>
              <a:t>Обговорювати феномен інтернет</a:t>
            </a:r>
            <a:r>
              <a:rPr lang="en-US" altLang="ru-RU" b="1">
                <a:latin typeface="Comic Sans MS" panose="030F0702030302020204" pitchFamily="66" charset="0"/>
              </a:rPr>
              <a:t>-</a:t>
            </a:r>
            <a:r>
              <a:rPr lang="ru-RU" altLang="ru-RU" b="1">
                <a:latin typeface="Comic Sans MS" panose="030F0702030302020204" pitchFamily="66" charset="0"/>
              </a:rPr>
              <a:t> залежності почали відносно недавно. </a:t>
            </a:r>
          </a:p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b="1"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ru-RU" altLang="ru-RU" sz="2800">
                <a:latin typeface="Comic Sans MS" panose="030F0702030302020204" pitchFamily="66" charset="0"/>
              </a:rPr>
              <a:t>В 1994 році психіатр Кімберлі Янг розробила й помістила на веб-сайті спеціальне опитування і незабаром одержала майже 500 відповідей, автори 400 з яких були визнані, відповідно до обраного критерію, інтернет-залежними. </a:t>
            </a:r>
          </a:p>
          <a:p>
            <a:pPr>
              <a:lnSpc>
                <a:spcPct val="90000"/>
              </a:lnSpc>
            </a:pPr>
            <a:r>
              <a:rPr lang="ru-RU" altLang="ru-RU" sz="2800">
                <a:latin typeface="Comic Sans MS" panose="030F0702030302020204" pitchFamily="66" charset="0"/>
              </a:rPr>
              <a:t>В 1995 році доктор Іван Голдберг один з перших дав визначення даному поняттю.</a:t>
            </a:r>
          </a:p>
          <a:p>
            <a:pPr>
              <a:lnSpc>
                <a:spcPct val="90000"/>
              </a:lnSpc>
            </a:pPr>
            <a:r>
              <a:rPr lang="ru-RU" altLang="ru-RU" sz="2800">
                <a:latin typeface="Comic Sans MS" panose="030F0702030302020204" pitchFamily="66" charset="0"/>
              </a:rPr>
              <a:t> В 1997-1999 рр. були створені дослідницькі й консультативно-психотерапевтичні веб-служби з даної проблематики.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/>
      <p:bldP spid="148483" grpId="1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>
                <a:latin typeface="Comic Sans MS" panose="030F0702030302020204" pitchFamily="66" charset="0"/>
              </a:rPr>
              <a:t>АКТУАЛЬНІСТЬ</a:t>
            </a:r>
            <a:endParaRPr lang="ru-RU" altLang="ru-RU">
              <a:latin typeface="Comic Sans MS" panose="030F0702030302020204" pitchFamily="66" charset="0"/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18488" cy="5111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 sz="2800">
                <a:latin typeface="Comic Sans MS" panose="030F0702030302020204" pitchFamily="66" charset="0"/>
              </a:rPr>
              <a:t>Бурхливий розвиток сучасних інформаційних технологій зумовив появу нової для нашого суспільства проблеми – проблеми залежності від Інтернету. У зв’язку з цим, визначення особливостей формування залежності від Інтернету, вивчення психологічних особливостей особистості, що є характерними для осіб, залежних від Інтернету, проведення заходів, спрямованих на запобігання подальшому зростанню адиктивної поведінки, розробка ефективних стратегій подолання Інтернет-залежності є надзвичайно актуальним.</a:t>
            </a:r>
            <a:r>
              <a:rPr lang="ru-RU" altLang="ru-RU" sz="2800">
                <a:latin typeface="Comic Sans MS" panose="030F0702030302020204" pitchFamily="66" charset="0"/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6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/>
      <p:bldP spid="11673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3600">
                <a:latin typeface="Comic Sans MS" panose="030F0702030302020204" pitchFamily="66" charset="0"/>
              </a:rPr>
              <a:t>ЗМІСТ ПОНЯТТЯ ІНТЕРНЕТ-ЗАЛЕЖНОСТІ</a:t>
            </a:r>
            <a:endParaRPr lang="ru-RU" altLang="ru-RU" sz="3600">
              <a:latin typeface="Comic Sans MS" panose="030F0702030302020204" pitchFamily="66" charset="0"/>
            </a:endParaRP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73238"/>
            <a:ext cx="8388350" cy="4824412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uk-UA" altLang="ru-RU" sz="2400">
                <a:latin typeface="Arial" panose="020B0604020202020204" pitchFamily="34" charset="0"/>
              </a:rPr>
              <a:t>            </a:t>
            </a:r>
            <a:r>
              <a:rPr lang="uk-UA" altLang="ru-RU" sz="2400">
                <a:latin typeface="Comic Sans MS" panose="030F0702030302020204" pitchFamily="66" charset="0"/>
              </a:rPr>
              <a:t>У вітчизняній літературі поняття „залежність”, „узалежнена поведінка”, „адикція”, „адиктивна поведінка”  розглядаються здебільшого як еквівалентні. Термін „адикт” походить від латинського </a:t>
            </a:r>
            <a:r>
              <a:rPr lang="en-US" altLang="ru-RU" sz="2400">
                <a:latin typeface="Comic Sans MS" panose="030F0702030302020204" pitchFamily="66" charset="0"/>
              </a:rPr>
              <a:t>addicere</a:t>
            </a:r>
            <a:r>
              <a:rPr lang="uk-UA" altLang="ru-RU" sz="2400">
                <a:latin typeface="Comic Sans MS" panose="030F0702030302020204" pitchFamily="66" charset="0"/>
              </a:rPr>
              <a:t> – «благоволити», «сприяти».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uk-UA" altLang="ru-RU" sz="2400">
                <a:latin typeface="Comic Sans MS" panose="030F0702030302020204" pitchFamily="66" charset="0"/>
              </a:rPr>
              <a:t>            Адикція у сучасній науковій літературі визначається як пристрасть до якоїсь речовини або роду діяльності, яка включає безконтрольне прагнення приймати цю речовину або практикувати вид діяльності для досягнення бажаного психічного ефекту.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uk-UA" altLang="ru-RU" sz="2400">
                <a:latin typeface="Comic Sans MS" panose="030F0702030302020204" pitchFamily="66" charset="0"/>
              </a:rPr>
              <a:t>             В рамках проблеми Інтернет-залежності терміни „залежність від Інтернету”, „Інтернет-адикція”, „</a:t>
            </a:r>
            <a:r>
              <a:rPr lang="ru-RU" altLang="ru-RU" sz="2400">
                <a:latin typeface="Comic Sans MS" panose="030F0702030302020204" pitchFamily="66" charset="0"/>
              </a:rPr>
              <a:t>над</a:t>
            </a:r>
            <a:r>
              <a:rPr lang="uk-UA" altLang="ru-RU" sz="2400">
                <a:latin typeface="Comic Sans MS" panose="030F0702030302020204" pitchFamily="66" charset="0"/>
              </a:rPr>
              <a:t>змірне застосування Інтернету” також наповнюються однаковим змістом.</a:t>
            </a:r>
            <a:endParaRPr lang="ru-RU" altLang="ru-RU" sz="2400">
              <a:latin typeface="Comic Sans MS" panose="030F0702030302020204" pitchFamily="66" charset="0"/>
            </a:endParaRPr>
          </a:p>
        </p:txBody>
      </p: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684213" y="1412875"/>
            <a:ext cx="814705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9pPr>
          </a:lstStyle>
          <a:p>
            <a:pPr>
              <a:lnSpc>
                <a:spcPct val="80000"/>
              </a:lnSpc>
            </a:pPr>
            <a:endParaRPr lang="uk-UA" altLang="ru-RU" sz="2000" b="1">
              <a:latin typeface="Franklin Gothic Medium" panose="020B0603020102020204" pitchFamily="34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9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/>
      <p:bldP spid="11981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4000">
                <a:latin typeface="Comic Sans MS" panose="030F0702030302020204" pitchFamily="66" charset="0"/>
              </a:rPr>
              <a:t>ВИЗНАЧЕННЯ ПОНЯТТЯ ІНТЕРНЕТ-ЗАЛЕЖНІСТі</a:t>
            </a:r>
            <a:endParaRPr lang="ru-RU" altLang="ru-RU" sz="4000">
              <a:latin typeface="Comic Sans MS" panose="030F0702030302020204" pitchFamily="66" charset="0"/>
            </a:endParaRP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060575"/>
            <a:ext cx="8435975" cy="4305300"/>
          </a:xfrm>
        </p:spPr>
        <p:txBody>
          <a:bodyPr/>
          <a:lstStyle/>
          <a:p>
            <a:r>
              <a:rPr lang="ru-RU" altLang="ru-RU">
                <a:latin typeface="Comic Sans MS" panose="030F0702030302020204" pitchFamily="66" charset="0"/>
              </a:rPr>
              <a:t>Інтернет-залежність -- це наполегливе бажання вийти в Інтернет, перебуваючи off-line, і нездатність вийти з Інтернету, знаходячись on-line». </a:t>
            </a:r>
          </a:p>
          <a:p>
            <a:r>
              <a:rPr lang="ru-RU" altLang="ru-RU">
                <a:latin typeface="Comic Sans MS" panose="030F0702030302020204" pitchFamily="66" charset="0"/>
              </a:rPr>
              <a:t>У західній науковій літературі цей феномен одержав назву Internet Addiction Disorder (IAD) – «Інтернет-адиктивний розлад».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/>
      <p:bldP spid="9421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latin typeface="Comic Sans MS" panose="030F0702030302020204" pitchFamily="66" charset="0"/>
              </a:rPr>
              <a:t>Комп'ютерна залежність містить у собі: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435975" cy="5040312"/>
          </a:xfrm>
        </p:spPr>
        <p:txBody>
          <a:bodyPr/>
          <a:lstStyle/>
          <a:p>
            <a:r>
              <a:rPr lang="ru-RU" altLang="ru-RU" sz="2400">
                <a:latin typeface="Comic Sans MS" panose="030F0702030302020204" pitchFamily="66" charset="0"/>
              </a:rPr>
              <a:t>компульсивну навігацію по WWW, пошук у віддалених базах даних, патологічну прихильність до азартних on-line ігор, аукціонів, Інтернет-покупок; </a:t>
            </a:r>
          </a:p>
          <a:p>
            <a:r>
              <a:rPr lang="ru-RU" altLang="ru-RU" sz="2400">
                <a:latin typeface="Comic Sans MS" panose="030F0702030302020204" pitchFamily="66" charset="0"/>
              </a:rPr>
              <a:t>залежність від кібер-відносин (спілкування в чатах, участь у телеконференціях, групових іграх); </a:t>
            </a:r>
          </a:p>
          <a:p>
            <a:r>
              <a:rPr lang="ru-RU" altLang="ru-RU" sz="2400">
                <a:latin typeface="Comic Sans MS" panose="030F0702030302020204" pitchFamily="66" charset="0"/>
              </a:rPr>
              <a:t>залежність від кіберсекса (спілкування на сексуальну тематику в чатах і телеконференціях «для дорослих», відвідування порнографічних сайтів)</a:t>
            </a:r>
          </a:p>
          <a:p>
            <a:r>
              <a:rPr lang="ru-RU" altLang="ru-RU" sz="2400">
                <a:latin typeface="Comic Sans MS" panose="030F0702030302020204" pitchFamily="66" charset="0"/>
              </a:rPr>
              <a:t>обсесивну пристрасть до роботи з комп'ютером (програмуванню, хакерству, іграм); </a:t>
            </a:r>
          </a:p>
          <a:p>
            <a:r>
              <a:rPr lang="ru-RU" altLang="ru-RU" sz="2400">
                <a:latin typeface="Comic Sans MS" panose="030F0702030302020204" pitchFamily="66" charset="0"/>
              </a:rPr>
              <a:t>нав'язливий веб-серфінг, інформаційний пошук у віддалених базах даних;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3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6" grpId="0"/>
      <p:bldP spid="10342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569325" cy="51831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>
                <a:latin typeface="Comic Sans MS" panose="030F0702030302020204" pitchFamily="66" charset="0"/>
              </a:rPr>
              <a:t>нав'язливий веб-серфінг, інформаційний пошук у віддалених базах даних; 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latin typeface="Comic Sans MS" panose="030F0702030302020204" pitchFamily="66" charset="0"/>
              </a:rPr>
              <a:t>гіперзахопленість мережними азартними іграми; 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latin typeface="Comic Sans MS" panose="030F0702030302020204" pitchFamily="66" charset="0"/>
              </a:rPr>
              <a:t>кібероніоманію (прагнення робити нові покупки в Інтернет-магазинах, без необхідності їхнього придбання й обліку власних фінансових можливостей, нав'язлива участь в Інтернет-аукціонах); 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latin typeface="Comic Sans MS" panose="030F0702030302020204" pitchFamily="66" charset="0"/>
              </a:rPr>
              <a:t>кіберкомунікативну залежність (спілкування в чатах, участь у телеконференціях і групових іграх); 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latin typeface="Comic Sans MS" panose="030F0702030302020204" pitchFamily="66" charset="0"/>
              </a:rPr>
              <a:t>кіберсексуальну залежність (непереборний потяг до обговорення сексуальних тем на еротичних чатах і телеконференціях, відвідуванню порнографічних сайтів і занять віртуальним сексом).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476250"/>
            <a:ext cx="4038600" cy="5649913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ru-RU" altLang="ru-RU" sz="2800">
                <a:latin typeface="Comic Sans MS" panose="030F0702030302020204" pitchFamily="66" charset="0"/>
              </a:rPr>
              <a:t>24% співробітників здійснюють Інтернет-покупки, 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ru-RU" altLang="ru-RU" sz="2800">
                <a:latin typeface="Comic Sans MS" panose="030F0702030302020204" pitchFamily="66" charset="0"/>
              </a:rPr>
              <a:t>23% - переглядають новини, 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ru-RU" altLang="ru-RU" sz="2800">
                <a:latin typeface="Comic Sans MS" panose="030F0702030302020204" pitchFamily="66" charset="0"/>
              </a:rPr>
              <a:t>18% - відвідують порнографічні сайти, 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ru-RU" altLang="ru-RU" sz="2800">
                <a:latin typeface="Comic Sans MS" panose="030F0702030302020204" pitchFamily="66" charset="0"/>
              </a:rPr>
              <a:t>8% грають в азартні ігри, 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ru-RU" altLang="ru-RU" sz="2800">
                <a:latin typeface="Comic Sans MS" panose="030F0702030302020204" pitchFamily="66" charset="0"/>
              </a:rPr>
              <a:t>6% беруть участь в on-line аукціонах </a:t>
            </a:r>
          </a:p>
        </p:txBody>
      </p:sp>
      <p:graphicFrame>
        <p:nvGraphicFramePr>
          <p:cNvPr id="11264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4748213" y="692150"/>
          <a:ext cx="3886200" cy="576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47" name="Диаграмма" r:id="rId3" imgW="5924702" imgH="5743651" progId="MSGraph.Chart.8">
                  <p:embed followColorScheme="full"/>
                </p:oleObj>
              </mc:Choice>
              <mc:Fallback>
                <p:oleObj name="Диаграмма" r:id="rId3" imgW="5924702" imgH="574365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8213" y="692150"/>
                        <a:ext cx="3886200" cy="5761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333375"/>
            <a:ext cx="8229600" cy="796925"/>
          </a:xfrm>
        </p:spPr>
        <p:txBody>
          <a:bodyPr/>
          <a:lstStyle/>
          <a:p>
            <a:r>
              <a:rPr lang="uk-UA" altLang="ru-RU">
                <a:latin typeface="Comic Sans MS" panose="030F0702030302020204" pitchFamily="66" charset="0"/>
              </a:rPr>
              <a:t>СИМПТОМИ</a:t>
            </a:r>
            <a:endParaRPr lang="ru-RU" altLang="ru-RU">
              <a:latin typeface="Comic Sans MS" panose="030F0702030302020204" pitchFamily="66" charset="0"/>
            </a:endParaRP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125538"/>
            <a:ext cx="8064500" cy="53276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>
                <a:latin typeface="Comic Sans MS" panose="030F0702030302020204" pitchFamily="66" charset="0"/>
              </a:rPr>
              <a:t>використання інтернету викликає хворобливий негативний стресовий стан або дистрес; </a:t>
            </a:r>
          </a:p>
          <a:p>
            <a:pPr>
              <a:lnSpc>
                <a:spcPct val="80000"/>
              </a:lnSpc>
            </a:pPr>
            <a:r>
              <a:rPr lang="ru-RU" altLang="ru-RU" sz="2400">
                <a:latin typeface="Comic Sans MS" panose="030F0702030302020204" pitchFamily="66" charset="0"/>
              </a:rPr>
              <a:t>використання інтернету заподіює збиток фізичному, психологічному, міжособистісному, економічному або соціальному статусу.</a:t>
            </a:r>
          </a:p>
          <a:p>
            <a:pPr>
              <a:lnSpc>
                <a:spcPct val="80000"/>
              </a:lnSpc>
            </a:pPr>
            <a:r>
              <a:rPr lang="ru-RU" altLang="ru-RU" sz="2400">
                <a:latin typeface="Comic Sans MS" panose="030F0702030302020204" pitchFamily="66" charset="0"/>
              </a:rPr>
              <a:t>більша частина інтернет-залежних (91 %) користується сервісами інтернетом, тому що це пов’язано з комунікаціями.</a:t>
            </a:r>
          </a:p>
          <a:p>
            <a:pPr>
              <a:lnSpc>
                <a:spcPct val="80000"/>
              </a:lnSpc>
            </a:pPr>
            <a:r>
              <a:rPr lang="ru-RU" altLang="ru-RU" sz="2400">
                <a:latin typeface="Comic Sans MS" panose="030F0702030302020204" pitchFamily="66" charset="0"/>
              </a:rPr>
              <a:t>іншу частину залежних приваблюють інформаційні сервіси мережі. </a:t>
            </a:r>
          </a:p>
          <a:p>
            <a:pPr>
              <a:lnSpc>
                <a:spcPct val="80000"/>
              </a:lnSpc>
            </a:pPr>
            <a:r>
              <a:rPr lang="ru-RU" altLang="ru-RU" sz="2400">
                <a:latin typeface="Comic Sans MS" panose="030F0702030302020204" pitchFamily="66" charset="0"/>
              </a:rPr>
              <a:t>75% інтернет-залежних відчувають тісний зв’язок з тими, з ким спілкуються в онлайн-режимі. </a:t>
            </a:r>
          </a:p>
          <a:p>
            <a:pPr>
              <a:lnSpc>
                <a:spcPct val="80000"/>
              </a:lnSpc>
            </a:pPr>
            <a:r>
              <a:rPr lang="ru-RU" altLang="ru-RU" sz="2400">
                <a:latin typeface="Comic Sans MS" panose="030F0702030302020204" pitchFamily="66" charset="0"/>
              </a:rPr>
              <a:t>62% залежних заходять на порносайти, </a:t>
            </a:r>
          </a:p>
          <a:p>
            <a:pPr>
              <a:lnSpc>
                <a:spcPct val="80000"/>
              </a:lnSpc>
            </a:pPr>
            <a:r>
              <a:rPr lang="ru-RU" altLang="ru-RU" sz="2400">
                <a:latin typeface="Comic Sans MS" panose="030F0702030302020204" pitchFamily="66" charset="0"/>
              </a:rPr>
              <a:t>38% з них займаються мастурбацією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-.5"/>
                                          </p:val>
                                        </p:tav>
                                        <p:tav tm="50000">
                                          <p:val>
                                            <p:strVal val="#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ppt_w-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0">
                                          <p:val>
                                            <p:strVal val="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8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5" dur="50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8" dur="500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1" dur="500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4" dur="500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7" dur="500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0" dur="500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3" dur="500"/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/>
      <p:bldP spid="147458" grpId="1"/>
      <p:bldP spid="147459" grpId="0" build="p"/>
      <p:bldP spid="147459" grpId="1" build="allAtOnce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260350"/>
            <a:ext cx="8229600" cy="792163"/>
          </a:xfrm>
        </p:spPr>
        <p:txBody>
          <a:bodyPr/>
          <a:lstStyle/>
          <a:p>
            <a:r>
              <a:rPr lang="uk-UA" altLang="ru-RU">
                <a:latin typeface="Comic Sans MS" panose="030F0702030302020204" pitchFamily="66" charset="0"/>
              </a:rPr>
              <a:t>ПРИЧИНИ</a:t>
            </a:r>
            <a:endParaRPr lang="ru-RU" altLang="ru-RU">
              <a:latin typeface="Comic Sans MS" panose="030F0702030302020204" pitchFamily="66" charset="0"/>
            </a:endParaRP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302625" cy="51847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>
                <a:latin typeface="Comic Sans MS" panose="030F0702030302020204" pitchFamily="66" charset="0"/>
              </a:rPr>
              <a:t>Часто-густо відсутність у користувачів Інтернет-культури й елементарних навичок правильної роботи в Мережі створює ряд проблем психологічного й соціального характеру. Неконтрольоване й нераціональне використання Інтернет-ресурсів учнями й студентами спричиняє неуспішність у навчанні й виникнення академічних заборгованостей. Використання робочого доступу в Інтернет в особистих цілях працівниками й службовцями знижує продуктивність праці, провокує виникнення виробничих конфліктів. </a:t>
            </a:r>
          </a:p>
          <a:p>
            <a:pPr>
              <a:lnSpc>
                <a:spcPct val="90000"/>
              </a:lnSpc>
            </a:pPr>
            <a:r>
              <a:rPr lang="ru-RU" altLang="ru-RU" sz="2400">
                <a:latin typeface="Comic Sans MS" panose="030F0702030302020204" pitchFamily="66" charset="0"/>
              </a:rPr>
              <a:t>Таким чином, комп'ютерна залежність являє собою один зі способів адиктивної реалізації, яка є характерною для осіб з певним преморбідним фоном.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/>
      <p:bldP spid="10854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60350"/>
            <a:ext cx="8229600" cy="62642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>
                <a:latin typeface="Comic Sans MS" panose="030F0702030302020204" pitchFamily="66" charset="0"/>
              </a:rPr>
              <a:t>Прагнення до виходу у віртуальне середовище може бути обумовлено рядом причин як психологічного так і соціального характеру (стрес, депресія, тривожність, комунікативні й інтимно-особистісні проблеми, учбово-виробничі конфлікти й ін.). </a:t>
            </a:r>
          </a:p>
          <a:p>
            <a:pPr>
              <a:lnSpc>
                <a:spcPct val="80000"/>
              </a:lnSpc>
            </a:pPr>
            <a:r>
              <a:rPr lang="ru-RU" altLang="ru-RU" sz="2400">
                <a:latin typeface="Comic Sans MS" panose="030F0702030302020204" pitchFamily="66" charset="0"/>
              </a:rPr>
              <a:t>Користувач, що випробовує проблеми в реальному світі, поринаючи у віртуальне середовище намагається піти від психотравмуючої ситуації й компенсувати невдачі, які мали місце в його дійсному житті. </a:t>
            </a:r>
          </a:p>
          <a:p>
            <a:pPr>
              <a:lnSpc>
                <a:spcPct val="80000"/>
              </a:lnSpc>
            </a:pPr>
            <a:r>
              <a:rPr lang="uk-UA" altLang="ru-RU" sz="2400">
                <a:latin typeface="Comic Sans MS" panose="030F0702030302020204" pitchFamily="66" charset="0"/>
              </a:rPr>
              <a:t>як наслідок зниження психологічної стійкості особистості. Оскільки вона оберігає особистість від дезінтеграції і особистісних розладів, складає основу внутрішньої гармонії, повноцінного психічного здоров`я, то зниження психологічної стійкості призводить до дезінтеграції особистості, порушення регуляції поведінки та діяльності, розпаду системи життєвих цінностей, мотивів, цілей, що підвищує ризик виникнення залежності.</a:t>
            </a:r>
            <a:r>
              <a:rPr lang="ru-RU" altLang="ru-RU" sz="2400">
                <a:latin typeface="Comic Sans MS" panose="030F0702030302020204" pitchFamily="66" charset="0"/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713787" cy="63357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>
                <a:latin typeface="Comic Sans MS" panose="030F0702030302020204" pitchFamily="66" charset="0"/>
              </a:rPr>
              <a:t>Інтернет-простір, завдяки своїм перевагам, являє собою своєрідну альтернативу реальному світу, у якому адикт прагне компенсувати свої фрустровані потреби, насамперед у комунікативній сфері.</a:t>
            </a:r>
          </a:p>
          <a:p>
            <a:pPr>
              <a:lnSpc>
                <a:spcPct val="80000"/>
              </a:lnSpc>
            </a:pPr>
            <a:r>
              <a:rPr lang="ru-RU" altLang="ru-RU" sz="2400">
                <a:latin typeface="Comic Sans MS" panose="030F0702030302020204" pitchFamily="66" charset="0"/>
              </a:rPr>
              <a:t>Серед інтернет-залежних осіб 91,0% становлять особи, які використовують Інтернет тільки заради спілкування, якого не вистачає.</a:t>
            </a:r>
          </a:p>
          <a:p>
            <a:pPr>
              <a:lnSpc>
                <a:spcPct val="80000"/>
              </a:lnSpc>
            </a:pPr>
            <a:r>
              <a:rPr lang="ru-RU" altLang="ru-RU" sz="2400">
                <a:latin typeface="Comic Sans MS" panose="030F0702030302020204" pitchFamily="66" charset="0"/>
              </a:rPr>
              <a:t>На наш погляд, існують індивіди, які мають певні особистісні особливості, що сприяють формуванню й розвитку адиктивної поведінки, які підсилює інтернет-середовище, завдяки своїм специфічним особливостям.</a:t>
            </a:r>
          </a:p>
          <a:p>
            <a:pPr>
              <a:lnSpc>
                <a:spcPct val="80000"/>
              </a:lnSpc>
            </a:pPr>
            <a:r>
              <a:rPr lang="uk-UA" altLang="ru-RU" sz="2400">
                <a:latin typeface="Comic Sans MS" panose="030F0702030302020204" pitchFamily="66" charset="0"/>
              </a:rPr>
              <a:t>Дослідники різних галузей знання вважають, що адиктивна поведінка виникає як результат складної взаємодії спадкових, біохімічних, соціальних та індивідуально-психологічних факторів. Серед таких можна відокремити: зовнішні умовисередовища; зовнішні соціальні умови; внутрішні спадково-біологічні, психофізіологічні та індивідуально-типологічні передумови; внутрішньоособистісні причини і механізми узалежненої поведінки</a:t>
            </a:r>
          </a:p>
          <a:p>
            <a:pPr>
              <a:lnSpc>
                <a:spcPct val="80000"/>
              </a:lnSpc>
            </a:pPr>
            <a:endParaRPr lang="ru-RU" altLang="ru-RU" sz="2400"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</a:pPr>
            <a:endParaRPr lang="ru-RU" altLang="ru-RU" sz="24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404813"/>
            <a:ext cx="8569325" cy="1008062"/>
          </a:xfrm>
        </p:spPr>
        <p:txBody>
          <a:bodyPr/>
          <a:lstStyle/>
          <a:p>
            <a:r>
              <a:rPr lang="uk-UA" altLang="ru-RU" sz="4000">
                <a:latin typeface="Comic Sans MS" panose="030F0702030302020204" pitchFamily="66" charset="0"/>
              </a:rPr>
              <a:t>ОЗНАКИ АДИКТИВНОЇ ПОВЕДІНКИ</a:t>
            </a:r>
            <a:endParaRPr lang="ru-RU" altLang="ru-RU" sz="4000">
              <a:latin typeface="Comic Sans MS" panose="030F0702030302020204" pitchFamily="66" charset="0"/>
            </a:endParaRP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3416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ru-RU" sz="2000">
                <a:latin typeface="Comic Sans MS" panose="030F0702030302020204" pitchFamily="66" charset="0"/>
              </a:rPr>
              <a:t>стійке прагнення до зміни психофізичного стану; </a:t>
            </a:r>
          </a:p>
          <a:p>
            <a:pPr>
              <a:lnSpc>
                <a:spcPct val="80000"/>
              </a:lnSpc>
            </a:pPr>
            <a:r>
              <a:rPr lang="uk-UA" altLang="ru-RU" sz="2000">
                <a:latin typeface="Comic Sans MS" panose="030F0702030302020204" pitchFamily="66" charset="0"/>
              </a:rPr>
              <a:t>безперервний процес формування і розвитку адикції; </a:t>
            </a:r>
          </a:p>
          <a:p>
            <a:pPr>
              <a:lnSpc>
                <a:spcPct val="80000"/>
              </a:lnSpc>
            </a:pPr>
            <a:r>
              <a:rPr lang="uk-UA" altLang="ru-RU" sz="2000">
                <a:latin typeface="Comic Sans MS" panose="030F0702030302020204" pitchFamily="66" charset="0"/>
              </a:rPr>
              <a:t>циклічність узалежненої поведінки; </a:t>
            </a:r>
          </a:p>
          <a:p>
            <a:pPr>
              <a:lnSpc>
                <a:spcPct val="80000"/>
              </a:lnSpc>
            </a:pPr>
            <a:r>
              <a:rPr lang="uk-UA" altLang="ru-RU" sz="2000">
                <a:latin typeface="Comic Sans MS" panose="030F0702030302020204" pitchFamily="66" charset="0"/>
              </a:rPr>
              <a:t>закономірне виникнення особистісних змін і соціальної дезадаптації; </a:t>
            </a:r>
          </a:p>
          <a:p>
            <a:pPr>
              <a:lnSpc>
                <a:spcPct val="80000"/>
              </a:lnSpc>
            </a:pPr>
            <a:r>
              <a:rPr lang="uk-UA" altLang="ru-RU" sz="2000">
                <a:latin typeface="Comic Sans MS" panose="030F0702030302020204" pitchFamily="66" charset="0"/>
              </a:rPr>
              <a:t>формування адиктивної установки, тобто сукупності когнітивних, емоційних і поведінкових особливостей, які викликають адиктивне відношення до життя; </a:t>
            </a:r>
          </a:p>
          <a:p>
            <a:pPr>
              <a:lnSpc>
                <a:spcPct val="80000"/>
              </a:lnSpc>
            </a:pPr>
            <a:r>
              <a:rPr lang="uk-UA" altLang="ru-RU" sz="2000">
                <a:latin typeface="Comic Sans MS" panose="030F0702030302020204" pitchFamily="66" charset="0"/>
              </a:rPr>
              <a:t>черезмірне емоційне відношення до об’єкту залежності; </a:t>
            </a:r>
          </a:p>
          <a:p>
            <a:pPr>
              <a:lnSpc>
                <a:spcPct val="80000"/>
              </a:lnSpc>
            </a:pPr>
            <a:r>
              <a:rPr lang="uk-UA" altLang="ru-RU" sz="2000">
                <a:latin typeface="Comic Sans MS" panose="030F0702030302020204" pitchFamily="66" charset="0"/>
              </a:rPr>
              <a:t>перетворення об’єкту адикції у мету існування; </a:t>
            </a:r>
          </a:p>
          <a:p>
            <a:pPr>
              <a:lnSpc>
                <a:spcPct val="80000"/>
              </a:lnSpc>
            </a:pPr>
            <a:r>
              <a:rPr lang="uk-UA" altLang="ru-RU" sz="2000">
                <a:latin typeface="Comic Sans MS" panose="030F0702030302020204" pitchFamily="66" charset="0"/>
              </a:rPr>
              <a:t>заперечення залежності та її тяжкості </a:t>
            </a:r>
          </a:p>
        </p:txBody>
      </p:sp>
      <p:sp>
        <p:nvSpPr>
          <p:cNvPr id="125956" name="Rectangle 4"/>
          <p:cNvSpPr>
            <a:spLocks noRot="1" noChangeArrowheads="1"/>
          </p:cNvSpPr>
          <p:nvPr/>
        </p:nvSpPr>
        <p:spPr bwMode="auto">
          <a:xfrm>
            <a:off x="250825" y="4941888"/>
            <a:ext cx="8569325" cy="165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1pPr>
            <a:lvl2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2pPr>
            <a:lvl3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3pPr>
            <a:lvl4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4pPr>
            <a:lvl5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9pPr>
          </a:lstStyle>
          <a:p>
            <a:r>
              <a:rPr lang="uk-UA" altLang="ru-RU" sz="2400">
                <a:latin typeface="Comic Sans MS" panose="030F0702030302020204" pitchFamily="66" charset="0"/>
              </a:rPr>
              <a:t>Поряд з тим, А.Є. Войскунський наводить такі критерії, що визначають залежність: пріоритетність, зміна настрою, толерантність, симптоми розриву, конфлікт та рецидив</a:t>
            </a:r>
            <a:endParaRPr lang="ru-RU" altLang="ru-RU" sz="24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5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5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5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5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25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5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5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25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4" grpId="0"/>
      <p:bldP spid="125955" grpId="0" build="p"/>
      <p:bldP spid="1259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88913"/>
            <a:ext cx="8229600" cy="1079500"/>
          </a:xfrm>
        </p:spPr>
        <p:txBody>
          <a:bodyPr/>
          <a:lstStyle/>
          <a:p>
            <a:r>
              <a:rPr lang="uk-UA" altLang="ru-RU">
                <a:latin typeface="Comic Sans MS" panose="030F0702030302020204" pitchFamily="66" charset="0"/>
              </a:rPr>
              <a:t>МЕТА</a:t>
            </a:r>
            <a:endParaRPr lang="ru-RU" altLang="ru-RU">
              <a:latin typeface="Comic Sans MS" panose="030F0702030302020204" pitchFamily="66" charset="0"/>
            </a:endParaRP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893175" cy="5000625"/>
          </a:xfrm>
        </p:spPr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uk-UA" altLang="ru-RU">
                <a:latin typeface="Comic Sans MS" panose="030F0702030302020204" pitchFamily="66" charset="0"/>
              </a:rPr>
              <a:t>проведення теоретичного аналізу наукової літератури з поставленої проблеми; </a:t>
            </a:r>
          </a:p>
          <a:p>
            <a:pPr marL="457200" indent="-457200">
              <a:lnSpc>
                <a:spcPct val="90000"/>
              </a:lnSpc>
            </a:pPr>
            <a:r>
              <a:rPr lang="uk-UA" altLang="ru-RU">
                <a:latin typeface="Comic Sans MS" panose="030F0702030302020204" pitchFamily="66" charset="0"/>
              </a:rPr>
              <a:t>аналіз стану проблеми залежності від Інтернету в сучасній психологічній науці;</a:t>
            </a:r>
          </a:p>
          <a:p>
            <a:pPr marL="457200" indent="-457200">
              <a:lnSpc>
                <a:spcPct val="90000"/>
              </a:lnSpc>
            </a:pPr>
            <a:r>
              <a:rPr lang="uk-UA" altLang="ru-RU">
                <a:latin typeface="Comic Sans MS" panose="030F0702030302020204" pitchFamily="66" charset="0"/>
              </a:rPr>
              <a:t>вивчення індивідуальних особливостей залежних з різними формами Інтернет-адикції;</a:t>
            </a:r>
          </a:p>
          <a:p>
            <a:pPr marL="457200" indent="-457200">
              <a:lnSpc>
                <a:spcPct val="90000"/>
              </a:lnSpc>
            </a:pPr>
            <a:r>
              <a:rPr lang="uk-UA" altLang="ru-RU">
                <a:latin typeface="Comic Sans MS" panose="030F0702030302020204" pitchFamily="66" charset="0"/>
              </a:rPr>
              <a:t>розробка на цій підставі рекомендацій щодо усунення залежності.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7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/>
      <p:bldP spid="11776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260350"/>
            <a:ext cx="8374063" cy="1143000"/>
          </a:xfrm>
        </p:spPr>
        <p:txBody>
          <a:bodyPr/>
          <a:lstStyle/>
          <a:p>
            <a:r>
              <a:rPr lang="uk-UA" altLang="ru-RU" sz="4000">
                <a:latin typeface="Comic Sans MS" panose="030F0702030302020204" pitchFamily="66" charset="0"/>
              </a:rPr>
              <a:t>СПЕЦИФІЧНІ ПОВЕДІНКОВІ ХАРАКТЕРИСТИКИ</a:t>
            </a:r>
            <a:endParaRPr lang="ru-RU" altLang="ru-RU" sz="4000">
              <a:latin typeface="Comic Sans MS" panose="030F0702030302020204" pitchFamily="66" charset="0"/>
            </a:endParaRP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229600" cy="4924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 sz="2400">
                <a:latin typeface="Comic Sans MS" panose="030F0702030302020204" pitchFamily="66" charset="0"/>
              </a:rPr>
              <a:t>неможливість, небажання відірватися від роботи та роздратування при необхідності відволіктися; </a:t>
            </a:r>
          </a:p>
          <a:p>
            <a:pPr>
              <a:lnSpc>
                <a:spcPct val="90000"/>
              </a:lnSpc>
            </a:pPr>
            <a:r>
              <a:rPr lang="uk-UA" altLang="ru-RU" sz="2400">
                <a:latin typeface="Comic Sans MS" panose="030F0702030302020204" pitchFamily="66" charset="0"/>
              </a:rPr>
              <a:t>прагнення проводити за роботою все більше часу; </a:t>
            </a:r>
          </a:p>
          <a:p>
            <a:pPr>
              <a:lnSpc>
                <a:spcPct val="90000"/>
              </a:lnSpc>
            </a:pPr>
            <a:r>
              <a:rPr lang="uk-UA" altLang="ru-RU" sz="2400">
                <a:latin typeface="Comic Sans MS" panose="030F0702030302020204" pitchFamily="66" charset="0"/>
              </a:rPr>
              <a:t>схильність забувати про домашні справи, навчання, службові обов’язки; </a:t>
            </a:r>
          </a:p>
          <a:p>
            <a:pPr>
              <a:lnSpc>
                <a:spcPct val="90000"/>
              </a:lnSpc>
            </a:pPr>
            <a:r>
              <a:rPr lang="uk-UA" altLang="ru-RU" sz="2400">
                <a:latin typeface="Comic Sans MS" panose="030F0702030302020204" pitchFamily="66" charset="0"/>
              </a:rPr>
              <a:t>прагнення позбавитися почуття провини, безпорадності, тривоги, депресії; </a:t>
            </a:r>
          </a:p>
          <a:p>
            <a:pPr>
              <a:lnSpc>
                <a:spcPct val="90000"/>
              </a:lnSpc>
            </a:pPr>
            <a:r>
              <a:rPr lang="uk-UA" altLang="ru-RU" sz="2400">
                <a:latin typeface="Comic Sans MS" panose="030F0702030302020204" pitchFamily="66" charset="0"/>
              </a:rPr>
              <a:t>відчуття емоційного підйому; </a:t>
            </a:r>
          </a:p>
          <a:p>
            <a:pPr>
              <a:lnSpc>
                <a:spcPct val="90000"/>
              </a:lnSpc>
            </a:pPr>
            <a:r>
              <a:rPr lang="uk-UA" altLang="ru-RU" sz="2400">
                <a:latin typeface="Comic Sans MS" panose="030F0702030302020204" pitchFamily="66" charset="0"/>
              </a:rPr>
              <a:t>готовність миритися із втратою сім`ї, близьких, друзів, кола спілкування; </a:t>
            </a:r>
          </a:p>
          <a:p>
            <a:pPr>
              <a:lnSpc>
                <a:spcPct val="90000"/>
              </a:lnSpc>
            </a:pPr>
            <a:r>
              <a:rPr lang="uk-UA" altLang="ru-RU" sz="2400">
                <a:latin typeface="Comic Sans MS" panose="030F0702030302020204" pitchFamily="66" charset="0"/>
              </a:rPr>
              <a:t>нехтування власним здоров’ям, особистою гігієною тощо</a:t>
            </a:r>
            <a:endParaRPr lang="ru-RU" altLang="ru-RU" sz="24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3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/>
      <p:bldP spid="12390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260350"/>
            <a:ext cx="8229600" cy="652463"/>
          </a:xfrm>
        </p:spPr>
        <p:txBody>
          <a:bodyPr/>
          <a:lstStyle/>
          <a:p>
            <a:r>
              <a:rPr lang="uk-UA" altLang="ru-RU" sz="4000">
                <a:latin typeface="Comic Sans MS" panose="030F0702030302020204" pitchFamily="66" charset="0"/>
              </a:rPr>
              <a:t>ДИНАМІКА</a:t>
            </a:r>
            <a:endParaRPr lang="ru-RU" altLang="ru-RU" sz="4000">
              <a:latin typeface="Comic Sans MS" panose="030F0702030302020204" pitchFamily="66" charset="0"/>
            </a:endParaRP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8229600" cy="54006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uk-UA" altLang="ru-RU" sz="2400">
                <a:latin typeface="Comic Sans MS" panose="030F0702030302020204" pitchFamily="66" charset="0"/>
              </a:rPr>
              <a:t>    Різні види адиктивної поведінки мають свої специфічні особливості, прояви і наслідки, але етапи формування адикції є спільними. </a:t>
            </a:r>
          </a:p>
          <a:p>
            <a:pPr>
              <a:lnSpc>
                <a:spcPct val="80000"/>
              </a:lnSpc>
            </a:pPr>
            <a:r>
              <a:rPr lang="uk-UA" altLang="ru-RU" sz="2400">
                <a:latin typeface="Comic Sans MS" panose="030F0702030302020204" pitchFamily="66" charset="0"/>
              </a:rPr>
              <a:t>Початок формування адиктивного процесу завжди відбувається на емоційному рівні як переживання гострої зміни психічного стану у вигляді підвищеного настрою, почуття радості, екстазу, неймовірного підйому у зв’язку з вживанням певних речовин чи певними діями. </a:t>
            </a:r>
          </a:p>
          <a:p>
            <a:pPr>
              <a:lnSpc>
                <a:spcPct val="80000"/>
              </a:lnSpc>
            </a:pPr>
            <a:r>
              <a:rPr lang="uk-UA" altLang="ru-RU" sz="2400">
                <a:latin typeface="Comic Sans MS" panose="030F0702030302020204" pitchFamily="66" charset="0"/>
              </a:rPr>
              <a:t>Наступний етап характеризується формуванням певної послідовності звертання до засобів адикції. </a:t>
            </a:r>
          </a:p>
          <a:p>
            <a:pPr>
              <a:lnSpc>
                <a:spcPct val="80000"/>
              </a:lnSpc>
            </a:pPr>
            <a:r>
              <a:rPr lang="uk-UA" altLang="ru-RU" sz="2400">
                <a:latin typeface="Comic Sans MS" panose="030F0702030302020204" pitchFamily="66" charset="0"/>
              </a:rPr>
              <a:t>На третьому етапі адиктивна поведінка стає стереотипною, типовою. </a:t>
            </a:r>
          </a:p>
          <a:p>
            <a:pPr>
              <a:lnSpc>
                <a:spcPct val="80000"/>
              </a:lnSpc>
            </a:pPr>
            <a:r>
              <a:rPr lang="uk-UA" altLang="ru-RU" sz="2400">
                <a:latin typeface="Comic Sans MS" panose="030F0702030302020204" pitchFamily="66" charset="0"/>
              </a:rPr>
              <a:t>На   четвертому - повністю домінуючою, </a:t>
            </a:r>
          </a:p>
          <a:p>
            <a:pPr>
              <a:lnSpc>
                <a:spcPct val="80000"/>
              </a:lnSpc>
            </a:pPr>
            <a:r>
              <a:rPr lang="uk-UA" altLang="ru-RU" sz="2400">
                <a:latin typeface="Comic Sans MS" panose="030F0702030302020204" pitchFamily="66" charset="0"/>
              </a:rPr>
              <a:t>На п’ятому вона руйнує як психіку, так і біологічні процеси </a:t>
            </a:r>
            <a:endParaRPr lang="ru-RU" altLang="ru-RU" sz="24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5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4" grpId="0"/>
      <p:bldP spid="11571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260350"/>
            <a:ext cx="8362950" cy="1655763"/>
          </a:xfrm>
        </p:spPr>
        <p:txBody>
          <a:bodyPr/>
          <a:lstStyle/>
          <a:p>
            <a:r>
              <a:rPr lang="ru-RU" altLang="ru-RU" sz="2400" b="0">
                <a:latin typeface="Comic Sans MS" panose="030F0702030302020204" pitchFamily="66" charset="0"/>
              </a:rPr>
              <a:t>Комп'ютер, дійсно виступає як засіб реалізації адикцій для ряду користувачів, однак, варто враховувати те, що саме комп'ютерні технології виступають як найбільш привабливі в силу своїх унікальних особливостей.</a:t>
            </a:r>
            <a:r>
              <a:rPr lang="ru-RU" altLang="ru-RU" sz="2400">
                <a:latin typeface="Comic Sans MS" panose="030F0702030302020204" pitchFamily="66" charset="0"/>
              </a:rPr>
              <a:t> </a:t>
            </a:r>
            <a:br>
              <a:rPr lang="ru-RU" altLang="ru-RU" sz="2400">
                <a:latin typeface="Comic Sans MS" panose="030F0702030302020204" pitchFamily="66" charset="0"/>
              </a:rPr>
            </a:br>
            <a:endParaRPr lang="ru-RU" altLang="ru-RU" sz="2400">
              <a:latin typeface="Comic Sans MS" panose="030F0702030302020204" pitchFamily="66" charset="0"/>
            </a:endParaRP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8244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b="1">
                <a:latin typeface="Comic Sans MS" panose="030F0702030302020204" pitchFamily="66" charset="0"/>
              </a:rPr>
              <a:t>анонімність, 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latin typeface="Comic Sans MS" panose="030F0702030302020204" pitchFamily="66" charset="0"/>
              </a:rPr>
              <a:t>доступність, 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latin typeface="Comic Sans MS" panose="030F0702030302020204" pitchFamily="66" charset="0"/>
              </a:rPr>
              <a:t>комфортність, 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latin typeface="Comic Sans MS" panose="030F0702030302020204" pitchFamily="66" charset="0"/>
              </a:rPr>
              <a:t>безпеку середовища, 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latin typeface="Comic Sans MS" panose="030F0702030302020204" pitchFamily="66" charset="0"/>
              </a:rPr>
              <a:t>інтерактивність, 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latin typeface="Comic Sans MS" panose="030F0702030302020204" pitchFamily="66" charset="0"/>
              </a:rPr>
              <a:t>широкі комунікативні можливості, 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latin typeface="Comic Sans MS" panose="030F0702030302020204" pitchFamily="66" charset="0"/>
              </a:rPr>
              <a:t>необмеженість інформаційного простору, 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latin typeface="Comic Sans MS" panose="030F0702030302020204" pitchFamily="66" charset="0"/>
              </a:rPr>
              <a:t>віртуальну свободу (моделювання безліч «Я», 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latin typeface="Comic Sans MS" panose="030F0702030302020204" pitchFamily="66" charset="0"/>
              </a:rPr>
              <a:t>трансформація статі, віку, 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latin typeface="Comic Sans MS" panose="030F0702030302020204" pitchFamily="66" charset="0"/>
              </a:rPr>
              <a:t>свободу висловлень, вираження думок, емоцій, почуттів простоту використання Інтернету, </a:t>
            </a:r>
          </a:p>
          <a:p>
            <a:pPr>
              <a:lnSpc>
                <a:spcPct val="80000"/>
              </a:lnSpc>
            </a:pPr>
            <a:r>
              <a:rPr lang="ru-RU" altLang="ru-RU" sz="2400" b="1">
                <a:latin typeface="Comic Sans MS" panose="030F0702030302020204" pitchFamily="66" charset="0"/>
              </a:rPr>
              <a:t>альтернативу реальності (коли індивід у віртуальному світі може одержати те, чого в реальному життя не має).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9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9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9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9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095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095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095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095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09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09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09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09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095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095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095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095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/>
      <p:bldP spid="109570" grpId="1"/>
      <p:bldP spid="109571" grpId="0" build="p"/>
      <p:bldP spid="109571" grpId="1" build="allAtOnce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9388" y="260350"/>
            <a:ext cx="8713787" cy="6381750"/>
          </a:xfrm>
        </p:spPr>
        <p:txBody>
          <a:bodyPr/>
          <a:lstStyle/>
          <a:p>
            <a:pPr algn="just"/>
            <a:r>
              <a:rPr lang="ru-RU" altLang="ru-RU" sz="3200">
                <a:latin typeface="Comic Sans MS" panose="030F0702030302020204" pitchFamily="66" charset="0"/>
              </a:rPr>
              <a:t>Будь-яка діяльність, для якої є характерним прагнення відходу від реальності за допомогою зміни свого психічного стану без застосування хімічних речовин (тобто об'єктом якої є певний поведінковий патерн), що займає домінуюче положення в житті й свідомості індивіда та яка здійснюється їм на шкоду соціальним зв'язкам й іншим, життєво важливим сферам, може викликати нехімічну залежність, тому необхідна профілактика цих шкідливих дій та поведінки.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>
                <a:latin typeface="Comic Sans MS" panose="030F0702030302020204" pitchFamily="66" charset="0"/>
              </a:rPr>
              <a:t>ЗАВДАННЯ</a:t>
            </a:r>
            <a:endParaRPr lang="ru-RU" altLang="ru-RU">
              <a:latin typeface="Comic Sans MS" panose="030F0702030302020204" pitchFamily="66" charset="0"/>
            </a:endParaRP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75613" cy="4852988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uk-UA" altLang="ru-RU" b="1">
                <a:latin typeface="Comic Sans MS" panose="030F0702030302020204" pitchFamily="66" charset="0"/>
              </a:rPr>
              <a:t>Для досягнення мети роботи було поставлено завдання:</a:t>
            </a:r>
          </a:p>
          <a:p>
            <a:pPr>
              <a:lnSpc>
                <a:spcPct val="80000"/>
              </a:lnSpc>
            </a:pPr>
            <a:r>
              <a:rPr lang="uk-UA" altLang="ru-RU">
                <a:latin typeface="Comic Sans MS" panose="030F0702030302020204" pitchFamily="66" charset="0"/>
              </a:rPr>
              <a:t>розкрити поняття інтернет-залежності;</a:t>
            </a:r>
          </a:p>
          <a:p>
            <a:pPr>
              <a:lnSpc>
                <a:spcPct val="80000"/>
              </a:lnSpc>
            </a:pPr>
            <a:r>
              <a:rPr lang="uk-UA" altLang="ru-RU">
                <a:latin typeface="Comic Sans MS" panose="030F0702030302020204" pitchFamily="66" charset="0"/>
              </a:rPr>
              <a:t>види інтернет-залежності;</a:t>
            </a:r>
          </a:p>
          <a:p>
            <a:pPr>
              <a:lnSpc>
                <a:spcPct val="80000"/>
              </a:lnSpc>
            </a:pPr>
            <a:r>
              <a:rPr lang="uk-UA" altLang="ru-RU">
                <a:latin typeface="Comic Sans MS" panose="030F0702030302020204" pitchFamily="66" charset="0"/>
              </a:rPr>
              <a:t>детермінанти залежності; </a:t>
            </a:r>
          </a:p>
          <a:p>
            <a:pPr>
              <a:lnSpc>
                <a:spcPct val="80000"/>
              </a:lnSpc>
            </a:pPr>
            <a:r>
              <a:rPr lang="uk-UA" altLang="ru-RU">
                <a:latin typeface="Comic Sans MS" panose="030F0702030302020204" pitchFamily="66" charset="0"/>
              </a:rPr>
              <a:t>перспективи подолання;</a:t>
            </a:r>
          </a:p>
          <a:p>
            <a:pPr>
              <a:lnSpc>
                <a:spcPct val="80000"/>
              </a:lnSpc>
            </a:pPr>
            <a:r>
              <a:rPr lang="uk-UA" altLang="ru-RU">
                <a:latin typeface="Comic Sans MS" panose="030F0702030302020204" pitchFamily="66" charset="0"/>
              </a:rPr>
              <a:t>визначити основні напрямки подальших досліджень проблеми залежності від Інтернету.</a:t>
            </a:r>
            <a:endParaRPr lang="ru-RU" altLang="ru-RU"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</a:pPr>
            <a:endParaRPr lang="ru-RU" altLang="ru-RU" sz="28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0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0" grpId="0"/>
      <p:bldP spid="13005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340" name="Picture 4" descr="Интернет-зависимость вычеркнули из списка болезней"/>
          <p:cNvPicPr>
            <a:picLocks noChangeAspect="1" noChangeArrowheads="1"/>
          </p:cNvPicPr>
          <p:nvPr>
            <p:ph idx="1"/>
          </p:nvPr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2708275"/>
            <a:ext cx="4032250" cy="38163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2343" name="Rectangle 7"/>
          <p:cNvSpPr>
            <a:spLocks noChangeArrowheads="1"/>
          </p:cNvSpPr>
          <p:nvPr/>
        </p:nvSpPr>
        <p:spPr bwMode="auto">
          <a:xfrm>
            <a:off x="468313" y="188913"/>
            <a:ext cx="8351837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uk-UA" altLang="ru-RU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Сучасні інформаційні технології швидко опановують широке коло діяльності в</a:t>
            </a:r>
            <a:r>
              <a:rPr lang="ru-RU" altLang="ru-RU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 </a:t>
            </a:r>
            <a:r>
              <a:rPr lang="uk-UA" altLang="ru-RU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галузі індустрії дозвілля.</a:t>
            </a:r>
            <a:r>
              <a:rPr lang="ru-RU" altLang="ru-RU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42344" name="Rectangle 8"/>
          <p:cNvSpPr>
            <a:spLocks noChangeArrowheads="1"/>
          </p:cNvSpPr>
          <p:nvPr/>
        </p:nvSpPr>
        <p:spPr bwMode="auto">
          <a:xfrm>
            <a:off x="4643438" y="2349500"/>
            <a:ext cx="4068762" cy="393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Інтернет-середовище дозволяє індивідові реалізувати три основні види діяльності: </a:t>
            </a:r>
          </a:p>
          <a:p>
            <a:endParaRPr lang="ru-RU" altLang="ru-RU" sz="2800">
              <a:effectLst>
                <a:outerShdw blurRad="38100" dist="38100" dir="2700000" algn="tl">
                  <a:srgbClr val="000000"/>
                </a:outerShdw>
              </a:effectLst>
              <a:latin typeface="Comic Sans MS" panose="030F0702030302020204" pitchFamily="66" charset="0"/>
            </a:endParaRPr>
          </a:p>
          <a:p>
            <a:pPr>
              <a:buFontTx/>
              <a:buBlip>
                <a:blip r:embed="rId4"/>
              </a:buBlip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комунікативну,</a:t>
            </a:r>
          </a:p>
          <a:p>
            <a:pPr>
              <a:buFontTx/>
              <a:buBlip>
                <a:blip r:embed="rId4"/>
              </a:buBlip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пізнавальну </a:t>
            </a:r>
          </a:p>
          <a:p>
            <a:pPr>
              <a:buFontTx/>
              <a:buBlip>
                <a:blip r:embed="rId4"/>
              </a:buBlip>
            </a:pPr>
            <a:r>
              <a:rPr lang="ru-RU" altLang="ru-RU" sz="28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ігрову</a:t>
            </a:r>
            <a:r>
              <a:rPr lang="ru-RU" altLang="ru-RU" sz="2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.</a:t>
            </a:r>
            <a:r>
              <a:rPr lang="ru-RU" altLang="ru-RU" sz="2400">
                <a:latin typeface="Comic Sans MS" panose="030F0702030302020204" pitchFamily="66" charset="0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04813"/>
            <a:ext cx="8496300" cy="2303462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lvl="1"/>
            <a:r>
              <a:rPr lang="ru-RU" altLang="ru-RU" sz="2400" b="1">
                <a:solidFill>
                  <a:schemeClr val="tx2"/>
                </a:solidFill>
                <a:latin typeface="Comic Sans MS" panose="030F0702030302020204" pitchFamily="66" charset="0"/>
              </a:rPr>
              <a:t>Інтерне́т</a:t>
            </a:r>
            <a:r>
              <a:rPr lang="ru-RU" altLang="ru-RU" sz="2400">
                <a:solidFill>
                  <a:schemeClr val="tx2"/>
                </a:solidFill>
                <a:latin typeface="Comic Sans MS" panose="030F0702030302020204" pitchFamily="66" charset="0"/>
              </a:rPr>
              <a:t> (пишеться з великої літери, від </a:t>
            </a:r>
            <a:r>
              <a:rPr lang="ru-RU" altLang="ru-RU" sz="2400">
                <a:solidFill>
                  <a:schemeClr val="tx2"/>
                </a:solidFill>
                <a:latin typeface="Comic Sans MS" panose="030F0702030302020204" pitchFamily="66" charset="0"/>
                <a:hlinkClick r:id="rId2" tooltip="Англійська мова"/>
              </a:rPr>
              <a:t>англ.</a:t>
            </a:r>
            <a:r>
              <a:rPr lang="ru-RU" altLang="ru-RU" sz="240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ru-RU" altLang="ru-RU" sz="2400">
                <a:solidFill>
                  <a:schemeClr val="tx2"/>
                </a:solidFill>
                <a:latin typeface="Comic Sans MS" panose="030F0702030302020204" pitchFamily="66" charset="0"/>
                <a:hlinkClick r:id="rId3" tooltip="en:Internet"/>
              </a:rPr>
              <a:t>Internet</a:t>
            </a:r>
            <a:r>
              <a:rPr lang="ru-RU" altLang="ru-RU" sz="2400">
                <a:solidFill>
                  <a:schemeClr val="tx2"/>
                </a:solidFill>
                <a:latin typeface="Comic Sans MS" panose="030F0702030302020204" pitchFamily="66" charset="0"/>
              </a:rPr>
              <a:t>, дослівно — «міжмережа») — всесвітня система добровільно об'єднаних </a:t>
            </a:r>
            <a:r>
              <a:rPr lang="ru-RU" altLang="ru-RU" sz="2400">
                <a:solidFill>
                  <a:schemeClr val="tx2"/>
                </a:solidFill>
                <a:latin typeface="Comic Sans MS" panose="030F0702030302020204" pitchFamily="66" charset="0"/>
                <a:hlinkClick r:id="rId4" tooltip="Комп'ютерна мережа"/>
              </a:rPr>
              <a:t>комп'ютерних мереж</a:t>
            </a:r>
            <a:r>
              <a:rPr lang="ru-RU" altLang="ru-RU" sz="2400">
                <a:solidFill>
                  <a:schemeClr val="tx2"/>
                </a:solidFill>
                <a:latin typeface="Comic Sans MS" panose="030F0702030302020204" pitchFamily="66" charset="0"/>
              </a:rPr>
              <a:t>, побудована на використанні </a:t>
            </a:r>
            <a:r>
              <a:rPr lang="ru-RU" altLang="ru-RU" sz="2400">
                <a:solidFill>
                  <a:schemeClr val="tx2"/>
                </a:solidFill>
                <a:latin typeface="Comic Sans MS" panose="030F0702030302020204" pitchFamily="66" charset="0"/>
                <a:hlinkClick r:id="rId5" tooltip="Протокол"/>
              </a:rPr>
              <a:t>протоколу</a:t>
            </a:r>
            <a:r>
              <a:rPr lang="ru-RU" altLang="ru-RU" sz="2400">
                <a:solidFill>
                  <a:schemeClr val="tx2"/>
                </a:solidFill>
                <a:latin typeface="Comic Sans MS" panose="030F0702030302020204" pitchFamily="66" charset="0"/>
              </a:rPr>
              <a:t> IP і </a:t>
            </a:r>
            <a:r>
              <a:rPr lang="ru-RU" altLang="ru-RU" sz="2400">
                <a:solidFill>
                  <a:schemeClr val="tx2"/>
                </a:solidFill>
                <a:latin typeface="Comic Sans MS" panose="030F0702030302020204" pitchFamily="66" charset="0"/>
                <a:hlinkClick r:id="rId6" tooltip="Маршрутизація"/>
              </a:rPr>
              <a:t>маршрутизації</a:t>
            </a:r>
            <a:r>
              <a:rPr lang="ru-RU" altLang="ru-RU" sz="2400">
                <a:solidFill>
                  <a:schemeClr val="tx2"/>
                </a:solidFill>
                <a:latin typeface="Comic Sans MS" panose="030F0702030302020204" pitchFamily="66" charset="0"/>
              </a:rPr>
              <a:t> пакетів даних</a:t>
            </a:r>
            <a:r>
              <a:rPr lang="ru-RU" altLang="ru-RU" sz="2400"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250825" y="2781300"/>
            <a:ext cx="5041900" cy="337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Інтернет утворює глобальний інформаційний простір, слугує фізичною основою доступу до вебсайтів і багатьох систем (протоколів) передачі даних. Часто згадується як «Всесвітня мережа» чи «Глобальна мережа». У побуті іноді говорять Іне́т, Інтерне́трі або Не́трі.</a:t>
            </a:r>
          </a:p>
        </p:txBody>
      </p:sp>
      <p:pic>
        <p:nvPicPr>
          <p:cNvPr id="95239" name="Picture 7" descr="j028700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3284538"/>
            <a:ext cx="3313112" cy="316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1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468313" y="188913"/>
            <a:ext cx="8229600" cy="809625"/>
          </a:xfrm>
        </p:spPr>
        <p:txBody>
          <a:bodyPr/>
          <a:lstStyle/>
          <a:p>
            <a:r>
              <a:rPr lang="uk-UA" altLang="ru-RU">
                <a:latin typeface="Comic Sans MS" panose="030F0702030302020204" pitchFamily="66" charset="0"/>
              </a:rPr>
              <a:t>ІНТЕРНЕТ ЦЕ:</a:t>
            </a:r>
            <a:endParaRPr lang="ru-RU" altLang="ru-RU">
              <a:latin typeface="Comic Sans MS" panose="030F0702030302020204" pitchFamily="66" charset="0"/>
            </a:endParaRP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341438"/>
            <a:ext cx="6840538" cy="5040312"/>
          </a:xfrm>
        </p:spPr>
        <p:txBody>
          <a:bodyPr/>
          <a:lstStyle/>
          <a:p>
            <a:r>
              <a:rPr lang="ru-RU" altLang="ru-RU" sz="2800">
                <a:latin typeface="Comic Sans MS" panose="030F0702030302020204" pitchFamily="66" charset="0"/>
              </a:rPr>
              <a:t>Сучасний Інтернет має також дуже багато </a:t>
            </a:r>
            <a:r>
              <a:rPr lang="ru-RU" altLang="ru-RU" sz="2800">
                <a:latin typeface="Comic Sans MS" panose="030F0702030302020204" pitchFamily="66" charset="0"/>
                <a:hlinkClick r:id="rId2" tooltip="Суспільство"/>
              </a:rPr>
              <a:t>соціальних</a:t>
            </a:r>
            <a:r>
              <a:rPr lang="ru-RU" altLang="ru-RU" sz="2800">
                <a:latin typeface="Comic Sans MS" panose="030F0702030302020204" pitchFamily="66" charset="0"/>
              </a:rPr>
              <a:t> та </a:t>
            </a:r>
            <a:r>
              <a:rPr lang="ru-RU" altLang="ru-RU" sz="2800">
                <a:latin typeface="Comic Sans MS" panose="030F0702030302020204" pitchFamily="66" charset="0"/>
                <a:hlinkClick r:id="rId3" tooltip="Культура"/>
              </a:rPr>
              <a:t>культурних</a:t>
            </a:r>
            <a:r>
              <a:rPr lang="ru-RU" altLang="ru-RU" sz="2800">
                <a:latin typeface="Comic Sans MS" panose="030F0702030302020204" pitchFamily="66" charset="0"/>
              </a:rPr>
              <a:t> граней. Він є універсальним середовищем для спілкування, розваг та </a:t>
            </a:r>
            <a:r>
              <a:rPr lang="ru-RU" altLang="ru-RU" sz="2800">
                <a:latin typeface="Comic Sans MS" panose="030F0702030302020204" pitchFamily="66" charset="0"/>
                <a:hlinkClick r:id="rId4" tooltip="Дистанційне навчання"/>
              </a:rPr>
              <a:t>навчання</a:t>
            </a:r>
            <a:r>
              <a:rPr lang="ru-RU" altLang="ru-RU" sz="2800">
                <a:latin typeface="Comic Sans MS" panose="030F0702030302020204" pitchFamily="66" charset="0"/>
              </a:rPr>
              <a:t>. За допомогою Інтернету стало можливо </a:t>
            </a:r>
            <a:r>
              <a:rPr lang="ru-RU" altLang="ru-RU" sz="2800">
                <a:latin typeface="Comic Sans MS" panose="030F0702030302020204" pitchFamily="66" charset="0"/>
                <a:hlinkClick r:id="rId5" tooltip="Електронна комерція"/>
              </a:rPr>
              <a:t>робити покупки</a:t>
            </a:r>
            <a:r>
              <a:rPr lang="ru-RU" altLang="ru-RU" sz="2800">
                <a:latin typeface="Comic Sans MS" panose="030F0702030302020204" pitchFamily="66" charset="0"/>
              </a:rPr>
              <a:t> та оплачувати послуги. Для багатьох людей Інтернет — це спосіб заробітку. А в цілому Інтернет — це віддзеркалення сучасного суспільства та </a:t>
            </a:r>
            <a:r>
              <a:rPr lang="ru-RU" altLang="ru-RU" sz="2800">
                <a:latin typeface="Comic Sans MS" panose="030F0702030302020204" pitchFamily="66" charset="0"/>
                <a:hlinkClick r:id="rId6" tooltip="Світосприйняття (ще не написана)"/>
              </a:rPr>
              <a:t>світосприйняття</a:t>
            </a:r>
            <a:r>
              <a:rPr lang="ru-RU" altLang="ru-RU" sz="2800"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96265" name="Picture 9" descr="j0195384"/>
          <p:cNvPicPr>
            <a:picLocks noChangeAspect="1" noChangeArrowheads="1"/>
          </p:cNvPicPr>
          <p:nvPr>
            <p:ph sz="half" idx="2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42163" y="4581525"/>
            <a:ext cx="1784350" cy="2016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1" grpId="0"/>
      <p:bldP spid="9625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620713"/>
            <a:ext cx="6769100" cy="5761037"/>
          </a:xfrm>
        </p:spPr>
        <p:txBody>
          <a:bodyPr/>
          <a:lstStyle/>
          <a:p>
            <a:pPr algn="l">
              <a:buFont typeface="Wingdings" panose="05000000000000000000" pitchFamily="2" charset="2"/>
              <a:buChar char="n"/>
            </a:pPr>
            <a:r>
              <a:rPr lang="uk-UA" altLang="ru-RU">
                <a:latin typeface="Comic Sans MS" panose="030F0702030302020204" pitchFamily="66" charset="0"/>
              </a:rPr>
              <a:t> </a:t>
            </a:r>
            <a:r>
              <a:rPr lang="ru-RU" altLang="ru-RU">
                <a:latin typeface="Comic Sans MS" panose="030F0702030302020204" pitchFamily="66" charset="0"/>
              </a:rPr>
              <a:t>Із зростанням популярності    Інтернету стали проявлятись і негативні сторони його застосування. Зокрема, дехто настільки захоплюється віртуальним простором, що проводить за комп'ютером до 18 годин на добу. Таку залежність багато хто порівнює з </a:t>
            </a:r>
            <a:r>
              <a:rPr lang="ru-RU" altLang="ru-RU">
                <a:latin typeface="Comic Sans MS" panose="030F0702030302020204" pitchFamily="66" charset="0"/>
                <a:hlinkClick r:id="rId2" tooltip="Тютюнопаління"/>
              </a:rPr>
              <a:t>тютюнопалінням</a:t>
            </a:r>
            <a:r>
              <a:rPr lang="ru-RU" altLang="ru-RU">
                <a:latin typeface="Comic Sans MS" panose="030F0702030302020204" pitchFamily="66" charset="0"/>
              </a:rPr>
              <a:t> чи </a:t>
            </a:r>
            <a:r>
              <a:rPr lang="ru-RU" altLang="ru-RU">
                <a:latin typeface="Comic Sans MS" panose="030F0702030302020204" pitchFamily="66" charset="0"/>
                <a:hlinkClick r:id="rId3" tooltip="Наркоманія"/>
              </a:rPr>
              <a:t>наркоманією</a:t>
            </a:r>
            <a:r>
              <a:rPr lang="ru-RU" altLang="ru-RU">
                <a:latin typeface="Comic Sans MS" panose="030F0702030302020204" pitchFamily="66" charset="0"/>
              </a:rPr>
              <a:t>. </a:t>
            </a:r>
          </a:p>
        </p:txBody>
      </p:sp>
      <p:pic>
        <p:nvPicPr>
          <p:cNvPr id="93202" name="Picture 18" descr="j019538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9163" y="4724400"/>
            <a:ext cx="1657350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476250"/>
            <a:ext cx="7704137" cy="3648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</a:extLst>
        </p:spPr>
        <p:txBody>
          <a:bodyPr/>
          <a:lstStyle/>
          <a:p>
            <a:pPr algn="l"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</a:pPr>
            <a:r>
              <a:rPr lang="ru-RU" altLang="ru-RU" sz="3200" b="0">
                <a:latin typeface="Comic Sans MS" panose="030F0702030302020204" pitchFamily="66" charset="0"/>
              </a:rPr>
              <a:t> Інтернет і комп'ютерні ігри, як варіанти віртуальної реальності дозволяють не лише відволіктись від "реальних" справ, а і створюють проблеми псих</a:t>
            </a:r>
            <a:r>
              <a:rPr lang="uk-UA" altLang="ru-RU" sz="3200" b="0">
                <a:latin typeface="Comic Sans MS" panose="030F0702030302020204" pitchFamily="66" charset="0"/>
              </a:rPr>
              <a:t>і</a:t>
            </a:r>
            <a:r>
              <a:rPr lang="ru-RU" altLang="ru-RU" sz="3200" b="0">
                <a:latin typeface="Comic Sans MS" panose="030F0702030302020204" pitchFamily="66" charset="0"/>
              </a:rPr>
              <a:t>чному та фізичному здоров'ю.</a:t>
            </a:r>
          </a:p>
        </p:txBody>
      </p:sp>
      <p:sp>
        <p:nvSpPr>
          <p:cNvPr id="97290" name="Rectangle 10"/>
          <p:cNvSpPr>
            <a:spLocks noChangeArrowheads="1"/>
          </p:cNvSpPr>
          <p:nvPr/>
        </p:nvSpPr>
        <p:spPr bwMode="auto">
          <a:xfrm>
            <a:off x="827088" y="2492375"/>
            <a:ext cx="741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buFontTx/>
              <a:buChar char="•"/>
            </a:pPr>
            <a:r>
              <a:rPr lang="uk-UA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endParaRPr lang="ru-RU" altLang="ru-RU" sz="24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97300" name="Picture 20" descr="j019538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5663" y="4652963"/>
            <a:ext cx="1720850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/>
    </p:bldLst>
  </p:timing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420</TotalTime>
  <Words>2292</Words>
  <Application>Microsoft Office PowerPoint</Application>
  <PresentationFormat>Экран (4:3)</PresentationFormat>
  <Paragraphs>152</Paragraphs>
  <Slides>33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1" baseType="lpstr">
      <vt:lpstr>Arial</vt:lpstr>
      <vt:lpstr>Garamond</vt:lpstr>
      <vt:lpstr>Times New Roman</vt:lpstr>
      <vt:lpstr>Wingdings</vt:lpstr>
      <vt:lpstr>Comic Sans MS</vt:lpstr>
      <vt:lpstr>Franklin Gothic Medium</vt:lpstr>
      <vt:lpstr>Течение</vt:lpstr>
      <vt:lpstr>Диаграмма Microsoft Graph</vt:lpstr>
      <vt:lpstr>Психологічні аспекти інтернет-залежності</vt:lpstr>
      <vt:lpstr>АКТУАЛЬНІСТЬ</vt:lpstr>
      <vt:lpstr>МЕТА</vt:lpstr>
      <vt:lpstr>ЗАВДАННЯ</vt:lpstr>
      <vt:lpstr>Презентация PowerPoint</vt:lpstr>
      <vt:lpstr>Презентация PowerPoint</vt:lpstr>
      <vt:lpstr>ІНТЕРНЕТ ЦЕ:</vt:lpstr>
      <vt:lpstr>Презентация PowerPoint</vt:lpstr>
      <vt:lpstr> Інтернет і комп'ютерні ігри, як варіанти віртуальної реальності дозволяють не лише відволіктись від "реальних" справ, а і створюють проблеми психічному та фізичному здоров'ю.</vt:lpstr>
      <vt:lpstr>Презентация PowerPoint</vt:lpstr>
      <vt:lpstr>Презентация PowerPoint</vt:lpstr>
      <vt:lpstr>Презентация PowerPoint</vt:lpstr>
      <vt:lpstr>ТЕОРЕТИЧНИЙ ОГЛЯД ДЖЕРЕЛ</vt:lpstr>
      <vt:lpstr>У зв’язку з цим, перспективами подальших досліджень ми вважаємо вивчення психологічних особливостей особистості, які є характерними для залежних з різними формами Інтернет-адикції та виступають передумовою виникнення залежності від Інтернету.</vt:lpstr>
      <vt:lpstr>НАПРЯМКИ РОЗКРИТТЯ ПРОБЛЕМИ</vt:lpstr>
      <vt:lpstr>Презентация PowerPoint</vt:lpstr>
      <vt:lpstr>ЗАЛЕЖНІСТЬ БУВАЄ:</vt:lpstr>
      <vt:lpstr>ВИДИ АДИКЦІЙ</vt:lpstr>
      <vt:lpstr>Презентация PowerPoint</vt:lpstr>
      <vt:lpstr>ЗМІСТ ПОНЯТТЯ ІНТЕРНЕТ-ЗАЛЕЖНОСТІ</vt:lpstr>
      <vt:lpstr>ВИЗНАЧЕННЯ ПОНЯТТЯ ІНТЕРНЕТ-ЗАЛЕЖНІСТі</vt:lpstr>
      <vt:lpstr>Комп'ютерна залежність містить у собі:</vt:lpstr>
      <vt:lpstr>Презентация PowerPoint</vt:lpstr>
      <vt:lpstr>Презентация PowerPoint</vt:lpstr>
      <vt:lpstr>СИМПТОМИ</vt:lpstr>
      <vt:lpstr>ПРИЧИНИ</vt:lpstr>
      <vt:lpstr>Презентация PowerPoint</vt:lpstr>
      <vt:lpstr>Презентация PowerPoint</vt:lpstr>
      <vt:lpstr>ОЗНАКИ АДИКТИВНОЇ ПОВЕДІНКИ</vt:lpstr>
      <vt:lpstr>СПЕЦИФІЧНІ ПОВЕДІНКОВІ ХАРАКТЕРИСТИКИ</vt:lpstr>
      <vt:lpstr>ДИНАМІКА</vt:lpstr>
      <vt:lpstr>Комп'ютер, дійсно виступає як засіб реалізації адикцій для ряду користувачів, однак, варто враховувати те, що саме комп'ютерні технології виступають як найбільш привабливі в силу своїх унікальних особливостей.  </vt:lpstr>
      <vt:lpstr>Будь-яка діяльність, для якої є характерним прагнення відходу від реальності за допомогою зміни свого психічного стану без застосування хімічних речовин (тобто об'єктом якої є певний поведінковий патерн), що займає домінуюче положення в житті й свідомості індивіда та яка здійснюється їм на шкоду соціальним зв'язкам й іншим, життєво важливим сферам, може викликати нехімічну залежність, тому необхідна профілактика цих шкідливих дій та поведінки.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Caruzo</dc:creator>
  <cp:lastModifiedBy>admin</cp:lastModifiedBy>
  <cp:revision>8</cp:revision>
  <dcterms:created xsi:type="dcterms:W3CDTF">2008-11-11T14:23:08Z</dcterms:created>
  <dcterms:modified xsi:type="dcterms:W3CDTF">2015-04-08T14:51:10Z</dcterms:modified>
</cp:coreProperties>
</file>