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30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CC105A-99E2-442C-8221-A294D4AED6F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97A5333-8CA2-4156-A3D5-D386BF1D74C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FFCC99"/>
              </a:solidFill>
              <a:effectLst/>
              <a:latin typeface="Arial" panose="020B0604020202020204" pitchFamily="34" charset="0"/>
            </a:rPr>
            <a:t>ТИПИ НЕРВОВОЇ СИСТЕМИ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CC99"/>
            </a:solidFill>
            <a:effectLst/>
            <a:latin typeface="Arial" panose="020B0604020202020204" pitchFamily="34" charset="0"/>
          </a:endParaRPr>
        </a:p>
      </dgm:t>
    </dgm:pt>
    <dgm:pt modelId="{4CB8D2CE-728D-490D-814F-C3710979DED6}" type="parTrans" cxnId="{F1B1B0B9-69A0-4401-84AF-B9F3E87AFB31}">
      <dgm:prSet/>
      <dgm:spPr/>
    </dgm:pt>
    <dgm:pt modelId="{AF758CF6-1BE6-456A-BC19-ACB6F737F8F2}" type="sibTrans" cxnId="{F1B1B0B9-69A0-4401-84AF-B9F3E87AFB31}">
      <dgm:prSet/>
      <dgm:spPr/>
    </dgm:pt>
    <dgm:pt modelId="{5C403502-37EB-47FF-B591-226B430EAB0D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FFCC99"/>
              </a:solidFill>
              <a:effectLst/>
              <a:latin typeface="Arial" panose="020B0604020202020204" pitchFamily="34" charset="0"/>
            </a:rPr>
            <a:t>сильний, неврівноважений;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CC99"/>
            </a:solidFill>
            <a:effectLst/>
            <a:latin typeface="Arial" panose="020B0604020202020204" pitchFamily="34" charset="0"/>
          </a:endParaRPr>
        </a:p>
      </dgm:t>
    </dgm:pt>
    <dgm:pt modelId="{DB564B13-47C8-4F41-A456-AF74A26A5624}" type="parTrans" cxnId="{6CCD27BB-0B74-4362-847B-3509CC833332}">
      <dgm:prSet/>
      <dgm:spPr/>
    </dgm:pt>
    <dgm:pt modelId="{85C45208-8D64-4F5B-B9BF-96EF7298A04D}" type="sibTrans" cxnId="{6CCD27BB-0B74-4362-847B-3509CC833332}">
      <dgm:prSet/>
      <dgm:spPr/>
    </dgm:pt>
    <dgm:pt modelId="{A71476BC-AEF8-4FC6-9F4D-1175B1055A71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FFCC99"/>
              </a:solidFill>
              <a:effectLst/>
              <a:latin typeface="Arial" panose="020B0604020202020204" pitchFamily="34" charset="0"/>
            </a:rPr>
            <a:t>сильний, урівноважений, рухливий;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CC99"/>
            </a:solidFill>
            <a:effectLst/>
            <a:latin typeface="Arial" panose="020B0604020202020204" pitchFamily="34" charset="0"/>
          </a:endParaRPr>
        </a:p>
      </dgm:t>
    </dgm:pt>
    <dgm:pt modelId="{D367E153-B8EC-4C2B-9459-5D007BA3E208}" type="parTrans" cxnId="{B9DCD63F-B134-4148-A375-0BAC508D87EE}">
      <dgm:prSet/>
      <dgm:spPr/>
    </dgm:pt>
    <dgm:pt modelId="{37AFBCB0-C5BC-4DA8-950C-CB298E75008E}" type="sibTrans" cxnId="{B9DCD63F-B134-4148-A375-0BAC508D87EE}">
      <dgm:prSet/>
      <dgm:spPr/>
    </dgm:pt>
    <dgm:pt modelId="{FC642152-1714-45E0-8B3F-102E527D60E7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FFCC99"/>
              </a:solidFill>
              <a:effectLst/>
              <a:latin typeface="Arial" panose="020B0604020202020204" pitchFamily="34" charset="0"/>
            </a:rPr>
            <a:t>сильний, урівноважений, інертний;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CC99"/>
            </a:solidFill>
            <a:effectLst/>
            <a:latin typeface="Arial" panose="020B0604020202020204" pitchFamily="34" charset="0"/>
          </a:endParaRPr>
        </a:p>
      </dgm:t>
    </dgm:pt>
    <dgm:pt modelId="{B9B2FBED-F60E-43D0-9E6B-F76679EE08C8}" type="parTrans" cxnId="{E175B6EC-9465-4BDE-A34D-CFB070E66876}">
      <dgm:prSet/>
      <dgm:spPr/>
    </dgm:pt>
    <dgm:pt modelId="{07A3A1CD-57BF-44C2-9289-E6C7DE5E548E}" type="sibTrans" cxnId="{E175B6EC-9465-4BDE-A34D-CFB070E66876}">
      <dgm:prSet/>
      <dgm:spPr/>
    </dgm:pt>
    <dgm:pt modelId="{61162AC2-BEF0-412E-BBB4-E45163663FAE}">
      <dgm:prSet/>
      <dgm:spPr/>
      <dgm:t>
        <a:bodyPr/>
        <a:lstStyle/>
        <a:p>
          <a:pPr marL="342900" marR="0" lvl="0" indent="-34290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uk-UA" altLang="ru-RU" b="1" i="0" u="none" strike="noStrike" cap="none" normalizeH="0" baseline="0" smtClean="0">
              <a:ln>
                <a:noFill/>
              </a:ln>
              <a:solidFill>
                <a:srgbClr val="FFCC99"/>
              </a:solidFill>
              <a:effectLst/>
              <a:latin typeface="Arial" panose="020B0604020202020204" pitchFamily="34" charset="0"/>
            </a:rPr>
            <a:t>слабкий.</a:t>
          </a:r>
          <a:endParaRPr kumimoji="0" lang="ru-RU" altLang="ru-RU" b="1" i="0" u="none" strike="noStrike" cap="none" normalizeH="0" baseline="0" smtClean="0">
            <a:ln>
              <a:noFill/>
            </a:ln>
            <a:solidFill>
              <a:srgbClr val="FFCC99"/>
            </a:solidFill>
            <a:effectLst/>
            <a:latin typeface="Arial" panose="020B0604020202020204" pitchFamily="34" charset="0"/>
          </a:endParaRPr>
        </a:p>
      </dgm:t>
    </dgm:pt>
    <dgm:pt modelId="{471369F8-877C-4F1B-B1D3-A8C93E72142C}" type="parTrans" cxnId="{446BC2AE-AD6F-48C3-8F66-A6CAF14ADF42}">
      <dgm:prSet/>
      <dgm:spPr/>
    </dgm:pt>
    <dgm:pt modelId="{D048680F-CD74-481B-A204-0B7BA602BC52}" type="sibTrans" cxnId="{446BC2AE-AD6F-48C3-8F66-A6CAF14ADF42}">
      <dgm:prSet/>
      <dgm:spPr/>
    </dgm:pt>
    <dgm:pt modelId="{A420ABCD-E3BA-4D87-8159-8B4B50EF2E37}" type="pres">
      <dgm:prSet presAssocID="{77CC105A-99E2-442C-8221-A294D4AED6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6D52649-1736-4DE5-A874-85046717627C}" type="pres">
      <dgm:prSet presAssocID="{297A5333-8CA2-4156-A3D5-D386BF1D74CC}" presName="hierRoot1" presStyleCnt="0">
        <dgm:presLayoutVars>
          <dgm:hierBranch val="l"/>
        </dgm:presLayoutVars>
      </dgm:prSet>
      <dgm:spPr/>
    </dgm:pt>
    <dgm:pt modelId="{89966DA0-6187-4726-BA74-B9D3B620347D}" type="pres">
      <dgm:prSet presAssocID="{297A5333-8CA2-4156-A3D5-D386BF1D74CC}" presName="rootComposite1" presStyleCnt="0"/>
      <dgm:spPr/>
    </dgm:pt>
    <dgm:pt modelId="{DA380FAD-D685-4E9B-AB50-08B48A4D0A64}" type="pres">
      <dgm:prSet presAssocID="{297A5333-8CA2-4156-A3D5-D386BF1D74CC}" presName="rootText1" presStyleLbl="node0" presStyleIdx="0" presStyleCnt="1">
        <dgm:presLayoutVars>
          <dgm:chPref val="3"/>
        </dgm:presLayoutVars>
      </dgm:prSet>
      <dgm:spPr/>
    </dgm:pt>
    <dgm:pt modelId="{021D309E-A969-43BA-9A32-2911C17AFD74}" type="pres">
      <dgm:prSet presAssocID="{297A5333-8CA2-4156-A3D5-D386BF1D74CC}" presName="rootConnector1" presStyleLbl="node1" presStyleIdx="0" presStyleCnt="0"/>
      <dgm:spPr/>
    </dgm:pt>
    <dgm:pt modelId="{8F6E8260-083D-4E13-9C86-50592403A60E}" type="pres">
      <dgm:prSet presAssocID="{297A5333-8CA2-4156-A3D5-D386BF1D74CC}" presName="hierChild2" presStyleCnt="0"/>
      <dgm:spPr/>
    </dgm:pt>
    <dgm:pt modelId="{BAE09519-78FB-4CC6-A5B1-C73EA3413DC4}" type="pres">
      <dgm:prSet presAssocID="{DB564B13-47C8-4F41-A456-AF74A26A5624}" presName="Name50" presStyleLbl="parChTrans1D2" presStyleIdx="0" presStyleCnt="4"/>
      <dgm:spPr/>
    </dgm:pt>
    <dgm:pt modelId="{EC64E46D-E102-45D0-8A24-73CA6A0E1AD4}" type="pres">
      <dgm:prSet presAssocID="{5C403502-37EB-47FF-B591-226B430EAB0D}" presName="hierRoot2" presStyleCnt="0">
        <dgm:presLayoutVars>
          <dgm:hierBranch/>
        </dgm:presLayoutVars>
      </dgm:prSet>
      <dgm:spPr/>
    </dgm:pt>
    <dgm:pt modelId="{DCB5B335-1F81-4CAE-BE73-18D9CAC48498}" type="pres">
      <dgm:prSet presAssocID="{5C403502-37EB-47FF-B591-226B430EAB0D}" presName="rootComposite" presStyleCnt="0"/>
      <dgm:spPr/>
    </dgm:pt>
    <dgm:pt modelId="{AD0DC0C4-02A9-43E2-9448-7CD6C07E9E7E}" type="pres">
      <dgm:prSet presAssocID="{5C403502-37EB-47FF-B591-226B430EAB0D}" presName="rootText" presStyleLbl="node2" presStyleIdx="0" presStyleCnt="4">
        <dgm:presLayoutVars>
          <dgm:chPref val="3"/>
        </dgm:presLayoutVars>
      </dgm:prSet>
      <dgm:spPr/>
    </dgm:pt>
    <dgm:pt modelId="{8E33892F-777C-4D9A-B051-9C99CE8F052B}" type="pres">
      <dgm:prSet presAssocID="{5C403502-37EB-47FF-B591-226B430EAB0D}" presName="rootConnector" presStyleLbl="node2" presStyleIdx="0" presStyleCnt="4"/>
      <dgm:spPr/>
    </dgm:pt>
    <dgm:pt modelId="{8B16747E-994D-44D3-8369-F2B66F522049}" type="pres">
      <dgm:prSet presAssocID="{5C403502-37EB-47FF-B591-226B430EAB0D}" presName="hierChild4" presStyleCnt="0"/>
      <dgm:spPr/>
    </dgm:pt>
    <dgm:pt modelId="{DDE75EAB-41B0-4041-A317-AE17423EF708}" type="pres">
      <dgm:prSet presAssocID="{5C403502-37EB-47FF-B591-226B430EAB0D}" presName="hierChild5" presStyleCnt="0"/>
      <dgm:spPr/>
    </dgm:pt>
    <dgm:pt modelId="{B17859E1-25B1-4598-87CB-39C0E3A23863}" type="pres">
      <dgm:prSet presAssocID="{D367E153-B8EC-4C2B-9459-5D007BA3E208}" presName="Name50" presStyleLbl="parChTrans1D2" presStyleIdx="1" presStyleCnt="4"/>
      <dgm:spPr/>
    </dgm:pt>
    <dgm:pt modelId="{E64895C3-F2ED-45CF-B37A-D629D3ADC8A1}" type="pres">
      <dgm:prSet presAssocID="{A71476BC-AEF8-4FC6-9F4D-1175B1055A71}" presName="hierRoot2" presStyleCnt="0">
        <dgm:presLayoutVars>
          <dgm:hierBranch/>
        </dgm:presLayoutVars>
      </dgm:prSet>
      <dgm:spPr/>
    </dgm:pt>
    <dgm:pt modelId="{B6320A01-CDC2-4149-910F-92003C3529B6}" type="pres">
      <dgm:prSet presAssocID="{A71476BC-AEF8-4FC6-9F4D-1175B1055A71}" presName="rootComposite" presStyleCnt="0"/>
      <dgm:spPr/>
    </dgm:pt>
    <dgm:pt modelId="{EC152C8F-0A59-4C90-824C-B6FF9893443B}" type="pres">
      <dgm:prSet presAssocID="{A71476BC-AEF8-4FC6-9F4D-1175B1055A71}" presName="rootText" presStyleLbl="node2" presStyleIdx="1" presStyleCnt="4">
        <dgm:presLayoutVars>
          <dgm:chPref val="3"/>
        </dgm:presLayoutVars>
      </dgm:prSet>
      <dgm:spPr/>
    </dgm:pt>
    <dgm:pt modelId="{83AA6DA0-5D0D-48DF-B5F5-E519B7ABD50A}" type="pres">
      <dgm:prSet presAssocID="{A71476BC-AEF8-4FC6-9F4D-1175B1055A71}" presName="rootConnector" presStyleLbl="node2" presStyleIdx="1" presStyleCnt="4"/>
      <dgm:spPr/>
    </dgm:pt>
    <dgm:pt modelId="{DC7369CC-6D54-45DC-B911-1AE5F34221D1}" type="pres">
      <dgm:prSet presAssocID="{A71476BC-AEF8-4FC6-9F4D-1175B1055A71}" presName="hierChild4" presStyleCnt="0"/>
      <dgm:spPr/>
    </dgm:pt>
    <dgm:pt modelId="{91140DC0-1A54-4413-AB70-7665FD968AF6}" type="pres">
      <dgm:prSet presAssocID="{A71476BC-AEF8-4FC6-9F4D-1175B1055A71}" presName="hierChild5" presStyleCnt="0"/>
      <dgm:spPr/>
    </dgm:pt>
    <dgm:pt modelId="{E3F19AE4-5EFE-44A3-A1F7-E538A9991037}" type="pres">
      <dgm:prSet presAssocID="{B9B2FBED-F60E-43D0-9E6B-F76679EE08C8}" presName="Name50" presStyleLbl="parChTrans1D2" presStyleIdx="2" presStyleCnt="4"/>
      <dgm:spPr/>
    </dgm:pt>
    <dgm:pt modelId="{866DF356-7D07-4E63-AC98-A5F4ABD7C78C}" type="pres">
      <dgm:prSet presAssocID="{FC642152-1714-45E0-8B3F-102E527D60E7}" presName="hierRoot2" presStyleCnt="0">
        <dgm:presLayoutVars>
          <dgm:hierBranch/>
        </dgm:presLayoutVars>
      </dgm:prSet>
      <dgm:spPr/>
    </dgm:pt>
    <dgm:pt modelId="{EC38858D-B368-4269-85BA-0CCFF77DCA15}" type="pres">
      <dgm:prSet presAssocID="{FC642152-1714-45E0-8B3F-102E527D60E7}" presName="rootComposite" presStyleCnt="0"/>
      <dgm:spPr/>
    </dgm:pt>
    <dgm:pt modelId="{F0F0EF1F-5C1E-49B0-8129-D0A18B5D3A1A}" type="pres">
      <dgm:prSet presAssocID="{FC642152-1714-45E0-8B3F-102E527D60E7}" presName="rootText" presStyleLbl="node2" presStyleIdx="2" presStyleCnt="4">
        <dgm:presLayoutVars>
          <dgm:chPref val="3"/>
        </dgm:presLayoutVars>
      </dgm:prSet>
      <dgm:spPr/>
    </dgm:pt>
    <dgm:pt modelId="{3053EAAD-4EA8-4226-BA1C-D627E67ACAEB}" type="pres">
      <dgm:prSet presAssocID="{FC642152-1714-45E0-8B3F-102E527D60E7}" presName="rootConnector" presStyleLbl="node2" presStyleIdx="2" presStyleCnt="4"/>
      <dgm:spPr/>
    </dgm:pt>
    <dgm:pt modelId="{D83F4C55-0CAC-4A01-BBB0-3FB876829FAD}" type="pres">
      <dgm:prSet presAssocID="{FC642152-1714-45E0-8B3F-102E527D60E7}" presName="hierChild4" presStyleCnt="0"/>
      <dgm:spPr/>
    </dgm:pt>
    <dgm:pt modelId="{67F2914E-C25C-4833-9068-ADC39E79140C}" type="pres">
      <dgm:prSet presAssocID="{FC642152-1714-45E0-8B3F-102E527D60E7}" presName="hierChild5" presStyleCnt="0"/>
      <dgm:spPr/>
    </dgm:pt>
    <dgm:pt modelId="{A2710FA0-C9F1-4F18-876B-8518414EC8F7}" type="pres">
      <dgm:prSet presAssocID="{471369F8-877C-4F1B-B1D3-A8C93E72142C}" presName="Name50" presStyleLbl="parChTrans1D2" presStyleIdx="3" presStyleCnt="4"/>
      <dgm:spPr/>
    </dgm:pt>
    <dgm:pt modelId="{44876DFC-84BA-40CE-A534-CB5078154E4C}" type="pres">
      <dgm:prSet presAssocID="{61162AC2-BEF0-412E-BBB4-E45163663FAE}" presName="hierRoot2" presStyleCnt="0">
        <dgm:presLayoutVars>
          <dgm:hierBranch/>
        </dgm:presLayoutVars>
      </dgm:prSet>
      <dgm:spPr/>
    </dgm:pt>
    <dgm:pt modelId="{55BE88FC-4014-4280-B4D8-A52E90D7E8F9}" type="pres">
      <dgm:prSet presAssocID="{61162AC2-BEF0-412E-BBB4-E45163663FAE}" presName="rootComposite" presStyleCnt="0"/>
      <dgm:spPr/>
    </dgm:pt>
    <dgm:pt modelId="{F159A3A2-ABB9-4C7F-B1C3-A40894C4FB0A}" type="pres">
      <dgm:prSet presAssocID="{61162AC2-BEF0-412E-BBB4-E45163663FAE}" presName="rootText" presStyleLbl="node2" presStyleIdx="3" presStyleCnt="4">
        <dgm:presLayoutVars>
          <dgm:chPref val="3"/>
        </dgm:presLayoutVars>
      </dgm:prSet>
      <dgm:spPr/>
    </dgm:pt>
    <dgm:pt modelId="{D8AFD99B-E2B1-4C4F-A43D-B65D7A4A569A}" type="pres">
      <dgm:prSet presAssocID="{61162AC2-BEF0-412E-BBB4-E45163663FAE}" presName="rootConnector" presStyleLbl="node2" presStyleIdx="3" presStyleCnt="4"/>
      <dgm:spPr/>
    </dgm:pt>
    <dgm:pt modelId="{0719BE65-80C3-4491-AC0B-21061497A9A0}" type="pres">
      <dgm:prSet presAssocID="{61162AC2-BEF0-412E-BBB4-E45163663FAE}" presName="hierChild4" presStyleCnt="0"/>
      <dgm:spPr/>
    </dgm:pt>
    <dgm:pt modelId="{52335A4E-7047-4E2C-82D8-BD469CFEC8F4}" type="pres">
      <dgm:prSet presAssocID="{61162AC2-BEF0-412E-BBB4-E45163663FAE}" presName="hierChild5" presStyleCnt="0"/>
      <dgm:spPr/>
    </dgm:pt>
    <dgm:pt modelId="{2D802F8C-C961-40EF-8B47-829725B71D74}" type="pres">
      <dgm:prSet presAssocID="{297A5333-8CA2-4156-A3D5-D386BF1D74CC}" presName="hierChild3" presStyleCnt="0"/>
      <dgm:spPr/>
    </dgm:pt>
  </dgm:ptLst>
  <dgm:cxnLst>
    <dgm:cxn modelId="{CE088ADA-B835-4269-A1FF-71AA2B529035}" type="presOf" srcId="{297A5333-8CA2-4156-A3D5-D386BF1D74CC}" destId="{DA380FAD-D685-4E9B-AB50-08B48A4D0A64}" srcOrd="0" destOrd="0" presId="urn:microsoft.com/office/officeart/2005/8/layout/orgChart1"/>
    <dgm:cxn modelId="{E32FC01F-47F6-4A2E-8716-580FAE50D34B}" type="presOf" srcId="{B9B2FBED-F60E-43D0-9E6B-F76679EE08C8}" destId="{E3F19AE4-5EFE-44A3-A1F7-E538A9991037}" srcOrd="0" destOrd="0" presId="urn:microsoft.com/office/officeart/2005/8/layout/orgChart1"/>
    <dgm:cxn modelId="{6BF39195-5BB6-46C9-94AC-90E9E30893EA}" type="presOf" srcId="{DB564B13-47C8-4F41-A456-AF74A26A5624}" destId="{BAE09519-78FB-4CC6-A5B1-C73EA3413DC4}" srcOrd="0" destOrd="0" presId="urn:microsoft.com/office/officeart/2005/8/layout/orgChart1"/>
    <dgm:cxn modelId="{DED40B0D-531A-4430-BFF4-5E911CAA7BE2}" type="presOf" srcId="{297A5333-8CA2-4156-A3D5-D386BF1D74CC}" destId="{021D309E-A969-43BA-9A32-2911C17AFD74}" srcOrd="1" destOrd="0" presId="urn:microsoft.com/office/officeart/2005/8/layout/orgChart1"/>
    <dgm:cxn modelId="{AB447583-650F-4C82-B566-1ADBAAB80BCE}" type="presOf" srcId="{471369F8-877C-4F1B-B1D3-A8C93E72142C}" destId="{A2710FA0-C9F1-4F18-876B-8518414EC8F7}" srcOrd="0" destOrd="0" presId="urn:microsoft.com/office/officeart/2005/8/layout/orgChart1"/>
    <dgm:cxn modelId="{7FDA06F9-8A8E-4F83-98FB-7EF660E4A0B5}" type="presOf" srcId="{A71476BC-AEF8-4FC6-9F4D-1175B1055A71}" destId="{83AA6DA0-5D0D-48DF-B5F5-E519B7ABD50A}" srcOrd="1" destOrd="0" presId="urn:microsoft.com/office/officeart/2005/8/layout/orgChart1"/>
    <dgm:cxn modelId="{D8910719-C2CE-4291-AA14-AE3EE235A8C0}" type="presOf" srcId="{61162AC2-BEF0-412E-BBB4-E45163663FAE}" destId="{F159A3A2-ABB9-4C7F-B1C3-A40894C4FB0A}" srcOrd="0" destOrd="0" presId="urn:microsoft.com/office/officeart/2005/8/layout/orgChart1"/>
    <dgm:cxn modelId="{6CCD27BB-0B74-4362-847B-3509CC833332}" srcId="{297A5333-8CA2-4156-A3D5-D386BF1D74CC}" destId="{5C403502-37EB-47FF-B591-226B430EAB0D}" srcOrd="0" destOrd="0" parTransId="{DB564B13-47C8-4F41-A456-AF74A26A5624}" sibTransId="{85C45208-8D64-4F5B-B9BF-96EF7298A04D}"/>
    <dgm:cxn modelId="{9795974E-A949-4B48-BE73-93747606399F}" type="presOf" srcId="{61162AC2-BEF0-412E-BBB4-E45163663FAE}" destId="{D8AFD99B-E2B1-4C4F-A43D-B65D7A4A569A}" srcOrd="1" destOrd="0" presId="urn:microsoft.com/office/officeart/2005/8/layout/orgChart1"/>
    <dgm:cxn modelId="{0DE5F4D0-9773-493C-BFA3-53BF510356F3}" type="presOf" srcId="{FC642152-1714-45E0-8B3F-102E527D60E7}" destId="{F0F0EF1F-5C1E-49B0-8129-D0A18B5D3A1A}" srcOrd="0" destOrd="0" presId="urn:microsoft.com/office/officeart/2005/8/layout/orgChart1"/>
    <dgm:cxn modelId="{D1B780C3-9995-4108-B079-A2DBF38EE05A}" type="presOf" srcId="{FC642152-1714-45E0-8B3F-102E527D60E7}" destId="{3053EAAD-4EA8-4226-BA1C-D627E67ACAEB}" srcOrd="1" destOrd="0" presId="urn:microsoft.com/office/officeart/2005/8/layout/orgChart1"/>
    <dgm:cxn modelId="{8788A38A-CC34-48E8-986A-4DF2AD89CC7B}" type="presOf" srcId="{77CC105A-99E2-442C-8221-A294D4AED6F2}" destId="{A420ABCD-E3BA-4D87-8159-8B4B50EF2E37}" srcOrd="0" destOrd="0" presId="urn:microsoft.com/office/officeart/2005/8/layout/orgChart1"/>
    <dgm:cxn modelId="{E175B6EC-9465-4BDE-A34D-CFB070E66876}" srcId="{297A5333-8CA2-4156-A3D5-D386BF1D74CC}" destId="{FC642152-1714-45E0-8B3F-102E527D60E7}" srcOrd="2" destOrd="0" parTransId="{B9B2FBED-F60E-43D0-9E6B-F76679EE08C8}" sibTransId="{07A3A1CD-57BF-44C2-9289-E6C7DE5E548E}"/>
    <dgm:cxn modelId="{04F04D11-AD6C-495A-BBC5-DF4BCF68FE9A}" type="presOf" srcId="{5C403502-37EB-47FF-B591-226B430EAB0D}" destId="{8E33892F-777C-4D9A-B051-9C99CE8F052B}" srcOrd="1" destOrd="0" presId="urn:microsoft.com/office/officeart/2005/8/layout/orgChart1"/>
    <dgm:cxn modelId="{C16BB036-1F87-4095-95CA-E177F4AF26A3}" type="presOf" srcId="{A71476BC-AEF8-4FC6-9F4D-1175B1055A71}" destId="{EC152C8F-0A59-4C90-824C-B6FF9893443B}" srcOrd="0" destOrd="0" presId="urn:microsoft.com/office/officeart/2005/8/layout/orgChart1"/>
    <dgm:cxn modelId="{446BC2AE-AD6F-48C3-8F66-A6CAF14ADF42}" srcId="{297A5333-8CA2-4156-A3D5-D386BF1D74CC}" destId="{61162AC2-BEF0-412E-BBB4-E45163663FAE}" srcOrd="3" destOrd="0" parTransId="{471369F8-877C-4F1B-B1D3-A8C93E72142C}" sibTransId="{D048680F-CD74-481B-A204-0B7BA602BC52}"/>
    <dgm:cxn modelId="{F1B1B0B9-69A0-4401-84AF-B9F3E87AFB31}" srcId="{77CC105A-99E2-442C-8221-A294D4AED6F2}" destId="{297A5333-8CA2-4156-A3D5-D386BF1D74CC}" srcOrd="0" destOrd="0" parTransId="{4CB8D2CE-728D-490D-814F-C3710979DED6}" sibTransId="{AF758CF6-1BE6-456A-BC19-ACB6F737F8F2}"/>
    <dgm:cxn modelId="{B9DCD63F-B134-4148-A375-0BAC508D87EE}" srcId="{297A5333-8CA2-4156-A3D5-D386BF1D74CC}" destId="{A71476BC-AEF8-4FC6-9F4D-1175B1055A71}" srcOrd="1" destOrd="0" parTransId="{D367E153-B8EC-4C2B-9459-5D007BA3E208}" sibTransId="{37AFBCB0-C5BC-4DA8-950C-CB298E75008E}"/>
    <dgm:cxn modelId="{C53744F0-A8C2-41A5-9B66-A63E33CD03C5}" type="presOf" srcId="{5C403502-37EB-47FF-B591-226B430EAB0D}" destId="{AD0DC0C4-02A9-43E2-9448-7CD6C07E9E7E}" srcOrd="0" destOrd="0" presId="urn:microsoft.com/office/officeart/2005/8/layout/orgChart1"/>
    <dgm:cxn modelId="{1D39EBEA-DF7F-476F-BB9D-424658D318C6}" type="presOf" srcId="{D367E153-B8EC-4C2B-9459-5D007BA3E208}" destId="{B17859E1-25B1-4598-87CB-39C0E3A23863}" srcOrd="0" destOrd="0" presId="urn:microsoft.com/office/officeart/2005/8/layout/orgChart1"/>
    <dgm:cxn modelId="{A4EF459F-267C-44F7-8106-6223930AC741}" type="presParOf" srcId="{A420ABCD-E3BA-4D87-8159-8B4B50EF2E37}" destId="{D6D52649-1736-4DE5-A874-85046717627C}" srcOrd="0" destOrd="0" presId="urn:microsoft.com/office/officeart/2005/8/layout/orgChart1"/>
    <dgm:cxn modelId="{21645E76-D091-4661-98F8-A3CDE4F22F7D}" type="presParOf" srcId="{D6D52649-1736-4DE5-A874-85046717627C}" destId="{89966DA0-6187-4726-BA74-B9D3B620347D}" srcOrd="0" destOrd="0" presId="urn:microsoft.com/office/officeart/2005/8/layout/orgChart1"/>
    <dgm:cxn modelId="{A3C5224A-0A9C-4820-9F41-6DF48C261ABE}" type="presParOf" srcId="{89966DA0-6187-4726-BA74-B9D3B620347D}" destId="{DA380FAD-D685-4E9B-AB50-08B48A4D0A64}" srcOrd="0" destOrd="0" presId="urn:microsoft.com/office/officeart/2005/8/layout/orgChart1"/>
    <dgm:cxn modelId="{5EDCD182-AF4D-46E7-848D-0FEEDAA9AB6D}" type="presParOf" srcId="{89966DA0-6187-4726-BA74-B9D3B620347D}" destId="{021D309E-A969-43BA-9A32-2911C17AFD74}" srcOrd="1" destOrd="0" presId="urn:microsoft.com/office/officeart/2005/8/layout/orgChart1"/>
    <dgm:cxn modelId="{AB8BEEE5-9398-49DF-8660-F550E702E127}" type="presParOf" srcId="{D6D52649-1736-4DE5-A874-85046717627C}" destId="{8F6E8260-083D-4E13-9C86-50592403A60E}" srcOrd="1" destOrd="0" presId="urn:microsoft.com/office/officeart/2005/8/layout/orgChart1"/>
    <dgm:cxn modelId="{CF09D732-38F0-4204-92FA-B18DB28D6905}" type="presParOf" srcId="{8F6E8260-083D-4E13-9C86-50592403A60E}" destId="{BAE09519-78FB-4CC6-A5B1-C73EA3413DC4}" srcOrd="0" destOrd="0" presId="urn:microsoft.com/office/officeart/2005/8/layout/orgChart1"/>
    <dgm:cxn modelId="{999A9424-9E14-4E87-9329-AA382F4008AD}" type="presParOf" srcId="{8F6E8260-083D-4E13-9C86-50592403A60E}" destId="{EC64E46D-E102-45D0-8A24-73CA6A0E1AD4}" srcOrd="1" destOrd="0" presId="urn:microsoft.com/office/officeart/2005/8/layout/orgChart1"/>
    <dgm:cxn modelId="{211B4DEE-0221-4E3A-991E-3ACA0F15E5AB}" type="presParOf" srcId="{EC64E46D-E102-45D0-8A24-73CA6A0E1AD4}" destId="{DCB5B335-1F81-4CAE-BE73-18D9CAC48498}" srcOrd="0" destOrd="0" presId="urn:microsoft.com/office/officeart/2005/8/layout/orgChart1"/>
    <dgm:cxn modelId="{711150D9-4EDF-4CAF-9625-DE3AF8ED6C61}" type="presParOf" srcId="{DCB5B335-1F81-4CAE-BE73-18D9CAC48498}" destId="{AD0DC0C4-02A9-43E2-9448-7CD6C07E9E7E}" srcOrd="0" destOrd="0" presId="urn:microsoft.com/office/officeart/2005/8/layout/orgChart1"/>
    <dgm:cxn modelId="{A9ABBFE5-959C-4897-A8E8-2A4F0DD53152}" type="presParOf" srcId="{DCB5B335-1F81-4CAE-BE73-18D9CAC48498}" destId="{8E33892F-777C-4D9A-B051-9C99CE8F052B}" srcOrd="1" destOrd="0" presId="urn:microsoft.com/office/officeart/2005/8/layout/orgChart1"/>
    <dgm:cxn modelId="{A3CB3AEA-49BA-4C23-89F7-3EA71F4AF8D6}" type="presParOf" srcId="{EC64E46D-E102-45D0-8A24-73CA6A0E1AD4}" destId="{8B16747E-994D-44D3-8369-F2B66F522049}" srcOrd="1" destOrd="0" presId="urn:microsoft.com/office/officeart/2005/8/layout/orgChart1"/>
    <dgm:cxn modelId="{1283FAC5-EDC1-4AA7-89DB-E8F56791EC80}" type="presParOf" srcId="{EC64E46D-E102-45D0-8A24-73CA6A0E1AD4}" destId="{DDE75EAB-41B0-4041-A317-AE17423EF708}" srcOrd="2" destOrd="0" presId="urn:microsoft.com/office/officeart/2005/8/layout/orgChart1"/>
    <dgm:cxn modelId="{C0672E3F-03A2-4887-A5DB-8C576355B0B1}" type="presParOf" srcId="{8F6E8260-083D-4E13-9C86-50592403A60E}" destId="{B17859E1-25B1-4598-87CB-39C0E3A23863}" srcOrd="2" destOrd="0" presId="urn:microsoft.com/office/officeart/2005/8/layout/orgChart1"/>
    <dgm:cxn modelId="{29F76A07-C155-4AB6-AA42-76E5F4B9238E}" type="presParOf" srcId="{8F6E8260-083D-4E13-9C86-50592403A60E}" destId="{E64895C3-F2ED-45CF-B37A-D629D3ADC8A1}" srcOrd="3" destOrd="0" presId="urn:microsoft.com/office/officeart/2005/8/layout/orgChart1"/>
    <dgm:cxn modelId="{516FCF16-449E-4F4D-8C44-1EBFB3A283D7}" type="presParOf" srcId="{E64895C3-F2ED-45CF-B37A-D629D3ADC8A1}" destId="{B6320A01-CDC2-4149-910F-92003C3529B6}" srcOrd="0" destOrd="0" presId="urn:microsoft.com/office/officeart/2005/8/layout/orgChart1"/>
    <dgm:cxn modelId="{8E83911A-8A4B-4097-9D1A-CA288813862A}" type="presParOf" srcId="{B6320A01-CDC2-4149-910F-92003C3529B6}" destId="{EC152C8F-0A59-4C90-824C-B6FF9893443B}" srcOrd="0" destOrd="0" presId="urn:microsoft.com/office/officeart/2005/8/layout/orgChart1"/>
    <dgm:cxn modelId="{303E4146-6819-4F2B-949E-29EFFD3C25B3}" type="presParOf" srcId="{B6320A01-CDC2-4149-910F-92003C3529B6}" destId="{83AA6DA0-5D0D-48DF-B5F5-E519B7ABD50A}" srcOrd="1" destOrd="0" presId="urn:microsoft.com/office/officeart/2005/8/layout/orgChart1"/>
    <dgm:cxn modelId="{4DDF6B41-83E2-4151-BB19-3AE9AC0FD801}" type="presParOf" srcId="{E64895C3-F2ED-45CF-B37A-D629D3ADC8A1}" destId="{DC7369CC-6D54-45DC-B911-1AE5F34221D1}" srcOrd="1" destOrd="0" presId="urn:microsoft.com/office/officeart/2005/8/layout/orgChart1"/>
    <dgm:cxn modelId="{ABFABF19-9684-4F08-860E-DF9BD6567295}" type="presParOf" srcId="{E64895C3-F2ED-45CF-B37A-D629D3ADC8A1}" destId="{91140DC0-1A54-4413-AB70-7665FD968AF6}" srcOrd="2" destOrd="0" presId="urn:microsoft.com/office/officeart/2005/8/layout/orgChart1"/>
    <dgm:cxn modelId="{0331C4D7-9CA0-4284-A66D-B17F1D9A0647}" type="presParOf" srcId="{8F6E8260-083D-4E13-9C86-50592403A60E}" destId="{E3F19AE4-5EFE-44A3-A1F7-E538A9991037}" srcOrd="4" destOrd="0" presId="urn:microsoft.com/office/officeart/2005/8/layout/orgChart1"/>
    <dgm:cxn modelId="{0C515B57-261B-475A-BF21-55BEBB75DA06}" type="presParOf" srcId="{8F6E8260-083D-4E13-9C86-50592403A60E}" destId="{866DF356-7D07-4E63-AC98-A5F4ABD7C78C}" srcOrd="5" destOrd="0" presId="urn:microsoft.com/office/officeart/2005/8/layout/orgChart1"/>
    <dgm:cxn modelId="{EFDE115A-2569-463B-8264-205D554C5727}" type="presParOf" srcId="{866DF356-7D07-4E63-AC98-A5F4ABD7C78C}" destId="{EC38858D-B368-4269-85BA-0CCFF77DCA15}" srcOrd="0" destOrd="0" presId="urn:microsoft.com/office/officeart/2005/8/layout/orgChart1"/>
    <dgm:cxn modelId="{686C8EA2-F49D-4D18-8992-979B1F0E6C6B}" type="presParOf" srcId="{EC38858D-B368-4269-85BA-0CCFF77DCA15}" destId="{F0F0EF1F-5C1E-49B0-8129-D0A18B5D3A1A}" srcOrd="0" destOrd="0" presId="urn:microsoft.com/office/officeart/2005/8/layout/orgChart1"/>
    <dgm:cxn modelId="{B7DFD9AC-3E40-48CD-B439-4804548A151F}" type="presParOf" srcId="{EC38858D-B368-4269-85BA-0CCFF77DCA15}" destId="{3053EAAD-4EA8-4226-BA1C-D627E67ACAEB}" srcOrd="1" destOrd="0" presId="urn:microsoft.com/office/officeart/2005/8/layout/orgChart1"/>
    <dgm:cxn modelId="{4625AA58-8369-4324-A822-A9764AECCC6D}" type="presParOf" srcId="{866DF356-7D07-4E63-AC98-A5F4ABD7C78C}" destId="{D83F4C55-0CAC-4A01-BBB0-3FB876829FAD}" srcOrd="1" destOrd="0" presId="urn:microsoft.com/office/officeart/2005/8/layout/orgChart1"/>
    <dgm:cxn modelId="{390ABB25-3D0E-497A-81C1-0CD5BE4DD901}" type="presParOf" srcId="{866DF356-7D07-4E63-AC98-A5F4ABD7C78C}" destId="{67F2914E-C25C-4833-9068-ADC39E79140C}" srcOrd="2" destOrd="0" presId="urn:microsoft.com/office/officeart/2005/8/layout/orgChart1"/>
    <dgm:cxn modelId="{139285E5-B3A1-4DAD-97C1-859A0223AB95}" type="presParOf" srcId="{8F6E8260-083D-4E13-9C86-50592403A60E}" destId="{A2710FA0-C9F1-4F18-876B-8518414EC8F7}" srcOrd="6" destOrd="0" presId="urn:microsoft.com/office/officeart/2005/8/layout/orgChart1"/>
    <dgm:cxn modelId="{A61EE2AB-5D00-4CB7-83DD-8DA47BE13EB7}" type="presParOf" srcId="{8F6E8260-083D-4E13-9C86-50592403A60E}" destId="{44876DFC-84BA-40CE-A534-CB5078154E4C}" srcOrd="7" destOrd="0" presId="urn:microsoft.com/office/officeart/2005/8/layout/orgChart1"/>
    <dgm:cxn modelId="{B9466C76-B282-40CF-89E6-967AD244E9BB}" type="presParOf" srcId="{44876DFC-84BA-40CE-A534-CB5078154E4C}" destId="{55BE88FC-4014-4280-B4D8-A52E90D7E8F9}" srcOrd="0" destOrd="0" presId="urn:microsoft.com/office/officeart/2005/8/layout/orgChart1"/>
    <dgm:cxn modelId="{253763B7-50C7-4961-84D5-F5EC0BBD1E6F}" type="presParOf" srcId="{55BE88FC-4014-4280-B4D8-A52E90D7E8F9}" destId="{F159A3A2-ABB9-4C7F-B1C3-A40894C4FB0A}" srcOrd="0" destOrd="0" presId="urn:microsoft.com/office/officeart/2005/8/layout/orgChart1"/>
    <dgm:cxn modelId="{02683BEC-3565-42EC-B9B8-CEC9F1BEAD64}" type="presParOf" srcId="{55BE88FC-4014-4280-B4D8-A52E90D7E8F9}" destId="{D8AFD99B-E2B1-4C4F-A43D-B65D7A4A569A}" srcOrd="1" destOrd="0" presId="urn:microsoft.com/office/officeart/2005/8/layout/orgChart1"/>
    <dgm:cxn modelId="{EF22FD93-B2D6-41ED-86C8-32515FBB642F}" type="presParOf" srcId="{44876DFC-84BA-40CE-A534-CB5078154E4C}" destId="{0719BE65-80C3-4491-AC0B-21061497A9A0}" srcOrd="1" destOrd="0" presId="urn:microsoft.com/office/officeart/2005/8/layout/orgChart1"/>
    <dgm:cxn modelId="{99ACF0FD-B4E9-4B04-8E0A-5D298E5D348A}" type="presParOf" srcId="{44876DFC-84BA-40CE-A534-CB5078154E4C}" destId="{52335A4E-7047-4E2C-82D8-BD469CFEC8F4}" srcOrd="2" destOrd="0" presId="urn:microsoft.com/office/officeart/2005/8/layout/orgChart1"/>
    <dgm:cxn modelId="{FD618E3F-2DE6-4161-BD53-B6F8AAC02C8E}" type="presParOf" srcId="{D6D52649-1736-4DE5-A874-85046717627C}" destId="{2D802F8C-C961-40EF-8B47-829725B71D7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5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51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2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512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13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136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37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38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39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28888B4-9CA9-4416-945B-FF203737F4B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1D3B7-5A06-4DC7-9A97-2569EC193A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551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79F8C-B8BE-4292-92A4-95840B9CEB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225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4ACC614-BEE2-467E-940C-28250251BC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5255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есто для изображения из Интернета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746CAC1-F958-4527-89C7-96AE4D7205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8393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5156A43-F08A-48F3-8591-B3CE8E2913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805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0EC88-7C5B-4AAC-AF78-91AF226553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30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8DF77-435D-46F3-A3BA-9E54A98A96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7149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FEF09-1DD9-4D1F-86EC-45BEB325F5D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359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734E6-93C7-4B1D-A274-ABA5DB5BCB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168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02A2F-9249-458F-9AE0-824DFCA4E5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971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4E977-CD90-4F30-805F-33D992C488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770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692B7E-229E-4707-A27C-4B12F0539F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821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F3A74-8261-4F1F-9544-DAA2E6919E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0392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0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11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11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FA574B6-188E-49A1-87C7-069A8F15764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 altLang="ru-RU" b="1"/>
              <a:t>Темперамент. </a:t>
            </a:r>
            <a:br>
              <a:rPr lang="uk-UA" altLang="ru-RU" b="1"/>
            </a:br>
            <a:endParaRPr lang="ru-RU" altLang="ru-RU" sz="4800" b="1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altLang="ru-RU" b="1"/>
              <a:t>Його властивості та корекція.</a:t>
            </a:r>
            <a:endParaRPr lang="ru-RU" altLang="ru-RU" b="1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196975"/>
            <a:ext cx="4495800" cy="5661025"/>
          </a:xfrm>
        </p:spPr>
        <p:txBody>
          <a:bodyPr/>
          <a:lstStyle/>
          <a:p>
            <a:r>
              <a:rPr lang="uk-UA" altLang="ru-RU" sz="2800"/>
              <a:t> Аристотель вважав, що темперамент залежить від якості крові людини (густини і теплоти). Ця точка зору була підтримана в пізніші часи у працях німецького психіатра і психолога Ернеста Кречмера (1888 - 1964) та інших дослідників.</a:t>
            </a:r>
            <a:endParaRPr lang="ru-RU" altLang="ru-RU" sz="2800"/>
          </a:p>
        </p:txBody>
      </p:sp>
      <p:pic>
        <p:nvPicPr>
          <p:cNvPr id="15367" name="Picture 7" descr="j0305257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557338"/>
            <a:ext cx="2586037" cy="3889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661025"/>
          </a:xfrm>
        </p:spPr>
        <p:txBody>
          <a:bodyPr/>
          <a:lstStyle/>
          <a:p>
            <a:r>
              <a:rPr lang="uk-UA" altLang="ru-RU"/>
              <a:t> Аристотель вважав, що темперамент залежить від якості крові людини (густини і теплоти). Ця точка зору була підтримана в пізніші часи у працях німецького психіатра і психолога Ернеста Кречмера (1888 - 1964) та інших дослідників.</a:t>
            </a: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sz="2800"/>
              <a:t>Цікаві думки щодо природи темпераменту висловлював  німецький філософ Іммануїл Кант (1724 - 1804), стверджуючи, що сангвінічний темперамент характеризується швидкою зміною емоцій за незначної їх глибини, холеричний – гарячковістю, поривчастістю дій і вчинків, а меланхолійний – глибиною і тривалістю переживань, флегматичний – повільністю і спокійністю.</a:t>
            </a:r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549275"/>
            <a:ext cx="4038600" cy="6308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400"/>
              <a:t> Гуморальний підхід не зміг розкрити природу темпераменту. Тому на зміну його в XIX – XX ст. Прийшли нові теорії, автори яких намагалися знайти фізіологічні основи темпераменту в морфологічних особливостях людської голови (Ф. Галль), у товщенні нервових волокон                  ( В. Бехтерев ), у особливостях будови організму, його конституції (Е. Кречмер, Вільям Шелдон  (1899 – 1977) та ін.)</a:t>
            </a:r>
            <a:endParaRPr lang="ru-RU" altLang="ru-RU" sz="2400"/>
          </a:p>
        </p:txBody>
      </p:sp>
      <p:pic>
        <p:nvPicPr>
          <p:cNvPr id="22535" name="Picture 7" descr="j0299125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47738" y="1341438"/>
            <a:ext cx="2414587" cy="3959225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 b="1"/>
              <a:t>3. ТИПИ ВИЩОЇ НЕРВОВОЇ ДІЯЛЬНОСТІ І ТЕМПЕРАМЕНТ</a:t>
            </a:r>
            <a:endParaRPr lang="ru-RU" altLang="ru-RU" sz="4000" b="1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327650"/>
          </a:xfrm>
        </p:spPr>
        <p:txBody>
          <a:bodyPr/>
          <a:lstStyle/>
          <a:p>
            <a:endParaRPr lang="uk-UA" altLang="ru-RU"/>
          </a:p>
          <a:p>
            <a:r>
              <a:rPr lang="uk-UA" altLang="ru-RU"/>
              <a:t>    Уперше науковий підхід до з’ясування фізіологічних основ темпераменту застосував І. Павлов у своєму вченні про типи вищої нервової діяльності у тварин і людини. </a:t>
            </a:r>
          </a:p>
          <a:p>
            <a:r>
              <a:rPr lang="uk-UA" altLang="ru-RU"/>
              <a:t>Ці основи він вбачав у особливостях функціонування кори великих півкуль головного мозку, її умовнорефлекторній діяльності. </a:t>
            </a:r>
            <a:endParaRPr lang="ru-RU" alt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>
                <a:solidFill>
                  <a:srgbClr val="FF0000"/>
                </a:solidFill>
              </a:rPr>
              <a:t>Урівноваженість нервових процесів – це рівень балансу між процесами збудження і гальмування.</a:t>
            </a:r>
            <a:r>
              <a:rPr lang="uk-UA" altLang="ru-RU"/>
              <a:t> Не завжди ці процеси відповідають один одному. Ступінь урівноваженості може бути різним. Рухливість нервових процесів визначається легкістю переходу від збудження до гальмування і навпаки.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graphicFrame>
        <p:nvGraphicFramePr>
          <p:cNvPr id="2" name="Схема 1"/>
          <p:cNvGraphicFramePr/>
          <p:nvPr/>
        </p:nvGraphicFramePr>
        <p:xfrm>
          <a:off x="0" y="1052513"/>
          <a:ext cx="9144000" cy="4897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187950"/>
          </a:xfrm>
        </p:spPr>
        <p:txBody>
          <a:bodyPr/>
          <a:lstStyle/>
          <a:p>
            <a:r>
              <a:rPr lang="uk-UA" altLang="ru-RU"/>
              <a:t> Б. Теплов і В. Небилицин, продовжуючи вивчати властивості нервових процесів на основі електроецефалографічних методик і статистичного оброблення експериментальних даних, довели, що деякі індивідуальні особливості умовних рефлексів у людини пов’язані між собою.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420938"/>
            <a:ext cx="4038600" cy="3675062"/>
          </a:xfrm>
        </p:spPr>
        <p:txBody>
          <a:bodyPr/>
          <a:lstStyle/>
          <a:p>
            <a:r>
              <a:rPr lang="uk-UA" altLang="ru-RU" sz="2400"/>
              <a:t>Вони виділили чотири основних властивості нервової системи:</a:t>
            </a:r>
            <a:endParaRPr lang="ru-RU" altLang="ru-RU" sz="2400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284663" y="620713"/>
            <a:ext cx="4402137" cy="6237287"/>
          </a:xfrm>
        </p:spPr>
        <p:txBody>
          <a:bodyPr/>
          <a:lstStyle/>
          <a:p>
            <a:pPr marL="533400" indent="-533400"/>
            <a:r>
              <a:rPr lang="uk-UA" altLang="ru-RU" sz="2400" b="1">
                <a:solidFill>
                  <a:srgbClr val="FF0000"/>
                </a:solidFill>
              </a:rPr>
              <a:t>динамічність</a:t>
            </a:r>
            <a:r>
              <a:rPr lang="uk-UA" altLang="ru-RU" sz="2400"/>
              <a:t> – характеризує легкість і швидкість утворення мозковими структурами нервових процесів під час формування умовних реакцій збудження чи гальмування;</a:t>
            </a:r>
            <a:endParaRPr lang="uk-UA" altLang="ru-RU" sz="2400" i="1"/>
          </a:p>
          <a:p>
            <a:pPr marL="533400" indent="-533400"/>
            <a:r>
              <a:rPr lang="uk-UA" altLang="ru-RU" sz="2400" b="1" i="1">
                <a:solidFill>
                  <a:srgbClr val="FF0000"/>
                </a:solidFill>
              </a:rPr>
              <a:t>лабільність</a:t>
            </a:r>
            <a:r>
              <a:rPr lang="uk-UA" altLang="ru-RU" sz="2400" i="1"/>
              <a:t> </a:t>
            </a:r>
            <a:r>
              <a:rPr lang="uk-UA" altLang="ru-RU" sz="2400"/>
              <a:t>(лат. </a:t>
            </a:r>
            <a:r>
              <a:rPr lang="uk-UA" altLang="ru-RU" sz="2400" i="1"/>
              <a:t>labilis – </a:t>
            </a:r>
            <a:r>
              <a:rPr lang="uk-UA" altLang="ru-RU" sz="2400"/>
              <a:t>нестійкий) – характеризує швидкість виникнення і згасання процесів збудження;</a:t>
            </a:r>
          </a:p>
          <a:p>
            <a:pPr marL="533400" indent="-533400"/>
            <a:r>
              <a:rPr lang="uk-UA" altLang="ru-RU" sz="2400" b="1">
                <a:solidFill>
                  <a:srgbClr val="FF0000"/>
                </a:solidFill>
              </a:rPr>
              <a:t>сила;</a:t>
            </a:r>
          </a:p>
          <a:p>
            <a:pPr marL="533400" indent="-533400"/>
            <a:r>
              <a:rPr lang="uk-UA" altLang="ru-RU" sz="2400" b="1">
                <a:solidFill>
                  <a:srgbClr val="FF0000"/>
                </a:solidFill>
              </a:rPr>
              <a:t>рухливість.</a:t>
            </a:r>
            <a:endParaRPr lang="ru-RU" altLang="ru-RU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259387"/>
          </a:xfrm>
        </p:spPr>
        <p:txBody>
          <a:bodyPr/>
          <a:lstStyle/>
          <a:p>
            <a:r>
              <a:rPr lang="uk-UA" altLang="ru-RU"/>
              <a:t>У дослідженнях Теплова і Небилицина показано, що психологічна характеристика темпераменту загалом пов’язана не з однією властивістю нервової системи, а з їх поєднанням, тобто з типом нервової системи. Аналогічно встановлено, що кожна властивість темпераменту залежить не від однієї, а від декількох властивостей нервової системи.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uk-UA" altLang="ru-RU" b="1"/>
              <a:t>План:</a:t>
            </a:r>
            <a:endParaRPr lang="uk-UA" altLang="ru-RU"/>
          </a:p>
          <a:p>
            <a:pPr>
              <a:buFontTx/>
              <a:buNone/>
            </a:pPr>
            <a:r>
              <a:rPr lang="uk-UA" altLang="ru-RU" sz="2800"/>
              <a:t>1. Сутність темпераменту.</a:t>
            </a:r>
          </a:p>
          <a:p>
            <a:pPr>
              <a:buFontTx/>
              <a:buNone/>
            </a:pPr>
            <a:r>
              <a:rPr lang="uk-UA" altLang="ru-RU" sz="2800"/>
              <a:t>2. Історія розвитку вчення про темперамент.</a:t>
            </a:r>
          </a:p>
          <a:p>
            <a:pPr>
              <a:buFontTx/>
              <a:buNone/>
            </a:pPr>
            <a:r>
              <a:rPr lang="uk-UA" altLang="ru-RU" sz="2800"/>
              <a:t>3. Типи вищої нервової діяльності і темперамент.</a:t>
            </a:r>
          </a:p>
          <a:p>
            <a:pPr>
              <a:buFontTx/>
              <a:buNone/>
            </a:pPr>
            <a:r>
              <a:rPr lang="uk-UA" altLang="ru-RU" sz="2800"/>
              <a:t>4. Психологічна характеристика типів темпераменту.</a:t>
            </a:r>
          </a:p>
          <a:p>
            <a:pPr>
              <a:buFontTx/>
              <a:buNone/>
            </a:pPr>
            <a:r>
              <a:rPr lang="uk-UA" altLang="ru-RU" sz="2800"/>
              <a:t>5. Темперамент і стиль діяльності.</a:t>
            </a:r>
            <a:br>
              <a:rPr lang="uk-UA" altLang="ru-RU" sz="2800"/>
            </a:br>
            <a:endParaRPr lang="ru-RU" altLang="ru-RU" sz="2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187950"/>
          </a:xfrm>
        </p:spPr>
        <p:txBody>
          <a:bodyPr/>
          <a:lstStyle/>
          <a:p>
            <a:r>
              <a:rPr lang="uk-UA" altLang="ru-RU"/>
              <a:t>Нині знайдено зв’язок цілісної характеристики темпераменту і окремих його властивостей лише з чотирма типами нервової системи. Оскільки ці типи є спільними для людини і тварин, то їх називають загальними. Отже, фізіологічною основою темпераменту є загальний тип нервової системи.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832475"/>
          </a:xfrm>
        </p:spPr>
        <p:txBody>
          <a:bodyPr/>
          <a:lstStyle/>
          <a:p>
            <a:r>
              <a:rPr lang="uk-UA" altLang="ru-RU"/>
              <a:t> Російський психолог Вольф Мерлін (1892-1982) вважав, що темперамент треба вивчати як суто психічне явище з урахуванням зв’язків із властивостями нервової системи. Тоді його можна було б характеризувати за допомогою понять “сензитивність”, ”реактивність”, ”активність”, ”темп реакцій”, ”пластичність”, ”екстраверсія”, ”інтроверсія” й ”емоційність”.</a:t>
            </a:r>
            <a:endParaRPr lang="ru-RU" alt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800"/>
              <a:t> </a:t>
            </a:r>
            <a:r>
              <a:rPr lang="uk-UA" altLang="ru-RU" sz="2800" b="1" i="1">
                <a:solidFill>
                  <a:srgbClr val="FF0000"/>
                </a:solidFill>
              </a:rPr>
              <a:t>Сензитивність</a:t>
            </a:r>
            <a:r>
              <a:rPr lang="uk-UA" altLang="ru-RU" sz="2800" i="1"/>
              <a:t>  </a:t>
            </a:r>
            <a:r>
              <a:rPr lang="uk-UA" altLang="ru-RU" sz="2800"/>
              <a:t>(лат. </a:t>
            </a:r>
            <a:r>
              <a:rPr lang="uk-UA" altLang="ru-RU" sz="2800" i="1"/>
              <a:t>Sensibilis – </a:t>
            </a:r>
            <a:r>
              <a:rPr lang="uk-UA" altLang="ru-RU" sz="2800"/>
              <a:t>чутливий) визначається найменшою силою зовнішніх впливів, необхідною для виникнення психічної реакції людини. Сензитивність визначає мінімальну силу подразника, що викликає у людини ледве помітне відчуття. Високосензитивні люди є дуже вразливими, сором’язливими, замкнутими, тривожними. Їм властива висока вимогливість до себе і занижений рівень домагань. Низькосензитивним особам властиві протилежні риси.</a:t>
            </a:r>
            <a:endParaRPr lang="ru-RU" altLang="ru-RU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229600" cy="4495800"/>
          </a:xfrm>
        </p:spPr>
        <p:txBody>
          <a:bodyPr/>
          <a:lstStyle/>
          <a:p>
            <a:r>
              <a:rPr lang="uk-UA" altLang="ru-RU" b="1">
                <a:solidFill>
                  <a:srgbClr val="FF0000"/>
                </a:solidFill>
              </a:rPr>
              <a:t> </a:t>
            </a:r>
            <a:r>
              <a:rPr lang="uk-UA" altLang="ru-RU" b="1" i="1">
                <a:solidFill>
                  <a:srgbClr val="FF0000"/>
                </a:solidFill>
              </a:rPr>
              <a:t>Реактивність</a:t>
            </a:r>
            <a:r>
              <a:rPr lang="uk-UA" altLang="ru-RU" i="1"/>
              <a:t> </a:t>
            </a:r>
            <a:r>
              <a:rPr lang="uk-UA" altLang="ru-RU"/>
              <a:t>залежить від характеру емоційної реакції індивіда на зовнішні та внутрішні впливи. Високореактивні люди є імпульсивними. Вони починають діяти під впливом обставин, без належного їх усвідомлення й оцінки. Малореактивні – завжди помірковані, стримані, намагаються оцінити наслідки своїх дій. </a:t>
            </a:r>
            <a:endParaRPr lang="ru-RU" alt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 </a:t>
            </a:r>
            <a:r>
              <a:rPr lang="uk-UA" altLang="ru-RU" b="1" i="1">
                <a:solidFill>
                  <a:srgbClr val="FF0000"/>
                </a:solidFill>
              </a:rPr>
              <a:t>Активність</a:t>
            </a:r>
            <a:r>
              <a:rPr lang="uk-UA" altLang="ru-RU" i="1"/>
              <a:t> </a:t>
            </a:r>
            <a:r>
              <a:rPr lang="uk-UA" altLang="ru-RU"/>
              <a:t>характеризується енергією впливу людини на навколишній світ і подолання перешкод на шляху до мети. Активна людина завжди чимось зайнята, постійно рухається, стрімка у своїх діях і мовленні. Пасивній людині притаманні апатія і бездіяльність.</a:t>
            </a:r>
            <a:endParaRPr lang="ru-RU" alt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b="1" i="1">
                <a:solidFill>
                  <a:srgbClr val="FF0000"/>
                </a:solidFill>
              </a:rPr>
              <a:t>Темп реакцій</a:t>
            </a:r>
            <a:r>
              <a:rPr lang="uk-UA" altLang="ru-RU" i="1"/>
              <a:t> </a:t>
            </a:r>
            <a:r>
              <a:rPr lang="uk-UA" altLang="ru-RU"/>
              <a:t>виявляється у швидкості перебігу різних психічних явищ: часі запам’ятовування, швидкості прийняття рішень тощо.</a:t>
            </a:r>
            <a:endParaRPr lang="ru-RU" alt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4970462"/>
          </a:xfrm>
        </p:spPr>
        <p:txBody>
          <a:bodyPr/>
          <a:lstStyle/>
          <a:p>
            <a:r>
              <a:rPr lang="uk-UA" altLang="ru-RU" b="1" i="1">
                <a:solidFill>
                  <a:srgbClr val="FF0000"/>
                </a:solidFill>
              </a:rPr>
              <a:t>Пластичність</a:t>
            </a:r>
            <a:r>
              <a:rPr lang="uk-UA" altLang="ru-RU" i="1"/>
              <a:t> – </a:t>
            </a:r>
            <a:r>
              <a:rPr lang="uk-UA" altLang="ru-RU"/>
              <a:t>показник гнучкості, легкості пристосування людини до нових умов. Особи з великою пластичністю легко і швидко пристосовуються до нових людей і обставин, змінюють вид діяльності, менше конфліктують із колегами. </a:t>
            </a:r>
            <a:r>
              <a:rPr lang="uk-UA" altLang="ru-RU" i="1"/>
              <a:t>Ригідність </a:t>
            </a:r>
            <a:r>
              <a:rPr lang="uk-UA" altLang="ru-RU"/>
              <a:t>(лат.</a:t>
            </a:r>
            <a:r>
              <a:rPr lang="uk-UA" altLang="ru-RU" i="1"/>
              <a:t>  rigidus</a:t>
            </a:r>
            <a:r>
              <a:rPr lang="uk-UA" altLang="ru-RU" u="sng"/>
              <a:t> </a:t>
            </a:r>
            <a:r>
              <a:rPr lang="uk-UA" altLang="ru-RU"/>
              <a:t>– твердий, заціпенілий) це показник інертності, нечутливості до зміни зовнішніх впливів.</a:t>
            </a:r>
            <a:endParaRPr lang="ru-RU" alt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43487"/>
          </a:xfrm>
        </p:spPr>
        <p:txBody>
          <a:bodyPr/>
          <a:lstStyle/>
          <a:p>
            <a:r>
              <a:rPr lang="uk-UA" altLang="ru-RU" i="1">
                <a:solidFill>
                  <a:srgbClr val="FF0000"/>
                </a:solidFill>
              </a:rPr>
              <a:t>Екстраверсія</a:t>
            </a:r>
            <a:r>
              <a:rPr lang="uk-UA" altLang="ru-RU" i="1"/>
              <a:t> </a:t>
            </a:r>
            <a:r>
              <a:rPr lang="uk-UA" altLang="ru-RU"/>
              <a:t>та</a:t>
            </a:r>
            <a:r>
              <a:rPr lang="uk-UA" altLang="ru-RU" i="1"/>
              <a:t> </a:t>
            </a:r>
            <a:r>
              <a:rPr lang="uk-UA" altLang="ru-RU" i="1">
                <a:solidFill>
                  <a:srgbClr val="FF0000"/>
                </a:solidFill>
              </a:rPr>
              <a:t>інтроверсія </a:t>
            </a:r>
            <a:r>
              <a:rPr lang="uk-UA" altLang="ru-RU"/>
              <a:t>розрізняються тим, що більше впливає на реакцію людини – зовнішні враження у певний момент (екстраверти) чи образи, уявлення, думки, пов’язані з минулим і майбутнім (інтроверти). Екстравертам властива імпульсивність у діях, ініціативність, комунікабельність, гнучкість поведінки. </a:t>
            </a:r>
            <a:endParaRPr lang="ru-RU" alt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967287"/>
          </a:xfrm>
        </p:spPr>
        <p:txBody>
          <a:bodyPr/>
          <a:lstStyle/>
          <a:p>
            <a:r>
              <a:rPr lang="uk-UA" altLang="ru-RU" i="1">
                <a:solidFill>
                  <a:srgbClr val="FF0000"/>
                </a:solidFill>
              </a:rPr>
              <a:t>Емоційність</a:t>
            </a:r>
            <a:r>
              <a:rPr lang="uk-UA" altLang="ru-RU" i="1"/>
              <a:t> – </a:t>
            </a:r>
            <a:r>
              <a:rPr lang="uk-UA" altLang="ru-RU"/>
              <a:t>властивість темпераменту, що вказує на швидкість виникнення і перебігу емоцій. У емоційно не стійких людей, що легко збуджуються, вони виникають швидко, є короткочасними і можуть легко змінюватися на протилежні. Для емоційно стійких людей характерними є повільне емоційне збудження і тривалість переживань.</a:t>
            </a:r>
            <a:endParaRPr lang="ru-RU" alt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1143000"/>
          </a:xfrm>
        </p:spPr>
        <p:txBody>
          <a:bodyPr/>
          <a:lstStyle/>
          <a:p>
            <a:r>
              <a:rPr lang="uk-UA" altLang="ru-RU" sz="4000" b="1"/>
              <a:t>4.  ПСИХОЛОГІЧНА ХАРАКТЕРИСТИКА ТИПІВ ТЕМПЕРАМЕНТУ</a:t>
            </a:r>
            <a:r>
              <a:rPr lang="ru-RU" altLang="ru-RU" sz="4000" b="1"/>
              <a:t/>
            </a:r>
            <a:br>
              <a:rPr lang="ru-RU" altLang="ru-RU" sz="4000" b="1"/>
            </a:br>
            <a:endParaRPr lang="ru-RU" altLang="ru-RU" sz="4000" b="1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62400"/>
          </a:xfrm>
        </p:spPr>
        <p:txBody>
          <a:bodyPr/>
          <a:lstStyle/>
          <a:p>
            <a:r>
              <a:rPr lang="uk-UA" altLang="ru-RU"/>
              <a:t> </a:t>
            </a:r>
            <a:r>
              <a:rPr lang="uk-UA" altLang="ru-RU" b="1"/>
              <a:t>Кожен тип темпераменту характеризується різним рівнем вираження окремих властивостей і їх своєрідним поєднанням.</a:t>
            </a:r>
            <a:endParaRPr lang="ru-RU" altLang="ru-RU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 b="1"/>
              <a:t>1. СУТНІСТЬ ТЕМПЕРАМЕНТУ</a:t>
            </a:r>
            <a:r>
              <a:rPr lang="uk-UA" altLang="ru-RU" sz="4000"/>
              <a:t/>
            </a:r>
            <a:br>
              <a:rPr lang="uk-UA" altLang="ru-RU" sz="4000"/>
            </a:br>
            <a:endParaRPr lang="ru-RU" altLang="ru-RU" sz="40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/>
              <a:t>Спостерігаючи за людьми, неважко помітити їх неповторну індивідуальну своєрідність у загальній рухливості, швидкості мовлення, виявлені почуттів. Одні з них запальні, рухливі й веселі, інші-повільні, спокійні й холодні, ще інші – дуже переживають, але свої почуття, кволі й пасивні . Ці індивідуальні відмінності зумовлені їх темпераментом.</a:t>
            </a: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САНГВІНІК.</a:t>
            </a:r>
            <a:endParaRPr lang="ru-RU" alt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683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800"/>
              <a:t>Для сангвініка характерна підвищена реактивність. Він бурхливо сміється навіть із незначного приводу або може дуже розсердитися через дрібницю.</a:t>
            </a:r>
            <a:r>
              <a:rPr lang="ru-RU" altLang="ru-RU" sz="2800"/>
              <a:t> </a:t>
            </a:r>
          </a:p>
          <a:p>
            <a:pPr>
              <a:lnSpc>
                <a:spcPct val="90000"/>
              </a:lnSpc>
            </a:pPr>
            <a:r>
              <a:rPr lang="uk-UA" altLang="ru-RU" sz="2800"/>
              <a:t>Цьому сприяє висока лабільність нервової системи.</a:t>
            </a:r>
            <a:r>
              <a:rPr lang="ru-RU" altLang="ru-RU" sz="2800"/>
              <a:t> </a:t>
            </a:r>
          </a:p>
          <a:p>
            <a:pPr>
              <a:lnSpc>
                <a:spcPct val="90000"/>
              </a:lnSpc>
            </a:pPr>
            <a:r>
              <a:rPr lang="uk-UA" altLang="ru-RU" sz="2800"/>
              <a:t>Має добре розвинуту міміку й виразні рухи. По обличчю легко вгадується його настрій, ставлення до людей і речей. Жваво відгукується на все, що привертає його увагу.</a:t>
            </a:r>
          </a:p>
          <a:p>
            <a:pPr>
              <a:lnSpc>
                <a:spcPct val="90000"/>
              </a:lnSpc>
            </a:pPr>
            <a:r>
              <a:rPr lang="uk-UA" altLang="ru-RU" sz="2800"/>
              <a:t> Активність і реактивність збалансовані.</a:t>
            </a:r>
            <a:r>
              <a:rPr lang="ru-RU" altLang="ru-RU" sz="2800"/>
              <a:t> </a:t>
            </a:r>
          </a:p>
          <a:p>
            <a:pPr>
              <a:lnSpc>
                <a:spcPct val="90000"/>
              </a:lnSpc>
            </a:pPr>
            <a:endParaRPr lang="ru-RU" altLang="ru-RU" sz="2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ХОЛЕРИК.</a:t>
            </a:r>
            <a:endParaRPr lang="ru-RU" altLang="ru-RU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785225" cy="5184775"/>
          </a:xfrm>
        </p:spPr>
        <p:txBody>
          <a:bodyPr/>
          <a:lstStyle/>
          <a:p>
            <a:r>
              <a:rPr lang="uk-UA" altLang="ru-RU" sz="2800"/>
              <a:t>У холерика висока реактивність і активність, причому реактивність переважає над активністю. Неврівноваженість процесів збудження і гальмування в корі великих півкуль може призводити до зриву нервової системи з боку гальмування.</a:t>
            </a:r>
          </a:p>
          <a:p>
            <a:r>
              <a:rPr lang="uk-UA" altLang="ru-RU" sz="2800"/>
              <a:t> Для холерика характерна циклічність у роботі. </a:t>
            </a:r>
          </a:p>
          <a:p>
            <a:r>
              <a:rPr lang="uk-UA" altLang="ru-RU" sz="2800"/>
              <a:t>Холерик – екстраверт. Його поведінка переважно зумовлена впливом зовнішніх обставин, а не внутрішніми переживаннями. </a:t>
            </a:r>
            <a:endParaRPr lang="ru-RU" altLang="ru-RU" sz="28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ФЛЕГМАТИК.</a:t>
            </a:r>
            <a:r>
              <a:rPr lang="ru-RU" altLang="ru-RU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341438"/>
            <a:ext cx="8785225" cy="51831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/>
              <a:t>Флегматику властиві мала сенситивність та реактивність і висока активність. Тому він сповільнено реагує на подразники. Емоції виникають у нього повільно, але відзначаються значною силою, тривалістю, і стриманістю у зовнішніх проявах. </a:t>
            </a:r>
          </a:p>
          <a:p>
            <a:pPr>
              <a:lnSpc>
                <a:spcPct val="90000"/>
              </a:lnSpc>
            </a:pPr>
            <a:r>
              <a:rPr lang="uk-UA" altLang="ru-RU"/>
              <a:t>За висловом І. Павлова, флегматик – це спокійний, врівноважений, завжди рівний, упертий і наполегливий працівник. Йому властиві велика зосередженість і працездатність.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МЕЛАНХОЛІК.</a:t>
            </a:r>
            <a:r>
              <a:rPr lang="ru-RU" altLang="ru-RU"/>
              <a:t>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184775"/>
          </a:xfrm>
        </p:spPr>
        <p:txBody>
          <a:bodyPr/>
          <a:lstStyle/>
          <a:p>
            <a:r>
              <a:rPr lang="uk-UA" altLang="ru-RU"/>
              <a:t>Для цього типу темпераменту характерна слабкість нервових процесів збудження і гальмування. Умовні рефлекси у нього утворюються повільно і легко гальмуються. </a:t>
            </a:r>
          </a:p>
          <a:p>
            <a:r>
              <a:rPr lang="uk-UA" altLang="ru-RU"/>
              <a:t>Меланхолік дуже вразливий, сором’язливий, легко ображається навіть із незначного приводу, плаксивий, замикається в собі.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b="1" i="1">
                <a:solidFill>
                  <a:srgbClr val="FF0000"/>
                </a:solidFill>
              </a:rPr>
              <a:t>АУТИЗМ</a:t>
            </a:r>
            <a:r>
              <a:rPr lang="uk-UA" altLang="ru-RU" i="1"/>
              <a:t> (гр. Autos – сам) –хворобливий стан психіки людини, що характеризується послабленням зв’язків із реальністю, зосередженістю на власних переживаннях, створенням свого примарного світу.</a:t>
            </a:r>
            <a:endParaRPr lang="ru-RU" altLang="ru-RU" i="1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/>
              <a:t>КЛАСИФІКАЦІЯ К.ЛЕОНГАРДА. </a:t>
            </a:r>
            <a:endParaRPr lang="ru-RU" altLang="ru-RU" sz="400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r>
              <a:rPr lang="uk-UA" altLang="ru-RU"/>
              <a:t>І. Павловим, є лише однією з найбільш розроблених спроб вирішити цю складну проблему. Існують і інші підходи. Так, К. Леонгард виділяє чотири головних типи темпераменту на основі зіставлення типів акцентуацій: гіпертимний, дистимний, афективно-лабільний і афективно- екзальтований.</a:t>
            </a:r>
            <a:endParaRPr lang="ru-RU" alt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 </a:t>
            </a:r>
            <a:endParaRPr lang="ru-RU" altLang="ru-RU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229600" cy="5111750"/>
          </a:xfrm>
        </p:spPr>
        <p:txBody>
          <a:bodyPr/>
          <a:lstStyle/>
          <a:p>
            <a:r>
              <a:rPr lang="uk-UA" altLang="ru-RU"/>
              <a:t>І. Павловим, є лише однією з найбільш розроблених спроб вирішити цю складну проблему. Існують і інші підходи. Так, К. Леонгард виділяє чотири головних типи темпераменту на основі зіставлення типів акцентуацій: гіпертимний, дистимний, афективно-лабільний і афективно- екзальтований.</a:t>
            </a:r>
            <a:endParaRPr lang="ru-RU" alt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800"/>
              <a:t> Для представників</a:t>
            </a:r>
            <a:r>
              <a:rPr lang="uk-UA" altLang="ru-RU" sz="2800" i="1"/>
              <a:t> </a:t>
            </a:r>
            <a:r>
              <a:rPr lang="uk-UA" altLang="ru-RU" sz="2800" b="1" i="1">
                <a:solidFill>
                  <a:srgbClr val="FF0000"/>
                </a:solidFill>
              </a:rPr>
              <a:t>гіпертимного</a:t>
            </a:r>
            <a:r>
              <a:rPr lang="uk-UA" altLang="ru-RU" sz="2800" i="1"/>
              <a:t> (</a:t>
            </a:r>
            <a:r>
              <a:rPr lang="uk-UA" altLang="ru-RU" sz="2800"/>
              <a:t>гр.</a:t>
            </a:r>
            <a:r>
              <a:rPr lang="uk-UA" altLang="ru-RU" sz="2800" i="1"/>
              <a:t> hyper-</a:t>
            </a:r>
            <a:r>
              <a:rPr lang="uk-UA" altLang="ru-RU" sz="2800"/>
              <a:t>надміру і </a:t>
            </a:r>
            <a:r>
              <a:rPr lang="uk-UA" altLang="ru-RU" sz="2800" i="1"/>
              <a:t>thymia-</a:t>
            </a:r>
            <a:r>
              <a:rPr lang="uk-UA" altLang="ru-RU" sz="2800"/>
              <a:t>душа) типу характерні висока активність, комунікабельність, ініціативність, життєрадісність.</a:t>
            </a:r>
            <a:endParaRPr lang="ru-RU" altLang="ru-RU" sz="2800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196975"/>
            <a:ext cx="4038600" cy="54721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800"/>
              <a:t> Людям із </a:t>
            </a:r>
            <a:r>
              <a:rPr lang="uk-UA" altLang="ru-RU" sz="2800" b="1" i="1">
                <a:solidFill>
                  <a:srgbClr val="FF0000"/>
                </a:solidFill>
              </a:rPr>
              <a:t>дистимним</a:t>
            </a:r>
            <a:r>
              <a:rPr lang="uk-UA" altLang="ru-RU" sz="2800" i="1"/>
              <a:t> (</a:t>
            </a:r>
            <a:r>
              <a:rPr lang="uk-UA" altLang="ru-RU" sz="2800"/>
              <a:t>лат. </a:t>
            </a:r>
            <a:r>
              <a:rPr lang="uk-UA" altLang="ru-RU" sz="2800" i="1"/>
              <a:t>dis</a:t>
            </a:r>
            <a:r>
              <a:rPr lang="uk-UA" altLang="ru-RU" sz="2800"/>
              <a:t>-префікс, що надае поняттю протилежний або заперечний смисл, гр.</a:t>
            </a:r>
            <a:r>
              <a:rPr lang="uk-UA" altLang="ru-RU" sz="2800" i="1"/>
              <a:t> thymia</a:t>
            </a:r>
            <a:r>
              <a:rPr lang="uk-UA" altLang="ru-RU" sz="2800"/>
              <a:t>-душа, настрій, почуття)</a:t>
            </a:r>
            <a:r>
              <a:rPr lang="uk-UA" altLang="ru-RU" sz="2800" i="1"/>
              <a:t> </a:t>
            </a:r>
            <a:r>
              <a:rPr lang="uk-UA" altLang="ru-RU" sz="2800" b="1" i="1">
                <a:solidFill>
                  <a:srgbClr val="FF0000"/>
                </a:solidFill>
              </a:rPr>
              <a:t>темпераментом </a:t>
            </a:r>
            <a:r>
              <a:rPr lang="uk-UA" altLang="ru-RU" sz="2800"/>
              <a:t>властива уповільненість дій, пасивна життєва позиція і знижена мовна активність.</a:t>
            </a:r>
            <a:endParaRPr lang="ru-RU" altLang="ru-RU" sz="28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uk-UA" altLang="ru-RU" sz="2800"/>
              <a:t> </a:t>
            </a:r>
            <a:r>
              <a:rPr lang="uk-UA" altLang="ru-RU" sz="2800" b="1" i="1">
                <a:solidFill>
                  <a:srgbClr val="FF0000"/>
                </a:solidFill>
              </a:rPr>
              <a:t>Афективно-лабільні</a:t>
            </a:r>
            <a:r>
              <a:rPr lang="uk-UA" altLang="ru-RU" sz="2800" i="1"/>
              <a:t> </a:t>
            </a:r>
            <a:r>
              <a:rPr lang="uk-UA" altLang="ru-RU" sz="2800"/>
              <a:t>люди є емоційно нестійкими, з різкими перепадами настрою.</a:t>
            </a:r>
            <a:endParaRPr lang="ru-RU" altLang="ru-RU" sz="2800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altLang="ru-RU" sz="2800" b="1" i="1">
                <a:solidFill>
                  <a:srgbClr val="FF0000"/>
                </a:solidFill>
              </a:rPr>
              <a:t>Афективно-екзальтований </a:t>
            </a:r>
            <a:r>
              <a:rPr lang="uk-UA" altLang="ru-RU" sz="2800"/>
              <a:t>темперамент проявляють люди, які легко захоплюються радісними подіями і впадають у відчай від сумних.</a:t>
            </a:r>
            <a:endParaRPr lang="ru-RU" altLang="ru-RU" sz="28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Запропоновані класифікації темпераментів є цікавими здебільшого в теоретичному плані.</a:t>
            </a:r>
          </a:p>
          <a:p>
            <a:r>
              <a:rPr lang="uk-UA" altLang="ru-RU"/>
              <a:t>Водночас недостатня чіткість і неузгодженість характеристик кожного типу створюють труднощі для їх практичного застосування.</a:t>
            </a:r>
            <a:endParaRPr lang="ru-RU" alt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 </a:t>
            </a:r>
            <a:r>
              <a:rPr lang="uk-UA" altLang="ru-RU" i="1">
                <a:solidFill>
                  <a:srgbClr val="FF0000"/>
                </a:solidFill>
              </a:rPr>
              <a:t>ТЕМПЕРАМЕНТ</a:t>
            </a:r>
            <a:r>
              <a:rPr lang="uk-UA" altLang="ru-RU" i="1"/>
              <a:t> (лат. temperamentum - устрій, узгодженість) – сукупність індивідуально-психологічних якостей, яка характеризує динамічний та емоційний аспекти поведінки людини і виявляється в її діяльності і спілкуванні.</a:t>
            </a:r>
            <a:r>
              <a:rPr lang="uk-UA" altLang="ru-RU"/>
              <a:t> </a:t>
            </a: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 b="1"/>
              <a:t>5.  ТЕМПЕРАМЕНТ І СТИЛЬ ДІЯЛЬНОСТІ</a:t>
            </a:r>
            <a:endParaRPr lang="ru-RU" altLang="ru-RU" sz="4000" b="1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r>
              <a:rPr lang="uk-UA" altLang="ru-RU"/>
              <a:t>Будь-яка діяльність передбачає певні вимоги до психічних якостей людини. Одні професії вимагають від виконавця неабиякої уважності, інші – швидкої реакції на зміну обставин або гнучкого мислення тощо. Ці вимоги не можна змінити за бажанням, вони об’єктивно зумовлені змістом самої діяльності.</a:t>
            </a:r>
            <a:endParaRPr lang="ru-RU" alt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435975" cy="5327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/>
              <a:t> В умовах певної професійної діяльності від типу темпераменту залежить стратегія підготовки людини до роботи і динамічний аспект її виконання, але аж ніяк не успішність досягнення кінцевого результату.</a:t>
            </a:r>
            <a:r>
              <a:rPr lang="ru-RU" altLang="ru-RU"/>
              <a:t> </a:t>
            </a:r>
          </a:p>
          <a:p>
            <a:pPr>
              <a:lnSpc>
                <a:spcPct val="90000"/>
              </a:lnSpc>
            </a:pPr>
            <a:r>
              <a:rPr lang="uk-UA" altLang="ru-RU"/>
              <a:t>Дослідженнями було встановлено, що продуктивність праці ткальбагатоверстальниць безпосередньо не зумовлена такими властивостями, як рухливість чи інертність. </a:t>
            </a:r>
            <a:endParaRPr lang="ru-RU" alt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8229600" cy="55435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/>
              <a:t> Існують спеціальності, якими не можна успішно оволодіти лише завдяки компенсації одних властивостей іншими.</a:t>
            </a:r>
            <a:r>
              <a:rPr lang="ru-RU" altLang="ru-RU"/>
              <a:t> </a:t>
            </a:r>
          </a:p>
          <a:p>
            <a:pPr>
              <a:lnSpc>
                <a:spcPct val="90000"/>
              </a:lnSpc>
            </a:pPr>
            <a:r>
              <a:rPr lang="uk-UA" altLang="ru-RU"/>
              <a:t> Щоб установити, чи відповідають властивості темпераменту вимогам професії, здійснюють професійний відбір. Це спеціальна процедура визначення професійної придатності, яку проводять на підставі психологічної діагностики властивостей темпераменту.</a:t>
            </a:r>
            <a:endParaRPr lang="ru-RU" alt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 Найпоширенішим способом пристосування темпераменту до вимог діяльності є формування її індивідуального стилю. Однакового результату діяльності можна досягти різним способом.</a:t>
            </a:r>
            <a:endParaRPr lang="ru-RU" alt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 </a:t>
            </a:r>
            <a:r>
              <a:rPr lang="uk-UA" altLang="ru-RU" b="1" i="1">
                <a:solidFill>
                  <a:srgbClr val="FF0000"/>
                </a:solidFill>
              </a:rPr>
              <a:t>ІНДИВІДУАЛЬНИЙ СТИЛЬ ДІЯЛЬНОСТІ</a:t>
            </a:r>
            <a:r>
              <a:rPr lang="uk-UA" altLang="ru-RU" i="1"/>
              <a:t> – індивідуальна система прийомів і способів дій, характерна для конкретної людини і доцільна для досягнення успішного результату.</a:t>
            </a:r>
            <a:endParaRPr lang="ru-RU" altLang="ru-RU" i="1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 Оволодіння властивостями власного темпераменту і їх компенсація, формування індивідуального стилю діяльності розпочинається ще в дитячі роки , відбувається під впливом навчання і виховання і завершується в умовах трудової діяльності людини.</a:t>
            </a:r>
            <a:endParaRPr lang="ru-RU" alt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400"/>
              <a:t> Щоб відрізнити індивідуальні особливості поведінки, зумовлені темпераментом, від тих, які породжені мотивами і психічними станами ,треба врахувати, що : </a:t>
            </a:r>
          </a:p>
          <a:p>
            <a:pPr>
              <a:lnSpc>
                <a:spcPct val="90000"/>
              </a:lnSpc>
            </a:pPr>
            <a:r>
              <a:rPr lang="uk-UA" altLang="ru-RU" sz="2400"/>
              <a:t>на відміну від мотивів і психічних станів ті самі властивості темпераменту виявляються в однієї людини в різних видах діяльності – грі, навчанні, праці, спорті;</a:t>
            </a:r>
          </a:p>
          <a:p>
            <a:pPr>
              <a:lnSpc>
                <a:spcPct val="90000"/>
              </a:lnSpc>
            </a:pPr>
            <a:r>
              <a:rPr lang="uk-UA" altLang="ru-RU" sz="2400"/>
              <a:t>властивості темпераменту є стійкими і постійними протягом тривалого відрізка часу або навіть усього життя;</a:t>
            </a:r>
          </a:p>
          <a:p>
            <a:pPr>
              <a:lnSpc>
                <a:spcPct val="90000"/>
              </a:lnSpc>
            </a:pPr>
            <a:r>
              <a:rPr lang="uk-UA" altLang="ru-RU" sz="2400"/>
              <a:t>різні властивості темпераменту в людини поєднується між собою не випадково, а закономірно і утворюють стійку структуру, що характеризує його тип.</a:t>
            </a:r>
            <a:endParaRPr lang="ru-RU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800"/>
              <a:t> Темперамент забарвлює всі психічні прояви індивіда, впливаючи на темп рухів і мови, перебігу емоцій та мислення. Однак від нього не залежать ні інтереси, ні соціальні установки, ні моральна вихованість особистості. Він обумовлює характер перебігу психічної діяльності, а саме: швидкість виникнення і стійкість психічних процесів, їх психічний темп ритм, інтенсивність психічних процесів і спрямованість психічної діяльності на певні об’єкт</a:t>
            </a:r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4000" b="1"/>
              <a:t>2. ІСТОРІЯ РОЗВИТКУ ВЧЕННЯ ПРО ТЕМПЕРАМЕНТ</a:t>
            </a:r>
            <a:r>
              <a:rPr lang="ru-RU" altLang="ru-RU" sz="4000"/>
              <a:t> 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12875"/>
            <a:ext cx="4038600" cy="5445125"/>
          </a:xfrm>
        </p:spPr>
        <p:txBody>
          <a:bodyPr/>
          <a:lstStyle/>
          <a:p>
            <a:r>
              <a:rPr lang="uk-UA" altLang="ru-RU" sz="2800"/>
              <a:t> Існування індивідуальних відмінностей у психічній діяльності людини було помічено давно. Першу спробу з’ясувати їх причини зробив давньогрецький лікар Гіппократ ( V – IV ст.. до н. е.).</a:t>
            </a:r>
            <a:r>
              <a:rPr lang="ru-RU" altLang="ru-RU" sz="2800"/>
              <a:t> </a:t>
            </a:r>
          </a:p>
        </p:txBody>
      </p:sp>
      <p:pic>
        <p:nvPicPr>
          <p:cNvPr id="12296" name="Picture 8" descr="j0301252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3065463"/>
            <a:ext cx="4105275" cy="3511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08050"/>
            <a:ext cx="4495800" cy="55006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400">
                <a:solidFill>
                  <a:srgbClr val="FF0000"/>
                </a:solidFill>
              </a:rPr>
              <a:t>Флегматичний тип</a:t>
            </a:r>
            <a:r>
              <a:rPr lang="uk-UA" altLang="ru-RU" sz="2400"/>
              <a:t>, вважав Гіппократ, зумовлений переважанням у красисі слизу (</a:t>
            </a:r>
            <a:r>
              <a:rPr lang="uk-UA" altLang="ru-RU" sz="2400" i="1"/>
              <a:t>phlegma</a:t>
            </a:r>
            <a:r>
              <a:rPr lang="uk-UA" altLang="ru-RU" sz="2400"/>
              <a:t>). Для людей цього типу властиві сповільненість дій, важке переключення на іншу діяльність, емоційна невиразність.</a:t>
            </a:r>
          </a:p>
          <a:p>
            <a:pPr>
              <a:lnSpc>
                <a:spcPct val="80000"/>
              </a:lnSpc>
            </a:pPr>
            <a:r>
              <a:rPr lang="uk-UA" altLang="ru-RU" sz="2400"/>
              <a:t>      Переважання жовтої жовчі ( </a:t>
            </a:r>
            <a:r>
              <a:rPr lang="uk-UA" altLang="ru-RU" sz="2400" i="1"/>
              <a:t>chole</a:t>
            </a:r>
            <a:r>
              <a:rPr lang="uk-UA" altLang="ru-RU" sz="2400"/>
              <a:t> ) визначає </a:t>
            </a:r>
            <a:r>
              <a:rPr lang="uk-UA" altLang="ru-RU" sz="2400">
                <a:solidFill>
                  <a:srgbClr val="FF0000"/>
                </a:solidFill>
              </a:rPr>
              <a:t>холеричний тип</a:t>
            </a:r>
            <a:r>
              <a:rPr lang="uk-UA" altLang="ru-RU" sz="2400"/>
              <a:t>, якому властиві велика енергійність і активність, поривчастість рухів, нестримність у діях.</a:t>
            </a:r>
            <a:endParaRPr lang="ru-RU" altLang="ru-RU" sz="2400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908050"/>
            <a:ext cx="4316412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400"/>
              <a:t>Домінування крові ( </a:t>
            </a:r>
            <a:r>
              <a:rPr lang="uk-UA" altLang="ru-RU" sz="2400" i="1"/>
              <a:t>sanguis</a:t>
            </a:r>
            <a:r>
              <a:rPr lang="uk-UA" altLang="ru-RU" sz="2400"/>
              <a:t> ) визначає </a:t>
            </a:r>
            <a:r>
              <a:rPr lang="uk-UA" altLang="ru-RU" sz="2400">
                <a:solidFill>
                  <a:srgbClr val="FF0000"/>
                </a:solidFill>
              </a:rPr>
              <a:t>сангвінічний тип</a:t>
            </a:r>
            <a:r>
              <a:rPr lang="uk-UA" altLang="ru-RU" sz="2400"/>
              <a:t>, який відзначається великою активністю та емоційністю, багатою мімікою, барвистою мовою, швидкими рухами і легким пристосуванням до оточення.</a:t>
            </a:r>
          </a:p>
          <a:p>
            <a:pPr>
              <a:lnSpc>
                <a:spcPct val="80000"/>
              </a:lnSpc>
            </a:pPr>
            <a:r>
              <a:rPr lang="uk-UA" altLang="ru-RU" sz="2400">
                <a:solidFill>
                  <a:srgbClr val="FF0000"/>
                </a:solidFill>
              </a:rPr>
              <a:t>Меланхолійний тип</a:t>
            </a:r>
            <a:r>
              <a:rPr lang="uk-UA" altLang="ru-RU" sz="2400"/>
              <a:t> характеризується переважанням чорної жовчі (</a:t>
            </a:r>
            <a:r>
              <a:rPr lang="uk-UA" altLang="ru-RU" sz="2400" i="1"/>
              <a:t>melas chole</a:t>
            </a:r>
            <a:r>
              <a:rPr lang="uk-UA" altLang="ru-RU" sz="2400"/>
              <a:t>), і йому властиві мала активність, уповільненість у діях, швидка втомлюваність.</a:t>
            </a:r>
            <a:endParaRPr lang="ru-RU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949950"/>
          </a:xfrm>
        </p:spPr>
        <p:txBody>
          <a:bodyPr/>
          <a:lstStyle/>
          <a:p>
            <a:r>
              <a:rPr lang="uk-UA" altLang="ru-RU" sz="2800"/>
              <a:t>Учення Гіппократа розвивав давньоримський лікар Галео (ІІ ст.), який для позначення поняття    &lt;&lt; нервово конституційний тип &gt;&gt; використав латинський термін &lt;&lt; темперамент &gt;&gt; 		(</a:t>
            </a:r>
            <a:r>
              <a:rPr lang="uk-UA" altLang="ru-RU" sz="2800" i="1"/>
              <a:t>temperamentum</a:t>
            </a:r>
            <a:r>
              <a:rPr lang="uk-UA" altLang="ru-RU" sz="2800"/>
              <a:t> ), що означав узгодженість, устрій, правильне співвідношення частин. За його твердженнями, кожна людина належить до одного з тринадцяти темпераментів.</a:t>
            </a:r>
          </a:p>
          <a:p>
            <a:r>
              <a:rPr lang="uk-UA" altLang="ru-RU" sz="2800"/>
              <a:t>      Наївна гуморальна (рідинна) теорія темпераменту існувала тривалий час, хоч і не давала правильного пояснення фізіологічних основ властивостей людини.</a:t>
            </a:r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121</TotalTime>
  <Words>2072</Words>
  <Application>Microsoft Office PowerPoint</Application>
  <PresentationFormat>Экран (4:3)</PresentationFormat>
  <Paragraphs>91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8" baseType="lpstr">
      <vt:lpstr>Arial</vt:lpstr>
      <vt:lpstr>Wingdings</vt:lpstr>
      <vt:lpstr>Вершина горы</vt:lpstr>
      <vt:lpstr>Темперамент.  </vt:lpstr>
      <vt:lpstr>Презентация PowerPoint</vt:lpstr>
      <vt:lpstr>1. СУТНІСТЬ ТЕМПЕРАМЕНТУ </vt:lpstr>
      <vt:lpstr>Презентация PowerPoint</vt:lpstr>
      <vt:lpstr>Презентация PowerPoint</vt:lpstr>
      <vt:lpstr>Презентация PowerPoint</vt:lpstr>
      <vt:lpstr>2. ІСТОРІЯ РОЗВИТКУ ВЧЕННЯ ПРО ТЕМПЕРАМЕНТ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ТИПИ ВИЩОЇ НЕРВОВОЇ ДІЯЛЬНОСТІ І ТЕМПЕРАМЕНТ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 ПСИХОЛОГІЧНА ХАРАКТЕРИСТИКА ТИПІВ ТЕМПЕРАМЕНТУ </vt:lpstr>
      <vt:lpstr>САНГВІНІК.</vt:lpstr>
      <vt:lpstr>ХОЛЕРИК.</vt:lpstr>
      <vt:lpstr>ФЛЕГМАТИК. </vt:lpstr>
      <vt:lpstr>МЕЛАНХОЛІК. </vt:lpstr>
      <vt:lpstr>Презентация PowerPoint</vt:lpstr>
      <vt:lpstr>КЛАСИФІКАЦІЯ К.ЛЕОНГАРДА. </vt:lpstr>
      <vt:lpstr> </vt:lpstr>
      <vt:lpstr>Презентация PowerPoint</vt:lpstr>
      <vt:lpstr>Презентация PowerPoint</vt:lpstr>
      <vt:lpstr>Презентация PowerPoint</vt:lpstr>
      <vt:lpstr>5.  ТЕМПЕРАМЕНТ І СТИЛЬ ДІЯЛЬНОСТІ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ооо"МАКАРОНИНА"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Темперамент.  </dc:title>
  <dc:creator>Дмитрий</dc:creator>
  <cp:lastModifiedBy>admin</cp:lastModifiedBy>
  <cp:revision>11</cp:revision>
  <dcterms:created xsi:type="dcterms:W3CDTF">2007-12-28T15:57:12Z</dcterms:created>
  <dcterms:modified xsi:type="dcterms:W3CDTF">2015-04-08T14:49:28Z</dcterms:modified>
</cp:coreProperties>
</file>