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84" r:id="rId2"/>
    <p:sldId id="269" r:id="rId3"/>
    <p:sldId id="256" r:id="rId4"/>
    <p:sldId id="289" r:id="rId5"/>
    <p:sldId id="290" r:id="rId6"/>
    <p:sldId id="268" r:id="rId7"/>
    <p:sldId id="257" r:id="rId8"/>
    <p:sldId id="260" r:id="rId9"/>
    <p:sldId id="265" r:id="rId10"/>
    <p:sldId id="262" r:id="rId11"/>
    <p:sldId id="263" r:id="rId12"/>
    <p:sldId id="271" r:id="rId13"/>
    <p:sldId id="286" r:id="rId14"/>
    <p:sldId id="261" r:id="rId15"/>
    <p:sldId id="287" r:id="rId16"/>
    <p:sldId id="264" r:id="rId17"/>
    <p:sldId id="288" r:id="rId18"/>
    <p:sldId id="292" r:id="rId19"/>
    <p:sldId id="293" r:id="rId20"/>
    <p:sldId id="275" r:id="rId21"/>
    <p:sldId id="258" r:id="rId22"/>
    <p:sldId id="266" r:id="rId23"/>
    <p:sldId id="267" r:id="rId24"/>
    <p:sldId id="273" r:id="rId25"/>
    <p:sldId id="295" r:id="rId26"/>
    <p:sldId id="272" r:id="rId27"/>
    <p:sldId id="296" r:id="rId28"/>
    <p:sldId id="297" r:id="rId29"/>
    <p:sldId id="298" r:id="rId30"/>
    <p:sldId id="285" r:id="rId31"/>
    <p:sldId id="259" r:id="rId32"/>
    <p:sldId id="274" r:id="rId33"/>
    <p:sldId id="276" r:id="rId34"/>
    <p:sldId id="291" r:id="rId35"/>
    <p:sldId id="299" r:id="rId36"/>
    <p:sldId id="294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49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52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53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53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grpSp>
          <p:nvGrpSpPr>
            <p:cNvPr id="5530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530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530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530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3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53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53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30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31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31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31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3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5531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1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1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1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1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1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5532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532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2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3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4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534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553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53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ru-RU" altLang="ru-RU"/>
            </a:p>
          </p:txBody>
        </p:sp>
      </p:grpSp>
      <p:sp>
        <p:nvSpPr>
          <p:cNvPr id="5535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535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5355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5356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5357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923FA5-8EB5-4DA9-93F6-D9EBE9B26CC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5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5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53" grpId="0"/>
      <p:bldP spid="55354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535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53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53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B6C99-DC12-4664-AF17-38936A87E9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8670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754EB-2972-4174-8E9B-86AD388ACA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2226550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19075" y="227013"/>
            <a:ext cx="7477125" cy="58689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FD9F9AC5-C050-46C8-BB14-153E2A42AA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8806719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3BD00-3C86-4E59-80A1-B574E5F3C4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311327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BBB81-11EC-488D-B7A1-A9D173C050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3618787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C4767-30F3-4EE4-B8E0-6C73487FF6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355542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21F94-CF1D-43D3-9C4A-B9BDF447AF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7234496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4FD9D-23C7-470F-B704-358BBEB28F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943230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7A3EA-E476-4F0B-915D-80488539B6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534516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E27E7-09DD-4127-B5D6-1D611A3BEC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9970184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C11EC-24D0-4BBC-B471-7ED0A7FFDF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3026357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427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427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grpSp>
          <p:nvGrpSpPr>
            <p:cNvPr id="5427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427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428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428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428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428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428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285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286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287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288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28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5429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29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5429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429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0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431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5431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1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/>
            </a:p>
          </p:txBody>
        </p:sp>
        <p:sp>
          <p:nvSpPr>
            <p:cNvPr id="5432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32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ru-RU" altLang="ru-RU"/>
            </a:p>
          </p:txBody>
        </p:sp>
      </p:grpSp>
      <p:sp>
        <p:nvSpPr>
          <p:cNvPr id="5432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433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433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5433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5433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5E1F17C5-4FD6-40DF-9DB1-85FA80E807A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4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4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3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3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3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29" grpId="0"/>
      <p:bldP spid="54330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3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43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43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3562350"/>
          </a:xfrm>
        </p:spPr>
        <p:txBody>
          <a:bodyPr/>
          <a:lstStyle/>
          <a:p>
            <a:pPr algn="ctr"/>
            <a:r>
              <a:rPr lang="uk-UA" altLang="ru-RU" sz="4800" b="1">
                <a:latin typeface="Comic Sans MS" panose="030F0702030302020204" pitchFamily="66" charset="0"/>
              </a:rPr>
              <a:t>ПРОБЛЕМА АЗАРТНОЇ ЗАЛЕЖНОСТІ МОЛОДІ У СУЧАСНОМУ СУСПІЛЬСТВІ</a:t>
            </a:r>
            <a:endParaRPr lang="ru-RU" altLang="ru-RU" sz="4800" b="1">
              <a:latin typeface="Comic Sans MS" panose="030F0702030302020204" pitchFamily="66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4149725"/>
            <a:ext cx="3924300" cy="2303463"/>
          </a:xfrm>
        </p:spPr>
        <p:txBody>
          <a:bodyPr/>
          <a:lstStyle/>
          <a:p>
            <a:pPr algn="r">
              <a:buFontTx/>
              <a:buNone/>
            </a:pPr>
            <a:r>
              <a:rPr lang="uk-UA" altLang="ru-RU" sz="2400"/>
              <a:t>Виконала студентка</a:t>
            </a:r>
          </a:p>
          <a:p>
            <a:pPr algn="r">
              <a:buFontTx/>
              <a:buNone/>
            </a:pPr>
            <a:r>
              <a:rPr lang="uk-UA" altLang="ru-RU" sz="2400"/>
              <a:t>психолого-педагогічного факультету</a:t>
            </a:r>
          </a:p>
          <a:p>
            <a:pPr algn="r">
              <a:buFontTx/>
              <a:buNone/>
            </a:pPr>
            <a:r>
              <a:rPr lang="uk-UA" altLang="ru-RU" sz="2400"/>
              <a:t>заочного відділення</a:t>
            </a:r>
          </a:p>
          <a:p>
            <a:pPr algn="r">
              <a:buFontTx/>
              <a:buNone/>
            </a:pPr>
            <a:r>
              <a:rPr lang="uk-UA" altLang="ru-RU" sz="2400"/>
              <a:t>групи ПСП 411</a:t>
            </a:r>
          </a:p>
          <a:p>
            <a:pPr algn="r">
              <a:buFontTx/>
              <a:buNone/>
            </a:pP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r>
              <a:rPr lang="ru-RU" altLang="ru-RU" sz="2800"/>
              <a:t>В азарті справді залучені допамінові та сератонінові механізми мозку. Наші емоційні відчуття – хімічно обґрунтовані. Той же допамін стимулює відчуття закоханості, піднесення, радості. Так само в ігрових переживаннях. Відбувається викид допаміну, і потім його щоденний дефіцит людина знову доповнює дією – грою.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Азарт є в кожної людини, бо вона має змогу переживати момент задоволення. Однак у декого це переростає в психологічну залежність, а в інших людей – ні. От тут і цікаво – чому? Розвиток людини, особливо в ранньому періоді, призводить до незадоволення тих чи інших емоційних потреб. Черства мати, надміру жорсткий тато чи пуританське дитинство – внаслідок цього дитина пізніше мусить знайти емоції, яких вона не відчувала, але які біологічно в ній існують. І тоді трапляється випадок, що вже доросла людина знаходить ці емоції в грі.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7315200" cy="4176712"/>
          </a:xfrm>
        </p:spPr>
        <p:txBody>
          <a:bodyPr/>
          <a:lstStyle/>
          <a:p>
            <a:r>
              <a:rPr lang="uk-UA" altLang="ru-RU" sz="2800"/>
              <a:t>Проблема лудоманії (психотерапевтичний термін для означення залежності від азартних ігор) розвинулася до неймовірних розмірів, але серед пересічних громадян мало таких, хто про це чув. Навіть медичного шифру в записах наркологічних центрів для статистики цієї хвороби поки-що немає.</a:t>
            </a:r>
            <a:endParaRPr lang="ru-RU" altLang="ru-RU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3600" b="1">
                <a:latin typeface="Comic Sans MS" panose="030F0702030302020204" pitchFamily="66" charset="0"/>
              </a:rPr>
              <a:t>Ігроманія</a:t>
            </a:r>
            <a:r>
              <a:rPr lang="ru-RU" altLang="ru-RU"/>
              <a:t> (науково її називають лудоманією) – така ж важка форма залежності, як і наркоманія, алкоголізм. І хоч при цьому людина не отруює організм шкідливими хімічними речовинами, її психіка зазнає нищівного удару. Лудоманія на заключній стадії – це затьмарення свідомості і божевілля.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7489825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b="1"/>
              <a:t>Нейробіологічна теорія</a:t>
            </a:r>
            <a:r>
              <a:rPr lang="ru-RU" altLang="ru-RU" sz="2400"/>
              <a:t> говорить, що азарт і геймлінг (схильність до гри) пов’язані з біологічними змінами в мозку. Біологічно доведено, що в мозку є біологічна субстанція допамін. Якщо вона подразнюється, виникає момент задоволення.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400"/>
          </a:p>
          <a:p>
            <a:pPr>
              <a:lnSpc>
                <a:spcPct val="80000"/>
              </a:lnSpc>
            </a:pPr>
            <a:r>
              <a:rPr lang="ru-RU" altLang="ru-RU" b="1"/>
              <a:t>Психодинамічна теорія</a:t>
            </a:r>
            <a:r>
              <a:rPr lang="ru-RU" altLang="ru-RU" sz="2400"/>
              <a:t> –Згідно з нею, азартна гра – це спосіб заміщення тієї частини особистості, якої не вистачає. Особистість розвивалася в емоційному голоді, й вона запозичує в азартній грі ті відчуття та переживання, яких не здатна переживати в реальності. 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98525"/>
          </a:xfrm>
          <a:noFill/>
          <a:ln/>
        </p:spPr>
        <p:txBody>
          <a:bodyPr/>
          <a:lstStyle/>
          <a:p>
            <a:pPr algn="ctr"/>
            <a:r>
              <a:rPr lang="uk-UA" altLang="ru-RU" sz="4400">
                <a:latin typeface="Comic Sans MS" panose="030F0702030302020204" pitchFamily="66" charset="0"/>
              </a:rPr>
              <a:t>ТЕОРІЇ АЗАРТНОСТІ</a:t>
            </a:r>
            <a:endParaRPr lang="ru-RU" altLang="ru-RU" sz="4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7386638" cy="4497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b="1"/>
              <a:t>Теорія нейропластичності</a:t>
            </a:r>
            <a:r>
              <a:rPr lang="ru-RU" altLang="ru-RU" sz="2400"/>
              <a:t> каже, що нервова система, як і всі інші, здатна пристосовуватися до навколишніх умов, тобто ми можемо змінити перебіг нервових імпульсів у мозку за допомогою зовнішніх впливів. Це довів академік Павлов створенням умовних і безумовних рефлексів.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/>
              <a:t>    Коли людина підходить до грального апарата і виграє, в неї виникає умовний рефлекс, що вона може виграти ще раз, і це підтримує глибоке відчуття радісних емоцій. Ця людина ще і ще тиснутиме на педаль, щоб отримати задоволення.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/>
              <a:t> 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7386637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Зауважте, гравці – це здебільшого хлопці. Можу пояснити, чому.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На яких казочках ростуть дівчатка? Позитивна героїня дівчат – Попелюшка. Довго мучитися, страждати, тяжко працювати – і врешті здобути нагороду у вигляді щастя. У казці про 12 місяців позитивною героїнею знову є бідна сирітка. Сита бабина донька, яка має всі іграшки та  насолоджується своїм дитинством, – негативна героїня. За те, що сирітка тяжко працює і страждає, вона стає щасливою. Отже, жіноча модель щастя – мазохістична. Своє щастя жінка має вистраждати. 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98525"/>
          </a:xfrm>
          <a:noFill/>
          <a:ln/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КАЗКОВА ТЕОРІЯ (не дитяча)</a:t>
            </a:r>
            <a:r>
              <a:rPr lang="uk-UA" altLang="ru-RU" sz="360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Натомість на яких казочках ростуть хлопчики? Візьмімо “Кота у чоботях”. Перший син отримав у спадок млин, на якому треба працювати, аби щось мати. Це не позитивний герой. Другому синові дістався осел, на якому теж треба дрова возити, – теж не позитивний герой. А позитивний герой – це ледар. Йому дістався Кіт у чоботях, який замість сина досягає для нього все: і принцесу, і маєток. Про Ємелю та щуче веління теж знаєте. Чоловіки в нас запрограмовуються на очікування всіх благ без тяжкої щоденної праці. Закладається очікування якогось магічного способу (Кіт у чоботях чи Щука), який дозволить усього досягнути легкою ціною. Тому саме хлопці в ігрових автоматах шукають свою Щуку та Кота в чоботях... </a:t>
            </a:r>
          </a:p>
          <a:p>
            <a:pPr>
              <a:lnSpc>
                <a:spcPct val="80000"/>
              </a:lnSpc>
            </a:pP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54062"/>
          </a:xfrm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КЛАСИФІКАЦІЯ ІГРОМАНІЙ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7705725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Єдиної класифікації залежності до азартних ігор не існує, та все ж можна запропонувати класифікацію по наступних десяти видах: </a:t>
            </a:r>
            <a:br>
              <a:rPr lang="ru-RU" altLang="ru-RU" sz="2400"/>
            </a:br>
            <a:r>
              <a:rPr lang="ru-RU" altLang="ru-RU" sz="2400"/>
              <a:t>- карткові ігри, шахрайство; </a:t>
            </a:r>
            <a:br>
              <a:rPr lang="ru-RU" altLang="ru-RU" sz="2400"/>
            </a:br>
            <a:r>
              <a:rPr lang="ru-RU" altLang="ru-RU" sz="2400"/>
              <a:t>- лохотронство, гра в наперстки; </a:t>
            </a:r>
            <a:br>
              <a:rPr lang="ru-RU" altLang="ru-RU" sz="2400"/>
            </a:br>
            <a:r>
              <a:rPr lang="ru-RU" altLang="ru-RU" sz="2400"/>
              <a:t>- лотереї; </a:t>
            </a:r>
            <a:br>
              <a:rPr lang="ru-RU" altLang="ru-RU" sz="2400"/>
            </a:br>
            <a:r>
              <a:rPr lang="ru-RU" altLang="ru-RU" sz="2400"/>
              <a:t>- іподром, ставки на результати заїздів, ставки на результати собачих і півневих боїв та ін. </a:t>
            </a:r>
            <a:br>
              <a:rPr lang="ru-RU" altLang="ru-RU" sz="2400"/>
            </a:br>
            <a:r>
              <a:rPr lang="ru-RU" altLang="ru-RU" sz="2400"/>
              <a:t>- рулетка і інші азартні ігри в казино; </a:t>
            </a:r>
            <a:br>
              <a:rPr lang="ru-RU" altLang="ru-RU" sz="2400"/>
            </a:br>
            <a:r>
              <a:rPr lang="ru-RU" altLang="ru-RU" sz="2400"/>
              <a:t>-лудоманія (ludo – лат. Гра) - залежність від гри на апаратах ( деякі фахівці цей термін використовують як назву для всієї групи ігрової залежності ); </a:t>
            </a:r>
            <a:br>
              <a:rPr lang="ru-RU" altLang="ru-RU" sz="2400"/>
            </a:br>
            <a:r>
              <a:rPr lang="ru-RU" altLang="ru-RU" sz="2400"/>
              <a:t>- гра на різних тоталізаторах, букмекерство; </a:t>
            </a:r>
            <a:br>
              <a:rPr lang="ru-RU" altLang="ru-RU" sz="2400"/>
            </a:br>
            <a:r>
              <a:rPr lang="ru-RU" altLang="ru-RU" sz="2400"/>
              <a:t>- ставки, парі, суперечки і др.; </a:t>
            </a:r>
            <a:br>
              <a:rPr lang="ru-RU" altLang="ru-RU" sz="2400"/>
            </a:br>
            <a:r>
              <a:rPr lang="ru-RU" altLang="ru-RU" sz="2400"/>
              <a:t>- комп'ютерні, електронні, відеоігри і др.; </a:t>
            </a:r>
            <a:br>
              <a:rPr lang="ru-RU" altLang="ru-RU" sz="2400"/>
            </a:br>
            <a:r>
              <a:rPr lang="ru-RU" altLang="ru-RU" sz="2400"/>
              <a:t>- залежність від електронних іграшок і пристроїв – тамагочі і др.;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КАНАДСЬКА КЛАСИФІКАЦІЯ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7242175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Перший клас: постійні ігри, включаючи місцеві лотереї, бінго, казино. Це також ставки на перегонах, спортивні ставки і відео лотереї.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Другий клас: різні грошові парі і ставки між друзями і колегами по роботі. Це можуть бути спортивні, політичні, карткові, більярдні і вчинено будь-які парі і ставки, і вони займають значне місце в культурному і суспільному житті населення.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Третій клас: ставки у нелегальних букмекерів, нелегальні гральні заклади для гри в карти і рулетку, казино в Інтернеті.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Четвертий клас: гра на біржі, що носить характер азартної гри, а не професійного обов'язку.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609600"/>
          </a:xfrm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АКТУАЛЬНІСТЬ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7921625" cy="59039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Сьогодні багато батьків зіштовхнулися із дуже серйозною проблемою: їхні юні нащадки цілими днями та вечорами сидять у залах ігрових автоматів. Це захоплення не вважається таким шкідливим, як, наприклад, вживання алкоголю чи наркотиків, але наслідки можуть бути не менш фатальними.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Звісно, не кожен, кому подобаються азартні ігри на гроші, автоматично потрапляє в залежність, але з багатьма це все ж таки трапляється.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Проблема ігроманії серед неповнолітніх існує вже не перший рік. Окрема тема - копійчані ігрові автомати. У жодній цивілізованій країні світу, вони не стоять, як у нас, у людних місцях: на зупинках, перехрестях вулиць, на базарах, біля шкіл. А в окремих країнах ігроманія вважається навіть серйозною хворобою, і таких хворих лікують. Однак ліпше боротися не з наслідками, а з причинами біди. Інколи ці наслідки бувають несумісні з життям.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609600"/>
          </a:xfrm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ДИНАМІКА</a:t>
            </a:r>
            <a:r>
              <a:rPr lang="uk-UA" altLang="ru-RU" sz="3600"/>
              <a:t> </a:t>
            </a:r>
            <a:endParaRPr lang="ru-RU" altLang="ru-RU" sz="36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7850188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Люди, страждаючі від лудоманії, самі того не розуміючи, наражають себе в порочний круг, де вони безуспішно займаються боротьбою самі з собою, з своїми відчуттями сорому і вини, своїми неадекватними самооцінками (самооцінка може бути сильно занижена або ж навпаки – надмірно завищена), відчуттям нікчемності, з своїми страхами і нагромадженнями психологічного захисту (захисні фантазії, система ритуальних дій). </a:t>
            </a:r>
            <a:br>
              <a:rPr lang="ru-RU" altLang="ru-RU" sz="2400"/>
            </a:br>
            <a:r>
              <a:rPr lang="ru-RU" altLang="ru-RU" sz="2400"/>
              <a:t>Інших проблем особового плану, як у сфері взаємостосунків, так і в своєму внутрішньому емоційному і духовному світі, криза довір'я, фінансова кабала у величезних боргів. Чим і відрізняється залежна людина від інших, вона вирішує свої особові проблеми тільки одним способом – через азартну гру, яка ще більше додає і усугубляє ті самі особові проблеми. </a:t>
            </a:r>
            <a:br>
              <a:rPr lang="ru-RU" altLang="ru-RU" sz="2400"/>
            </a:b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>
            <p:ph/>
          </p:nvPr>
        </p:nvGraphicFramePr>
        <p:xfrm>
          <a:off x="595313" y="2349500"/>
          <a:ext cx="6618287" cy="400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Диаграмма" r:id="rId3" imgW="6581851" imgH="3419551" progId="MSGraph.Chart.8">
                  <p:embed followColorScheme="full"/>
                </p:oleObj>
              </mc:Choice>
              <mc:Fallback>
                <p:oleObj name="Диаграмма" r:id="rId3" imgW="6581851" imgH="34195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2349500"/>
                        <a:ext cx="6618287" cy="400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692150"/>
            <a:ext cx="6991350" cy="1512888"/>
          </a:xfrm>
        </p:spPr>
        <p:txBody>
          <a:bodyPr/>
          <a:lstStyle/>
          <a:p>
            <a:r>
              <a:rPr lang="ru-RU" altLang="ru-RU" sz="2800"/>
              <a:t>За статистикою, 80% азартних гравців мають суїцидальні думки, а 20% робили спроби самогубства.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7458075" cy="6048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b="1">
                <a:solidFill>
                  <a:schemeClr val="tx2"/>
                </a:solidFill>
              </a:rPr>
              <a:t>Гральні автомати можуть відігравати конструктивну роль,</a:t>
            </a:r>
            <a:r>
              <a:rPr lang="ru-RU" altLang="ru-RU" sz="2400"/>
              <a:t> якщо це річ, якою ви справді керуєте. Ви маєте усвідомлювати, що гральний зал – це місце, де  отримуєте певну порцію емоцій, але дозовану. Раз на місяць можна програти 100 грн – але коли дійсно є контроль над собою. Тут нічого страшного немає, якщо людина це усвідомлює й не обманює себе. Бо є ж інші види залежностей.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Наприклад, 22 дядьки в трусах бігають за шматком шкіри, а </a:t>
            </a:r>
            <a:r>
              <a:rPr lang="ru-RU" altLang="ru-RU" sz="2000">
                <a:solidFill>
                  <a:schemeClr val="bg2"/>
                </a:solidFill>
              </a:rPr>
              <a:t>навколо сотні тисяч футбольних фанів шаленіють від цього. Це та ж сама залежність. </a:t>
            </a:r>
          </a:p>
          <a:p>
            <a:pPr>
              <a:lnSpc>
                <a:spcPct val="80000"/>
              </a:lnSpc>
            </a:pPr>
            <a:r>
              <a:rPr lang="ru-RU" altLang="ru-RU" sz="2000">
                <a:solidFill>
                  <a:schemeClr val="bg2"/>
                </a:solidFill>
              </a:rPr>
              <a:t>Або коли людина розряджає свою агресію від споглядання боксу. </a:t>
            </a:r>
          </a:p>
          <a:p>
            <a:pPr>
              <a:lnSpc>
                <a:spcPct val="80000"/>
              </a:lnSpc>
            </a:pPr>
            <a:r>
              <a:rPr lang="ru-RU" altLang="ru-RU" sz="2000">
                <a:solidFill>
                  <a:schemeClr val="bg2"/>
                </a:solidFill>
              </a:rPr>
              <a:t>Півпланети шаленіє за півроку до Нового року, хоча день 30 грудня нічим</a:t>
            </a:r>
            <a:r>
              <a:rPr lang="ru-RU" altLang="ru-RU" sz="2000"/>
              <a:t> не відрізняється від 2 січня.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Люди очікують видуманого стану афекту, бо ці переживання є потрібні для них. Головне – аби ці афекти не були деструктивними. 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Проблема не в гральному бізнесі, а в тому, що він не до кінця регламентований. Цивілізовані гральні фірми кажуть: дайте нам рамки – і ми виконуватимемо всі вимоги. Вони перші зацікавлені працювати в рамках.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Проблема радше в гральному бізнесі примітивної, низької форми організації. В дорогі казино ходять ті, хто й має туди ходити. І цього не можна засуджувати, вони задовольняють свої потреби. Абсурдно казати, що треба знищити гральний бізнес.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А от домовитися і встановити рамки, найменш шкідливі для суспільства, треба обов’язково. Бо є ж азарт, є бажання, є природа...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538162"/>
          </a:xfrm>
          <a:noFill/>
          <a:ln/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ПРИЧИНИ</a:t>
            </a:r>
            <a:endParaRPr lang="ru-RU" altLang="ru-RU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r>
              <a:rPr lang="ru-RU" altLang="ru-RU"/>
              <a:t>Гра – це захист від своїх внутрішніх переживань. Із людини, яка має антисоціальну агресію, завжди вийде чудовий хірург. А нестримно самотня людина стає прекрасним митцем. Із гравців виходять дуже добрі бізнесмени, оскільки вони знаходять азарт у цій доволі нудній справі.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7386638" cy="4497388"/>
          </a:xfrm>
        </p:spPr>
        <p:txBody>
          <a:bodyPr/>
          <a:lstStyle/>
          <a:p>
            <a:r>
              <a:rPr lang="uk-UA" altLang="ru-RU"/>
              <a:t>Багато труднощів і проблем підлітків пояснюються основною суперечністю його розвитку – рухом до відособлення і соціалізацією. Ці взаємозв’язані процеси проходять нелегко: найчастіше вони є драматичними і для самого підлітка і для оточуючих його людей.</a:t>
            </a:r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54062"/>
          </a:xfrm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СИМПТОМИ ТА ОЗНАКИ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7705725" cy="5329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За допомогою енцефалограми дослідники встановили, що в лудомана відбуваються такі зміни в мозку, як у хворого на епілепсію. Ігроманія – важковиліковна хвороба, яка за симптоматикою мало відрізняється від інших адикцій, проте може виявитися навіть небезпечнішою.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- На відміну від людей із нарко- чи алкозалежністю, лудомани часто схожі на цілком нормальних, здорових людей, і їх важко вирізнити з-поміж натовпу, тим паче, що багато із них виглядають досить пристойно, мають хороші роботи, хоча насправді це не так. 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Вони вважають себе вільними робити, що їм заманеться, але їхня примарна свобода закінчується, коли їхні очі засліплює блиск яскравих мигалок і ілюмінацій, якими обладнані вітрини гральних залів і самі «однорукі бандити».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3743325" cy="5688013"/>
          </a:xfrm>
        </p:spPr>
        <p:txBody>
          <a:bodyPr/>
          <a:lstStyle/>
          <a:p>
            <a:r>
              <a:rPr lang="ru-RU" altLang="ru-RU" sz="2400"/>
              <a:t>До психіатричних лікарень люди з хворобливою схильністю до азартних ігор звертаються відтоді, як в країні почав активно розвиватися гральний бізнес. Дехто лікується в стаціонарі, але, зазвичай, люди з такою залежністю не хочуть лягати до лікарні, а відвідують поліклінічне відділення психлікарні. </a:t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4663" y="1844675"/>
            <a:ext cx="3382962" cy="468153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altLang="ru-RU" sz="2400" b="1"/>
              <a:t>Здебільшого такі пацієнти – це чоловіки віком до 30 років, часто трапляються й підлітки, яких на прийом до лікаря батьки приводять за руку. Част випадки, коли підлітки крадуть значну суму грошей, а програвши їх, потім намагаються покінчити із собою. </a:t>
            </a:r>
            <a:br>
              <a:rPr lang="ru-RU" altLang="ru-RU" sz="2400" b="1"/>
            </a:br>
            <a:endParaRPr lang="ru-RU" altLang="ru-RU" sz="2400" b="1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ЯК ЗАПОБІГТИ ПРОБЛЕМІ: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7386638" cy="4497387"/>
          </a:xfrm>
        </p:spPr>
        <p:txBody>
          <a:bodyPr/>
          <a:lstStyle/>
          <a:p>
            <a:r>
              <a:rPr lang="ru-RU" altLang="ru-RU" sz="2800"/>
              <a:t>З особливою обережністю треба ставитися до розваг з азартними іграми тим, хто, за твердженням психологів, перебуває в групі ризику. Це люди, котрі в підлітковому віці конфліктували з батьками чи втратили їх, котрих змалку не навчили бережливо ставитися до грошей, хто відчув на собі неадекватний стиль поведінки батьків.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ЗАХОДИ ПОПЕРЕДЖЕННЯ АЗАРТНОЇ ЗАЛЕЖНОСТІ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Дозволити грати в азартні ігри потрібно не з 18 років, а з 21-го, як на Заході. Саме в 21 рік, за медичними ознаками, завершується формування всіх структур особистості, і людина стає справді повнолітньою.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Окрім цього, повинні бути ще й якісь обмеження на встановлення самих автоматів, щоби вони не були на кожному кроці, як у нас. Адже у таких гральних закладах усе психологічно підібрано: всередині завжди затемнено, немає годинників, крізь вікна не проникає денне світло, працюють вони здебільшого цілодобово. Людина там ніби випадає з реального життя. Тому так легко піддатися впливу азартної гри.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7561263" cy="44973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400"/>
              <a:t> Основних причин розвитку епідемії лудоманії є дві: 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особисте оточення хворого; 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невнормованість грального бізнесу.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/>
              <a:t>    Тому, щоби вирішити проблему, потрібно робити комплексні кроки.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/>
              <a:t>Хворому – звертатися до експерта, який допоможе розібратися йому з його бідою, визначити причину, а інколи навіть і змінити оточення.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/>
              <a:t>А на рівні держави чи принаймні локальної влади вирішити питання із стандартизацією ігрового підприємництва.</a:t>
            </a:r>
            <a:endParaRPr lang="ru-RU" altLang="ru-RU" sz="240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  <a:noFill/>
          <a:ln/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ШЛЯХИ ПОДОЛАННЯ:</a:t>
            </a:r>
            <a:endParaRPr lang="ru-RU" altLang="ru-RU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459663" cy="6191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Патологічна пристрасть до азартних ігор пояснюється неправильною роботою мозку. </a:t>
            </a:r>
            <a:br>
              <a:rPr lang="ru-RU" altLang="ru-RU" sz="2400"/>
            </a:br>
            <a:endParaRPr lang="ru-RU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Як лікування хвороби, лікарі вибирають в основному психологічні тренінги.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/>
              <a:t> Проте існують і більш прості і доступні методи лікування.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Так препарат "Налтрексон" (naltrexone), який використовувався для лікування залежності від наркотиків, показав в ході клінічних випробувань, що він значно (на 75%) зменшує азартний стан і поведінку серед патологічних гравців.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З антидепресантів віддають перевагу Фаворіну.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Та все ж учені і лікарі, зі всіма новітніми розробками і досягненнями в області лікування патологічної азартної гри, не зможуть допомогти людині позбутися згубної звички, поки він сам не звернеться по допомогу. </a:t>
            </a:r>
            <a:br>
              <a:rPr lang="ru-RU" altLang="ru-RU" sz="2400"/>
            </a:b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7127875" cy="4679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Насамперед, бажано звернутися до кваліфікованого психолога. А тим часом можете вживати певних заходів самотужки. Найбільша помилка – умовляти відмовитися від гри: це не дає жодного ефекту. Натомість пропонуйте людині заміну тих яскравих емоцій, які вона отримує під час гри. Адже, за даними медиків, фізіологічним чинником виникнення лудоманії є брак в організмі людини діофаміну – речовини, яка передає у мозок відчуття вдоволення. Тому таким людям доводиться постійно шукати стимулів для вироблення цієї речовини.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7777163" cy="61928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В психології поняття соціалізації розглядається по-різному. Ми його розуміємо як засвоєння підлітком нових для себе соціальних ролей, входження у все більш широкі соціальні відносини і те, що для підлітка новою психологічною реальністю (порівняно з молодшим школярем), стає група ровесників, що можуть особливим чином впливати на поведінку. 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Смисл процесу відособлення полягає у пошуку підлітком своєї автономії. Поняття “автономія”, що прийшло у вітчизняну психологію з американської гуманістивної психології, точно описує стан індивідуального буття людини. Людина є автономною настільки, наскільки вона усвідомлює свій особистий простір, його межі, здатна співвіднести свою автономію з автономією іншої людини. Той, хто є автономним, не допускає порушень кордонів не лише свого особистого але й фізичного простору. Психолог розглядає автономію як повагу свого (та інших) права на особливе приватне життя</a:t>
            </a:r>
            <a:r>
              <a:rPr lang="uk-UA" altLang="ru-RU" sz="2000"/>
              <a:t>.</a:t>
            </a:r>
            <a:endParaRPr lang="ru-RU" alt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7386637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Відстоюючи свій особистий і фізичний простір, підліток ще не здатний серйозно і з повагою ставитися до автономії інших людей. В сім’ї ця його властивість породжує чимало труднощів для близьких. Підліток егоцентричний і вимагає поваги своєї інтимності: не слухайте його розмов, не розпитуйте про справи, не заважайте спілкуванню з товаришами, не заходьте до його кімнати без дозволу. Проте, він і не припускає, що і інші члени сім’ї теж мають право на відпочинок, таємницю, відособленість. Він живе так, ніби інші повинні присвятити йому своє життя, віддаючи його до останку.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7386638" cy="4497387"/>
          </a:xfrm>
        </p:spPr>
        <p:txBody>
          <a:bodyPr/>
          <a:lstStyle/>
          <a:p>
            <a:r>
              <a:rPr lang="uk-UA" altLang="ru-RU" sz="2800"/>
              <a:t>У процесі соціалізації та відособлення існує ще один аспект: необхідність для підлітка бути зв’язаним з групою і пошук власної ідентичності. За допомогою поняття “ідентичність” психологи описують уявлення людини про себе як про особистісно визначеного, відмінного від інших людей, що володіє лише йому притаманними якостями, світобаченням і світовідчуттям </a:t>
            </a:r>
            <a:endParaRPr lang="ru-RU" altLang="ru-RU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r>
              <a:rPr lang="uk-UA" altLang="ru-RU" sz="2800"/>
              <a:t>Потреба підлітка бути зв’язаним з групою вступає у суперечність з потребою у самовизначенні, з бажанням набути своєї ідентичності. Чим старшим стає підліток, тим гостріше постає запитання: Я знаю, хто ми, хто вони, а хто ж я? Який я? Хто я поза групою, без усіх? Настає момент коли навіть лідер групи, авторитетний і утверджений запитує себе про це.</a:t>
            </a:r>
            <a:endParaRPr lang="ru-RU" altLang="ru-RU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Без дорослого підлітку практично не можливо зорієнтуватися у заплутаному світі людських взаємин, не знайти меж між добром і злом, не розібратися у собі. Підліток шукає у дорослому зразків, незалежно від того, які саме (позитивні чи негативні) зразки для нього є привабливими.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Чим старшим стає підліток, тим болючішою є його боротьба з дорослими за свою свободу. Він сам хоче визначати свій спосіб життя, інтереси, форми відпочинку. З віком він стає все більш нетерплячим до авторитарного стилю учителів і батьків, до мораліторства дорослих, нав’язування підлітку уявлень про те, що йому корисно або шкідливо.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МЕТА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7386638" cy="4497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Мета – проаналізувати особливості допомоги азартнозлежним людям та особливо підліткам;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проведення теоретичного аналізу наукової літератури з поставленої проблеми; 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аналіз стану проблеми азартної залежності в  сучасному суспільстві;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вивчення індивідуальних особливостей осіб, що вважаються ігроманами;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розробка на цій підставі рекомендацій щодо усунення такої залежності, як соціальної проблеми, тобто </a:t>
            </a:r>
            <a:r>
              <a:rPr lang="ru-RU" altLang="ru-RU" sz="2400"/>
              <a:t>соціальної технології профілактики азартної залежності, що призводить до покращення цієї ситуації в країні чи конкретній області.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800"/>
              <a:t>Батькам, які виховують підлітків приходиться бути більш гнучкими: змінювати свою позицію при переході їх дитини від молодшого шкільного віку, до підліткового, допомагати їй соціалізуватися, здобувати автономію, самовизначатися. Дорослий змушений вирішувати здавалося б несумісні задачі: оберігати підлітка і надавати йому свободу, готувати його до самостійного життя і постійно спостерігати за ним.</a:t>
            </a:r>
            <a:endParaRPr lang="ru-RU" altLang="ru-RU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7386638" cy="4497387"/>
          </a:xfrm>
        </p:spPr>
        <p:txBody>
          <a:bodyPr/>
          <a:lstStyle/>
          <a:p>
            <a:r>
              <a:rPr lang="uk-UA" altLang="ru-RU" sz="2800"/>
              <a:t>Труднощі і проблеми підлітків, як правило породжуються із неблагополуччям у сім’ї і школі, частіше всього ці причини неблагополуччя взаємозв’язані. Психологам, соціальним працівникам, які працюють з підлітком і покликані йому допомогти, необхідно знати, якого роду сімейні ситуації найбільше впливають на його навчання, взаємини з учителями та ровесниками.</a:t>
            </a:r>
            <a:endParaRPr lang="ru-RU" altLang="ru-RU" sz="28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Останнім часом у суспільстві відбулися і тривають глибокі зміни, які тим чи іншим чином впливають на криміногенну обстановку. Особливо це стосується причин і умов злочинності неповнолітніх. Так, кожен 8—9 злочин в Україні вчинюється неповнолітніми. Біля 11% серед осіб, які беруть участь у скоєнні злочинів, — неповнолітні. Поширення злочинності серед них випереджає її загальне зростання, а кількість підлітків, що вчинили злочин повторно, за останні роки збільшилась більш як на 19%. Майже кожен другий злочин скоюється підлітками у групі; частіше з особливою жорстокістю і цинізмом[1]. Відбувається процес «омолодження» злочинності, збільшення числа підлітків жіночої статі.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КРИМІНОГЕННИЙ АСПЕКТ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7386638" cy="44973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Боротьба зі злочинністю неповнолітніх є необхідною ланкою у низці заходів з викорінення злочинності у цілому. Тому запобігання таким злочинам повинно посідати одне з головних місць у подоланні цього негативного явища, як азартна залежність, що тягне за собою криміногенні поступки. </a:t>
            </a:r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7386638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400"/>
              <a:t>Багато процесів, які нині відбуваються у суспільстві і впливають на зростання злочинності, взагалі не досліджені. Потребують теоретичного і практичного розроблення причини і умови злочинності неповнолітніх, співвідношення біологічного і соціального у формуванні антисуспільної установки у свідомості неповнолітніх на основі подій і процесів, які реально відбуваються у нашій країні. Слід також систематизувати існуючі заходи впливу на неповнолітніх як тих, що вже вчинили злочин, для їх перевиховання, так і схильних до скоєння останніх.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7242175" cy="59039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У боротьбі зі злочинністю неповнолітніх необхідний тиск на протилежну сторону, забезпечення переваги запобігання над процесом соціальної дезінтеграції. З'ясування питання про кількісний вираз і про кількісну оцінку даного соціального «зла» і протилежного йому позитивного потенціалу — справа не проста. Але від неї не можна ухилитися; і слід знайти підходи до максимально можливого вирішення цього питання. Має бути якнайповніше врахований весь контингент неблагополучних за тими чи іншими характеристиками неповнолітніх, взяті до уваги активні умови, ресурси запобігання злочинності, а також своєчасне, повне і правильне застосування всіх норм права, спрямованих на запобігання правопорушенням неповнолітніх і створення останнім нормальних матеріальних та інших умов життя, охорону прав й інтересів.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7386638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Ефективність запобігання даному негативному явищу залежить насамперед від своєчасного виявлення і усунення причин злочинності неповнолітніх та умов, що цьому сприяють, а також виявлення неповнолітніх, зважаючи на поведінку яких можна очікувати скоєння злочину і вжиття відповідних запобіжних заходів.</a:t>
            </a:r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7386638" cy="449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800"/>
              <a:t>При цьому в переважній більшості комплекс «важкості» (педагогічної занедбаності), яка полягає у неналежній успішності, порушеннях дисципліни, проступках, найчастіше має місце, коли умови несприятливі для прояву позитивних якостей. У зв'язку з цим А. Макаренко слушно зазначав, що підліткам однаково: красти яблука у чужому саду чи охороняти його, їм важливо наповнити життя цікавим змістом, оптимальними уявленнями.</a:t>
            </a:r>
            <a:endParaRPr lang="ru-RU" altLang="ru-RU" sz="2800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54062"/>
          </a:xfrm>
          <a:noFill/>
          <a:ln/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ВИСНОВОК:</a:t>
            </a:r>
            <a:endParaRPr lang="ru-RU" altLang="ru-RU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  <p:bldP spid="860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681037"/>
          </a:xfrm>
        </p:spPr>
        <p:txBody>
          <a:bodyPr/>
          <a:lstStyle/>
          <a:p>
            <a:pPr algn="ctr"/>
            <a:r>
              <a:rPr lang="uk-UA" altLang="ru-RU" sz="3600">
                <a:latin typeface="Comic Sans MS" panose="030F0702030302020204" pitchFamily="66" charset="0"/>
              </a:rPr>
              <a:t>ЗАВДАННЯ: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7386638" cy="4497387"/>
          </a:xfrm>
        </p:spPr>
        <p:txBody>
          <a:bodyPr/>
          <a:lstStyle/>
          <a:p>
            <a:r>
              <a:rPr lang="ru-RU" altLang="ru-RU" sz="2400"/>
              <a:t>надати характеристику азартній поведінці;</a:t>
            </a:r>
          </a:p>
          <a:p>
            <a:r>
              <a:rPr lang="ru-RU" altLang="ru-RU" sz="2400"/>
              <a:t>охарактеризувати психологічні особливості залежних від азартних ігор людей;</a:t>
            </a:r>
          </a:p>
          <a:p>
            <a:r>
              <a:rPr lang="uk-UA" altLang="ru-RU" sz="2400"/>
              <a:t>розкрити поняття ігрової залежності;</a:t>
            </a:r>
          </a:p>
          <a:p>
            <a:r>
              <a:rPr lang="uk-UA" altLang="ru-RU" sz="2400"/>
              <a:t>особливості та закономірності ігроманії;</a:t>
            </a:r>
          </a:p>
          <a:p>
            <a:r>
              <a:rPr lang="uk-UA" altLang="ru-RU" sz="2400"/>
              <a:t>детермінанти залежності; </a:t>
            </a:r>
          </a:p>
          <a:p>
            <a:r>
              <a:rPr lang="uk-UA" altLang="ru-RU" sz="2400"/>
              <a:t>перспективи подолання;</a:t>
            </a:r>
          </a:p>
          <a:p>
            <a:r>
              <a:rPr lang="uk-UA" altLang="ru-RU" sz="2400"/>
              <a:t>визначити основні напрямки подальших досліджень проблеми залежності від ігор.</a:t>
            </a:r>
            <a:endParaRPr lang="ru-RU" altLang="ru-RU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54062"/>
          </a:xfrm>
        </p:spPr>
        <p:txBody>
          <a:bodyPr/>
          <a:lstStyle/>
          <a:p>
            <a:pPr algn="ctr"/>
            <a:r>
              <a:rPr lang="uk-UA" altLang="ru-RU">
                <a:latin typeface="Comic Sans MS" panose="030F0702030302020204" pitchFamily="66" charset="0"/>
              </a:rPr>
              <a:t>ОБ</a:t>
            </a:r>
            <a:r>
              <a:rPr lang="en-US" altLang="ru-RU">
                <a:latin typeface="Comic Sans MS" panose="030F0702030302020204" pitchFamily="66" charset="0"/>
              </a:rPr>
              <a:t>’</a:t>
            </a:r>
            <a:r>
              <a:rPr lang="uk-UA" altLang="ru-RU">
                <a:latin typeface="Comic Sans MS" panose="030F0702030302020204" pitchFamily="66" charset="0"/>
              </a:rPr>
              <a:t>ЄКТ</a:t>
            </a:r>
            <a:r>
              <a:rPr lang="uk-UA" altLang="ru-RU"/>
              <a:t> </a:t>
            </a:r>
            <a:endParaRPr lang="ru-RU" alt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7313613" cy="129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Об’єкт дослідження – азартна залежність, яка часто виникає у підлітковому віці, як найвразливішому етапі розвитку особистості людини.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4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 rot="10753985" flipV="1">
            <a:off x="468313" y="2781300"/>
            <a:ext cx="6915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ПРЕДМЕТ</a:t>
            </a:r>
            <a:endParaRPr lang="ru-RU" altLang="ru-RU" sz="4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84213" y="2708275"/>
            <a:ext cx="8308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84213" y="3789363"/>
            <a:ext cx="69707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/>
              <a:t>Предмет – основні та поширені методи допомоги, подолання та профілактики при азартній залежності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666038" cy="754062"/>
          </a:xfrm>
        </p:spPr>
        <p:txBody>
          <a:bodyPr/>
          <a:lstStyle/>
          <a:p>
            <a:r>
              <a:rPr lang="uk-UA" altLang="ru-RU" sz="3200">
                <a:latin typeface="Comic Sans MS" panose="030F0702030302020204" pitchFamily="66" charset="0"/>
              </a:rPr>
              <a:t>ЩО Ж ТАКЕ АЗАРТНА ЗАЛЕЖНІТЬ?</a:t>
            </a:r>
            <a:endParaRPr lang="ru-RU" altLang="ru-RU" sz="3200">
              <a:latin typeface="Comic Sans MS" panose="030F0702030302020204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7386638" cy="44973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Патологічна схильність до азартних ігор – це хвороба, така сама, як шизофренія, депресія чи алкоголізм, </a:t>
            </a:r>
            <a:br>
              <a:rPr lang="ru-RU" altLang="ru-RU" sz="2800"/>
            </a:br>
            <a:r>
              <a:rPr lang="ru-RU" altLang="ru-RU" sz="2800"/>
              <a:t>Вилікувати патологічну схильність до азартних ігор може лише психотерапевт. Стан ігрової залежності минає не одразу – потрібна психотерапія і спеціальні ліки, які слід приймати рік, а то й два. Стаціонарне лікування у психіатричній лікарні та послуги психотерапевта й психолога надаються безкоштовно.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7242175" cy="55451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Азарт – це афективний стан, під час якого людина відчуває сильні емоції, причому чимало емоцій. Щоб відчувати їх знову та знову, вона ладна на багато чого. Це фізіологічна природа, й азартні переживання – це особливі переживання, сильніші за їжу, пиття, секс тощо. Для того, щоб мати ці відчуття, потрібно стимулювати свій центр емоційних переживань у гіпоталамусі – частині мозку, яку називають князем емоцій. Люди роблять це заради однієї мети – задоволення.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7386638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Азарт – це енергетична субстанція, яка рухає людину в тому чи іншому напрямку. Він присутній у будь-якому поведінковому явищі, яке спрямоване на досягнення результату. Якщо нам вдається щось робити, і потім люди із задоволенням сприймають це, то в нас з’являється щоразу більший стимул до роботи, а азарт робить цей процес енергетично й емоційно зарядженим. Це природний процес.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252</TotalTime>
  <Words>3177</Words>
  <Application>Microsoft Office PowerPoint</Application>
  <PresentationFormat>Экран (4:3)</PresentationFormat>
  <Paragraphs>109</Paragraphs>
  <Slides>47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2" baseType="lpstr">
      <vt:lpstr>Arial</vt:lpstr>
      <vt:lpstr>Comic Sans MS</vt:lpstr>
      <vt:lpstr>Wingdings</vt:lpstr>
      <vt:lpstr>Кимоно</vt:lpstr>
      <vt:lpstr>Диаграмма Microsoft Graph</vt:lpstr>
      <vt:lpstr>ПРОБЛЕМА АЗАРТНОЇ ЗАЛЕЖНОСТІ МОЛОДІ У СУЧАСНОМУ СУСПІЛЬСТВІ</vt:lpstr>
      <vt:lpstr>АКТУАЛЬНІСТЬ</vt:lpstr>
      <vt:lpstr>До психіатричних лікарень люди з хворобливою схильністю до азартних ігор звертаються відтоді, як в країні почав активно розвиватися гральний бізнес. Дехто лікується в стаціонарі, але, зазвичай, люди з такою залежністю не хочуть лягати до лікарні, а відвідують поліклінічне відділення психлікарні.  </vt:lpstr>
      <vt:lpstr>МЕТА</vt:lpstr>
      <vt:lpstr>ЗАВДАННЯ:</vt:lpstr>
      <vt:lpstr>ОБ’ЄКТ </vt:lpstr>
      <vt:lpstr>ЩО Ж ТАКЕ АЗАРТНА ЗАЛЕЖНІТЬ?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ТЕОРІЇ АЗАРТНОСТІ</vt:lpstr>
      <vt:lpstr>Презентация PowerPoint</vt:lpstr>
      <vt:lpstr>КАЗКОВА ТЕОРІЯ (не дитяча)</vt:lpstr>
      <vt:lpstr>Презентация PowerPoint</vt:lpstr>
      <vt:lpstr>КЛАСИФІКАЦІЯ ІГРОМАНІЙ</vt:lpstr>
      <vt:lpstr>КАНАДСЬКА КЛАСИФІКАЦІЯ</vt:lpstr>
      <vt:lpstr>ДИНАМІКА </vt:lpstr>
      <vt:lpstr>Презентация PowerPoint</vt:lpstr>
      <vt:lpstr>Презентация PowerPoint</vt:lpstr>
      <vt:lpstr>ПРИЧИНИ</vt:lpstr>
      <vt:lpstr>Презентация PowerPoint</vt:lpstr>
      <vt:lpstr>Презентация PowerPoint</vt:lpstr>
      <vt:lpstr>СИМПТОМИ ТА ОЗНАКИ</vt:lpstr>
      <vt:lpstr>Презентация PowerPoint</vt:lpstr>
      <vt:lpstr>Презентация PowerPoint</vt:lpstr>
      <vt:lpstr>Презентация PowerPoint</vt:lpstr>
      <vt:lpstr>ЯК ЗАПОБІГТИ ПРОБЛЕМІ:</vt:lpstr>
      <vt:lpstr>ЗАХОДИ ПОПЕРЕДЖЕННЯ АЗАРТНОЇ ЗАЛЕЖНОСТІ</vt:lpstr>
      <vt:lpstr>ШЛЯХИ ПОДОЛАННЯ: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КРИМІНОГЕННИЙ АСПЕКТ</vt:lpstr>
      <vt:lpstr>Презентация PowerPoint</vt:lpstr>
      <vt:lpstr>Презентация PowerPoint</vt:lpstr>
      <vt:lpstr>Презентация PowerPoint</vt:lpstr>
      <vt:lpstr>ВИСНОВОК: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Чернівецької обласної психіатричної лікарні люди з хворобливою схильністю до азартних ігор звертаються відтоді, як в області почав активно розвиватися гральний бізнес. Дехто лікується в стаціонарі, але, зазвичай, люди з такою залежністю не хочуть лягати до лікарні, а відвідують поліклінічне відділення психлікарні.  </dc:title>
  <dc:creator>Caruzo</dc:creator>
  <cp:lastModifiedBy>admin</cp:lastModifiedBy>
  <cp:revision>3</cp:revision>
  <dcterms:created xsi:type="dcterms:W3CDTF">2008-11-14T16:34:02Z</dcterms:created>
  <dcterms:modified xsi:type="dcterms:W3CDTF">2015-04-08T14:40:48Z</dcterms:modified>
</cp:coreProperties>
</file>