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1"/>
  </p:notesMasterIdLst>
  <p:sldIdLst>
    <p:sldId id="256" r:id="rId2"/>
    <p:sldId id="257" r:id="rId3"/>
    <p:sldId id="258" r:id="rId4"/>
    <p:sldId id="268" r:id="rId5"/>
    <p:sldId id="259" r:id="rId6"/>
    <p:sldId id="269" r:id="rId7"/>
    <p:sldId id="271" r:id="rId8"/>
    <p:sldId id="270" r:id="rId9"/>
    <p:sldId id="267" r:id="rId10"/>
    <p:sldId id="273" r:id="rId11"/>
    <p:sldId id="272" r:id="rId12"/>
    <p:sldId id="274" r:id="rId13"/>
    <p:sldId id="265" r:id="rId14"/>
    <p:sldId id="261" r:id="rId15"/>
    <p:sldId id="264" r:id="rId16"/>
    <p:sldId id="262" r:id="rId17"/>
    <p:sldId id="263" r:id="rId18"/>
    <p:sldId id="260" r:id="rId19"/>
    <p:sldId id="266" r:id="rId2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17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9.xml"/><Relationship Id="rId1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e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png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1.wmf"/><Relationship Id="rId1" Type="http://schemas.openxmlformats.org/officeDocument/2006/relationships/image" Target="../media/image23.png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 altLang="ru-RU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460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 altLang="ru-RU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DB3359-07FF-4AC3-B660-01964F7014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7555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D1EB03-02D9-4C4F-9DCF-5F0087A5DF9A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3917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307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895B4BF-D9A6-4475-9939-5EF02526BCD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F4E2C-C7F6-42CF-9869-A956E01043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386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BC302-3863-44B3-B9DE-1038F78346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8400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6D0AF-0927-4919-BDE0-A4ABF6DC16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904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66434-25C8-455C-83F4-473D4537A5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978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73620-E8C8-4007-BB25-EDF5752E92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897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7F8A7-1C02-42E6-BBDB-1C880E429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573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C5637-2696-4D2B-B722-A874B20D19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262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3DB2F-18B8-43BB-91BA-4726E2691C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601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2950E-4730-4F1A-946D-22408E52C7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049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D5206-F2E2-41CA-80DE-E1AAE24F35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9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ru-RU" altLang="ru-RU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771D409-0EB9-42AC-8871-1C1326DDE29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audio" Target="../media/audio1.wav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audio" Target="../media/audio1.wav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1.wmf"/><Relationship Id="rId5" Type="http://schemas.openxmlformats.org/officeDocument/2006/relationships/image" Target="../media/image18.png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audio" Target="../media/audio1.wav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19.wmf"/><Relationship Id="rId5" Type="http://schemas.openxmlformats.org/officeDocument/2006/relationships/image" Target="../media/image23.png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audio" Target="../media/audio1.wav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7.bin"/><Relationship Id="rId3" Type="http://schemas.openxmlformats.org/officeDocument/2006/relationships/audio" Target="../media/audio1.wav"/><Relationship Id="rId21" Type="http://schemas.openxmlformats.org/officeDocument/2006/relationships/image" Target="../media/image36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1.wmf"/><Relationship Id="rId5" Type="http://schemas.openxmlformats.org/officeDocument/2006/relationships/image" Target="../media/image28.emf"/><Relationship Id="rId15" Type="http://schemas.openxmlformats.org/officeDocument/2006/relationships/image" Target="../media/image33.wmf"/><Relationship Id="rId23" Type="http://schemas.openxmlformats.org/officeDocument/2006/relationships/image" Target="../media/image37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9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33BF-1071-43DD-A121-A7607C16933E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524000"/>
          </a:xfrm>
        </p:spPr>
        <p:txBody>
          <a:bodyPr/>
          <a:lstStyle/>
          <a:p>
            <a:r>
              <a:rPr lang="ru-RU" altLang="ru-RU" sz="4000" b="1">
                <a:latin typeface="Times New Roman" panose="02020603050405020304" pitchFamily="18" charset="0"/>
              </a:rPr>
              <a:t>Многокритериальная п</a:t>
            </a:r>
            <a:r>
              <a:rPr lang="ru-RU" altLang="ru-RU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араметрическая оптимизация</a:t>
            </a:r>
            <a:r>
              <a:rPr lang="ru-RU" altLang="ru-RU" sz="4000" b="1">
                <a:cs typeface="Times New Roman" panose="02020603050405020304" pitchFamily="18" charset="0"/>
              </a:rPr>
              <a:t> систем управления</a:t>
            </a:r>
            <a:r>
              <a:rPr lang="ru-RU" altLang="ru-RU" sz="4000">
                <a:cs typeface="Times New Roman" panose="02020603050405020304" pitchFamily="18" charset="0"/>
              </a:rPr>
              <a:t/>
            </a:r>
            <a:br>
              <a:rPr lang="ru-RU" altLang="ru-RU" sz="4000">
                <a:cs typeface="Times New Roman" panose="02020603050405020304" pitchFamily="18" charset="0"/>
              </a:rPr>
            </a:br>
            <a:endParaRPr lang="ru-RU" altLang="ru-RU" sz="4000">
              <a:cs typeface="Times New Roman" panose="02020603050405020304" pitchFamily="18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572000"/>
            <a:ext cx="8229600" cy="17526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altLang="ru-RU" sz="2800" b="1">
                <a:latin typeface="Arial" panose="020B0604020202020204" pitchFamily="34" charset="0"/>
                <a:cs typeface="Arial" panose="020B0604020202020204" pitchFamily="34" charset="0"/>
              </a:rPr>
              <a:t>К У Р С О В А Я    Р А Б О Т А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altLang="ru-RU" sz="2800">
                <a:latin typeface="Arial" panose="020B0604020202020204" pitchFamily="34" charset="0"/>
                <a:cs typeface="Arial" panose="020B0604020202020204" pitchFamily="34" charset="0"/>
              </a:rPr>
              <a:t>по дисциплине:</a:t>
            </a:r>
            <a:endParaRPr lang="ru-RU" altLang="ru-RU" sz="280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altLang="ru-RU" sz="2800">
                <a:latin typeface="Arial" panose="020B0604020202020204" pitchFamily="34" charset="0"/>
                <a:cs typeface="Arial" panose="020B0604020202020204" pitchFamily="34" charset="0"/>
              </a:rPr>
              <a:t>«Проектирование систем управления»</a:t>
            </a:r>
            <a:endParaRPr lang="ru-RU" altLang="ru-RU" sz="280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altLang="ru-RU" sz="2800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381000" y="1676400"/>
          <a:ext cx="59436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Clip" r:id="rId5" imgW="5317920" imgH="3085560" progId="MS_ClipArt_Gallery.5">
                  <p:embed/>
                </p:oleObj>
              </mc:Choice>
              <mc:Fallback>
                <p:oleObj name="Clip" r:id="rId5" imgW="5317920" imgH="308556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6000" contrast="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76400"/>
                        <a:ext cx="5943600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 thruBlk="1"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AF8A7-E299-4663-A38D-BE9611147B3E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7772400" cy="990600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chemeClr val="folHlink"/>
              </a:buClr>
            </a:pPr>
            <a:r>
              <a:rPr lang="ru-RU" altLang="ru-RU" sz="1800" b="1">
                <a:solidFill>
                  <a:schemeClr val="folHlink"/>
                </a:solidFill>
              </a:rPr>
              <a:t>  </a:t>
            </a:r>
            <a:r>
              <a:rPr lang="ru-RU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Для того чтобы составить характеристическое уравнение,</a:t>
            </a:r>
            <a:endParaRPr lang="ru-RU" altLang="ru-RU" sz="2000" b="1">
              <a:solidFill>
                <a:schemeClr val="folHlink"/>
              </a:solidFill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</a:t>
            </a:r>
            <a:r>
              <a:rPr lang="ru-RU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необходимо приравнять </a:t>
            </a:r>
            <a:r>
              <a:rPr lang="ru-RU" altLang="ru-RU" sz="2000" b="1">
                <a:solidFill>
                  <a:schemeClr val="hlink"/>
                </a:solidFill>
                <a:cs typeface="Times New Roman" panose="02020603050405020304" pitchFamily="18" charset="0"/>
              </a:rPr>
              <a:t>знаменатель</a:t>
            </a:r>
            <a:r>
              <a:rPr lang="ru-RU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 передаточной</a:t>
            </a:r>
            <a:endParaRPr lang="ru-RU" altLang="ru-RU" sz="2000" b="1">
              <a:solidFill>
                <a:schemeClr val="folHlink"/>
              </a:solidFill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</a:t>
            </a:r>
            <a:r>
              <a:rPr lang="ru-RU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функции замкнутой системы к </a:t>
            </a:r>
            <a:r>
              <a:rPr lang="ru-RU" altLang="ru-RU" sz="2000" b="1">
                <a:solidFill>
                  <a:schemeClr val="hlink"/>
                </a:solidFill>
                <a:cs typeface="Times New Roman" panose="02020603050405020304" pitchFamily="18" charset="0"/>
              </a:rPr>
              <a:t>нулю</a:t>
            </a:r>
            <a:r>
              <a:rPr lang="ru-RU" altLang="ru-RU" sz="2000" b="1">
                <a:solidFill>
                  <a:schemeClr val="folHlink"/>
                </a:solidFill>
              </a:rPr>
              <a:t>:</a:t>
            </a:r>
            <a:r>
              <a:rPr lang="ru-RU" altLang="ru-RU" sz="1800" b="1">
                <a:solidFill>
                  <a:schemeClr val="folHlink"/>
                </a:solidFill>
              </a:rPr>
              <a:t>                                                                                                                                             </a:t>
            </a:r>
            <a:endParaRPr lang="ru-RU" altLang="ru-RU" sz="1800">
              <a:solidFill>
                <a:schemeClr val="folHlink"/>
              </a:solidFill>
            </a:endParaRPr>
          </a:p>
        </p:txBody>
      </p:sp>
      <p:grpSp>
        <p:nvGrpSpPr>
          <p:cNvPr id="49171" name="Group 19"/>
          <p:cNvGrpSpPr>
            <a:grpSpLocks/>
          </p:cNvGrpSpPr>
          <p:nvPr/>
        </p:nvGrpSpPr>
        <p:grpSpPr bwMode="auto">
          <a:xfrm>
            <a:off x="1981200" y="2057400"/>
            <a:ext cx="4419600" cy="609600"/>
            <a:chOff x="1248" y="1296"/>
            <a:chExt cx="2784" cy="384"/>
          </a:xfrm>
        </p:grpSpPr>
        <p:sp>
          <p:nvSpPr>
            <p:cNvPr id="49158" name="Rectangle 6"/>
            <p:cNvSpPr>
              <a:spLocks noChangeArrowheads="1"/>
            </p:cNvSpPr>
            <p:nvPr/>
          </p:nvSpPr>
          <p:spPr bwMode="auto">
            <a:xfrm>
              <a:off x="1248" y="1296"/>
              <a:ext cx="278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9156" name="Object 4"/>
            <p:cNvGraphicFramePr>
              <a:graphicFrameLocks noChangeAspect="1"/>
            </p:cNvGraphicFramePr>
            <p:nvPr/>
          </p:nvGraphicFramePr>
          <p:xfrm>
            <a:off x="1368" y="1360"/>
            <a:ext cx="2564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33" name="Формула" r:id="rId4" imgW="2628720" imgH="241200" progId="Equation.3">
                    <p:embed/>
                  </p:oleObj>
                </mc:Choice>
                <mc:Fallback>
                  <p:oleObj name="Формула" r:id="rId4" imgW="2628720" imgH="2412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8" y="1360"/>
                          <a:ext cx="2564" cy="2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172" name="Group 20"/>
          <p:cNvGrpSpPr>
            <a:grpSpLocks/>
          </p:cNvGrpSpPr>
          <p:nvPr/>
        </p:nvGrpSpPr>
        <p:grpSpPr bwMode="auto">
          <a:xfrm>
            <a:off x="1219200" y="3276600"/>
            <a:ext cx="6096000" cy="838200"/>
            <a:chOff x="768" y="2112"/>
            <a:chExt cx="3840" cy="528"/>
          </a:xfrm>
        </p:grpSpPr>
        <p:sp>
          <p:nvSpPr>
            <p:cNvPr id="49163" name="Rectangle 11"/>
            <p:cNvSpPr>
              <a:spLocks noChangeArrowheads="1"/>
            </p:cNvSpPr>
            <p:nvPr/>
          </p:nvSpPr>
          <p:spPr bwMode="auto">
            <a:xfrm>
              <a:off x="768" y="2112"/>
              <a:ext cx="3840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9161" name="Object 9"/>
            <p:cNvGraphicFramePr>
              <a:graphicFrameLocks noChangeAspect="1"/>
            </p:cNvGraphicFramePr>
            <p:nvPr/>
          </p:nvGraphicFramePr>
          <p:xfrm>
            <a:off x="889" y="2167"/>
            <a:ext cx="3598" cy="4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34" name="Формула" r:id="rId6" imgW="3213000" imgH="406080" progId="Equation.3">
                    <p:embed/>
                  </p:oleObj>
                </mc:Choice>
                <mc:Fallback>
                  <p:oleObj name="Формула" r:id="rId6" imgW="3213000" imgH="40608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9" y="2167"/>
                          <a:ext cx="3598" cy="4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381000" y="2590800"/>
            <a:ext cx="769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</a:pPr>
            <a:r>
              <a:rPr lang="ru-RU" altLang="ru-RU" sz="2000" b="1">
                <a:solidFill>
                  <a:schemeClr val="folHlink"/>
                </a:solidFill>
              </a:rPr>
              <a:t>  Раскрывая скобки и подставляя числовые значения всех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параметров, кроме </a:t>
            </a:r>
            <a:r>
              <a:rPr lang="ru-RU" altLang="ru-RU" sz="2000" b="1" i="1">
                <a:solidFill>
                  <a:schemeClr val="folHlink"/>
                </a:solidFill>
              </a:rPr>
              <a:t>К</a:t>
            </a:r>
            <a:r>
              <a:rPr lang="ru-RU" altLang="ru-RU" sz="2000" b="1">
                <a:solidFill>
                  <a:schemeClr val="folHlink"/>
                </a:solidFill>
              </a:rPr>
              <a:t>, получаем:                                                                                                                                          </a:t>
            </a:r>
            <a:endParaRPr lang="ru-RU" altLang="ru-RU" sz="2000">
              <a:solidFill>
                <a:schemeClr val="folHlink"/>
              </a:solidFill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381000" y="411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</a:pPr>
            <a:r>
              <a:rPr lang="ru-RU" altLang="ru-RU" sz="2000" b="1">
                <a:solidFill>
                  <a:schemeClr val="folHlink"/>
                </a:solidFill>
              </a:rPr>
              <a:t>  По коэффициентам этого уравнения составим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</a:t>
            </a:r>
            <a:r>
              <a:rPr lang="ru-RU" altLang="ru-RU" sz="2000" b="1">
                <a:solidFill>
                  <a:schemeClr val="hlink"/>
                </a:solidFill>
              </a:rPr>
              <a:t>определитель Гурвица</a:t>
            </a:r>
            <a:r>
              <a:rPr lang="ru-RU" altLang="ru-RU" sz="2000" b="1">
                <a:solidFill>
                  <a:schemeClr val="folHlink"/>
                </a:solidFill>
              </a:rPr>
              <a:t> и приравняем его </a:t>
            </a:r>
            <a:r>
              <a:rPr lang="ru-RU" altLang="ru-RU" sz="2000" b="1">
                <a:solidFill>
                  <a:schemeClr val="hlink"/>
                </a:solidFill>
              </a:rPr>
              <a:t>нулю</a:t>
            </a:r>
            <a:r>
              <a:rPr lang="ru-RU" altLang="ru-RU" sz="2000" b="1">
                <a:solidFill>
                  <a:schemeClr val="folHlink"/>
                </a:solidFill>
              </a:rPr>
              <a:t>, т.к. это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соответствует границе устойчивости:                                                                                                                                             </a:t>
            </a:r>
            <a:endParaRPr lang="ru-RU" altLang="ru-RU" sz="2000">
              <a:solidFill>
                <a:schemeClr val="folHlink"/>
              </a:solidFill>
            </a:endParaRPr>
          </a:p>
        </p:txBody>
      </p:sp>
      <p:grpSp>
        <p:nvGrpSpPr>
          <p:cNvPr id="49183" name="Group 31"/>
          <p:cNvGrpSpPr>
            <a:grpSpLocks/>
          </p:cNvGrpSpPr>
          <p:nvPr/>
        </p:nvGrpSpPr>
        <p:grpSpPr bwMode="auto">
          <a:xfrm>
            <a:off x="0" y="5181600"/>
            <a:ext cx="6477000" cy="1676400"/>
            <a:chOff x="0" y="3264"/>
            <a:chExt cx="4080" cy="1056"/>
          </a:xfrm>
        </p:grpSpPr>
        <p:sp>
          <p:nvSpPr>
            <p:cNvPr id="49169" name="Rectangle 17"/>
            <p:cNvSpPr>
              <a:spLocks noChangeArrowheads="1"/>
            </p:cNvSpPr>
            <p:nvPr/>
          </p:nvSpPr>
          <p:spPr bwMode="auto">
            <a:xfrm>
              <a:off x="0" y="3264"/>
              <a:ext cx="4080" cy="10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9167" name="Object 15"/>
            <p:cNvGraphicFramePr>
              <a:graphicFrameLocks noChangeAspect="1"/>
            </p:cNvGraphicFramePr>
            <p:nvPr/>
          </p:nvGraphicFramePr>
          <p:xfrm>
            <a:off x="92" y="3312"/>
            <a:ext cx="3849" cy="8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35" name="Формула" r:id="rId8" imgW="3949560" imgH="939600" progId="Equation.3">
                    <p:embed/>
                  </p:oleObj>
                </mc:Choice>
                <mc:Fallback>
                  <p:oleObj name="Формула" r:id="rId8" imgW="3949560" imgH="93960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" y="3312"/>
                          <a:ext cx="3849" cy="89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9175" name="Rectangle 23"/>
          <p:cNvSpPr>
            <a:spLocks noChangeArrowheads="1"/>
          </p:cNvSpPr>
          <p:nvPr/>
        </p:nvSpPr>
        <p:spPr bwMode="auto">
          <a:xfrm>
            <a:off x="457200" y="0"/>
            <a:ext cx="7924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</a:pPr>
            <a:r>
              <a:rPr lang="ru-RU" altLang="ru-RU" sz="2000" b="1">
                <a:solidFill>
                  <a:schemeClr val="folHlink"/>
                </a:solidFill>
              </a:rPr>
              <a:t>Итак, в рассматриваемой системе выбран </a:t>
            </a:r>
            <a:r>
              <a:rPr lang="ru-RU" altLang="ru-RU" sz="2000" b="1">
                <a:solidFill>
                  <a:schemeClr val="hlink"/>
                </a:solidFill>
              </a:rPr>
              <a:t>один</a:t>
            </a:r>
            <a:r>
              <a:rPr lang="ru-RU" altLang="ru-RU" sz="2000" b="1">
                <a:solidFill>
                  <a:schemeClr val="folHlink"/>
                </a:solidFill>
              </a:rPr>
              <a:t> варьируемый параметр: коэффициент усиления </a:t>
            </a:r>
            <a:r>
              <a:rPr lang="ru-RU" altLang="ru-RU" sz="2000" b="1" i="1">
                <a:solidFill>
                  <a:schemeClr val="hlink"/>
                </a:solidFill>
              </a:rPr>
              <a:t>Ку</a:t>
            </a:r>
            <a:r>
              <a:rPr lang="ru-RU" altLang="ru-RU" sz="2000" b="1">
                <a:solidFill>
                  <a:schemeClr val="folHlink"/>
                </a:solidFill>
              </a:rPr>
              <a:t>, - который входит как сомножитель в общий коэффициент передачи разомкнутой системы </a:t>
            </a:r>
            <a:r>
              <a:rPr lang="ru-RU" altLang="ru-RU" sz="2000" b="1" i="1">
                <a:solidFill>
                  <a:schemeClr val="folHlink"/>
                </a:solidFill>
              </a:rPr>
              <a:t>К</a:t>
            </a:r>
            <a:r>
              <a:rPr lang="ru-RU" altLang="ru-RU" sz="2000" b="1">
                <a:solidFill>
                  <a:schemeClr val="folHlink"/>
                </a:solidFill>
              </a:rPr>
              <a:t>. </a:t>
            </a:r>
          </a:p>
        </p:txBody>
      </p:sp>
      <p:sp>
        <p:nvSpPr>
          <p:cNvPr id="49177" name="Rectangle 25"/>
          <p:cNvSpPr>
            <a:spLocks noChangeArrowheads="1"/>
          </p:cNvSpPr>
          <p:nvPr/>
        </p:nvSpPr>
        <p:spPr bwMode="auto">
          <a:xfrm>
            <a:off x="6629400" y="5181600"/>
            <a:ext cx="2514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>
            <a:spAutoFit/>
          </a:bodyPr>
          <a:lstStyle/>
          <a:p>
            <a:pPr algn="just"/>
            <a:r>
              <a:rPr lang="ru-RU" altLang="ru-RU" sz="1400" b="1">
                <a:solidFill>
                  <a:schemeClr val="folHlink"/>
                </a:solidFill>
              </a:rPr>
              <a:t>О</a:t>
            </a:r>
            <a:r>
              <a:rPr lang="en-US" altLang="ru-RU" sz="1400" b="1">
                <a:solidFill>
                  <a:schemeClr val="folHlink"/>
                </a:solidFill>
                <a:cs typeface="Times New Roman" panose="02020603050405020304" pitchFamily="18" charset="0"/>
              </a:rPr>
              <a:t>т</a:t>
            </a:r>
            <a:r>
              <a:rPr lang="ru-RU" altLang="ru-RU" sz="1400" b="1">
                <a:solidFill>
                  <a:schemeClr val="folHlink"/>
                </a:solidFill>
              </a:rPr>
              <a:t>сю</a:t>
            </a:r>
            <a:r>
              <a:rPr lang="en-US" altLang="ru-RU" sz="1400" b="1">
                <a:solidFill>
                  <a:schemeClr val="folHlink"/>
                </a:solidFill>
                <a:cs typeface="Times New Roman" panose="02020603050405020304" pitchFamily="18" charset="0"/>
              </a:rPr>
              <a:t>да  </a:t>
            </a:r>
            <a:r>
              <a:rPr lang="en-US" altLang="ru-RU" sz="1400" b="1" i="1">
                <a:solidFill>
                  <a:schemeClr val="hlink"/>
                </a:solidFill>
                <a:cs typeface="Times New Roman" panose="02020603050405020304" pitchFamily="18" charset="0"/>
              </a:rPr>
              <a:t>К</a:t>
            </a:r>
            <a:r>
              <a:rPr lang="en-US" altLang="ru-RU" sz="1400" b="1">
                <a:solidFill>
                  <a:schemeClr val="hlink"/>
                </a:solidFill>
                <a:cs typeface="Times New Roman" panose="02020603050405020304" pitchFamily="18" charset="0"/>
              </a:rPr>
              <a:t> = 12,98</a:t>
            </a:r>
            <a:r>
              <a:rPr lang="en-US" altLang="ru-RU" sz="1400" b="1">
                <a:solidFill>
                  <a:schemeClr val="folHlink"/>
                </a:solidFill>
                <a:cs typeface="Times New Roman" panose="02020603050405020304" pitchFamily="18" charset="0"/>
              </a:rPr>
              <a:t> ,  </a:t>
            </a:r>
            <a:r>
              <a:rPr lang="ru-RU" altLang="ru-RU" sz="1400" b="1">
                <a:solidFill>
                  <a:schemeClr val="folHlink"/>
                </a:solidFill>
              </a:rPr>
              <a:t> и </a:t>
            </a:r>
            <a:r>
              <a:rPr lang="en-US" altLang="ru-RU" sz="1400" b="1">
                <a:solidFill>
                  <a:schemeClr val="folHlink"/>
                </a:solidFill>
                <a:cs typeface="Times New Roman" panose="02020603050405020304" pitchFamily="18" charset="0"/>
              </a:rPr>
              <a:t>тогда  </a:t>
            </a:r>
            <a:endParaRPr lang="en-US" altLang="ru-RU">
              <a:solidFill>
                <a:schemeClr val="folHlink"/>
              </a:solidFill>
            </a:endParaRPr>
          </a:p>
        </p:txBody>
      </p:sp>
      <p:sp>
        <p:nvSpPr>
          <p:cNvPr id="49178" name="AutoShape 26"/>
          <p:cNvSpPr>
            <a:spLocks noChangeArrowheads="1"/>
          </p:cNvSpPr>
          <p:nvPr/>
        </p:nvSpPr>
        <p:spPr bwMode="auto">
          <a:xfrm>
            <a:off x="6096000" y="5181600"/>
            <a:ext cx="609600" cy="609600"/>
          </a:xfrm>
          <a:custGeom>
            <a:avLst/>
            <a:gdLst>
              <a:gd name="G0" fmla="+- 15120 0 0"/>
              <a:gd name="G1" fmla="+- 3938 0 0"/>
              <a:gd name="G2" fmla="+- 12158 0 3938"/>
              <a:gd name="G3" fmla="+- G2 0 3938"/>
              <a:gd name="G4" fmla="*/ G3 32768 32059"/>
              <a:gd name="G5" fmla="*/ G4 1 2"/>
              <a:gd name="G6" fmla="+- 21600 0 15120"/>
              <a:gd name="G7" fmla="*/ G6 3938 6079"/>
              <a:gd name="G8" fmla="+- G7 15120 0"/>
              <a:gd name="T0" fmla="*/ 15120 w 21600"/>
              <a:gd name="T1" fmla="*/ 0 h 21600"/>
              <a:gd name="T2" fmla="*/ 15120 w 21600"/>
              <a:gd name="T3" fmla="*/ 12158 h 21600"/>
              <a:gd name="T4" fmla="*/ 2189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0" y="0"/>
                </a:lnTo>
                <a:lnTo>
                  <a:pt x="15120" y="3938"/>
                </a:lnTo>
                <a:lnTo>
                  <a:pt x="12427" y="3938"/>
                </a:lnTo>
                <a:cubicBezTo>
                  <a:pt x="5564" y="3938"/>
                  <a:pt x="0" y="7618"/>
                  <a:pt x="0" y="12158"/>
                </a:cubicBezTo>
                <a:lnTo>
                  <a:pt x="0" y="21600"/>
                </a:lnTo>
                <a:lnTo>
                  <a:pt x="4377" y="21600"/>
                </a:lnTo>
                <a:lnTo>
                  <a:pt x="4377" y="12158"/>
                </a:lnTo>
                <a:cubicBezTo>
                  <a:pt x="4377" y="9983"/>
                  <a:pt x="7981" y="8220"/>
                  <a:pt x="12427" y="8220"/>
                </a:cubicBezTo>
                <a:lnTo>
                  <a:pt x="15120" y="8220"/>
                </a:lnTo>
                <a:lnTo>
                  <a:pt x="15120" y="12158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9223" name="Group 71"/>
          <p:cNvGrpSpPr>
            <a:grpSpLocks/>
          </p:cNvGrpSpPr>
          <p:nvPr/>
        </p:nvGrpSpPr>
        <p:grpSpPr bwMode="auto">
          <a:xfrm>
            <a:off x="6248400" y="5715000"/>
            <a:ext cx="2895600" cy="685800"/>
            <a:chOff x="3936" y="3600"/>
            <a:chExt cx="1824" cy="432"/>
          </a:xfrm>
        </p:grpSpPr>
        <p:sp>
          <p:nvSpPr>
            <p:cNvPr id="49180" name="Rectangle 28"/>
            <p:cNvSpPr>
              <a:spLocks noChangeArrowheads="1"/>
            </p:cNvSpPr>
            <p:nvPr/>
          </p:nvSpPr>
          <p:spPr bwMode="auto">
            <a:xfrm>
              <a:off x="3936" y="3600"/>
              <a:ext cx="1824" cy="4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9181" name="Object 29"/>
            <p:cNvGraphicFramePr>
              <a:graphicFrameLocks noChangeAspect="1"/>
            </p:cNvGraphicFramePr>
            <p:nvPr/>
          </p:nvGraphicFramePr>
          <p:xfrm>
            <a:off x="3974" y="3600"/>
            <a:ext cx="1690" cy="3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36" name="Формула" r:id="rId10" imgW="2628720" imgH="431640" progId="Equation.3">
                    <p:embed/>
                  </p:oleObj>
                </mc:Choice>
                <mc:Fallback>
                  <p:oleObj name="Формула" r:id="rId10" imgW="2628720" imgH="431640" progId="Equation.3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74" y="3600"/>
                          <a:ext cx="1690" cy="3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hlink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9182" name="Oval 30"/>
          <p:cNvSpPr>
            <a:spLocks noChangeArrowheads="1"/>
          </p:cNvSpPr>
          <p:nvPr/>
        </p:nvSpPr>
        <p:spPr bwMode="auto">
          <a:xfrm>
            <a:off x="8610600" y="5791200"/>
            <a:ext cx="533400" cy="381000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184" name="Oval 32"/>
          <p:cNvSpPr>
            <a:spLocks noChangeArrowheads="1"/>
          </p:cNvSpPr>
          <p:nvPr/>
        </p:nvSpPr>
        <p:spPr bwMode="auto">
          <a:xfrm>
            <a:off x="6248400" y="5791200"/>
            <a:ext cx="304800" cy="381000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9231" name="Group 79"/>
          <p:cNvGrpSpPr>
            <a:grpSpLocks/>
          </p:cNvGrpSpPr>
          <p:nvPr/>
        </p:nvGrpSpPr>
        <p:grpSpPr bwMode="auto">
          <a:xfrm>
            <a:off x="6472238" y="6134100"/>
            <a:ext cx="1063625" cy="258763"/>
            <a:chOff x="4077" y="3864"/>
            <a:chExt cx="670" cy="163"/>
          </a:xfrm>
        </p:grpSpPr>
        <p:grpSp>
          <p:nvGrpSpPr>
            <p:cNvPr id="49205" name="Group 53"/>
            <p:cNvGrpSpPr>
              <a:grpSpLocks/>
            </p:cNvGrpSpPr>
            <p:nvPr/>
          </p:nvGrpSpPr>
          <p:grpSpPr bwMode="auto">
            <a:xfrm>
              <a:off x="4077" y="3864"/>
              <a:ext cx="72" cy="77"/>
              <a:chOff x="4077" y="3864"/>
              <a:chExt cx="72" cy="77"/>
            </a:xfrm>
          </p:grpSpPr>
          <p:sp>
            <p:nvSpPr>
              <p:cNvPr id="49185" name="Freeform 33"/>
              <p:cNvSpPr>
                <a:spLocks/>
              </p:cNvSpPr>
              <p:nvPr/>
            </p:nvSpPr>
            <p:spPr bwMode="auto">
              <a:xfrm>
                <a:off x="4077" y="3864"/>
                <a:ext cx="38" cy="65"/>
              </a:xfrm>
              <a:custGeom>
                <a:avLst/>
                <a:gdLst>
                  <a:gd name="T0" fmla="*/ 38 w 38"/>
                  <a:gd name="T1" fmla="*/ 0 h 65"/>
                  <a:gd name="T2" fmla="*/ 0 w 38"/>
                  <a:gd name="T3" fmla="*/ 6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8" h="65">
                    <a:moveTo>
                      <a:pt x="38" y="0"/>
                    </a:moveTo>
                    <a:cubicBezTo>
                      <a:pt x="31" y="21"/>
                      <a:pt x="9" y="46"/>
                      <a:pt x="0" y="65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186" name="Freeform 34"/>
              <p:cNvSpPr>
                <a:spLocks/>
              </p:cNvSpPr>
              <p:nvPr/>
            </p:nvSpPr>
            <p:spPr bwMode="auto">
              <a:xfrm>
                <a:off x="4094" y="3890"/>
                <a:ext cx="55" cy="51"/>
              </a:xfrm>
              <a:custGeom>
                <a:avLst/>
                <a:gdLst>
                  <a:gd name="T0" fmla="*/ 55 w 55"/>
                  <a:gd name="T1" fmla="*/ 0 h 51"/>
                  <a:gd name="T2" fmla="*/ 28 w 55"/>
                  <a:gd name="T3" fmla="*/ 3 h 51"/>
                  <a:gd name="T4" fmla="*/ 10 w 55"/>
                  <a:gd name="T5" fmla="*/ 7 h 51"/>
                  <a:gd name="T6" fmla="*/ 33 w 55"/>
                  <a:gd name="T7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" h="51">
                    <a:moveTo>
                      <a:pt x="55" y="0"/>
                    </a:moveTo>
                    <a:cubicBezTo>
                      <a:pt x="49" y="2"/>
                      <a:pt x="33" y="0"/>
                      <a:pt x="28" y="3"/>
                    </a:cubicBezTo>
                    <a:cubicBezTo>
                      <a:pt x="24" y="5"/>
                      <a:pt x="10" y="7"/>
                      <a:pt x="10" y="7"/>
                    </a:cubicBezTo>
                    <a:cubicBezTo>
                      <a:pt x="0" y="21"/>
                      <a:pt x="22" y="45"/>
                      <a:pt x="33" y="51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49224" name="Group 72"/>
            <p:cNvGrpSpPr>
              <a:grpSpLocks/>
            </p:cNvGrpSpPr>
            <p:nvPr/>
          </p:nvGrpSpPr>
          <p:grpSpPr bwMode="auto">
            <a:xfrm>
              <a:off x="4124" y="3888"/>
              <a:ext cx="78" cy="90"/>
              <a:chOff x="4124" y="3888"/>
              <a:chExt cx="78" cy="90"/>
            </a:xfrm>
          </p:grpSpPr>
          <p:sp>
            <p:nvSpPr>
              <p:cNvPr id="49187" name="Freeform 35"/>
              <p:cNvSpPr>
                <a:spLocks/>
              </p:cNvSpPr>
              <p:nvPr/>
            </p:nvSpPr>
            <p:spPr bwMode="auto">
              <a:xfrm>
                <a:off x="4124" y="3888"/>
                <a:ext cx="48" cy="90"/>
              </a:xfrm>
              <a:custGeom>
                <a:avLst/>
                <a:gdLst>
                  <a:gd name="T0" fmla="*/ 48 w 48"/>
                  <a:gd name="T1" fmla="*/ 0 h 90"/>
                  <a:gd name="T2" fmla="*/ 25 w 48"/>
                  <a:gd name="T3" fmla="*/ 51 h 90"/>
                  <a:gd name="T4" fmla="*/ 0 w 48"/>
                  <a:gd name="T5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" h="90">
                    <a:moveTo>
                      <a:pt x="48" y="0"/>
                    </a:moveTo>
                    <a:cubicBezTo>
                      <a:pt x="38" y="15"/>
                      <a:pt x="28" y="33"/>
                      <a:pt x="25" y="51"/>
                    </a:cubicBezTo>
                    <a:cubicBezTo>
                      <a:pt x="9" y="65"/>
                      <a:pt x="10" y="84"/>
                      <a:pt x="0" y="90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188" name="Freeform 36"/>
              <p:cNvSpPr>
                <a:spLocks/>
              </p:cNvSpPr>
              <p:nvPr/>
            </p:nvSpPr>
            <p:spPr bwMode="auto">
              <a:xfrm>
                <a:off x="4155" y="3896"/>
                <a:ext cx="47" cy="47"/>
              </a:xfrm>
              <a:custGeom>
                <a:avLst/>
                <a:gdLst>
                  <a:gd name="T0" fmla="*/ 9 w 47"/>
                  <a:gd name="T1" fmla="*/ 0 h 47"/>
                  <a:gd name="T2" fmla="*/ 45 w 47"/>
                  <a:gd name="T3" fmla="*/ 13 h 47"/>
                  <a:gd name="T4" fmla="*/ 24 w 47"/>
                  <a:gd name="T5" fmla="*/ 42 h 47"/>
                  <a:gd name="T6" fmla="*/ 0 w 47"/>
                  <a:gd name="T7" fmla="*/ 3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" h="47">
                    <a:moveTo>
                      <a:pt x="9" y="0"/>
                    </a:moveTo>
                    <a:cubicBezTo>
                      <a:pt x="34" y="1"/>
                      <a:pt x="31" y="4"/>
                      <a:pt x="45" y="13"/>
                    </a:cubicBezTo>
                    <a:cubicBezTo>
                      <a:pt x="47" y="27"/>
                      <a:pt x="39" y="40"/>
                      <a:pt x="24" y="42"/>
                    </a:cubicBezTo>
                    <a:cubicBezTo>
                      <a:pt x="14" y="47"/>
                      <a:pt x="9" y="43"/>
                      <a:pt x="0" y="37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49189" name="Freeform 37"/>
            <p:cNvSpPr>
              <a:spLocks/>
            </p:cNvSpPr>
            <p:nvPr/>
          </p:nvSpPr>
          <p:spPr bwMode="auto">
            <a:xfrm>
              <a:off x="4208" y="3903"/>
              <a:ext cx="51" cy="66"/>
            </a:xfrm>
            <a:custGeom>
              <a:avLst/>
              <a:gdLst>
                <a:gd name="T0" fmla="*/ 18 w 51"/>
                <a:gd name="T1" fmla="*/ 0 h 66"/>
                <a:gd name="T2" fmla="*/ 10 w 51"/>
                <a:gd name="T3" fmla="*/ 21 h 66"/>
                <a:gd name="T4" fmla="*/ 0 w 51"/>
                <a:gd name="T5" fmla="*/ 47 h 66"/>
                <a:gd name="T6" fmla="*/ 24 w 51"/>
                <a:gd name="T7" fmla="*/ 53 h 66"/>
                <a:gd name="T8" fmla="*/ 39 w 51"/>
                <a:gd name="T9" fmla="*/ 33 h 66"/>
                <a:gd name="T10" fmla="*/ 51 w 51"/>
                <a:gd name="T11" fmla="*/ 18 h 66"/>
                <a:gd name="T12" fmla="*/ 51 w 5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66">
                  <a:moveTo>
                    <a:pt x="18" y="0"/>
                  </a:moveTo>
                  <a:cubicBezTo>
                    <a:pt x="17" y="6"/>
                    <a:pt x="13" y="15"/>
                    <a:pt x="10" y="21"/>
                  </a:cubicBezTo>
                  <a:cubicBezTo>
                    <a:pt x="9" y="28"/>
                    <a:pt x="1" y="40"/>
                    <a:pt x="0" y="47"/>
                  </a:cubicBezTo>
                  <a:cubicBezTo>
                    <a:pt x="1" y="66"/>
                    <a:pt x="11" y="56"/>
                    <a:pt x="24" y="53"/>
                  </a:cubicBezTo>
                  <a:cubicBezTo>
                    <a:pt x="32" y="49"/>
                    <a:pt x="33" y="40"/>
                    <a:pt x="39" y="33"/>
                  </a:cubicBezTo>
                  <a:cubicBezTo>
                    <a:pt x="41" y="31"/>
                    <a:pt x="51" y="18"/>
                    <a:pt x="51" y="18"/>
                  </a:cubicBezTo>
                  <a:cubicBezTo>
                    <a:pt x="43" y="32"/>
                    <a:pt x="31" y="66"/>
                    <a:pt x="51" y="66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49225" name="Group 73"/>
            <p:cNvGrpSpPr>
              <a:grpSpLocks/>
            </p:cNvGrpSpPr>
            <p:nvPr/>
          </p:nvGrpSpPr>
          <p:grpSpPr bwMode="auto">
            <a:xfrm>
              <a:off x="4272" y="3929"/>
              <a:ext cx="53" cy="61"/>
              <a:chOff x="4272" y="3929"/>
              <a:chExt cx="53" cy="61"/>
            </a:xfrm>
          </p:grpSpPr>
          <p:sp>
            <p:nvSpPr>
              <p:cNvPr id="49190" name="Freeform 38"/>
              <p:cNvSpPr>
                <a:spLocks/>
              </p:cNvSpPr>
              <p:nvPr/>
            </p:nvSpPr>
            <p:spPr bwMode="auto">
              <a:xfrm>
                <a:off x="4272" y="3936"/>
                <a:ext cx="23" cy="54"/>
              </a:xfrm>
              <a:custGeom>
                <a:avLst/>
                <a:gdLst>
                  <a:gd name="T0" fmla="*/ 20 w 23"/>
                  <a:gd name="T1" fmla="*/ 0 h 54"/>
                  <a:gd name="T2" fmla="*/ 10 w 23"/>
                  <a:gd name="T3" fmla="*/ 24 h 54"/>
                  <a:gd name="T4" fmla="*/ 1 w 23"/>
                  <a:gd name="T5" fmla="*/ 45 h 54"/>
                  <a:gd name="T6" fmla="*/ 2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0" y="0"/>
                    </a:moveTo>
                    <a:cubicBezTo>
                      <a:pt x="23" y="7"/>
                      <a:pt x="13" y="17"/>
                      <a:pt x="10" y="24"/>
                    </a:cubicBezTo>
                    <a:cubicBezTo>
                      <a:pt x="8" y="34"/>
                      <a:pt x="7" y="37"/>
                      <a:pt x="1" y="45"/>
                    </a:cubicBezTo>
                    <a:cubicBezTo>
                      <a:pt x="0" y="51"/>
                      <a:pt x="6" y="52"/>
                      <a:pt x="2" y="54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191" name="Freeform 39"/>
              <p:cNvSpPr>
                <a:spLocks/>
              </p:cNvSpPr>
              <p:nvPr/>
            </p:nvSpPr>
            <p:spPr bwMode="auto">
              <a:xfrm>
                <a:off x="4278" y="3929"/>
                <a:ext cx="47" cy="13"/>
              </a:xfrm>
              <a:custGeom>
                <a:avLst/>
                <a:gdLst>
                  <a:gd name="T0" fmla="*/ 0 w 47"/>
                  <a:gd name="T1" fmla="*/ 0 h 13"/>
                  <a:gd name="T2" fmla="*/ 32 w 47"/>
                  <a:gd name="T3" fmla="*/ 7 h 13"/>
                  <a:gd name="T4" fmla="*/ 47 w 47"/>
                  <a:gd name="T5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13">
                    <a:moveTo>
                      <a:pt x="0" y="0"/>
                    </a:moveTo>
                    <a:cubicBezTo>
                      <a:pt x="24" y="1"/>
                      <a:pt x="16" y="4"/>
                      <a:pt x="32" y="7"/>
                    </a:cubicBezTo>
                    <a:cubicBezTo>
                      <a:pt x="36" y="10"/>
                      <a:pt x="47" y="13"/>
                      <a:pt x="47" y="13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49192" name="Freeform 40"/>
            <p:cNvSpPr>
              <a:spLocks/>
            </p:cNvSpPr>
            <p:nvPr/>
          </p:nvSpPr>
          <p:spPr bwMode="auto">
            <a:xfrm>
              <a:off x="4320" y="3936"/>
              <a:ext cx="51" cy="66"/>
            </a:xfrm>
            <a:custGeom>
              <a:avLst/>
              <a:gdLst>
                <a:gd name="T0" fmla="*/ 18 w 51"/>
                <a:gd name="T1" fmla="*/ 0 h 66"/>
                <a:gd name="T2" fmla="*/ 10 w 51"/>
                <a:gd name="T3" fmla="*/ 21 h 66"/>
                <a:gd name="T4" fmla="*/ 0 w 51"/>
                <a:gd name="T5" fmla="*/ 47 h 66"/>
                <a:gd name="T6" fmla="*/ 24 w 51"/>
                <a:gd name="T7" fmla="*/ 53 h 66"/>
                <a:gd name="T8" fmla="*/ 39 w 51"/>
                <a:gd name="T9" fmla="*/ 33 h 66"/>
                <a:gd name="T10" fmla="*/ 51 w 51"/>
                <a:gd name="T11" fmla="*/ 18 h 66"/>
                <a:gd name="T12" fmla="*/ 51 w 5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66">
                  <a:moveTo>
                    <a:pt x="18" y="0"/>
                  </a:moveTo>
                  <a:cubicBezTo>
                    <a:pt x="17" y="6"/>
                    <a:pt x="13" y="15"/>
                    <a:pt x="10" y="21"/>
                  </a:cubicBezTo>
                  <a:cubicBezTo>
                    <a:pt x="9" y="28"/>
                    <a:pt x="1" y="40"/>
                    <a:pt x="0" y="47"/>
                  </a:cubicBezTo>
                  <a:cubicBezTo>
                    <a:pt x="1" y="66"/>
                    <a:pt x="11" y="56"/>
                    <a:pt x="24" y="53"/>
                  </a:cubicBezTo>
                  <a:cubicBezTo>
                    <a:pt x="32" y="49"/>
                    <a:pt x="33" y="40"/>
                    <a:pt x="39" y="33"/>
                  </a:cubicBezTo>
                  <a:cubicBezTo>
                    <a:pt x="41" y="31"/>
                    <a:pt x="51" y="18"/>
                    <a:pt x="51" y="18"/>
                  </a:cubicBezTo>
                  <a:cubicBezTo>
                    <a:pt x="43" y="32"/>
                    <a:pt x="31" y="66"/>
                    <a:pt x="51" y="66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49204" name="Group 52"/>
            <p:cNvGrpSpPr>
              <a:grpSpLocks/>
            </p:cNvGrpSpPr>
            <p:nvPr/>
          </p:nvGrpSpPr>
          <p:grpSpPr bwMode="auto">
            <a:xfrm>
              <a:off x="4392" y="3950"/>
              <a:ext cx="42" cy="66"/>
              <a:chOff x="4392" y="3950"/>
              <a:chExt cx="42" cy="66"/>
            </a:xfrm>
          </p:grpSpPr>
          <p:sp>
            <p:nvSpPr>
              <p:cNvPr id="49193" name="Freeform 41"/>
              <p:cNvSpPr>
                <a:spLocks/>
              </p:cNvSpPr>
              <p:nvPr/>
            </p:nvSpPr>
            <p:spPr bwMode="auto">
              <a:xfrm>
                <a:off x="4392" y="3950"/>
                <a:ext cx="32" cy="40"/>
              </a:xfrm>
              <a:custGeom>
                <a:avLst/>
                <a:gdLst>
                  <a:gd name="T0" fmla="*/ 8 w 32"/>
                  <a:gd name="T1" fmla="*/ 0 h 40"/>
                  <a:gd name="T2" fmla="*/ 0 w 32"/>
                  <a:gd name="T3" fmla="*/ 31 h 40"/>
                  <a:gd name="T4" fmla="*/ 17 w 32"/>
                  <a:gd name="T5" fmla="*/ 40 h 40"/>
                  <a:gd name="T6" fmla="*/ 32 w 32"/>
                  <a:gd name="T7" fmla="*/ 39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40">
                    <a:moveTo>
                      <a:pt x="8" y="0"/>
                    </a:moveTo>
                    <a:cubicBezTo>
                      <a:pt x="5" y="10"/>
                      <a:pt x="5" y="22"/>
                      <a:pt x="0" y="31"/>
                    </a:cubicBezTo>
                    <a:cubicBezTo>
                      <a:pt x="4" y="37"/>
                      <a:pt x="10" y="39"/>
                      <a:pt x="17" y="40"/>
                    </a:cubicBezTo>
                    <a:cubicBezTo>
                      <a:pt x="31" y="39"/>
                      <a:pt x="26" y="39"/>
                      <a:pt x="32" y="39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194" name="Freeform 42"/>
              <p:cNvSpPr>
                <a:spLocks/>
              </p:cNvSpPr>
              <p:nvPr/>
            </p:nvSpPr>
            <p:spPr bwMode="auto">
              <a:xfrm>
                <a:off x="4416" y="3956"/>
                <a:ext cx="18" cy="60"/>
              </a:xfrm>
              <a:custGeom>
                <a:avLst/>
                <a:gdLst>
                  <a:gd name="T0" fmla="*/ 18 w 18"/>
                  <a:gd name="T1" fmla="*/ 0 h 60"/>
                  <a:gd name="T2" fmla="*/ 9 w 18"/>
                  <a:gd name="T3" fmla="*/ 19 h 60"/>
                  <a:gd name="T4" fmla="*/ 12 w 18"/>
                  <a:gd name="T5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" h="60">
                    <a:moveTo>
                      <a:pt x="18" y="0"/>
                    </a:moveTo>
                    <a:cubicBezTo>
                      <a:pt x="14" y="6"/>
                      <a:pt x="12" y="12"/>
                      <a:pt x="9" y="19"/>
                    </a:cubicBezTo>
                    <a:cubicBezTo>
                      <a:pt x="7" y="27"/>
                      <a:pt x="0" y="60"/>
                      <a:pt x="12" y="60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49195" name="Freeform 43"/>
            <p:cNvSpPr>
              <a:spLocks/>
            </p:cNvSpPr>
            <p:nvPr/>
          </p:nvSpPr>
          <p:spPr bwMode="auto">
            <a:xfrm>
              <a:off x="4454" y="3961"/>
              <a:ext cx="43" cy="58"/>
            </a:xfrm>
            <a:custGeom>
              <a:avLst/>
              <a:gdLst>
                <a:gd name="T0" fmla="*/ 4 w 43"/>
                <a:gd name="T1" fmla="*/ 25 h 58"/>
                <a:gd name="T2" fmla="*/ 30 w 43"/>
                <a:gd name="T3" fmla="*/ 29 h 58"/>
                <a:gd name="T4" fmla="*/ 43 w 43"/>
                <a:gd name="T5" fmla="*/ 13 h 58"/>
                <a:gd name="T6" fmla="*/ 28 w 43"/>
                <a:gd name="T7" fmla="*/ 4 h 58"/>
                <a:gd name="T8" fmla="*/ 6 w 43"/>
                <a:gd name="T9" fmla="*/ 8 h 58"/>
                <a:gd name="T10" fmla="*/ 0 w 43"/>
                <a:gd name="T11" fmla="*/ 34 h 58"/>
                <a:gd name="T12" fmla="*/ 16 w 43"/>
                <a:gd name="T13" fmla="*/ 58 h 58"/>
                <a:gd name="T14" fmla="*/ 33 w 43"/>
                <a:gd name="T15" fmla="*/ 5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58">
                  <a:moveTo>
                    <a:pt x="4" y="25"/>
                  </a:moveTo>
                  <a:cubicBezTo>
                    <a:pt x="15" y="26"/>
                    <a:pt x="20" y="27"/>
                    <a:pt x="30" y="29"/>
                  </a:cubicBezTo>
                  <a:cubicBezTo>
                    <a:pt x="41" y="27"/>
                    <a:pt x="37" y="20"/>
                    <a:pt x="43" y="13"/>
                  </a:cubicBezTo>
                  <a:cubicBezTo>
                    <a:pt x="38" y="5"/>
                    <a:pt x="37" y="5"/>
                    <a:pt x="28" y="4"/>
                  </a:cubicBezTo>
                  <a:cubicBezTo>
                    <a:pt x="20" y="0"/>
                    <a:pt x="12" y="2"/>
                    <a:pt x="6" y="8"/>
                  </a:cubicBezTo>
                  <a:cubicBezTo>
                    <a:pt x="3" y="16"/>
                    <a:pt x="1" y="25"/>
                    <a:pt x="0" y="34"/>
                  </a:cubicBezTo>
                  <a:cubicBezTo>
                    <a:pt x="1" y="51"/>
                    <a:pt x="0" y="54"/>
                    <a:pt x="16" y="58"/>
                  </a:cubicBezTo>
                  <a:cubicBezTo>
                    <a:pt x="27" y="56"/>
                    <a:pt x="25" y="56"/>
                    <a:pt x="33" y="52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49196" name="Freeform 44"/>
            <p:cNvSpPr>
              <a:spLocks/>
            </p:cNvSpPr>
            <p:nvPr/>
          </p:nvSpPr>
          <p:spPr bwMode="auto">
            <a:xfrm>
              <a:off x="4513" y="3968"/>
              <a:ext cx="41" cy="59"/>
            </a:xfrm>
            <a:custGeom>
              <a:avLst/>
              <a:gdLst>
                <a:gd name="T0" fmla="*/ 35 w 41"/>
                <a:gd name="T1" fmla="*/ 9 h 59"/>
                <a:gd name="T2" fmla="*/ 20 w 41"/>
                <a:gd name="T3" fmla="*/ 0 h 59"/>
                <a:gd name="T4" fmla="*/ 2 w 41"/>
                <a:gd name="T5" fmla="*/ 21 h 59"/>
                <a:gd name="T6" fmla="*/ 13 w 41"/>
                <a:gd name="T7" fmla="*/ 54 h 59"/>
                <a:gd name="T8" fmla="*/ 40 w 41"/>
                <a:gd name="T9" fmla="*/ 48 h 59"/>
                <a:gd name="T10" fmla="*/ 41 w 41"/>
                <a:gd name="T11" fmla="*/ 4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59">
                  <a:moveTo>
                    <a:pt x="35" y="9"/>
                  </a:moveTo>
                  <a:cubicBezTo>
                    <a:pt x="30" y="1"/>
                    <a:pt x="29" y="1"/>
                    <a:pt x="20" y="0"/>
                  </a:cubicBezTo>
                  <a:cubicBezTo>
                    <a:pt x="3" y="1"/>
                    <a:pt x="5" y="6"/>
                    <a:pt x="2" y="21"/>
                  </a:cubicBezTo>
                  <a:cubicBezTo>
                    <a:pt x="4" y="36"/>
                    <a:pt x="0" y="45"/>
                    <a:pt x="13" y="54"/>
                  </a:cubicBezTo>
                  <a:cubicBezTo>
                    <a:pt x="28" y="54"/>
                    <a:pt x="32" y="59"/>
                    <a:pt x="40" y="48"/>
                  </a:cubicBezTo>
                  <a:cubicBezTo>
                    <a:pt x="40" y="46"/>
                    <a:pt x="41" y="43"/>
                    <a:pt x="41" y="43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49206" name="Group 54"/>
            <p:cNvGrpSpPr>
              <a:grpSpLocks/>
            </p:cNvGrpSpPr>
            <p:nvPr/>
          </p:nvGrpSpPr>
          <p:grpSpPr bwMode="auto">
            <a:xfrm rot="-1627032">
              <a:off x="4560" y="3936"/>
              <a:ext cx="72" cy="77"/>
              <a:chOff x="4077" y="3864"/>
              <a:chExt cx="72" cy="77"/>
            </a:xfrm>
          </p:grpSpPr>
          <p:sp>
            <p:nvSpPr>
              <p:cNvPr id="49207" name="Freeform 55"/>
              <p:cNvSpPr>
                <a:spLocks/>
              </p:cNvSpPr>
              <p:nvPr/>
            </p:nvSpPr>
            <p:spPr bwMode="auto">
              <a:xfrm>
                <a:off x="4077" y="3864"/>
                <a:ext cx="38" cy="65"/>
              </a:xfrm>
              <a:custGeom>
                <a:avLst/>
                <a:gdLst>
                  <a:gd name="T0" fmla="*/ 38 w 38"/>
                  <a:gd name="T1" fmla="*/ 0 h 65"/>
                  <a:gd name="T2" fmla="*/ 0 w 38"/>
                  <a:gd name="T3" fmla="*/ 6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8" h="65">
                    <a:moveTo>
                      <a:pt x="38" y="0"/>
                    </a:moveTo>
                    <a:cubicBezTo>
                      <a:pt x="31" y="21"/>
                      <a:pt x="9" y="46"/>
                      <a:pt x="0" y="65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08" name="Freeform 56"/>
              <p:cNvSpPr>
                <a:spLocks/>
              </p:cNvSpPr>
              <p:nvPr/>
            </p:nvSpPr>
            <p:spPr bwMode="auto">
              <a:xfrm>
                <a:off x="4094" y="3890"/>
                <a:ext cx="55" cy="51"/>
              </a:xfrm>
              <a:custGeom>
                <a:avLst/>
                <a:gdLst>
                  <a:gd name="T0" fmla="*/ 55 w 55"/>
                  <a:gd name="T1" fmla="*/ 0 h 51"/>
                  <a:gd name="T2" fmla="*/ 28 w 55"/>
                  <a:gd name="T3" fmla="*/ 3 h 51"/>
                  <a:gd name="T4" fmla="*/ 10 w 55"/>
                  <a:gd name="T5" fmla="*/ 7 h 51"/>
                  <a:gd name="T6" fmla="*/ 33 w 55"/>
                  <a:gd name="T7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" h="51">
                    <a:moveTo>
                      <a:pt x="55" y="0"/>
                    </a:moveTo>
                    <a:cubicBezTo>
                      <a:pt x="49" y="2"/>
                      <a:pt x="33" y="0"/>
                      <a:pt x="28" y="3"/>
                    </a:cubicBezTo>
                    <a:cubicBezTo>
                      <a:pt x="24" y="5"/>
                      <a:pt x="10" y="7"/>
                      <a:pt x="10" y="7"/>
                    </a:cubicBezTo>
                    <a:cubicBezTo>
                      <a:pt x="0" y="21"/>
                      <a:pt x="22" y="45"/>
                      <a:pt x="33" y="51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49210" name="Freeform 58"/>
            <p:cNvSpPr>
              <a:spLocks/>
            </p:cNvSpPr>
            <p:nvPr/>
          </p:nvSpPr>
          <p:spPr bwMode="auto">
            <a:xfrm>
              <a:off x="4704" y="3936"/>
              <a:ext cx="43" cy="58"/>
            </a:xfrm>
            <a:custGeom>
              <a:avLst/>
              <a:gdLst>
                <a:gd name="T0" fmla="*/ 4 w 43"/>
                <a:gd name="T1" fmla="*/ 25 h 58"/>
                <a:gd name="T2" fmla="*/ 30 w 43"/>
                <a:gd name="T3" fmla="*/ 29 h 58"/>
                <a:gd name="T4" fmla="*/ 43 w 43"/>
                <a:gd name="T5" fmla="*/ 13 h 58"/>
                <a:gd name="T6" fmla="*/ 28 w 43"/>
                <a:gd name="T7" fmla="*/ 4 h 58"/>
                <a:gd name="T8" fmla="*/ 6 w 43"/>
                <a:gd name="T9" fmla="*/ 8 h 58"/>
                <a:gd name="T10" fmla="*/ 0 w 43"/>
                <a:gd name="T11" fmla="*/ 34 h 58"/>
                <a:gd name="T12" fmla="*/ 16 w 43"/>
                <a:gd name="T13" fmla="*/ 58 h 58"/>
                <a:gd name="T14" fmla="*/ 33 w 43"/>
                <a:gd name="T15" fmla="*/ 5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58">
                  <a:moveTo>
                    <a:pt x="4" y="25"/>
                  </a:moveTo>
                  <a:cubicBezTo>
                    <a:pt x="15" y="26"/>
                    <a:pt x="20" y="27"/>
                    <a:pt x="30" y="29"/>
                  </a:cubicBezTo>
                  <a:cubicBezTo>
                    <a:pt x="41" y="27"/>
                    <a:pt x="37" y="20"/>
                    <a:pt x="43" y="13"/>
                  </a:cubicBezTo>
                  <a:cubicBezTo>
                    <a:pt x="38" y="5"/>
                    <a:pt x="37" y="5"/>
                    <a:pt x="28" y="4"/>
                  </a:cubicBezTo>
                  <a:cubicBezTo>
                    <a:pt x="20" y="0"/>
                    <a:pt x="12" y="2"/>
                    <a:pt x="6" y="8"/>
                  </a:cubicBezTo>
                  <a:cubicBezTo>
                    <a:pt x="3" y="16"/>
                    <a:pt x="1" y="25"/>
                    <a:pt x="0" y="34"/>
                  </a:cubicBezTo>
                  <a:cubicBezTo>
                    <a:pt x="1" y="51"/>
                    <a:pt x="0" y="54"/>
                    <a:pt x="16" y="58"/>
                  </a:cubicBezTo>
                  <a:cubicBezTo>
                    <a:pt x="27" y="56"/>
                    <a:pt x="25" y="56"/>
                    <a:pt x="33" y="52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49212" name="Freeform 60"/>
            <p:cNvSpPr>
              <a:spLocks/>
            </p:cNvSpPr>
            <p:nvPr/>
          </p:nvSpPr>
          <p:spPr bwMode="auto">
            <a:xfrm>
              <a:off x="4625" y="3944"/>
              <a:ext cx="52" cy="64"/>
            </a:xfrm>
            <a:custGeom>
              <a:avLst/>
              <a:gdLst>
                <a:gd name="T0" fmla="*/ 30 w 52"/>
                <a:gd name="T1" fmla="*/ 0 h 64"/>
                <a:gd name="T2" fmla="*/ 9 w 52"/>
                <a:gd name="T3" fmla="*/ 15 h 64"/>
                <a:gd name="T4" fmla="*/ 22 w 52"/>
                <a:gd name="T5" fmla="*/ 64 h 64"/>
                <a:gd name="T6" fmla="*/ 48 w 52"/>
                <a:gd name="T7" fmla="*/ 52 h 64"/>
                <a:gd name="T8" fmla="*/ 52 w 52"/>
                <a:gd name="T9" fmla="*/ 30 h 64"/>
                <a:gd name="T10" fmla="*/ 34 w 52"/>
                <a:gd name="T11" fmla="*/ 3 h 64"/>
                <a:gd name="T12" fmla="*/ 30 w 52"/>
                <a:gd name="T13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64">
                  <a:moveTo>
                    <a:pt x="30" y="0"/>
                  </a:moveTo>
                  <a:cubicBezTo>
                    <a:pt x="12" y="1"/>
                    <a:pt x="16" y="3"/>
                    <a:pt x="9" y="15"/>
                  </a:cubicBezTo>
                  <a:cubicBezTo>
                    <a:pt x="9" y="33"/>
                    <a:pt x="0" y="60"/>
                    <a:pt x="22" y="64"/>
                  </a:cubicBezTo>
                  <a:cubicBezTo>
                    <a:pt x="37" y="63"/>
                    <a:pt x="41" y="64"/>
                    <a:pt x="48" y="52"/>
                  </a:cubicBezTo>
                  <a:cubicBezTo>
                    <a:pt x="49" y="44"/>
                    <a:pt x="51" y="39"/>
                    <a:pt x="52" y="30"/>
                  </a:cubicBezTo>
                  <a:cubicBezTo>
                    <a:pt x="51" y="15"/>
                    <a:pt x="50" y="6"/>
                    <a:pt x="34" y="3"/>
                  </a:cubicBezTo>
                  <a:cubicBezTo>
                    <a:pt x="30" y="1"/>
                    <a:pt x="30" y="2"/>
                    <a:pt x="30" y="0"/>
                  </a:cubicBezTo>
                  <a:close/>
                </a:path>
              </a:pathLst>
            </a:custGeom>
            <a:solidFill>
              <a:schemeClr val="accent1"/>
            </a:solidFill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49232" name="Group 80"/>
          <p:cNvGrpSpPr>
            <a:grpSpLocks/>
          </p:cNvGrpSpPr>
          <p:nvPr/>
        </p:nvGrpSpPr>
        <p:grpSpPr bwMode="auto">
          <a:xfrm>
            <a:off x="7659688" y="6248400"/>
            <a:ext cx="790575" cy="107950"/>
            <a:chOff x="4825" y="3936"/>
            <a:chExt cx="498" cy="68"/>
          </a:xfrm>
        </p:grpSpPr>
        <p:sp>
          <p:nvSpPr>
            <p:cNvPr id="49198" name="Freeform 46"/>
            <p:cNvSpPr>
              <a:spLocks/>
            </p:cNvSpPr>
            <p:nvPr/>
          </p:nvSpPr>
          <p:spPr bwMode="auto">
            <a:xfrm>
              <a:off x="4825" y="3939"/>
              <a:ext cx="45" cy="65"/>
            </a:xfrm>
            <a:custGeom>
              <a:avLst/>
              <a:gdLst>
                <a:gd name="T0" fmla="*/ 11 w 45"/>
                <a:gd name="T1" fmla="*/ 7 h 65"/>
                <a:gd name="T2" fmla="*/ 26 w 45"/>
                <a:gd name="T3" fmla="*/ 0 h 65"/>
                <a:gd name="T4" fmla="*/ 38 w 45"/>
                <a:gd name="T5" fmla="*/ 10 h 65"/>
                <a:gd name="T6" fmla="*/ 24 w 45"/>
                <a:gd name="T7" fmla="*/ 25 h 65"/>
                <a:gd name="T8" fmla="*/ 39 w 45"/>
                <a:gd name="T9" fmla="*/ 31 h 65"/>
                <a:gd name="T10" fmla="*/ 24 w 45"/>
                <a:gd name="T11" fmla="*/ 61 h 65"/>
                <a:gd name="T12" fmla="*/ 9 w 45"/>
                <a:gd name="T13" fmla="*/ 60 h 65"/>
                <a:gd name="T14" fmla="*/ 0 w 45"/>
                <a:gd name="T15" fmla="*/ 48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65">
                  <a:moveTo>
                    <a:pt x="11" y="7"/>
                  </a:moveTo>
                  <a:cubicBezTo>
                    <a:pt x="16" y="2"/>
                    <a:pt x="19" y="1"/>
                    <a:pt x="26" y="0"/>
                  </a:cubicBezTo>
                  <a:cubicBezTo>
                    <a:pt x="35" y="1"/>
                    <a:pt x="34" y="3"/>
                    <a:pt x="38" y="10"/>
                  </a:cubicBezTo>
                  <a:cubicBezTo>
                    <a:pt x="36" y="17"/>
                    <a:pt x="31" y="24"/>
                    <a:pt x="24" y="25"/>
                  </a:cubicBezTo>
                  <a:cubicBezTo>
                    <a:pt x="30" y="27"/>
                    <a:pt x="34" y="27"/>
                    <a:pt x="39" y="31"/>
                  </a:cubicBezTo>
                  <a:cubicBezTo>
                    <a:pt x="45" y="46"/>
                    <a:pt x="40" y="58"/>
                    <a:pt x="24" y="61"/>
                  </a:cubicBezTo>
                  <a:cubicBezTo>
                    <a:pt x="16" y="65"/>
                    <a:pt x="17" y="61"/>
                    <a:pt x="9" y="60"/>
                  </a:cubicBezTo>
                  <a:cubicBezTo>
                    <a:pt x="5" y="54"/>
                    <a:pt x="0" y="53"/>
                    <a:pt x="0" y="48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49209" name="Group 57"/>
            <p:cNvGrpSpPr>
              <a:grpSpLocks/>
            </p:cNvGrpSpPr>
            <p:nvPr/>
          </p:nvGrpSpPr>
          <p:grpSpPr bwMode="auto">
            <a:xfrm>
              <a:off x="4896" y="3936"/>
              <a:ext cx="39" cy="67"/>
              <a:chOff x="4808" y="3959"/>
              <a:chExt cx="39" cy="67"/>
            </a:xfrm>
          </p:grpSpPr>
          <p:sp>
            <p:nvSpPr>
              <p:cNvPr id="49199" name="Freeform 47"/>
              <p:cNvSpPr>
                <a:spLocks/>
              </p:cNvSpPr>
              <p:nvPr/>
            </p:nvSpPr>
            <p:spPr bwMode="auto">
              <a:xfrm>
                <a:off x="4808" y="3963"/>
                <a:ext cx="5" cy="63"/>
              </a:xfrm>
              <a:custGeom>
                <a:avLst/>
                <a:gdLst>
                  <a:gd name="T0" fmla="*/ 3 w 5"/>
                  <a:gd name="T1" fmla="*/ 0 h 63"/>
                  <a:gd name="T2" fmla="*/ 0 w 5"/>
                  <a:gd name="T3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" h="63">
                    <a:moveTo>
                      <a:pt x="3" y="0"/>
                    </a:moveTo>
                    <a:cubicBezTo>
                      <a:pt x="5" y="20"/>
                      <a:pt x="0" y="43"/>
                      <a:pt x="0" y="63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00" name="Freeform 48"/>
              <p:cNvSpPr>
                <a:spLocks/>
              </p:cNvSpPr>
              <p:nvPr/>
            </p:nvSpPr>
            <p:spPr bwMode="auto">
              <a:xfrm>
                <a:off x="4837" y="3959"/>
                <a:ext cx="10" cy="67"/>
              </a:xfrm>
              <a:custGeom>
                <a:avLst/>
                <a:gdLst>
                  <a:gd name="T0" fmla="*/ 2 w 10"/>
                  <a:gd name="T1" fmla="*/ 7 h 67"/>
                  <a:gd name="T2" fmla="*/ 5 w 10"/>
                  <a:gd name="T3" fmla="*/ 63 h 67"/>
                  <a:gd name="T4" fmla="*/ 8 w 10"/>
                  <a:gd name="T5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67">
                    <a:moveTo>
                      <a:pt x="2" y="7"/>
                    </a:moveTo>
                    <a:cubicBezTo>
                      <a:pt x="10" y="30"/>
                      <a:pt x="0" y="0"/>
                      <a:pt x="5" y="63"/>
                    </a:cubicBezTo>
                    <a:cubicBezTo>
                      <a:pt x="5" y="65"/>
                      <a:pt x="8" y="67"/>
                      <a:pt x="8" y="67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01" name="Freeform 49"/>
              <p:cNvSpPr>
                <a:spLocks/>
              </p:cNvSpPr>
              <p:nvPr/>
            </p:nvSpPr>
            <p:spPr bwMode="auto">
              <a:xfrm>
                <a:off x="4812" y="3994"/>
                <a:ext cx="26" cy="2"/>
              </a:xfrm>
              <a:custGeom>
                <a:avLst/>
                <a:gdLst>
                  <a:gd name="T0" fmla="*/ 0 w 26"/>
                  <a:gd name="T1" fmla="*/ 2 h 2"/>
                  <a:gd name="T2" fmla="*/ 26 w 26"/>
                  <a:gd name="T3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6" h="2">
                    <a:moveTo>
                      <a:pt x="0" y="2"/>
                    </a:moveTo>
                    <a:cubicBezTo>
                      <a:pt x="14" y="0"/>
                      <a:pt x="5" y="1"/>
                      <a:pt x="26" y="1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49211" name="Freeform 59"/>
            <p:cNvSpPr>
              <a:spLocks/>
            </p:cNvSpPr>
            <p:nvPr/>
          </p:nvSpPr>
          <p:spPr bwMode="auto">
            <a:xfrm>
              <a:off x="4951" y="3939"/>
              <a:ext cx="58" cy="62"/>
            </a:xfrm>
            <a:custGeom>
              <a:avLst/>
              <a:gdLst>
                <a:gd name="T0" fmla="*/ 53 w 58"/>
                <a:gd name="T1" fmla="*/ 11 h 62"/>
                <a:gd name="T2" fmla="*/ 35 w 58"/>
                <a:gd name="T3" fmla="*/ 0 h 62"/>
                <a:gd name="T4" fmla="*/ 5 w 58"/>
                <a:gd name="T5" fmla="*/ 23 h 62"/>
                <a:gd name="T6" fmla="*/ 14 w 58"/>
                <a:gd name="T7" fmla="*/ 62 h 62"/>
                <a:gd name="T8" fmla="*/ 46 w 58"/>
                <a:gd name="T9" fmla="*/ 44 h 62"/>
                <a:gd name="T10" fmla="*/ 52 w 58"/>
                <a:gd name="T11" fmla="*/ 23 h 62"/>
                <a:gd name="T12" fmla="*/ 47 w 58"/>
                <a:gd name="T13" fmla="*/ 21 h 62"/>
                <a:gd name="T14" fmla="*/ 58 w 58"/>
                <a:gd name="T15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62">
                  <a:moveTo>
                    <a:pt x="53" y="11"/>
                  </a:moveTo>
                  <a:cubicBezTo>
                    <a:pt x="48" y="3"/>
                    <a:pt x="44" y="3"/>
                    <a:pt x="35" y="0"/>
                  </a:cubicBezTo>
                  <a:cubicBezTo>
                    <a:pt x="18" y="2"/>
                    <a:pt x="11" y="7"/>
                    <a:pt x="5" y="23"/>
                  </a:cubicBezTo>
                  <a:cubicBezTo>
                    <a:pt x="3" y="38"/>
                    <a:pt x="0" y="52"/>
                    <a:pt x="14" y="62"/>
                  </a:cubicBezTo>
                  <a:cubicBezTo>
                    <a:pt x="34" y="60"/>
                    <a:pt x="38" y="60"/>
                    <a:pt x="46" y="44"/>
                  </a:cubicBezTo>
                  <a:cubicBezTo>
                    <a:pt x="47" y="34"/>
                    <a:pt x="46" y="30"/>
                    <a:pt x="52" y="23"/>
                  </a:cubicBezTo>
                  <a:cubicBezTo>
                    <a:pt x="49" y="4"/>
                    <a:pt x="51" y="14"/>
                    <a:pt x="47" y="21"/>
                  </a:cubicBezTo>
                  <a:cubicBezTo>
                    <a:pt x="43" y="39"/>
                    <a:pt x="34" y="62"/>
                    <a:pt x="58" y="62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49213" name="Group 61"/>
            <p:cNvGrpSpPr>
              <a:grpSpLocks/>
            </p:cNvGrpSpPr>
            <p:nvPr/>
          </p:nvGrpSpPr>
          <p:grpSpPr bwMode="auto">
            <a:xfrm>
              <a:off x="5040" y="3936"/>
              <a:ext cx="42" cy="66"/>
              <a:chOff x="4392" y="3950"/>
              <a:chExt cx="42" cy="66"/>
            </a:xfrm>
          </p:grpSpPr>
          <p:sp>
            <p:nvSpPr>
              <p:cNvPr id="49214" name="Freeform 62"/>
              <p:cNvSpPr>
                <a:spLocks/>
              </p:cNvSpPr>
              <p:nvPr/>
            </p:nvSpPr>
            <p:spPr bwMode="auto">
              <a:xfrm>
                <a:off x="4392" y="3950"/>
                <a:ext cx="32" cy="40"/>
              </a:xfrm>
              <a:custGeom>
                <a:avLst/>
                <a:gdLst>
                  <a:gd name="T0" fmla="*/ 8 w 32"/>
                  <a:gd name="T1" fmla="*/ 0 h 40"/>
                  <a:gd name="T2" fmla="*/ 0 w 32"/>
                  <a:gd name="T3" fmla="*/ 31 h 40"/>
                  <a:gd name="T4" fmla="*/ 17 w 32"/>
                  <a:gd name="T5" fmla="*/ 40 h 40"/>
                  <a:gd name="T6" fmla="*/ 32 w 32"/>
                  <a:gd name="T7" fmla="*/ 39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40">
                    <a:moveTo>
                      <a:pt x="8" y="0"/>
                    </a:moveTo>
                    <a:cubicBezTo>
                      <a:pt x="5" y="10"/>
                      <a:pt x="5" y="22"/>
                      <a:pt x="0" y="31"/>
                    </a:cubicBezTo>
                    <a:cubicBezTo>
                      <a:pt x="4" y="37"/>
                      <a:pt x="10" y="39"/>
                      <a:pt x="17" y="40"/>
                    </a:cubicBezTo>
                    <a:cubicBezTo>
                      <a:pt x="31" y="39"/>
                      <a:pt x="26" y="39"/>
                      <a:pt x="32" y="39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15" name="Freeform 63"/>
              <p:cNvSpPr>
                <a:spLocks/>
              </p:cNvSpPr>
              <p:nvPr/>
            </p:nvSpPr>
            <p:spPr bwMode="auto">
              <a:xfrm>
                <a:off x="4416" y="3956"/>
                <a:ext cx="18" cy="60"/>
              </a:xfrm>
              <a:custGeom>
                <a:avLst/>
                <a:gdLst>
                  <a:gd name="T0" fmla="*/ 18 w 18"/>
                  <a:gd name="T1" fmla="*/ 0 h 60"/>
                  <a:gd name="T2" fmla="*/ 9 w 18"/>
                  <a:gd name="T3" fmla="*/ 19 h 60"/>
                  <a:gd name="T4" fmla="*/ 12 w 18"/>
                  <a:gd name="T5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" h="60">
                    <a:moveTo>
                      <a:pt x="18" y="0"/>
                    </a:moveTo>
                    <a:cubicBezTo>
                      <a:pt x="14" y="6"/>
                      <a:pt x="12" y="12"/>
                      <a:pt x="9" y="19"/>
                    </a:cubicBezTo>
                    <a:cubicBezTo>
                      <a:pt x="7" y="27"/>
                      <a:pt x="0" y="60"/>
                      <a:pt x="12" y="60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49216" name="Freeform 64"/>
            <p:cNvSpPr>
              <a:spLocks/>
            </p:cNvSpPr>
            <p:nvPr/>
          </p:nvSpPr>
          <p:spPr bwMode="auto">
            <a:xfrm>
              <a:off x="5088" y="3936"/>
              <a:ext cx="43" cy="58"/>
            </a:xfrm>
            <a:custGeom>
              <a:avLst/>
              <a:gdLst>
                <a:gd name="T0" fmla="*/ 4 w 43"/>
                <a:gd name="T1" fmla="*/ 25 h 58"/>
                <a:gd name="T2" fmla="*/ 30 w 43"/>
                <a:gd name="T3" fmla="*/ 29 h 58"/>
                <a:gd name="T4" fmla="*/ 43 w 43"/>
                <a:gd name="T5" fmla="*/ 13 h 58"/>
                <a:gd name="T6" fmla="*/ 28 w 43"/>
                <a:gd name="T7" fmla="*/ 4 h 58"/>
                <a:gd name="T8" fmla="*/ 6 w 43"/>
                <a:gd name="T9" fmla="*/ 8 h 58"/>
                <a:gd name="T10" fmla="*/ 0 w 43"/>
                <a:gd name="T11" fmla="*/ 34 h 58"/>
                <a:gd name="T12" fmla="*/ 16 w 43"/>
                <a:gd name="T13" fmla="*/ 58 h 58"/>
                <a:gd name="T14" fmla="*/ 33 w 43"/>
                <a:gd name="T15" fmla="*/ 5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58">
                  <a:moveTo>
                    <a:pt x="4" y="25"/>
                  </a:moveTo>
                  <a:cubicBezTo>
                    <a:pt x="15" y="26"/>
                    <a:pt x="20" y="27"/>
                    <a:pt x="30" y="29"/>
                  </a:cubicBezTo>
                  <a:cubicBezTo>
                    <a:pt x="41" y="27"/>
                    <a:pt x="37" y="20"/>
                    <a:pt x="43" y="13"/>
                  </a:cubicBezTo>
                  <a:cubicBezTo>
                    <a:pt x="38" y="5"/>
                    <a:pt x="37" y="5"/>
                    <a:pt x="28" y="4"/>
                  </a:cubicBezTo>
                  <a:cubicBezTo>
                    <a:pt x="20" y="0"/>
                    <a:pt x="12" y="2"/>
                    <a:pt x="6" y="8"/>
                  </a:cubicBezTo>
                  <a:cubicBezTo>
                    <a:pt x="3" y="16"/>
                    <a:pt x="1" y="25"/>
                    <a:pt x="0" y="34"/>
                  </a:cubicBezTo>
                  <a:cubicBezTo>
                    <a:pt x="1" y="51"/>
                    <a:pt x="0" y="54"/>
                    <a:pt x="16" y="58"/>
                  </a:cubicBezTo>
                  <a:cubicBezTo>
                    <a:pt x="27" y="56"/>
                    <a:pt x="25" y="56"/>
                    <a:pt x="33" y="52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grpSp>
          <p:nvGrpSpPr>
            <p:cNvPr id="49217" name="Group 65"/>
            <p:cNvGrpSpPr>
              <a:grpSpLocks/>
            </p:cNvGrpSpPr>
            <p:nvPr/>
          </p:nvGrpSpPr>
          <p:grpSpPr bwMode="auto">
            <a:xfrm>
              <a:off x="5136" y="3936"/>
              <a:ext cx="39" cy="67"/>
              <a:chOff x="4808" y="3959"/>
              <a:chExt cx="39" cy="67"/>
            </a:xfrm>
          </p:grpSpPr>
          <p:sp>
            <p:nvSpPr>
              <p:cNvPr id="49218" name="Freeform 66"/>
              <p:cNvSpPr>
                <a:spLocks/>
              </p:cNvSpPr>
              <p:nvPr/>
            </p:nvSpPr>
            <p:spPr bwMode="auto">
              <a:xfrm>
                <a:off x="4808" y="3963"/>
                <a:ext cx="5" cy="63"/>
              </a:xfrm>
              <a:custGeom>
                <a:avLst/>
                <a:gdLst>
                  <a:gd name="T0" fmla="*/ 3 w 5"/>
                  <a:gd name="T1" fmla="*/ 0 h 63"/>
                  <a:gd name="T2" fmla="*/ 0 w 5"/>
                  <a:gd name="T3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" h="63">
                    <a:moveTo>
                      <a:pt x="3" y="0"/>
                    </a:moveTo>
                    <a:cubicBezTo>
                      <a:pt x="5" y="20"/>
                      <a:pt x="0" y="43"/>
                      <a:pt x="0" y="63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19" name="Freeform 67"/>
              <p:cNvSpPr>
                <a:spLocks/>
              </p:cNvSpPr>
              <p:nvPr/>
            </p:nvSpPr>
            <p:spPr bwMode="auto">
              <a:xfrm>
                <a:off x="4837" y="3959"/>
                <a:ext cx="10" cy="67"/>
              </a:xfrm>
              <a:custGeom>
                <a:avLst/>
                <a:gdLst>
                  <a:gd name="T0" fmla="*/ 2 w 10"/>
                  <a:gd name="T1" fmla="*/ 7 h 67"/>
                  <a:gd name="T2" fmla="*/ 5 w 10"/>
                  <a:gd name="T3" fmla="*/ 63 h 67"/>
                  <a:gd name="T4" fmla="*/ 8 w 10"/>
                  <a:gd name="T5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67">
                    <a:moveTo>
                      <a:pt x="2" y="7"/>
                    </a:moveTo>
                    <a:cubicBezTo>
                      <a:pt x="10" y="30"/>
                      <a:pt x="0" y="0"/>
                      <a:pt x="5" y="63"/>
                    </a:cubicBezTo>
                    <a:cubicBezTo>
                      <a:pt x="5" y="65"/>
                      <a:pt x="8" y="67"/>
                      <a:pt x="8" y="67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9220" name="Freeform 68"/>
              <p:cNvSpPr>
                <a:spLocks/>
              </p:cNvSpPr>
              <p:nvPr/>
            </p:nvSpPr>
            <p:spPr bwMode="auto">
              <a:xfrm>
                <a:off x="4812" y="3994"/>
                <a:ext cx="26" cy="2"/>
              </a:xfrm>
              <a:custGeom>
                <a:avLst/>
                <a:gdLst>
                  <a:gd name="T0" fmla="*/ 0 w 26"/>
                  <a:gd name="T1" fmla="*/ 2 h 2"/>
                  <a:gd name="T2" fmla="*/ 26 w 26"/>
                  <a:gd name="T3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6" h="2">
                    <a:moveTo>
                      <a:pt x="0" y="2"/>
                    </a:moveTo>
                    <a:cubicBezTo>
                      <a:pt x="14" y="0"/>
                      <a:pt x="5" y="1"/>
                      <a:pt x="26" y="1"/>
                    </a:cubicBezTo>
                  </a:path>
                </a:pathLst>
              </a:custGeom>
              <a:noFill/>
              <a:ln w="28575" cmpd="sng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49221" name="Freeform 69"/>
            <p:cNvSpPr>
              <a:spLocks/>
            </p:cNvSpPr>
            <p:nvPr/>
          </p:nvSpPr>
          <p:spPr bwMode="auto">
            <a:xfrm>
              <a:off x="5184" y="3936"/>
              <a:ext cx="51" cy="66"/>
            </a:xfrm>
            <a:custGeom>
              <a:avLst/>
              <a:gdLst>
                <a:gd name="T0" fmla="*/ 18 w 51"/>
                <a:gd name="T1" fmla="*/ 0 h 66"/>
                <a:gd name="T2" fmla="*/ 10 w 51"/>
                <a:gd name="T3" fmla="*/ 21 h 66"/>
                <a:gd name="T4" fmla="*/ 0 w 51"/>
                <a:gd name="T5" fmla="*/ 47 h 66"/>
                <a:gd name="T6" fmla="*/ 24 w 51"/>
                <a:gd name="T7" fmla="*/ 53 h 66"/>
                <a:gd name="T8" fmla="*/ 39 w 51"/>
                <a:gd name="T9" fmla="*/ 33 h 66"/>
                <a:gd name="T10" fmla="*/ 51 w 51"/>
                <a:gd name="T11" fmla="*/ 18 h 66"/>
                <a:gd name="T12" fmla="*/ 51 w 51"/>
                <a:gd name="T13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66">
                  <a:moveTo>
                    <a:pt x="18" y="0"/>
                  </a:moveTo>
                  <a:cubicBezTo>
                    <a:pt x="17" y="6"/>
                    <a:pt x="13" y="15"/>
                    <a:pt x="10" y="21"/>
                  </a:cubicBezTo>
                  <a:cubicBezTo>
                    <a:pt x="9" y="28"/>
                    <a:pt x="1" y="40"/>
                    <a:pt x="0" y="47"/>
                  </a:cubicBezTo>
                  <a:cubicBezTo>
                    <a:pt x="1" y="66"/>
                    <a:pt x="11" y="56"/>
                    <a:pt x="24" y="53"/>
                  </a:cubicBezTo>
                  <a:cubicBezTo>
                    <a:pt x="32" y="49"/>
                    <a:pt x="33" y="40"/>
                    <a:pt x="39" y="33"/>
                  </a:cubicBezTo>
                  <a:cubicBezTo>
                    <a:pt x="41" y="31"/>
                    <a:pt x="51" y="18"/>
                    <a:pt x="51" y="18"/>
                  </a:cubicBezTo>
                  <a:cubicBezTo>
                    <a:pt x="43" y="32"/>
                    <a:pt x="31" y="66"/>
                    <a:pt x="51" y="66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49222" name="Freeform 70"/>
            <p:cNvSpPr>
              <a:spLocks/>
            </p:cNvSpPr>
            <p:nvPr/>
          </p:nvSpPr>
          <p:spPr bwMode="auto">
            <a:xfrm>
              <a:off x="5280" y="3936"/>
              <a:ext cx="43" cy="58"/>
            </a:xfrm>
            <a:custGeom>
              <a:avLst/>
              <a:gdLst>
                <a:gd name="T0" fmla="*/ 4 w 43"/>
                <a:gd name="T1" fmla="*/ 25 h 58"/>
                <a:gd name="T2" fmla="*/ 30 w 43"/>
                <a:gd name="T3" fmla="*/ 29 h 58"/>
                <a:gd name="T4" fmla="*/ 43 w 43"/>
                <a:gd name="T5" fmla="*/ 13 h 58"/>
                <a:gd name="T6" fmla="*/ 28 w 43"/>
                <a:gd name="T7" fmla="*/ 4 h 58"/>
                <a:gd name="T8" fmla="*/ 6 w 43"/>
                <a:gd name="T9" fmla="*/ 8 h 58"/>
                <a:gd name="T10" fmla="*/ 0 w 43"/>
                <a:gd name="T11" fmla="*/ 34 h 58"/>
                <a:gd name="T12" fmla="*/ 16 w 43"/>
                <a:gd name="T13" fmla="*/ 58 h 58"/>
                <a:gd name="T14" fmla="*/ 33 w 43"/>
                <a:gd name="T15" fmla="*/ 5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58">
                  <a:moveTo>
                    <a:pt x="4" y="25"/>
                  </a:moveTo>
                  <a:cubicBezTo>
                    <a:pt x="15" y="26"/>
                    <a:pt x="20" y="27"/>
                    <a:pt x="30" y="29"/>
                  </a:cubicBezTo>
                  <a:cubicBezTo>
                    <a:pt x="41" y="27"/>
                    <a:pt x="37" y="20"/>
                    <a:pt x="43" y="13"/>
                  </a:cubicBezTo>
                  <a:cubicBezTo>
                    <a:pt x="38" y="5"/>
                    <a:pt x="37" y="5"/>
                    <a:pt x="28" y="4"/>
                  </a:cubicBezTo>
                  <a:cubicBezTo>
                    <a:pt x="20" y="0"/>
                    <a:pt x="12" y="2"/>
                    <a:pt x="6" y="8"/>
                  </a:cubicBezTo>
                  <a:cubicBezTo>
                    <a:pt x="3" y="16"/>
                    <a:pt x="1" y="25"/>
                    <a:pt x="0" y="34"/>
                  </a:cubicBezTo>
                  <a:cubicBezTo>
                    <a:pt x="1" y="51"/>
                    <a:pt x="0" y="54"/>
                    <a:pt x="16" y="58"/>
                  </a:cubicBezTo>
                  <a:cubicBezTo>
                    <a:pt x="27" y="56"/>
                    <a:pt x="25" y="56"/>
                    <a:pt x="33" y="52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49230" name="Group 78"/>
          <p:cNvGrpSpPr>
            <a:grpSpLocks/>
          </p:cNvGrpSpPr>
          <p:nvPr/>
        </p:nvGrpSpPr>
        <p:grpSpPr bwMode="auto">
          <a:xfrm>
            <a:off x="8534400" y="6207125"/>
            <a:ext cx="225425" cy="117475"/>
            <a:chOff x="5376" y="3910"/>
            <a:chExt cx="142" cy="74"/>
          </a:xfrm>
        </p:grpSpPr>
        <p:sp>
          <p:nvSpPr>
            <p:cNvPr id="49228" name="Freeform 76"/>
            <p:cNvSpPr>
              <a:spLocks/>
            </p:cNvSpPr>
            <p:nvPr/>
          </p:nvSpPr>
          <p:spPr bwMode="auto">
            <a:xfrm>
              <a:off x="5384" y="3936"/>
              <a:ext cx="134" cy="48"/>
            </a:xfrm>
            <a:custGeom>
              <a:avLst/>
              <a:gdLst>
                <a:gd name="T0" fmla="*/ 10 w 134"/>
                <a:gd name="T1" fmla="*/ 44 h 48"/>
                <a:gd name="T2" fmla="*/ 72 w 134"/>
                <a:gd name="T3" fmla="*/ 20 h 48"/>
                <a:gd name="T4" fmla="*/ 134 w 134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48">
                  <a:moveTo>
                    <a:pt x="10" y="44"/>
                  </a:moveTo>
                  <a:cubicBezTo>
                    <a:pt x="0" y="48"/>
                    <a:pt x="51" y="27"/>
                    <a:pt x="72" y="20"/>
                  </a:cubicBezTo>
                  <a:cubicBezTo>
                    <a:pt x="93" y="13"/>
                    <a:pt x="121" y="4"/>
                    <a:pt x="134" y="0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49229" name="Freeform 77"/>
            <p:cNvSpPr>
              <a:spLocks/>
            </p:cNvSpPr>
            <p:nvPr/>
          </p:nvSpPr>
          <p:spPr bwMode="auto">
            <a:xfrm>
              <a:off x="5376" y="3910"/>
              <a:ext cx="112" cy="42"/>
            </a:xfrm>
            <a:custGeom>
              <a:avLst/>
              <a:gdLst>
                <a:gd name="T0" fmla="*/ 0 w 112"/>
                <a:gd name="T1" fmla="*/ 42 h 42"/>
                <a:gd name="T2" fmla="*/ 112 w 112"/>
                <a:gd name="T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2" h="42">
                  <a:moveTo>
                    <a:pt x="0" y="42"/>
                  </a:moveTo>
                  <a:cubicBezTo>
                    <a:pt x="20" y="35"/>
                    <a:pt x="91" y="0"/>
                    <a:pt x="112" y="0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  <p:transition spd="slow">
    <p:strips dir="r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4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4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utoUpdateAnimBg="0"/>
      <p:bldP spid="49165" grpId="0" autoUpdateAnimBg="0"/>
      <p:bldP spid="49166" grpId="0" autoUpdateAnimBg="0"/>
      <p:bldP spid="49175" grpId="0" build="p" autoUpdateAnimBg="0"/>
      <p:bldP spid="49177" grpId="0" autoUpdateAnimBg="0"/>
      <p:bldP spid="49178" grpId="0" animBg="1"/>
      <p:bldP spid="49182" grpId="0" animBg="1"/>
      <p:bldP spid="4918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DE22A-6719-4C02-AE89-656B642C7F2A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9144000" cy="6858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Пример определения ОР</a:t>
            </a:r>
            <a:r>
              <a:rPr lang="en-US" altLang="ru-RU" sz="4000" baseline="-25000">
                <a:latin typeface="Times New Roman" panose="02020603050405020304" pitchFamily="18" charset="0"/>
              </a:rPr>
              <a:t>x</a:t>
            </a:r>
            <a:r>
              <a:rPr lang="ru-RU" altLang="ru-RU" sz="4000">
                <a:latin typeface="Times New Roman" panose="02020603050405020304" pitchFamily="18" charset="0"/>
              </a:rPr>
              <a:t> (продолжение)</a:t>
            </a: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533400" y="1066800"/>
            <a:ext cx="7772400" cy="522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>
            <a:spAutoFit/>
          </a:bodyPr>
          <a:lstStyle/>
          <a:p>
            <a:pPr algn="just"/>
            <a:r>
              <a:rPr lang="ru-RU" altLang="ru-RU" sz="2000" b="1">
                <a:solidFill>
                  <a:schemeClr val="folHlink"/>
                </a:solidFill>
              </a:rPr>
              <a:t>     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При  </a:t>
            </a:r>
            <a:r>
              <a:rPr lang="en-US" altLang="ru-RU" sz="2000" b="1" i="1">
                <a:solidFill>
                  <a:schemeClr val="folHlink"/>
                </a:solidFill>
                <a:cs typeface="Times New Roman" panose="02020603050405020304" pitchFamily="18" charset="0"/>
              </a:rPr>
              <a:t>К</a:t>
            </a:r>
            <a:r>
              <a:rPr lang="en-US" altLang="ru-RU" sz="2000" b="1" i="1" baseline="-30000">
                <a:solidFill>
                  <a:schemeClr val="folHlink"/>
                </a:solidFill>
                <a:cs typeface="Times New Roman" panose="02020603050405020304" pitchFamily="18" charset="0"/>
              </a:rPr>
              <a:t>у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 = 4,34 система находится на границе устойчивости, </a:t>
            </a:r>
            <a:r>
              <a:rPr lang="ru-RU" altLang="ru-RU" sz="2000" b="1">
                <a:solidFill>
                  <a:schemeClr val="folHlink"/>
                </a:solidFill>
              </a:rPr>
              <a:t>следовательно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 при     </a:t>
            </a:r>
            <a:r>
              <a:rPr lang="en-US" altLang="ru-RU" sz="2000" b="1" i="1">
                <a:solidFill>
                  <a:schemeClr val="folHlink"/>
                </a:solidFill>
                <a:cs typeface="Times New Roman" panose="02020603050405020304" pitchFamily="18" charset="0"/>
              </a:rPr>
              <a:t>К</a:t>
            </a:r>
            <a:r>
              <a:rPr lang="en-US" altLang="ru-RU" sz="2000" b="1" i="1" baseline="-30000">
                <a:solidFill>
                  <a:schemeClr val="folHlink"/>
                </a:solidFill>
                <a:cs typeface="Times New Roman" panose="02020603050405020304" pitchFamily="18" charset="0"/>
              </a:rPr>
              <a:t>у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 &lt; 4,34  система будет устойчива</a:t>
            </a:r>
            <a:r>
              <a:rPr lang="ru-RU" altLang="ru-RU" sz="2000" b="1">
                <a:solidFill>
                  <a:schemeClr val="folHlink"/>
                </a:solidFill>
              </a:rPr>
              <a:t>.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endParaRPr lang="ru-RU" altLang="ru-RU" sz="2000" b="1">
              <a:solidFill>
                <a:schemeClr val="folHlink"/>
              </a:solidFill>
            </a:endParaRPr>
          </a:p>
          <a:p>
            <a:pPr algn="just"/>
            <a:r>
              <a:rPr lang="ru-RU" altLang="ru-RU" sz="2000" b="1">
                <a:solidFill>
                  <a:schemeClr val="folHlink"/>
                </a:solidFill>
              </a:rPr>
              <a:t>     Поскольку варьируемый параметр всего </a:t>
            </a:r>
            <a:r>
              <a:rPr lang="ru-RU" altLang="ru-RU" sz="2000" b="1">
                <a:solidFill>
                  <a:schemeClr val="hlink"/>
                </a:solidFill>
              </a:rPr>
              <a:t>один</a:t>
            </a:r>
            <a:r>
              <a:rPr lang="ru-RU" altLang="ru-RU" sz="2000" b="1">
                <a:solidFill>
                  <a:schemeClr val="folHlink"/>
                </a:solidFill>
              </a:rPr>
              <a:t>, то область работоспособности в этом частном случае представляет собой отрезок значений на действительной прямой, т.е. </a:t>
            </a:r>
            <a:r>
              <a:rPr lang="ru-RU" altLang="ru-RU" sz="2000" b="1">
                <a:solidFill>
                  <a:schemeClr val="hlink"/>
                </a:solidFill>
              </a:rPr>
              <a:t>диапазон</a:t>
            </a:r>
            <a:r>
              <a:rPr lang="ru-RU" altLang="ru-RU" sz="2000" b="1">
                <a:solidFill>
                  <a:schemeClr val="folHlink"/>
                </a:solidFill>
              </a:rPr>
              <a:t> значений.</a:t>
            </a:r>
          </a:p>
          <a:p>
            <a:pPr algn="just"/>
            <a:r>
              <a:rPr lang="ru-RU" altLang="ru-RU" sz="2000" b="1">
                <a:solidFill>
                  <a:schemeClr val="folHlink"/>
                </a:solidFill>
              </a:rPr>
              <a:t>     </a:t>
            </a:r>
            <a:r>
              <a:rPr lang="ru-RU" altLang="ru-RU" sz="2000" b="1">
                <a:solidFill>
                  <a:schemeClr val="hlink"/>
                </a:solidFill>
              </a:rPr>
              <a:t>Верхнее значение диапазона</a:t>
            </a:r>
            <a:r>
              <a:rPr lang="ru-RU" altLang="ru-RU" sz="2000" b="1">
                <a:solidFill>
                  <a:schemeClr val="folHlink"/>
                </a:solidFill>
              </a:rPr>
              <a:t> изменения параметра </a:t>
            </a:r>
            <a:r>
              <a:rPr lang="ru-RU" altLang="ru-RU" sz="2000" b="1" i="1">
                <a:solidFill>
                  <a:schemeClr val="hlink"/>
                </a:solidFill>
              </a:rPr>
              <a:t>К</a:t>
            </a:r>
            <a:r>
              <a:rPr lang="ru-RU" altLang="ru-RU" sz="2000" b="1" i="1" baseline="-25000">
                <a:solidFill>
                  <a:schemeClr val="hlink"/>
                </a:solidFill>
              </a:rPr>
              <a:t>у</a:t>
            </a:r>
            <a:r>
              <a:rPr lang="ru-RU" altLang="ru-RU" sz="2000" b="1">
                <a:solidFill>
                  <a:schemeClr val="hlink"/>
                </a:solidFill>
              </a:rPr>
              <a:t>=4,34</a:t>
            </a:r>
            <a:r>
              <a:rPr lang="ru-RU" altLang="ru-RU" sz="2000" b="1">
                <a:solidFill>
                  <a:schemeClr val="folHlink"/>
                </a:solidFill>
              </a:rPr>
              <a:t>.</a:t>
            </a:r>
          </a:p>
          <a:p>
            <a:pPr algn="just"/>
            <a:r>
              <a:rPr lang="ru-RU" altLang="ru-RU" sz="2000" b="1">
                <a:solidFill>
                  <a:schemeClr val="folHlink"/>
                </a:solidFill>
              </a:rPr>
              <a:t>Нижнее значение диапазона определим из условия обеспечения передачи информации от устройства к устройству: неразрывности (прямой) цепи. Из этого условия следует, что коэффициенты передачи всех устройств, в том числе и усилителя, должны быть больше нуля! Если хотя бы один из них будет равен нулю, произойдет разрыв цепи, и информация не пройдет на выход системы.</a:t>
            </a:r>
          </a:p>
          <a:p>
            <a:pPr algn="just"/>
            <a:r>
              <a:rPr lang="en-US" altLang="ru-RU" sz="2000" b="1">
                <a:solidFill>
                  <a:schemeClr val="folHlink"/>
                </a:solidFill>
              </a:rPr>
              <a:t>     </a:t>
            </a:r>
            <a:r>
              <a:rPr lang="ru-RU" altLang="ru-RU" sz="2000" b="1">
                <a:solidFill>
                  <a:schemeClr val="folHlink"/>
                </a:solidFill>
              </a:rPr>
              <a:t>Исходя из этого </a:t>
            </a:r>
            <a:r>
              <a:rPr lang="ru-RU" altLang="ru-RU" sz="2000" b="1">
                <a:solidFill>
                  <a:schemeClr val="hlink"/>
                </a:solidFill>
              </a:rPr>
              <a:t>нижнее значение диапазона: </a:t>
            </a:r>
            <a:r>
              <a:rPr lang="ru-RU" altLang="ru-RU" sz="2000" b="1" i="1">
                <a:solidFill>
                  <a:schemeClr val="hlink"/>
                </a:solidFill>
              </a:rPr>
              <a:t>К</a:t>
            </a:r>
            <a:r>
              <a:rPr lang="ru-RU" altLang="ru-RU" sz="2000" b="1" i="1" baseline="-25000">
                <a:solidFill>
                  <a:schemeClr val="hlink"/>
                </a:solidFill>
              </a:rPr>
              <a:t>у</a:t>
            </a:r>
            <a:r>
              <a:rPr lang="ru-RU" altLang="ru-RU" sz="2000" b="1">
                <a:solidFill>
                  <a:schemeClr val="hlink"/>
                </a:solidFill>
              </a:rPr>
              <a:t>=0</a:t>
            </a:r>
            <a:r>
              <a:rPr lang="ru-RU" altLang="ru-RU" sz="2000" b="1">
                <a:solidFill>
                  <a:schemeClr val="folHlink"/>
                </a:solidFill>
              </a:rPr>
              <a:t>.</a:t>
            </a:r>
            <a:endParaRPr lang="en-US" altLang="ru-RU" sz="2000" b="1">
              <a:solidFill>
                <a:schemeClr val="folHlink"/>
              </a:solidFill>
            </a:endParaRPr>
          </a:p>
          <a:p>
            <a:pPr algn="just"/>
            <a:r>
              <a:rPr lang="ru-RU" altLang="ru-RU" sz="2000" b="1">
                <a:solidFill>
                  <a:schemeClr val="folHlink"/>
                </a:solidFill>
              </a:rPr>
              <a:t>В результате получаем диапазон изменения варьируемого (управляемого) параметра </a:t>
            </a:r>
            <a:r>
              <a:rPr lang="ru-RU" altLang="ru-RU" sz="2000" b="1" i="1">
                <a:solidFill>
                  <a:schemeClr val="folHlink"/>
                </a:solidFill>
              </a:rPr>
              <a:t>К</a:t>
            </a:r>
            <a:r>
              <a:rPr lang="ru-RU" altLang="ru-RU" sz="2000" b="1" i="1" baseline="-25000">
                <a:solidFill>
                  <a:schemeClr val="folHlink"/>
                </a:solidFill>
              </a:rPr>
              <a:t>у</a:t>
            </a:r>
            <a:r>
              <a:rPr lang="ru-RU" altLang="ru-RU" sz="2000" b="1" i="1">
                <a:solidFill>
                  <a:schemeClr val="folHlink"/>
                </a:solidFill>
              </a:rPr>
              <a:t>: </a:t>
            </a:r>
            <a:endParaRPr lang="en-US" altLang="ru-RU" sz="2000" b="1" i="1" baseline="-25000">
              <a:solidFill>
                <a:schemeClr val="folHlink"/>
              </a:solidFill>
            </a:endParaRPr>
          </a:p>
        </p:txBody>
      </p:sp>
      <p:grpSp>
        <p:nvGrpSpPr>
          <p:cNvPr id="48144" name="Group 16"/>
          <p:cNvGrpSpPr>
            <a:grpSpLocks/>
          </p:cNvGrpSpPr>
          <p:nvPr/>
        </p:nvGrpSpPr>
        <p:grpSpPr bwMode="auto">
          <a:xfrm>
            <a:off x="4114800" y="6019800"/>
            <a:ext cx="4724400" cy="533400"/>
            <a:chOff x="2784" y="3840"/>
            <a:chExt cx="2976" cy="336"/>
          </a:xfrm>
        </p:grpSpPr>
        <p:sp>
          <p:nvSpPr>
            <p:cNvPr id="48143" name="Rectangle 15"/>
            <p:cNvSpPr>
              <a:spLocks noChangeArrowheads="1"/>
            </p:cNvSpPr>
            <p:nvPr/>
          </p:nvSpPr>
          <p:spPr bwMode="auto">
            <a:xfrm>
              <a:off x="2784" y="3840"/>
              <a:ext cx="297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8141" name="Object 13"/>
            <p:cNvGraphicFramePr>
              <a:graphicFrameLocks noChangeAspect="1"/>
            </p:cNvGraphicFramePr>
            <p:nvPr/>
          </p:nvGraphicFramePr>
          <p:xfrm>
            <a:off x="2784" y="3888"/>
            <a:ext cx="2976" cy="2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45" r:id="rId4" imgW="3009900" imgH="241300" progId="Equation.3">
                    <p:embed/>
                  </p:oleObj>
                </mc:Choice>
                <mc:Fallback>
                  <p:oleObj r:id="rId4" imgW="3009900" imgH="24130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4" y="3888"/>
                          <a:ext cx="2976" cy="2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strips dir="ld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utoUpdateAnimBg="0"/>
      <p:bldP spid="4813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57968-C743-4FE5-B021-A2EF494C7626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2438400" y="1676400"/>
            <a:ext cx="6172200" cy="35052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1447800"/>
          </a:xfrm>
        </p:spPr>
        <p:txBody>
          <a:bodyPr/>
          <a:lstStyle/>
          <a:p>
            <a:r>
              <a:rPr lang="ru-RU" altLang="ru-RU" sz="4000">
                <a:effectLst/>
                <a:latin typeface="Times New Roman" panose="02020603050405020304" pitchFamily="18" charset="0"/>
              </a:rPr>
              <a:t>Схема моделирования исходной системы</a:t>
            </a:r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143000" y="2209800"/>
          <a:ext cx="7170738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4" name="Visio" r:id="rId4" imgW="7334280" imgH="2752560" progId="Visio.Drawing.6">
                  <p:embed/>
                </p:oleObj>
              </mc:Choice>
              <mc:Fallback>
                <p:oleObj name="Visio" r:id="rId4" imgW="7334280" imgH="275256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7170738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2895600" y="4572000"/>
            <a:ext cx="823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Ф(</a:t>
            </a:r>
            <a:r>
              <a:rPr lang="en-US" altLang="ru-RU"/>
              <a:t>s) </a:t>
            </a:r>
            <a:endParaRPr lang="ru-RU" altLang="ru-RU"/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3124200" y="1752600"/>
            <a:ext cx="806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 i="1">
                <a:solidFill>
                  <a:schemeClr val="folHlink"/>
                </a:solidFill>
              </a:rPr>
              <a:t>К</a:t>
            </a:r>
            <a:r>
              <a:rPr lang="ru-RU" altLang="ru-RU" b="1" i="1" baseline="-25000">
                <a:solidFill>
                  <a:schemeClr val="folHlink"/>
                </a:solidFill>
              </a:rPr>
              <a:t>у</a:t>
            </a:r>
            <a:r>
              <a:rPr lang="ru-RU" altLang="ru-RU" b="1" i="1">
                <a:solidFill>
                  <a:schemeClr val="folHlink"/>
                </a:solidFill>
              </a:rPr>
              <a:t>=1</a:t>
            </a:r>
          </a:p>
        </p:txBody>
      </p:sp>
    </p:spTree>
  </p:cSld>
  <p:clrMapOvr>
    <a:masterClrMapping/>
  </p:clrMapOvr>
  <p:transition spd="slow">
    <p:split dir="in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nimBg="1"/>
      <p:bldP spid="50179" grpId="0" autoUpdateAnimBg="0"/>
      <p:bldP spid="50181" grpId="0" autoUpdateAnimBg="0"/>
      <p:bldP spid="5018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E3CED-8152-4167-B85F-4F4D7F043682}" type="slidenum">
              <a:rPr lang="ru-RU" altLang="ru-RU"/>
              <a:pPr/>
              <a:t>13</a:t>
            </a:fld>
            <a:endParaRPr lang="ru-RU" altLang="ru-RU"/>
          </a:p>
        </p:txBody>
      </p:sp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1524000" y="1981200"/>
          <a:ext cx="5343525" cy="378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5" name="Точечный рисунок" r:id="rId4" imgW="5342857" imgH="3780952" progId="Paint.Picture">
                  <p:embed/>
                </p:oleObj>
              </mc:Choice>
              <mc:Fallback>
                <p:oleObj name="Точечный рисунок" r:id="rId4" imgW="5342857" imgH="3780952" progId="Paint.Picture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81200"/>
                        <a:ext cx="5343525" cy="378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144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Переходная функция исходной системы</a:t>
            </a:r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2667000" y="2743200"/>
            <a:ext cx="0" cy="2590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 flipH="1">
            <a:off x="1828800" y="2438400"/>
            <a:ext cx="6096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7896" name="AutoShape 8"/>
          <p:cNvSpPr>
            <a:spLocks/>
          </p:cNvSpPr>
          <p:nvPr/>
        </p:nvSpPr>
        <p:spPr bwMode="auto">
          <a:xfrm>
            <a:off x="2209800" y="2133600"/>
            <a:ext cx="990600" cy="228600"/>
          </a:xfrm>
          <a:prstGeom prst="borderCallout2">
            <a:avLst>
              <a:gd name="adj1" fmla="val 50000"/>
              <a:gd name="adj2" fmla="val -7694"/>
              <a:gd name="adj3" fmla="val 50000"/>
              <a:gd name="adj4" fmla="val -26602"/>
              <a:gd name="adj5" fmla="val 98611"/>
              <a:gd name="adj6" fmla="val -4615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 type="triangle" w="med" len="med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/>
          <a:lstStyle/>
          <a:p>
            <a:pPr algn="l"/>
            <a:r>
              <a:rPr lang="en-US" altLang="ru-RU" sz="1600" b="1">
                <a:solidFill>
                  <a:schemeClr val="bg2"/>
                </a:solidFill>
              </a:rPr>
              <a:t>17% =</a:t>
            </a:r>
            <a:endParaRPr lang="ru-RU" altLang="ru-RU" sz="1600" b="1">
              <a:solidFill>
                <a:schemeClr val="bg2"/>
              </a:solidFill>
            </a:endParaRPr>
          </a:p>
        </p:txBody>
      </p:sp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2895600" y="2133600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6" name="Формула" r:id="rId6" imgW="152280" imgH="139680" progId="Equation.3">
                  <p:embed/>
                </p:oleObj>
              </mc:Choice>
              <mc:Fallback>
                <p:oleObj name="Формула" r:id="rId6" imgW="152280" imgH="1396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133600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1524000" y="2362200"/>
            <a:ext cx="304800" cy="228600"/>
          </a:xfrm>
          <a:prstGeom prst="ellips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1676400" y="5410200"/>
            <a:ext cx="1066800" cy="228600"/>
          </a:xfrm>
          <a:prstGeom prst="wedgeRectCallout">
            <a:avLst>
              <a:gd name="adj1" fmla="val 43005"/>
              <a:gd name="adj2" fmla="val -88194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1676400" y="5334000"/>
            <a:ext cx="1219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ru-RU" sz="1600" b="1">
                <a:solidFill>
                  <a:schemeClr val="hlink"/>
                </a:solidFill>
              </a:rPr>
              <a:t>t</a:t>
            </a:r>
            <a:r>
              <a:rPr lang="ru-RU" altLang="ru-RU" sz="1600" b="1" baseline="-25000">
                <a:solidFill>
                  <a:schemeClr val="hlink"/>
                </a:solidFill>
              </a:rPr>
              <a:t>рег</a:t>
            </a:r>
            <a:r>
              <a:rPr lang="en-US" altLang="ru-RU" sz="1600" b="1">
                <a:solidFill>
                  <a:schemeClr val="hlink"/>
                </a:solidFill>
              </a:rPr>
              <a:t>= 1,4 c</a:t>
            </a:r>
            <a:endParaRPr lang="ru-RU" altLang="ru-RU" sz="1600" b="1">
              <a:solidFill>
                <a:schemeClr val="hlink"/>
              </a:solidFill>
            </a:endParaRPr>
          </a:p>
        </p:txBody>
      </p:sp>
      <p:graphicFrame>
        <p:nvGraphicFramePr>
          <p:cNvPr id="37902" name="Object 14"/>
          <p:cNvGraphicFramePr>
            <a:graphicFrameLocks noChangeAspect="1"/>
          </p:cNvGraphicFramePr>
          <p:nvPr/>
        </p:nvGraphicFramePr>
        <p:xfrm>
          <a:off x="1828800" y="2438400"/>
          <a:ext cx="4833938" cy="289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7" name="Visio" r:id="rId8" imgW="4757400" imgH="2890440" progId="Visio.Drawing.6">
                  <p:embed/>
                </p:oleObj>
              </mc:Choice>
              <mc:Fallback>
                <p:oleObj name="Visio" r:id="rId8" imgW="4757400" imgH="2890440" progId="Visio.Drawing.6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8400"/>
                        <a:ext cx="4833938" cy="289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3" name="Object 15"/>
          <p:cNvGraphicFramePr>
            <a:graphicFrameLocks noChangeAspect="1"/>
          </p:cNvGraphicFramePr>
          <p:nvPr/>
        </p:nvGraphicFramePr>
        <p:xfrm>
          <a:off x="1828800" y="2743200"/>
          <a:ext cx="4757738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8" name="Visio" r:id="rId10" imgW="4690800" imgH="383040" progId="Visio.Drawing.6">
                  <p:embed/>
                </p:oleObj>
              </mc:Choice>
              <mc:Fallback>
                <p:oleObj name="Visio" r:id="rId10" imgW="4690800" imgH="383040" progId="Visio.Drawing.6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43200"/>
                        <a:ext cx="4757738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3886200" y="6019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>
                <a:solidFill>
                  <a:schemeClr val="folHlink"/>
                </a:solidFill>
              </a:rPr>
              <a:t>При</a:t>
            </a:r>
            <a:r>
              <a:rPr lang="ru-RU" altLang="ru-RU" b="1" i="1">
                <a:solidFill>
                  <a:schemeClr val="hlink"/>
                </a:solidFill>
              </a:rPr>
              <a:t> К</a:t>
            </a:r>
            <a:r>
              <a:rPr lang="ru-RU" altLang="ru-RU" b="1" i="1" baseline="-25000">
                <a:solidFill>
                  <a:schemeClr val="hlink"/>
                </a:solidFill>
              </a:rPr>
              <a:t>у</a:t>
            </a:r>
            <a:r>
              <a:rPr lang="ru-RU" altLang="ru-RU" b="1">
                <a:solidFill>
                  <a:schemeClr val="hlink"/>
                </a:solidFill>
              </a:rPr>
              <a:t>=1</a:t>
            </a:r>
          </a:p>
        </p:txBody>
      </p:sp>
    </p:spTree>
  </p:cSld>
  <p:clrMapOvr>
    <a:masterClrMapping/>
  </p:clrMapOvr>
  <p:transition spd="slow">
    <p:split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8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9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utoUpdateAnimBg="0"/>
      <p:bldP spid="37894" grpId="0" animBg="1"/>
      <p:bldP spid="37895" grpId="0" animBg="1"/>
      <p:bldP spid="37896" grpId="0" animBg="1" autoUpdateAnimBg="0"/>
      <p:bldP spid="37898" grpId="0" animBg="1"/>
      <p:bldP spid="37899" grpId="0" animBg="1" autoUpdateAnimBg="0"/>
      <p:bldP spid="37900" grpId="0" autoUpdateAnimBg="0"/>
      <p:bldP spid="3790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D674C-4EFA-45F6-B1AB-A96CE26634B1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16002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Переходная функция системы</a:t>
            </a:r>
            <a:r>
              <a:rPr lang="ru-RU" altLang="ru-RU" sz="4000"/>
              <a:t> </a:t>
            </a:r>
            <a:r>
              <a:rPr lang="ru-RU" altLang="ru-RU" sz="4000">
                <a:cs typeface="Times New Roman" panose="02020603050405020304" pitchFamily="18" charset="0"/>
              </a:rPr>
              <a:t>после оптимизации по среднеквадратической ошибке</a:t>
            </a:r>
            <a:r>
              <a:rPr lang="ru-RU" altLang="ru-RU" sz="4000"/>
              <a:t> </a:t>
            </a:r>
          </a:p>
        </p:txBody>
      </p:sp>
      <p:pic>
        <p:nvPicPr>
          <p:cNvPr id="33795" name="Picture 3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362200"/>
            <a:ext cx="5943600" cy="332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2514600" y="2133600"/>
            <a:ext cx="4114800" cy="4191000"/>
          </a:xfrm>
          <a:prstGeom prst="line">
            <a:avLst/>
          </a:prstGeom>
          <a:noFill/>
          <a:ln w="1270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 rot="5400000">
            <a:off x="2400300" y="2095500"/>
            <a:ext cx="4191000" cy="4267200"/>
          </a:xfrm>
          <a:prstGeom prst="line">
            <a:avLst/>
          </a:prstGeom>
          <a:noFill/>
          <a:ln w="1270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 spd="slow">
    <p:blinds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33797" grpId="0" animBg="1"/>
      <p:bldP spid="3379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B4647-04BA-4F0A-A4E4-A4581667EB27}" type="slidenum">
              <a:rPr lang="ru-RU" altLang="ru-RU"/>
              <a:pPr/>
              <a:t>15</a:t>
            </a:fld>
            <a:endParaRPr lang="ru-RU" altLang="ru-RU"/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1981200" y="2057400"/>
          <a:ext cx="5200650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7" name="Точечный рисунок" r:id="rId4" imgW="5200000" imgH="3600000" progId="Paint.Picture">
                  <p:embed/>
                </p:oleObj>
              </mc:Choice>
              <mc:Fallback>
                <p:oleObj name="Точечный рисунок" r:id="rId4" imgW="5200000" imgH="3600000" progId="Paint.Picture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57400"/>
                        <a:ext cx="5200650" cy="360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447800"/>
          </a:xfrm>
        </p:spPr>
        <p:txBody>
          <a:bodyPr/>
          <a:lstStyle/>
          <a:p>
            <a:r>
              <a:rPr lang="ru-RU" altLang="ru-RU" sz="3600">
                <a:latin typeface="Times New Roman" panose="02020603050405020304" pitchFamily="18" charset="0"/>
              </a:rPr>
              <a:t>Переходная функция СУ</a:t>
            </a:r>
            <a:r>
              <a:rPr lang="ru-RU" altLang="ru-RU" sz="3600"/>
              <a:t> </a:t>
            </a:r>
            <a:r>
              <a:rPr lang="ru-RU" altLang="ru-RU" sz="3600">
                <a:cs typeface="Times New Roman" panose="02020603050405020304" pitchFamily="18" charset="0"/>
              </a:rPr>
              <a:t>после оптимизации по среднеквадратической ошибке</a:t>
            </a:r>
          </a:p>
        </p:txBody>
      </p:sp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2362200" y="3048000"/>
          <a:ext cx="48006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Visio" r:id="rId6" imgW="4690800" imgH="383040" progId="Visio.Drawing.6">
                  <p:embed/>
                </p:oleObj>
              </mc:Choice>
              <mc:Fallback>
                <p:oleObj name="Visio" r:id="rId6" imgW="4690800" imgH="383040" progId="Visio.Drawing.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0"/>
                        <a:ext cx="48006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2362200" y="2438400"/>
          <a:ext cx="4724400" cy="275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Visio" r:id="rId8" imgW="4757400" imgH="2751840" progId="Visio.Drawing.6">
                  <p:embed/>
                </p:oleObj>
              </mc:Choice>
              <mc:Fallback>
                <p:oleObj name="Visio" r:id="rId8" imgW="4757400" imgH="2751840" progId="Visio.Drawing.6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438400"/>
                        <a:ext cx="4724400" cy="275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657600" y="3048000"/>
            <a:ext cx="0" cy="2133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2362200" y="2438400"/>
            <a:ext cx="4572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79" name="AutoShape 15"/>
          <p:cNvSpPr>
            <a:spLocks/>
          </p:cNvSpPr>
          <p:nvPr/>
        </p:nvSpPr>
        <p:spPr bwMode="auto">
          <a:xfrm>
            <a:off x="2786063" y="2157413"/>
            <a:ext cx="990600" cy="228600"/>
          </a:xfrm>
          <a:prstGeom prst="borderCallout2">
            <a:avLst>
              <a:gd name="adj1" fmla="val 50000"/>
              <a:gd name="adj2" fmla="val -7694"/>
              <a:gd name="adj3" fmla="val 50000"/>
              <a:gd name="adj4" fmla="val -27245"/>
              <a:gd name="adj5" fmla="val 119444"/>
              <a:gd name="adj6" fmla="val -43750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 type="triangle" w="med" len="med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/>
          <a:lstStyle/>
          <a:p>
            <a:pPr algn="l"/>
            <a:r>
              <a:rPr lang="ru-RU" altLang="ru-RU" sz="1600" b="1">
                <a:solidFill>
                  <a:schemeClr val="bg2"/>
                </a:solidFill>
              </a:rPr>
              <a:t>35</a:t>
            </a:r>
            <a:r>
              <a:rPr lang="en-US" altLang="ru-RU" sz="1600" b="1">
                <a:solidFill>
                  <a:schemeClr val="bg2"/>
                </a:solidFill>
              </a:rPr>
              <a:t>% =</a:t>
            </a:r>
            <a:endParaRPr lang="ru-RU" altLang="ru-RU" sz="1600" b="1">
              <a:solidFill>
                <a:schemeClr val="bg2"/>
              </a:solidFill>
            </a:endParaRPr>
          </a:p>
        </p:txBody>
      </p:sp>
      <p:graphicFrame>
        <p:nvGraphicFramePr>
          <p:cNvPr id="36880" name="Object 16"/>
          <p:cNvGraphicFramePr>
            <a:graphicFrameLocks noChangeAspect="1"/>
          </p:cNvGraphicFramePr>
          <p:nvPr/>
        </p:nvGraphicFramePr>
        <p:xfrm>
          <a:off x="3429000" y="2133600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Формула" r:id="rId10" imgW="152280" imgH="139680" progId="Equation.3">
                  <p:embed/>
                </p:oleObj>
              </mc:Choice>
              <mc:Fallback>
                <p:oleObj name="Формула" r:id="rId10" imgW="152280" imgH="1396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33600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81" name="Oval 17"/>
          <p:cNvSpPr>
            <a:spLocks noChangeArrowheads="1"/>
          </p:cNvSpPr>
          <p:nvPr/>
        </p:nvSpPr>
        <p:spPr bwMode="auto">
          <a:xfrm>
            <a:off x="1981200" y="2362200"/>
            <a:ext cx="381000" cy="304800"/>
          </a:xfrm>
          <a:prstGeom prst="ellips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2" name="AutoShape 18"/>
          <p:cNvSpPr>
            <a:spLocks noChangeArrowheads="1"/>
          </p:cNvSpPr>
          <p:nvPr/>
        </p:nvSpPr>
        <p:spPr bwMode="auto">
          <a:xfrm>
            <a:off x="3276600" y="5562600"/>
            <a:ext cx="1066800" cy="228600"/>
          </a:xfrm>
          <a:prstGeom prst="wedgeRectCallout">
            <a:avLst>
              <a:gd name="adj1" fmla="val -12352"/>
              <a:gd name="adj2" fmla="val -209028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3276600" y="5486400"/>
            <a:ext cx="1219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ru-RU" sz="1600" b="1">
                <a:solidFill>
                  <a:schemeClr val="hlink"/>
                </a:solidFill>
              </a:rPr>
              <a:t>t</a:t>
            </a:r>
            <a:r>
              <a:rPr lang="ru-RU" altLang="ru-RU" sz="1600" b="1" baseline="-25000">
                <a:solidFill>
                  <a:schemeClr val="hlink"/>
                </a:solidFill>
              </a:rPr>
              <a:t>рег</a:t>
            </a:r>
            <a:r>
              <a:rPr lang="en-US" altLang="ru-RU" sz="1600" b="1">
                <a:solidFill>
                  <a:schemeClr val="hlink"/>
                </a:solidFill>
              </a:rPr>
              <a:t>= </a:t>
            </a:r>
            <a:r>
              <a:rPr lang="ru-RU" altLang="ru-RU" sz="1600" b="1">
                <a:solidFill>
                  <a:schemeClr val="hlink"/>
                </a:solidFill>
              </a:rPr>
              <a:t>2</a:t>
            </a:r>
            <a:r>
              <a:rPr lang="en-US" altLang="ru-RU" sz="1600" b="1">
                <a:solidFill>
                  <a:schemeClr val="hlink"/>
                </a:solidFill>
              </a:rPr>
              <a:t>,</a:t>
            </a:r>
            <a:r>
              <a:rPr lang="ru-RU" altLang="ru-RU" sz="1600" b="1">
                <a:solidFill>
                  <a:schemeClr val="hlink"/>
                </a:solidFill>
              </a:rPr>
              <a:t>3</a:t>
            </a:r>
            <a:r>
              <a:rPr lang="en-US" altLang="ru-RU" sz="1600" b="1">
                <a:solidFill>
                  <a:schemeClr val="hlink"/>
                </a:solidFill>
              </a:rPr>
              <a:t> c</a:t>
            </a:r>
            <a:endParaRPr lang="ru-RU" altLang="ru-RU" sz="1600" b="1">
              <a:solidFill>
                <a:schemeClr val="hlink"/>
              </a:solidFill>
            </a:endParaRPr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 flipH="1">
            <a:off x="2362200" y="3124200"/>
            <a:ext cx="48006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87" name="AutoShape 23"/>
          <p:cNvSpPr>
            <a:spLocks noChangeArrowheads="1"/>
          </p:cNvSpPr>
          <p:nvPr/>
        </p:nvSpPr>
        <p:spPr bwMode="auto">
          <a:xfrm>
            <a:off x="838200" y="3124200"/>
            <a:ext cx="1066800" cy="381000"/>
          </a:xfrm>
          <a:prstGeom prst="wedgeRoundRectCallout">
            <a:avLst>
              <a:gd name="adj1" fmla="val 92412"/>
              <a:gd name="adj2" fmla="val -49583"/>
              <a:gd name="adj3" fmla="val 16667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ru-RU" sz="1800" i="1">
                <a:solidFill>
                  <a:schemeClr val="bg2"/>
                </a:solidFill>
              </a:rPr>
              <a:t>v</a:t>
            </a:r>
            <a:r>
              <a:rPr lang="ru-RU" altLang="ru-RU" sz="1600" i="1" baseline="-25000">
                <a:solidFill>
                  <a:schemeClr val="bg2"/>
                </a:solidFill>
              </a:rPr>
              <a:t>уст</a:t>
            </a:r>
            <a:r>
              <a:rPr lang="en-US" altLang="ru-RU" sz="1600">
                <a:solidFill>
                  <a:schemeClr val="bg2"/>
                </a:solidFill>
              </a:rPr>
              <a:t>=1.00</a:t>
            </a:r>
            <a:endParaRPr lang="ru-RU" altLang="ru-RU" sz="1600">
              <a:solidFill>
                <a:schemeClr val="bg2"/>
              </a:solidFill>
            </a:endParaRPr>
          </a:p>
        </p:txBody>
      </p:sp>
      <p:grpSp>
        <p:nvGrpSpPr>
          <p:cNvPr id="36896" name="Group 32"/>
          <p:cNvGrpSpPr>
            <a:grpSpLocks/>
          </p:cNvGrpSpPr>
          <p:nvPr/>
        </p:nvGrpSpPr>
        <p:grpSpPr bwMode="auto">
          <a:xfrm>
            <a:off x="5562600" y="2590800"/>
            <a:ext cx="1371600" cy="914400"/>
            <a:chOff x="3504" y="1632"/>
            <a:chExt cx="864" cy="576"/>
          </a:xfrm>
        </p:grpSpPr>
        <p:sp>
          <p:nvSpPr>
            <p:cNvPr id="36889" name="Line 25"/>
            <p:cNvSpPr>
              <a:spLocks noChangeShapeType="1"/>
            </p:cNvSpPr>
            <p:nvPr/>
          </p:nvSpPr>
          <p:spPr bwMode="auto">
            <a:xfrm rot="10800000">
              <a:off x="3504" y="2016"/>
              <a:ext cx="0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6892" name="AutoShape 28"/>
            <p:cNvSpPr>
              <a:spLocks/>
            </p:cNvSpPr>
            <p:nvPr/>
          </p:nvSpPr>
          <p:spPr bwMode="auto">
            <a:xfrm>
              <a:off x="3548" y="1632"/>
              <a:ext cx="820" cy="240"/>
            </a:xfrm>
            <a:prstGeom prst="borderCallout1">
              <a:avLst>
                <a:gd name="adj1" fmla="val 30000"/>
                <a:gd name="adj2" fmla="val -5852"/>
                <a:gd name="adj3" fmla="val 120000"/>
                <a:gd name="adj4" fmla="val -5852"/>
              </a:avLst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 type="triangle" w="med" len="med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lang="ru-RU" altLang="ru-RU" sz="1600">
                  <a:solidFill>
                    <a:schemeClr val="bg2"/>
                  </a:solidFill>
                </a:rPr>
                <a:t>10% от </a:t>
              </a:r>
              <a:r>
                <a:rPr lang="en-US" altLang="ru-RU" sz="1600" i="1">
                  <a:solidFill>
                    <a:schemeClr val="bg2"/>
                  </a:solidFill>
                </a:rPr>
                <a:t>v</a:t>
              </a:r>
              <a:r>
                <a:rPr lang="ru-RU" altLang="ru-RU" sz="1600" i="1" baseline="-25000">
                  <a:solidFill>
                    <a:schemeClr val="bg2"/>
                  </a:solidFill>
                </a:rPr>
                <a:t>уст</a:t>
              </a:r>
              <a:endParaRPr lang="ru-RU" altLang="ru-RU" sz="1600" i="1">
                <a:solidFill>
                  <a:schemeClr val="bg2"/>
                </a:solidFill>
              </a:endParaRPr>
            </a:p>
          </p:txBody>
        </p:sp>
      </p:grpSp>
    </p:spTree>
  </p:cSld>
  <p:clrMapOvr>
    <a:masterClrMapping/>
  </p:clrMapOvr>
  <p:transition spd="slow">
    <p:blinds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9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4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9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0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77" grpId="0" animBg="1"/>
      <p:bldP spid="36878" grpId="0" animBg="1"/>
      <p:bldP spid="36879" grpId="0" animBg="1" autoUpdateAnimBg="0"/>
      <p:bldP spid="36881" grpId="0" animBg="1"/>
      <p:bldP spid="36882" grpId="0" animBg="1" autoUpdateAnimBg="0"/>
      <p:bldP spid="36883" grpId="0" autoUpdateAnimBg="0"/>
      <p:bldP spid="36886" grpId="0" animBg="1"/>
      <p:bldP spid="36887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2DCD-ED61-44E7-8EA7-27F8EDF2BEE0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001000" cy="14478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Переходные функции исходной системы</a:t>
            </a:r>
            <a:r>
              <a:rPr lang="ru-RU" altLang="ru-RU" sz="4000"/>
              <a:t> </a:t>
            </a:r>
            <a:r>
              <a:rPr lang="ru-RU" altLang="ru-RU" sz="4000">
                <a:latin typeface="Times New Roman" panose="02020603050405020304" pitchFamily="18" charset="0"/>
              </a:rPr>
              <a:t>до и</a:t>
            </a:r>
            <a:r>
              <a:rPr lang="ru-RU" altLang="ru-RU" sz="4000"/>
              <a:t> </a:t>
            </a:r>
            <a:r>
              <a:rPr lang="ru-RU" altLang="ru-RU" sz="4000">
                <a:cs typeface="Times New Roman" panose="02020603050405020304" pitchFamily="18" charset="0"/>
              </a:rPr>
              <a:t>после оптимизации по среднеквадратической ошибке</a:t>
            </a:r>
          </a:p>
        </p:txBody>
      </p:sp>
      <p:pic>
        <p:nvPicPr>
          <p:cNvPr id="34819" name="Picture 3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362200"/>
            <a:ext cx="6162675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2514600" y="2133600"/>
            <a:ext cx="4114800" cy="4191000"/>
          </a:xfrm>
          <a:prstGeom prst="line">
            <a:avLst/>
          </a:prstGeom>
          <a:noFill/>
          <a:ln w="1270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 rot="5400000">
            <a:off x="2400300" y="2095500"/>
            <a:ext cx="4191000" cy="4267200"/>
          </a:xfrm>
          <a:prstGeom prst="line">
            <a:avLst/>
          </a:prstGeom>
          <a:noFill/>
          <a:ln w="1270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 spd="slow">
    <p:cover dir="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utoUpdateAnimBg="0"/>
      <p:bldP spid="34821" grpId="0" animBg="1"/>
      <p:bldP spid="348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10A15-0DB8-4AB2-8B31-18163DCE3240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Схема моделирования для оптимизации по критерию «минимум времени регулирования».</a:t>
            </a:r>
          </a:p>
        </p:txBody>
      </p:sp>
      <p:graphicFrame>
        <p:nvGraphicFramePr>
          <p:cNvPr id="35898" name="Object 58"/>
          <p:cNvGraphicFramePr>
            <a:graphicFrameLocks noChangeAspect="1"/>
          </p:cNvGraphicFramePr>
          <p:nvPr/>
        </p:nvGraphicFramePr>
        <p:xfrm>
          <a:off x="685800" y="2209800"/>
          <a:ext cx="7691438" cy="394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1" name="Visio" r:id="rId4" imgW="6187680" imgH="3213720" progId="Visio.Drawing.6">
                  <p:embed/>
                </p:oleObj>
              </mc:Choice>
              <mc:Fallback>
                <p:oleObj name="Visio" r:id="rId4" imgW="6187680" imgH="3213720" progId="Visio.Drawing.6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09800"/>
                        <a:ext cx="7691438" cy="394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900" name="Text Box 60"/>
          <p:cNvSpPr txBox="1">
            <a:spLocks noChangeArrowheads="1"/>
          </p:cNvSpPr>
          <p:nvPr/>
        </p:nvSpPr>
        <p:spPr bwMode="auto">
          <a:xfrm>
            <a:off x="7924800" y="5105400"/>
            <a:ext cx="682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 b="1"/>
              <a:t>ЦФ</a:t>
            </a:r>
          </a:p>
        </p:txBody>
      </p:sp>
    </p:spTree>
  </p:cSld>
  <p:clrMapOvr>
    <a:masterClrMapping/>
  </p:clrMapOvr>
  <p:transition spd="slow">
    <p:cover dir="d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90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F9DF4-6FD6-49D5-BFFA-0B2706EAE659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Переходная функция исходной системы</a:t>
            </a:r>
          </a:p>
        </p:txBody>
      </p:sp>
      <p:grpSp>
        <p:nvGrpSpPr>
          <p:cNvPr id="32774" name="Group 6"/>
          <p:cNvGrpSpPr>
            <a:grpSpLocks/>
          </p:cNvGrpSpPr>
          <p:nvPr/>
        </p:nvGrpSpPr>
        <p:grpSpPr bwMode="auto">
          <a:xfrm>
            <a:off x="1524000" y="1981200"/>
            <a:ext cx="6096000" cy="3657600"/>
            <a:chOff x="960" y="1248"/>
            <a:chExt cx="3840" cy="2226"/>
          </a:xfrm>
        </p:grpSpPr>
        <p:graphicFrame>
          <p:nvGraphicFramePr>
            <p:cNvPr id="32771" name="Object 3"/>
            <p:cNvGraphicFramePr>
              <a:graphicFrameLocks noChangeAspect="1"/>
            </p:cNvGraphicFramePr>
            <p:nvPr/>
          </p:nvGraphicFramePr>
          <p:xfrm>
            <a:off x="1008" y="1344"/>
            <a:ext cx="3792" cy="21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87" r:id="rId4" imgW="6690732" imgH="2257007" progId="Word.Picture.8">
                    <p:embed/>
                  </p:oleObj>
                </mc:Choice>
                <mc:Fallback>
                  <p:oleObj r:id="rId4" imgW="6690732" imgH="2257007" progId="Word.Picture.8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1344"/>
                          <a:ext cx="3792" cy="213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773" name="Text Box 5"/>
            <p:cNvSpPr txBox="1">
              <a:spLocks noChangeArrowheads="1"/>
            </p:cNvSpPr>
            <p:nvPr/>
          </p:nvSpPr>
          <p:spPr bwMode="auto">
            <a:xfrm>
              <a:off x="960" y="1248"/>
              <a:ext cx="384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ru-RU" sz="2000" i="1">
                  <a:solidFill>
                    <a:schemeClr val="bg2"/>
                  </a:solidFill>
                </a:rPr>
                <a:t>v(t)</a:t>
              </a:r>
              <a:endParaRPr lang="ru-RU" altLang="ru-RU" sz="2000" i="1">
                <a:solidFill>
                  <a:schemeClr val="bg2"/>
                </a:solidFill>
              </a:endParaRPr>
            </a:p>
          </p:txBody>
        </p:sp>
      </p:grp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2667000" y="2743200"/>
            <a:ext cx="0" cy="2590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1828800" y="2438400"/>
            <a:ext cx="6096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778" name="AutoShape 10"/>
          <p:cNvSpPr>
            <a:spLocks/>
          </p:cNvSpPr>
          <p:nvPr/>
        </p:nvSpPr>
        <p:spPr bwMode="auto">
          <a:xfrm>
            <a:off x="2209800" y="2133600"/>
            <a:ext cx="990600" cy="228600"/>
          </a:xfrm>
          <a:prstGeom prst="borderCallout2">
            <a:avLst>
              <a:gd name="adj1" fmla="val 50000"/>
              <a:gd name="adj2" fmla="val -7694"/>
              <a:gd name="adj3" fmla="val 50000"/>
              <a:gd name="adj4" fmla="val -26602"/>
              <a:gd name="adj5" fmla="val 98611"/>
              <a:gd name="adj6" fmla="val -4615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 type="triangle" w="med" len="med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/>
          <a:lstStyle/>
          <a:p>
            <a:pPr algn="l"/>
            <a:r>
              <a:rPr lang="en-US" altLang="ru-RU" sz="1600" b="1">
                <a:solidFill>
                  <a:schemeClr val="bg2"/>
                </a:solidFill>
              </a:rPr>
              <a:t>17% =</a:t>
            </a:r>
            <a:endParaRPr lang="ru-RU" altLang="ru-RU" sz="1600" b="1">
              <a:solidFill>
                <a:schemeClr val="bg2"/>
              </a:solidFill>
            </a:endParaRPr>
          </a:p>
        </p:txBody>
      </p:sp>
      <p:graphicFrame>
        <p:nvGraphicFramePr>
          <p:cNvPr id="32780" name="Object 12"/>
          <p:cNvGraphicFramePr>
            <a:graphicFrameLocks noChangeAspect="1"/>
          </p:cNvGraphicFramePr>
          <p:nvPr/>
        </p:nvGraphicFramePr>
        <p:xfrm>
          <a:off x="2895600" y="2133600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Формула" r:id="rId6" imgW="152280" imgH="139680" progId="Equation.3">
                  <p:embed/>
                </p:oleObj>
              </mc:Choice>
              <mc:Fallback>
                <p:oleObj name="Формула" r:id="rId6" imgW="152280" imgH="1396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133600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2" name="Oval 14"/>
          <p:cNvSpPr>
            <a:spLocks noChangeArrowheads="1"/>
          </p:cNvSpPr>
          <p:nvPr/>
        </p:nvSpPr>
        <p:spPr bwMode="auto">
          <a:xfrm>
            <a:off x="1524000" y="2362200"/>
            <a:ext cx="304800" cy="228600"/>
          </a:xfrm>
          <a:prstGeom prst="ellips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85" name="AutoShape 17"/>
          <p:cNvSpPr>
            <a:spLocks noChangeArrowheads="1"/>
          </p:cNvSpPr>
          <p:nvPr/>
        </p:nvSpPr>
        <p:spPr bwMode="auto">
          <a:xfrm>
            <a:off x="1676400" y="5410200"/>
            <a:ext cx="1066800" cy="228600"/>
          </a:xfrm>
          <a:prstGeom prst="wedgeRectCallout">
            <a:avLst>
              <a:gd name="adj1" fmla="val 43005"/>
              <a:gd name="adj2" fmla="val -88194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1676400" y="5334000"/>
            <a:ext cx="1219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ru-RU" sz="1600" b="1">
                <a:solidFill>
                  <a:schemeClr val="hlink"/>
                </a:solidFill>
              </a:rPr>
              <a:t>t</a:t>
            </a:r>
            <a:r>
              <a:rPr lang="ru-RU" altLang="ru-RU" sz="1600" b="1" baseline="-25000">
                <a:solidFill>
                  <a:schemeClr val="hlink"/>
                </a:solidFill>
              </a:rPr>
              <a:t>рег</a:t>
            </a:r>
            <a:r>
              <a:rPr lang="en-US" altLang="ru-RU" sz="1600" b="1">
                <a:solidFill>
                  <a:schemeClr val="hlink"/>
                </a:solidFill>
              </a:rPr>
              <a:t>= 1,4 c</a:t>
            </a:r>
            <a:endParaRPr lang="ru-RU" altLang="ru-RU" sz="1600" b="1">
              <a:solidFill>
                <a:schemeClr val="hlink"/>
              </a:solidFill>
            </a:endParaRPr>
          </a:p>
        </p:txBody>
      </p:sp>
      <p:graphicFrame>
        <p:nvGraphicFramePr>
          <p:cNvPr id="32786" name="Object 18"/>
          <p:cNvGraphicFramePr>
            <a:graphicFrameLocks noChangeAspect="1"/>
          </p:cNvGraphicFramePr>
          <p:nvPr/>
        </p:nvGraphicFramePr>
        <p:xfrm>
          <a:off x="1828800" y="2438400"/>
          <a:ext cx="4833938" cy="289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Visio" r:id="rId8" imgW="4757400" imgH="2890440" progId="Visio.Drawing.6">
                  <p:embed/>
                </p:oleObj>
              </mc:Choice>
              <mc:Fallback>
                <p:oleObj name="Visio" r:id="rId8" imgW="4757400" imgH="2890440" progId="Visio.Drawing.6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8400"/>
                        <a:ext cx="4833938" cy="289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ver dir="l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8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5" grpId="0" animBg="1"/>
      <p:bldP spid="32777" grpId="0" animBg="1"/>
      <p:bldP spid="32778" grpId="0" animBg="1" autoUpdateAnimBg="0"/>
      <p:bldP spid="32782" grpId="0" animBg="1"/>
      <p:bldP spid="32785" grpId="0" animBg="1" autoUpdateAnimBg="0"/>
      <p:bldP spid="3277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7596-67A7-4814-B739-9F6171D7FF6E}" type="slidenum">
              <a:rPr lang="ru-RU" altLang="ru-RU"/>
              <a:pPr/>
              <a:t>19</a:t>
            </a:fld>
            <a:endParaRPr lang="ru-RU" altLang="ru-RU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1143000" y="1198563"/>
          <a:ext cx="7400925" cy="503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7" name="Диаграмма" r:id="rId4" imgW="6705961" imgH="4181766" progId="Excel.Chart.8">
                  <p:embed/>
                </p:oleObj>
              </mc:Choice>
              <mc:Fallback>
                <p:oleObj name="Диаграмма" r:id="rId4" imgW="6705961" imgH="4181766" progId="Excel.Chart.8">
                  <p:embed/>
                  <p:pic>
                    <p:nvPicPr>
                      <p:cNvPr id="0" name="Object 2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198563"/>
                        <a:ext cx="7400925" cy="503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1752600" y="1524000"/>
            <a:ext cx="457200" cy="533400"/>
            <a:chOff x="289" y="170"/>
            <a:chExt cx="39" cy="57"/>
          </a:xfrm>
        </p:grpSpPr>
        <p:graphicFrame>
          <p:nvGraphicFramePr>
            <p:cNvPr id="39940" name="Object 4"/>
            <p:cNvGraphicFramePr>
              <a:graphicFrameLocks noChangeAspect="1"/>
            </p:cNvGraphicFramePr>
            <p:nvPr/>
          </p:nvGraphicFramePr>
          <p:xfrm>
            <a:off x="290" y="183"/>
            <a:ext cx="38" cy="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78" name="Формула" r:id="rId6" imgW="203040" imgH="228600" progId="Equation.3">
                    <p:embed/>
                  </p:oleObj>
                </mc:Choice>
                <mc:Fallback>
                  <p:oleObj name="Формула" r:id="rId6" imgW="203040" imgH="2286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grayscl/>
                          <a:biLevel thresh="50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" y="183"/>
                          <a:ext cx="38" cy="43"/>
                        </a:xfrm>
                        <a:prstGeom prst="rect">
                          <a:avLst/>
                        </a:prstGeom>
                        <a:solidFill>
                          <a:srgbClr val="CCFFCC"/>
                        </a:solidFill>
                        <a:ln w="9525">
                          <a:solidFill>
                            <a:srgbClr val="0000FF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941" name="Line 5"/>
            <p:cNvSpPr>
              <a:spLocks noChangeShapeType="1"/>
            </p:cNvSpPr>
            <p:nvPr/>
          </p:nvSpPr>
          <p:spPr bwMode="auto">
            <a:xfrm flipV="1">
              <a:off x="289" y="170"/>
              <a:ext cx="0" cy="57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9942" name="Group 6"/>
          <p:cNvGrpSpPr>
            <a:grpSpLocks/>
          </p:cNvGrpSpPr>
          <p:nvPr/>
        </p:nvGrpSpPr>
        <p:grpSpPr bwMode="auto">
          <a:xfrm>
            <a:off x="7848600" y="5029200"/>
            <a:ext cx="600075" cy="409575"/>
            <a:chOff x="833" y="491"/>
            <a:chExt cx="63" cy="43"/>
          </a:xfrm>
        </p:grpSpPr>
        <p:graphicFrame>
          <p:nvGraphicFramePr>
            <p:cNvPr id="39943" name="Object 7"/>
            <p:cNvGraphicFramePr>
              <a:graphicFrameLocks noChangeAspect="1"/>
            </p:cNvGraphicFramePr>
            <p:nvPr/>
          </p:nvGraphicFramePr>
          <p:xfrm>
            <a:off x="836" y="491"/>
            <a:ext cx="51" cy="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79" name="Формула" r:id="rId8" imgW="253800" imgH="253800" progId="Equation.3">
                    <p:embed/>
                  </p:oleObj>
                </mc:Choice>
                <mc:Fallback>
                  <p:oleObj name="Формула" r:id="rId8" imgW="253800" imgH="25380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grayscl/>
                          <a:biLevel thresh="50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6" y="491"/>
                          <a:ext cx="51" cy="42"/>
                        </a:xfrm>
                        <a:prstGeom prst="rect">
                          <a:avLst/>
                        </a:prstGeom>
                        <a:solidFill>
                          <a:srgbClr val="CCFFCC"/>
                        </a:solidFill>
                        <a:ln w="9525">
                          <a:solidFill>
                            <a:srgbClr val="0000FF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944" name="Line 8"/>
            <p:cNvSpPr>
              <a:spLocks noChangeShapeType="1"/>
            </p:cNvSpPr>
            <p:nvPr/>
          </p:nvSpPr>
          <p:spPr bwMode="auto">
            <a:xfrm>
              <a:off x="833" y="534"/>
              <a:ext cx="63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3810000" y="3124200"/>
            <a:ext cx="228600" cy="2286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6" name="Oval 10"/>
          <p:cNvSpPr>
            <a:spLocks noChangeArrowheads="1"/>
          </p:cNvSpPr>
          <p:nvPr/>
        </p:nvSpPr>
        <p:spPr bwMode="auto">
          <a:xfrm>
            <a:off x="6477000" y="2438400"/>
            <a:ext cx="190500" cy="1905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7" name="AutoShape 11"/>
          <p:cNvSpPr>
            <a:spLocks noChangeArrowheads="1"/>
          </p:cNvSpPr>
          <p:nvPr/>
        </p:nvSpPr>
        <p:spPr bwMode="auto">
          <a:xfrm>
            <a:off x="3962400" y="2438400"/>
            <a:ext cx="1219200" cy="514350"/>
          </a:xfrm>
          <a:prstGeom prst="wedgeRoundRectCallout">
            <a:avLst>
              <a:gd name="adj1" fmla="val -49218"/>
              <a:gd name="adj2" fmla="val 90741"/>
              <a:gd name="adj3" fmla="val 16667"/>
            </a:avLst>
          </a:prstGeom>
          <a:solidFill>
            <a:srgbClr val="00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altLang="ru-RU" sz="1200" b="1">
                <a:solidFill>
                  <a:schemeClr val="bg1"/>
                </a:solidFill>
              </a:rPr>
              <a:t>По критерию СКО</a:t>
            </a:r>
          </a:p>
        </p:txBody>
      </p:sp>
      <p:sp>
        <p:nvSpPr>
          <p:cNvPr id="39948" name="AutoShape 12"/>
          <p:cNvSpPr>
            <a:spLocks noChangeArrowheads="1"/>
          </p:cNvSpPr>
          <p:nvPr/>
        </p:nvSpPr>
        <p:spPr bwMode="auto">
          <a:xfrm>
            <a:off x="7010400" y="1828800"/>
            <a:ext cx="914400" cy="457200"/>
          </a:xfrm>
          <a:prstGeom prst="wedgeRoundRectCallout">
            <a:avLst>
              <a:gd name="adj1" fmla="val -89931"/>
              <a:gd name="adj2" fmla="val 91319"/>
              <a:gd name="adj3" fmla="val 16667"/>
            </a:avLst>
          </a:prstGeom>
          <a:solidFill>
            <a:srgbClr val="FF00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 eaLnBrk="0" hangingPunct="0"/>
            <a:r>
              <a:rPr lang="ru-RU" altLang="ru-RU" sz="1200" b="1">
                <a:solidFill>
                  <a:schemeClr val="folHlink"/>
                </a:solidFill>
              </a:rPr>
              <a:t>Исходная</a:t>
            </a:r>
          </a:p>
          <a:p>
            <a:pPr eaLnBrk="0" hangingPunct="0"/>
            <a:r>
              <a:rPr lang="ru-RU" altLang="ru-RU" sz="1200" b="1">
                <a:solidFill>
                  <a:schemeClr val="folHlink"/>
                </a:solidFill>
              </a:rPr>
              <a:t>система</a:t>
            </a:r>
          </a:p>
        </p:txBody>
      </p:sp>
      <p:sp>
        <p:nvSpPr>
          <p:cNvPr id="39949" name="Oval 13"/>
          <p:cNvSpPr>
            <a:spLocks noChangeArrowheads="1"/>
          </p:cNvSpPr>
          <p:nvPr/>
        </p:nvSpPr>
        <p:spPr bwMode="auto">
          <a:xfrm>
            <a:off x="2514600" y="2895600"/>
            <a:ext cx="200025" cy="200025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50" name="AutoShape 14"/>
          <p:cNvSpPr>
            <a:spLocks noChangeArrowheads="1"/>
          </p:cNvSpPr>
          <p:nvPr/>
        </p:nvSpPr>
        <p:spPr bwMode="auto">
          <a:xfrm>
            <a:off x="2590800" y="2209800"/>
            <a:ext cx="1371600" cy="457200"/>
          </a:xfrm>
          <a:prstGeom prst="wedgeRoundRectCallout">
            <a:avLst>
              <a:gd name="adj1" fmla="val -43056"/>
              <a:gd name="adj2" fmla="val 96875"/>
              <a:gd name="adj3" fmla="val 16667"/>
            </a:avLst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altLang="ru-RU" sz="1200" b="1">
                <a:solidFill>
                  <a:schemeClr val="bg1"/>
                </a:solidFill>
              </a:rPr>
              <a:t>По времени регулирования</a:t>
            </a:r>
          </a:p>
        </p:txBody>
      </p:sp>
      <p:sp>
        <p:nvSpPr>
          <p:cNvPr id="39951" name="AutoShape 15"/>
          <p:cNvSpPr>
            <a:spLocks noChangeArrowheads="1"/>
          </p:cNvSpPr>
          <p:nvPr/>
        </p:nvSpPr>
        <p:spPr bwMode="auto">
          <a:xfrm>
            <a:off x="6400800" y="4495800"/>
            <a:ext cx="2057400" cy="304800"/>
          </a:xfrm>
          <a:prstGeom prst="wedgeRoundRectCallout">
            <a:avLst>
              <a:gd name="adj1" fmla="val -18440"/>
              <a:gd name="adj2" fmla="val 235940"/>
              <a:gd name="adj3" fmla="val 16667"/>
            </a:avLst>
          </a:pr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altLang="ru-RU" sz="1200" b="1">
                <a:solidFill>
                  <a:schemeClr val="bg1"/>
                </a:solidFill>
              </a:rPr>
              <a:t>По перерегулированию</a:t>
            </a:r>
          </a:p>
        </p:txBody>
      </p:sp>
      <p:sp>
        <p:nvSpPr>
          <p:cNvPr id="39957" name="AutoShape 21"/>
          <p:cNvSpPr>
            <a:spLocks noChangeArrowheads="1"/>
          </p:cNvSpPr>
          <p:nvPr/>
        </p:nvSpPr>
        <p:spPr bwMode="auto">
          <a:xfrm>
            <a:off x="5715000" y="2667000"/>
            <a:ext cx="2667000" cy="914400"/>
          </a:xfrm>
          <a:prstGeom prst="wedgeRoundRectCallout">
            <a:avLst>
              <a:gd name="adj1" fmla="val -58273"/>
              <a:gd name="adj2" fmla="val 25347"/>
              <a:gd name="adj3" fmla="val 16667"/>
            </a:avLst>
          </a:prstGeom>
          <a:solidFill>
            <a:srgbClr val="00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altLang="ru-RU" sz="1200" b="1">
                <a:solidFill>
                  <a:schemeClr val="bg1"/>
                </a:solidFill>
              </a:rPr>
              <a:t>По суперкритерию </a:t>
            </a:r>
          </a:p>
        </p:txBody>
      </p:sp>
      <p:grpSp>
        <p:nvGrpSpPr>
          <p:cNvPr id="39960" name="Group 24"/>
          <p:cNvGrpSpPr>
            <a:grpSpLocks/>
          </p:cNvGrpSpPr>
          <p:nvPr/>
        </p:nvGrpSpPr>
        <p:grpSpPr bwMode="auto">
          <a:xfrm>
            <a:off x="2667000" y="3048000"/>
            <a:ext cx="4343400" cy="2362200"/>
            <a:chOff x="1680" y="1920"/>
            <a:chExt cx="2736" cy="1488"/>
          </a:xfrm>
        </p:grpSpPr>
        <p:sp>
          <p:nvSpPr>
            <p:cNvPr id="39953" name="Line 17"/>
            <p:cNvSpPr>
              <a:spLocks noChangeShapeType="1"/>
            </p:cNvSpPr>
            <p:nvPr/>
          </p:nvSpPr>
          <p:spPr bwMode="auto">
            <a:xfrm flipH="1">
              <a:off x="2208" y="2112"/>
              <a:ext cx="1248" cy="52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9954" name="Line 18"/>
            <p:cNvSpPr>
              <a:spLocks noChangeShapeType="1"/>
            </p:cNvSpPr>
            <p:nvPr/>
          </p:nvSpPr>
          <p:spPr bwMode="auto">
            <a:xfrm flipH="1">
              <a:off x="2784" y="2112"/>
              <a:ext cx="672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9955" name="Line 19"/>
            <p:cNvSpPr>
              <a:spLocks noChangeShapeType="1"/>
            </p:cNvSpPr>
            <p:nvPr/>
          </p:nvSpPr>
          <p:spPr bwMode="auto">
            <a:xfrm flipH="1">
              <a:off x="3312" y="2112"/>
              <a:ext cx="144" cy="100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9956" name="Line 20"/>
            <p:cNvSpPr>
              <a:spLocks noChangeShapeType="1"/>
            </p:cNvSpPr>
            <p:nvPr/>
          </p:nvSpPr>
          <p:spPr bwMode="auto">
            <a:xfrm>
              <a:off x="3456" y="2112"/>
              <a:ext cx="384" cy="115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9958" name="Line 22"/>
            <p:cNvSpPr>
              <a:spLocks noChangeShapeType="1"/>
            </p:cNvSpPr>
            <p:nvPr/>
          </p:nvSpPr>
          <p:spPr bwMode="auto">
            <a:xfrm>
              <a:off x="3456" y="2112"/>
              <a:ext cx="960" cy="12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9959" name="Line 23"/>
            <p:cNvSpPr>
              <a:spLocks noChangeShapeType="1"/>
            </p:cNvSpPr>
            <p:nvPr/>
          </p:nvSpPr>
          <p:spPr bwMode="auto">
            <a:xfrm flipH="1" flipV="1">
              <a:off x="1680" y="1920"/>
              <a:ext cx="1776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39962" name="Oval 26"/>
          <p:cNvSpPr>
            <a:spLocks noChangeArrowheads="1"/>
          </p:cNvSpPr>
          <p:nvPr/>
        </p:nvSpPr>
        <p:spPr bwMode="auto">
          <a:xfrm>
            <a:off x="6934200" y="5334000"/>
            <a:ext cx="228600" cy="228600"/>
          </a:xfrm>
          <a:prstGeom prst="ellipse">
            <a:avLst/>
          </a:prstGeom>
          <a:solidFill>
            <a:schemeClr val="tx2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9963" name="Object 27"/>
          <p:cNvGraphicFramePr>
            <a:graphicFrameLocks noChangeAspect="1"/>
          </p:cNvGraphicFramePr>
          <p:nvPr/>
        </p:nvGraphicFramePr>
        <p:xfrm>
          <a:off x="5867400" y="3048000"/>
          <a:ext cx="23622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0" name="Формула" r:id="rId10" imgW="1371600" imgH="253800" progId="Equation.3">
                  <p:embed/>
                </p:oleObj>
              </mc:Choice>
              <mc:Fallback>
                <p:oleObj name="Формула" r:id="rId10" imgW="1371600" imgH="2538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048000"/>
                        <a:ext cx="2362200" cy="3794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4" name="Object 28"/>
          <p:cNvGraphicFramePr>
            <a:graphicFrameLocks noChangeAspect="1"/>
          </p:cNvGraphicFramePr>
          <p:nvPr/>
        </p:nvGraphicFramePr>
        <p:xfrm>
          <a:off x="7086600" y="5105400"/>
          <a:ext cx="762000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1" name="Формула" r:id="rId12" imgW="342720" imgH="177480" progId="Equation.3">
                  <p:embed/>
                </p:oleObj>
              </mc:Choice>
              <mc:Fallback>
                <p:oleObj name="Формула" r:id="rId12" imgW="342720" imgH="1774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105400"/>
                        <a:ext cx="762000" cy="2651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5" name="Object 29"/>
          <p:cNvGraphicFramePr>
            <a:graphicFrameLocks noChangeAspect="1"/>
          </p:cNvGraphicFramePr>
          <p:nvPr/>
        </p:nvGraphicFramePr>
        <p:xfrm>
          <a:off x="1905000" y="3124200"/>
          <a:ext cx="81915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2" name="Формула" r:id="rId14" imgW="368280" imgH="177480" progId="Equation.3">
                  <p:embed/>
                </p:oleObj>
              </mc:Choice>
              <mc:Fallback>
                <p:oleObj name="Формула" r:id="rId14" imgW="368280" imgH="1774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124200"/>
                        <a:ext cx="819150" cy="2841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0" y="304800"/>
            <a:ext cx="9144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Построение множества Парето</a:t>
            </a:r>
          </a:p>
        </p:txBody>
      </p:sp>
      <p:sp>
        <p:nvSpPr>
          <p:cNvPr id="39970" name="Freeform 34"/>
          <p:cNvSpPr>
            <a:spLocks/>
          </p:cNvSpPr>
          <p:nvPr/>
        </p:nvSpPr>
        <p:spPr bwMode="auto">
          <a:xfrm>
            <a:off x="2590800" y="2971800"/>
            <a:ext cx="4467225" cy="2481263"/>
          </a:xfrm>
          <a:custGeom>
            <a:avLst/>
            <a:gdLst>
              <a:gd name="T0" fmla="*/ 0 w 2814"/>
              <a:gd name="T1" fmla="*/ 0 h 1563"/>
              <a:gd name="T2" fmla="*/ 558 w 2814"/>
              <a:gd name="T3" fmla="*/ 792 h 1563"/>
              <a:gd name="T4" fmla="*/ 1110 w 2814"/>
              <a:gd name="T5" fmla="*/ 1095 h 1563"/>
              <a:gd name="T6" fmla="*/ 1674 w 2814"/>
              <a:gd name="T7" fmla="*/ 1296 h 1563"/>
              <a:gd name="T8" fmla="*/ 2223 w 2814"/>
              <a:gd name="T9" fmla="*/ 1452 h 1563"/>
              <a:gd name="T10" fmla="*/ 2814 w 2814"/>
              <a:gd name="T11" fmla="*/ 1563 h 1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814" h="1563">
                <a:moveTo>
                  <a:pt x="0" y="0"/>
                </a:moveTo>
                <a:cubicBezTo>
                  <a:pt x="93" y="132"/>
                  <a:pt x="373" y="610"/>
                  <a:pt x="558" y="792"/>
                </a:cubicBezTo>
                <a:lnTo>
                  <a:pt x="1110" y="1095"/>
                </a:lnTo>
                <a:lnTo>
                  <a:pt x="1674" y="1296"/>
                </a:lnTo>
                <a:lnTo>
                  <a:pt x="2223" y="1452"/>
                </a:lnTo>
                <a:cubicBezTo>
                  <a:pt x="2413" y="1496"/>
                  <a:pt x="2716" y="1545"/>
                  <a:pt x="2814" y="1563"/>
                </a:cubicBezTo>
              </a:path>
            </a:pathLst>
          </a:custGeom>
          <a:noFill/>
          <a:ln w="12700" cap="flat" cmpd="sng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9971" name="Freeform 35"/>
          <p:cNvSpPr>
            <a:spLocks/>
          </p:cNvSpPr>
          <p:nvPr/>
        </p:nvSpPr>
        <p:spPr bwMode="auto">
          <a:xfrm>
            <a:off x="2590800" y="2971800"/>
            <a:ext cx="4467225" cy="2481263"/>
          </a:xfrm>
          <a:custGeom>
            <a:avLst/>
            <a:gdLst>
              <a:gd name="T0" fmla="*/ 0 w 2814"/>
              <a:gd name="T1" fmla="*/ 0 h 1563"/>
              <a:gd name="T2" fmla="*/ 237 w 2814"/>
              <a:gd name="T3" fmla="*/ 447 h 1563"/>
              <a:gd name="T4" fmla="*/ 558 w 2814"/>
              <a:gd name="T5" fmla="*/ 792 h 1563"/>
              <a:gd name="T6" fmla="*/ 840 w 2814"/>
              <a:gd name="T7" fmla="*/ 966 h 1563"/>
              <a:gd name="T8" fmla="*/ 1110 w 2814"/>
              <a:gd name="T9" fmla="*/ 1095 h 1563"/>
              <a:gd name="T10" fmla="*/ 1395 w 2814"/>
              <a:gd name="T11" fmla="*/ 1209 h 1563"/>
              <a:gd name="T12" fmla="*/ 1674 w 2814"/>
              <a:gd name="T13" fmla="*/ 1296 h 1563"/>
              <a:gd name="T14" fmla="*/ 1941 w 2814"/>
              <a:gd name="T15" fmla="*/ 1380 h 1563"/>
              <a:gd name="T16" fmla="*/ 2223 w 2814"/>
              <a:gd name="T17" fmla="*/ 1452 h 1563"/>
              <a:gd name="T18" fmla="*/ 2502 w 2814"/>
              <a:gd name="T19" fmla="*/ 1515 h 1563"/>
              <a:gd name="T20" fmla="*/ 2814 w 2814"/>
              <a:gd name="T21" fmla="*/ 1563 h 1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814" h="1563">
                <a:moveTo>
                  <a:pt x="0" y="0"/>
                </a:moveTo>
                <a:cubicBezTo>
                  <a:pt x="39" y="74"/>
                  <a:pt x="144" y="315"/>
                  <a:pt x="237" y="447"/>
                </a:cubicBezTo>
                <a:cubicBezTo>
                  <a:pt x="330" y="579"/>
                  <a:pt x="458" y="706"/>
                  <a:pt x="558" y="792"/>
                </a:cubicBezTo>
                <a:lnTo>
                  <a:pt x="840" y="966"/>
                </a:lnTo>
                <a:lnTo>
                  <a:pt x="1110" y="1095"/>
                </a:lnTo>
                <a:lnTo>
                  <a:pt x="1395" y="1209"/>
                </a:lnTo>
                <a:lnTo>
                  <a:pt x="1674" y="1296"/>
                </a:lnTo>
                <a:lnTo>
                  <a:pt x="1941" y="1380"/>
                </a:lnTo>
                <a:lnTo>
                  <a:pt x="2223" y="1452"/>
                </a:lnTo>
                <a:cubicBezTo>
                  <a:pt x="2316" y="1474"/>
                  <a:pt x="2404" y="1497"/>
                  <a:pt x="2502" y="1515"/>
                </a:cubicBezTo>
                <a:cubicBezTo>
                  <a:pt x="2600" y="1533"/>
                  <a:pt x="2749" y="1553"/>
                  <a:pt x="2814" y="1563"/>
                </a:cubicBezTo>
              </a:path>
            </a:pathLst>
          </a:custGeom>
          <a:noFill/>
          <a:ln w="76200" cap="flat" cmpd="sng">
            <a:solidFill>
              <a:schemeClr val="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9972" name="AutoShape 36"/>
          <p:cNvSpPr>
            <a:spLocks noChangeArrowheads="1"/>
          </p:cNvSpPr>
          <p:nvPr/>
        </p:nvSpPr>
        <p:spPr bwMode="auto">
          <a:xfrm>
            <a:off x="1752600" y="4648200"/>
            <a:ext cx="1524000" cy="685800"/>
          </a:xfrm>
          <a:prstGeom prst="wedgeRoundRectCallout">
            <a:avLst>
              <a:gd name="adj1" fmla="val 92500"/>
              <a:gd name="adj2" fmla="val -63657"/>
              <a:gd name="adj3" fmla="val 16667"/>
            </a:avLst>
          </a:prstGeom>
          <a:solidFill>
            <a:schemeClr val="accent1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1800" b="1">
                <a:solidFill>
                  <a:schemeClr val="hlink"/>
                </a:solidFill>
              </a:rPr>
              <a:t>Множество Парето</a:t>
            </a:r>
          </a:p>
        </p:txBody>
      </p:sp>
      <p:graphicFrame>
        <p:nvGraphicFramePr>
          <p:cNvPr id="39973" name="Object 37"/>
          <p:cNvGraphicFramePr>
            <a:graphicFrameLocks noChangeAspect="1"/>
          </p:cNvGraphicFramePr>
          <p:nvPr/>
        </p:nvGraphicFramePr>
        <p:xfrm>
          <a:off x="2514600" y="4114800"/>
          <a:ext cx="84455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3" name="Формула" r:id="rId16" imgW="482400" imgH="203040" progId="Equation.3">
                  <p:embed/>
                </p:oleObj>
              </mc:Choice>
              <mc:Fallback>
                <p:oleObj name="Формула" r:id="rId16" imgW="482400" imgH="20304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14800"/>
                        <a:ext cx="844550" cy="257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74" name="Object 38"/>
          <p:cNvGraphicFramePr>
            <a:graphicFrameLocks noChangeAspect="1"/>
          </p:cNvGraphicFramePr>
          <p:nvPr/>
        </p:nvGraphicFramePr>
        <p:xfrm>
          <a:off x="3581400" y="4800600"/>
          <a:ext cx="844550" cy="25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4" name="Формула" r:id="rId18" imgW="482400" imgH="203040" progId="Equation.3">
                  <p:embed/>
                </p:oleObj>
              </mc:Choice>
              <mc:Fallback>
                <p:oleObj name="Формула" r:id="rId18" imgW="482400" imgH="20304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800600"/>
                        <a:ext cx="844550" cy="2555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75" name="Object 39"/>
          <p:cNvGraphicFramePr>
            <a:graphicFrameLocks noChangeAspect="1"/>
          </p:cNvGraphicFramePr>
          <p:nvPr/>
        </p:nvGraphicFramePr>
        <p:xfrm>
          <a:off x="4419600" y="5105400"/>
          <a:ext cx="84455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5" name="Формула" r:id="rId20" imgW="482400" imgH="203040" progId="Equation.3">
                  <p:embed/>
                </p:oleObj>
              </mc:Choice>
              <mc:Fallback>
                <p:oleObj name="Формула" r:id="rId20" imgW="482400" imgH="20304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105400"/>
                        <a:ext cx="844550" cy="257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76" name="Object 40"/>
          <p:cNvGraphicFramePr>
            <a:graphicFrameLocks noChangeAspect="1"/>
          </p:cNvGraphicFramePr>
          <p:nvPr/>
        </p:nvGraphicFramePr>
        <p:xfrm>
          <a:off x="5562600" y="5334000"/>
          <a:ext cx="830263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6" name="Формула" r:id="rId22" imgW="469800" imgH="203040" progId="Equation.3">
                  <p:embed/>
                </p:oleObj>
              </mc:Choice>
              <mc:Fallback>
                <p:oleObj name="Формула" r:id="rId22" imgW="469800" imgH="20304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334000"/>
                        <a:ext cx="830263" cy="2587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zoom dir="in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9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3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39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9938" grpId="0"/>
      <p:bldP spid="39945" grpId="0" animBg="1"/>
      <p:bldP spid="39946" grpId="0" animBg="1"/>
      <p:bldP spid="39947" grpId="0" animBg="1" autoUpdateAnimBg="0"/>
      <p:bldP spid="39948" grpId="0" animBg="1" autoUpdateAnimBg="0"/>
      <p:bldP spid="39949" grpId="0" animBg="1"/>
      <p:bldP spid="39950" grpId="0" animBg="1" autoUpdateAnimBg="0"/>
      <p:bldP spid="39951" grpId="0" animBg="1" autoUpdateAnimBg="0"/>
      <p:bldP spid="39957" grpId="0" animBg="1" autoUpdateAnimBg="0"/>
      <p:bldP spid="39962" grpId="0" animBg="1"/>
      <p:bldP spid="39966" grpId="0" autoUpdateAnimBg="0"/>
      <p:bldP spid="39970" grpId="0" animBg="1"/>
      <p:bldP spid="39971" grpId="0" animBg="1"/>
      <p:bldP spid="3997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6999-C516-4650-A42F-2438C2E4E740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4572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Задание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9067800" cy="5334000"/>
          </a:xfrm>
        </p:spPr>
        <p:txBody>
          <a:bodyPr/>
          <a:lstStyle/>
          <a:p>
            <a:pPr algn="just"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000" b="1"/>
              <a:t>  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Выбрать </a:t>
            </a:r>
            <a:r>
              <a:rPr lang="ru-RU" altLang="ru-RU" sz="2400" b="1">
                <a:solidFill>
                  <a:schemeClr val="hlink"/>
                </a:solidFill>
                <a:cs typeface="Times New Roman" panose="02020603050405020304" pitchFamily="18" charset="0"/>
              </a:rPr>
              <a:t>реальную систему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и</a:t>
            </a:r>
            <a:r>
              <a:rPr lang="ru-RU" altLang="ru-RU" sz="2400" b="1">
                <a:solidFill>
                  <a:schemeClr val="folHlink"/>
                </a:solidFill>
              </a:rPr>
              <a:t> описать ее </a:t>
            </a:r>
            <a:r>
              <a:rPr lang="ru-RU" altLang="ru-RU" sz="2400" b="1">
                <a:solidFill>
                  <a:schemeClr val="hlink"/>
                </a:solidFill>
              </a:rPr>
              <a:t>работу</a:t>
            </a:r>
            <a:r>
              <a:rPr lang="ru-RU" altLang="ru-RU" sz="2400" b="1">
                <a:solidFill>
                  <a:schemeClr val="folHlink"/>
                </a:solidFill>
              </a:rPr>
              <a:t>, приведя</a:t>
            </a:r>
          </a:p>
          <a:p>
            <a:pPr algn="just"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folHlink"/>
                </a:solidFill>
              </a:rPr>
              <a:t>      </a:t>
            </a:r>
            <a:r>
              <a:rPr lang="ru-RU" altLang="ru-RU" sz="2400" b="1">
                <a:solidFill>
                  <a:schemeClr val="hlink"/>
                </a:solidFill>
              </a:rPr>
              <a:t>функциональную схему</a:t>
            </a:r>
            <a:r>
              <a:rPr lang="ru-RU" altLang="ru-RU" sz="2400" b="1">
                <a:solidFill>
                  <a:schemeClr val="folHlink"/>
                </a:solidFill>
              </a:rPr>
              <a:t> (ФС).</a:t>
            </a:r>
          </a:p>
          <a:p>
            <a:pPr algn="just"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  П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олучи</a:t>
            </a:r>
            <a:r>
              <a:rPr lang="ru-RU" altLang="ru-RU" sz="2400" b="1">
                <a:solidFill>
                  <a:schemeClr val="folHlink"/>
                </a:solidFill>
              </a:rPr>
              <a:t>ть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chemeClr val="hlink"/>
                </a:solidFill>
                <a:cs typeface="Times New Roman" panose="02020603050405020304" pitchFamily="18" charset="0"/>
              </a:rPr>
              <a:t>модель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chemeClr val="folHlink"/>
                </a:solidFill>
              </a:rPr>
              <a:t>выбранной системы (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не ниже 3-го</a:t>
            </a:r>
            <a:r>
              <a:rPr lang="ru-RU" altLang="ru-RU" sz="2400" b="1">
                <a:solidFill>
                  <a:schemeClr val="folHlink"/>
                </a:solidFill>
              </a:rPr>
              <a:t>   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chemeClr val="folHlink"/>
                </a:solidFill>
              </a:rPr>
              <a:t>        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порядка</a:t>
            </a:r>
            <a:r>
              <a:rPr lang="ru-RU" altLang="ru-RU" sz="2400" b="1">
                <a:solidFill>
                  <a:schemeClr val="folHlink"/>
                </a:solidFill>
              </a:rPr>
              <a:t>)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в виде </a:t>
            </a:r>
            <a:r>
              <a:rPr lang="ru-RU" altLang="ru-RU" sz="2400" b="1">
                <a:solidFill>
                  <a:schemeClr val="folHlink"/>
                </a:solidFill>
              </a:rPr>
              <a:t>структурной схемы и описать ее связь с ФС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.  </a:t>
            </a:r>
            <a:endParaRPr lang="ru-RU" altLang="ru-RU" sz="2400" b="1">
              <a:solidFill>
                <a:schemeClr val="folHlink"/>
              </a:solidFill>
            </a:endParaRPr>
          </a:p>
          <a:p>
            <a:pPr algn="just"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  Получить </a:t>
            </a:r>
            <a:r>
              <a:rPr lang="ru-RU" altLang="ru-RU" sz="2400" b="1">
                <a:solidFill>
                  <a:schemeClr val="hlink"/>
                </a:solidFill>
              </a:rPr>
              <a:t>переходную функцию</a:t>
            </a:r>
            <a:r>
              <a:rPr lang="ru-RU" altLang="ru-RU" sz="2400" b="1">
                <a:solidFill>
                  <a:schemeClr val="folHlink"/>
                </a:solidFill>
              </a:rPr>
              <a:t> (ПФ) исходной системы.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chemeClr val="folHlink"/>
                </a:solidFill>
              </a:rPr>
              <a:t>   </a:t>
            </a:r>
          </a:p>
          <a:p>
            <a:pPr algn="just"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  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В качестве выходных параметров использовать</a:t>
            </a:r>
            <a:r>
              <a:rPr lang="ru-RU" altLang="ru-RU" sz="2400" b="1">
                <a:solidFill>
                  <a:schemeClr val="folHlink"/>
                </a:solidFill>
              </a:rPr>
              <a:t>: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chemeClr val="folHlink"/>
                </a:solidFill>
              </a:rPr>
              <a:t>   </a:t>
            </a:r>
          </a:p>
          <a:p>
            <a:pPr algn="just"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folHlink"/>
                </a:solidFill>
              </a:rPr>
              <a:t>       1) </a:t>
            </a:r>
            <a:r>
              <a:rPr lang="ru-RU" altLang="ru-RU" sz="2400" b="1">
                <a:solidFill>
                  <a:schemeClr val="hlink"/>
                </a:solidFill>
                <a:cs typeface="Times New Roman" panose="02020603050405020304" pitchFamily="18" charset="0"/>
              </a:rPr>
              <a:t>перерегулирование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и </a:t>
            </a:r>
            <a:r>
              <a:rPr lang="ru-RU" altLang="ru-RU" sz="2400" b="1">
                <a:solidFill>
                  <a:schemeClr val="folHlink"/>
                </a:solidFill>
              </a:rPr>
              <a:t>2) </a:t>
            </a:r>
            <a:r>
              <a:rPr lang="ru-RU" altLang="ru-RU" sz="2400" b="1">
                <a:solidFill>
                  <a:schemeClr val="hlink"/>
                </a:solidFill>
                <a:cs typeface="Times New Roman" panose="02020603050405020304" pitchFamily="18" charset="0"/>
              </a:rPr>
              <a:t>время регулирования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. </a:t>
            </a:r>
            <a:endParaRPr lang="ru-RU" altLang="ru-RU" sz="2400" b="1">
              <a:solidFill>
                <a:schemeClr val="folHlink"/>
              </a:solidFill>
            </a:endParaRPr>
          </a:p>
          <a:p>
            <a:pPr algn="just"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  О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боснованно выбрать </a:t>
            </a:r>
            <a:r>
              <a:rPr lang="ru-RU" altLang="ru-RU" sz="2400" b="1">
                <a:solidFill>
                  <a:schemeClr val="hlink"/>
                </a:solidFill>
                <a:cs typeface="Times New Roman" panose="02020603050405020304" pitchFamily="18" charset="0"/>
              </a:rPr>
              <a:t>варьируемые параметры</a:t>
            </a:r>
            <a:r>
              <a:rPr lang="ru-RU" altLang="ru-RU" sz="2400" b="1">
                <a:solidFill>
                  <a:schemeClr val="folHlink"/>
                </a:solidFill>
              </a:rPr>
              <a:t>.</a:t>
            </a:r>
          </a:p>
          <a:p>
            <a:pPr algn="just"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  Определить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chemeClr val="hlink"/>
                </a:solidFill>
                <a:cs typeface="Times New Roman" panose="02020603050405020304" pitchFamily="18" charset="0"/>
              </a:rPr>
              <a:t>область работоспособности</a:t>
            </a:r>
            <a:r>
              <a:rPr lang="ru-RU" altLang="ru-RU" sz="2400" b="1">
                <a:solidFill>
                  <a:schemeClr val="folHlink"/>
                </a:solidFill>
              </a:rPr>
              <a:t> системы.</a:t>
            </a:r>
          </a:p>
          <a:p>
            <a:pPr algn="just"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  Использовать в качестве </a:t>
            </a:r>
            <a:r>
              <a:rPr lang="ru-RU" altLang="ru-RU" sz="2400" b="1">
                <a:solidFill>
                  <a:schemeClr val="hlink"/>
                </a:solidFill>
              </a:rPr>
              <a:t>критериев оптимальности</a:t>
            </a:r>
            <a:r>
              <a:rPr lang="ru-RU" altLang="ru-RU" sz="2400" b="1">
                <a:solidFill>
                  <a:schemeClr val="folHlink"/>
                </a:solidFill>
              </a:rPr>
              <a:t>:  </a:t>
            </a:r>
          </a:p>
          <a:p>
            <a:pPr lvl="1" algn="just"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folHlink"/>
                </a:solidFill>
              </a:rPr>
              <a:t> среднеквадратическую ошибку, выходные параметры    </a:t>
            </a:r>
          </a:p>
          <a:p>
            <a:pPr lvl="1" algn="just"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folHlink"/>
                </a:solidFill>
              </a:rPr>
              <a:t> и аддитивный 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суперкритерий .</a:t>
            </a:r>
            <a:endParaRPr lang="ru-RU" altLang="ru-RU" sz="2400" b="1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slow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0FF8-459A-41AF-8CB1-8669BF9D2202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Задание (продолжение)</a:t>
            </a:r>
          </a:p>
        </p:txBody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334000"/>
          </a:xfrm>
        </p:spPr>
        <p:txBody>
          <a:bodyPr/>
          <a:lstStyle/>
          <a:p>
            <a:pPr lvl="1" algn="just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hlink"/>
                </a:solidFill>
              </a:rPr>
              <a:t>О</a:t>
            </a:r>
            <a:r>
              <a:rPr lang="ru-RU" altLang="ru-RU" sz="2400" b="1">
                <a:solidFill>
                  <a:schemeClr val="hlink"/>
                </a:solidFill>
                <a:cs typeface="Times New Roman" panose="02020603050405020304" pitchFamily="18" charset="0"/>
              </a:rPr>
              <a:t>птимизировать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исходную систему</a:t>
            </a:r>
            <a:r>
              <a:rPr lang="ru-RU" altLang="ru-RU" sz="2400" b="1">
                <a:solidFill>
                  <a:schemeClr val="folHlink"/>
                </a:solidFill>
              </a:rPr>
              <a:t> поочередно </a:t>
            </a:r>
            <a:r>
              <a:rPr lang="ru-RU" altLang="ru-RU" sz="2400" b="1">
                <a:solidFill>
                  <a:schemeClr val="hlink"/>
                </a:solidFill>
              </a:rPr>
              <a:t>по разным критериям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, обоснованно</a:t>
            </a:r>
            <a:r>
              <a:rPr lang="ru-RU" altLang="ru-RU" sz="2400" b="1">
                <a:solidFill>
                  <a:schemeClr val="folHlink"/>
                </a:solidFill>
              </a:rPr>
              <a:t> используя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в качестве инструмента </a:t>
            </a:r>
            <a:r>
              <a:rPr lang="ru-RU" altLang="ru-RU" sz="2400" b="1">
                <a:solidFill>
                  <a:schemeClr val="hlink"/>
                </a:solidFill>
                <a:cs typeface="Times New Roman" panose="02020603050405020304" pitchFamily="18" charset="0"/>
              </a:rPr>
              <a:t>метод</a:t>
            </a:r>
            <a:r>
              <a:rPr lang="ru-RU" altLang="ru-RU" sz="2400" b="1">
                <a:solidFill>
                  <a:schemeClr val="hlink"/>
                </a:solidFill>
              </a:rPr>
              <a:t>ы</a:t>
            </a:r>
            <a:r>
              <a:rPr lang="ru-RU" altLang="ru-RU" sz="2000" b="1">
                <a:solidFill>
                  <a:schemeClr val="hlink"/>
                </a:solidFill>
              </a:rPr>
              <a:t> </a:t>
            </a:r>
            <a:r>
              <a:rPr lang="ru-RU" altLang="ru-RU" sz="2400" b="1">
                <a:solidFill>
                  <a:schemeClr val="hlink"/>
                </a:solidFill>
                <a:cs typeface="Times New Roman" panose="02020603050405020304" pitchFamily="18" charset="0"/>
              </a:rPr>
              <a:t>параметрической оптимизаци</a:t>
            </a:r>
            <a:r>
              <a:rPr lang="ru-RU" altLang="ru-RU" sz="2400" b="1">
                <a:solidFill>
                  <a:schemeClr val="hlink"/>
                </a:solidFill>
              </a:rPr>
              <a:t>и</a:t>
            </a:r>
            <a:r>
              <a:rPr lang="ru-RU" altLang="ru-RU" sz="2400" b="1">
                <a:solidFill>
                  <a:schemeClr val="folHlink"/>
                </a:solidFill>
              </a:rPr>
              <a:t>.</a:t>
            </a:r>
          </a:p>
          <a:p>
            <a:pPr lvl="1" algn="just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Получить для каждого из найденных оптимальных значений варьируемых параметров </a:t>
            </a:r>
            <a:r>
              <a:rPr lang="ru-RU" altLang="ru-RU" sz="2400" b="1">
                <a:solidFill>
                  <a:schemeClr val="hlink"/>
                </a:solidFill>
              </a:rPr>
              <a:t>переходные функции</a:t>
            </a:r>
            <a:r>
              <a:rPr lang="ru-RU" altLang="ru-RU" sz="2400" b="1">
                <a:solidFill>
                  <a:schemeClr val="folHlink"/>
                </a:solidFill>
              </a:rPr>
              <a:t>.</a:t>
            </a:r>
          </a:p>
          <a:p>
            <a:pPr lvl="1" algn="just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Привести </a:t>
            </a:r>
            <a:r>
              <a:rPr lang="ru-RU" altLang="ru-RU" sz="2400" b="1">
                <a:solidFill>
                  <a:schemeClr val="hlink"/>
                </a:solidFill>
              </a:rPr>
              <a:t>графики</a:t>
            </a:r>
            <a:r>
              <a:rPr lang="ru-RU" altLang="ru-RU" sz="2400" b="1">
                <a:solidFill>
                  <a:schemeClr val="folHlink"/>
                </a:solidFill>
              </a:rPr>
              <a:t> переходных функций, сравнить их между собой по внешним параметрам в зависимости от исследуемых критериев и сделать выводы.</a:t>
            </a:r>
          </a:p>
          <a:p>
            <a:pPr lvl="1" algn="just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  Построить в пространстве критериев </a:t>
            </a:r>
            <a:r>
              <a:rPr lang="ru-RU" altLang="ru-RU" sz="2400" b="1">
                <a:solidFill>
                  <a:schemeClr val="hlink"/>
                </a:solidFill>
              </a:rPr>
              <a:t>множество Парето</a:t>
            </a:r>
            <a:r>
              <a:rPr lang="ru-RU" altLang="ru-RU" sz="2400" b="1">
                <a:solidFill>
                  <a:schemeClr val="folHlink"/>
                </a:solidFill>
              </a:rPr>
              <a:t>.</a:t>
            </a:r>
          </a:p>
          <a:p>
            <a:pPr lvl="1" algn="just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  Изобразить </a:t>
            </a:r>
            <a:r>
              <a:rPr lang="ru-RU" altLang="ru-RU" sz="2400" b="1">
                <a:solidFill>
                  <a:schemeClr val="hlink"/>
                </a:solidFill>
              </a:rPr>
              <a:t>внешний вид</a:t>
            </a:r>
            <a:r>
              <a:rPr lang="ru-RU" altLang="ru-RU" sz="2400" b="1">
                <a:solidFill>
                  <a:schemeClr val="folHlink"/>
                </a:solidFill>
              </a:rPr>
              <a:t> системы или ее части с  </a:t>
            </a:r>
          </a:p>
          <a:p>
            <a:pPr lvl="1" algn="just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folHlink"/>
                </a:solidFill>
              </a:rPr>
              <a:t>      помощью пакета </a:t>
            </a:r>
            <a:r>
              <a:rPr lang="en-US" altLang="ru-RU" sz="2400" b="1">
                <a:solidFill>
                  <a:schemeClr val="hlink"/>
                </a:solidFill>
              </a:rPr>
              <a:t>AutoCAD</a:t>
            </a:r>
            <a:r>
              <a:rPr lang="ru-RU" altLang="ru-RU" sz="2400" b="1">
                <a:solidFill>
                  <a:schemeClr val="folHlink"/>
                </a:solidFill>
              </a:rPr>
              <a:t> в </a:t>
            </a:r>
            <a:r>
              <a:rPr lang="en-US" altLang="ru-RU" sz="2400" b="1">
                <a:solidFill>
                  <a:schemeClr val="folHlink"/>
                </a:solidFill>
              </a:rPr>
              <a:t>3D</a:t>
            </a:r>
            <a:r>
              <a:rPr lang="ru-RU" altLang="ru-RU" sz="2400" b="1">
                <a:solidFill>
                  <a:schemeClr val="folHlink"/>
                </a:solidFill>
              </a:rPr>
              <a:t>.</a:t>
            </a:r>
          </a:p>
          <a:p>
            <a:pPr lvl="1" algn="just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Char char="è"/>
            </a:pPr>
            <a:r>
              <a:rPr lang="ru-RU" altLang="ru-RU" sz="2400" b="1">
                <a:solidFill>
                  <a:schemeClr val="folHlink"/>
                </a:solidFill>
              </a:rPr>
              <a:t>  Привести </a:t>
            </a:r>
            <a:r>
              <a:rPr lang="ru-RU" altLang="ru-RU" sz="2400" b="1">
                <a:solidFill>
                  <a:schemeClr val="hlink"/>
                </a:solidFill>
              </a:rPr>
              <a:t>список</a:t>
            </a:r>
            <a:r>
              <a:rPr lang="ru-RU" altLang="ru-RU" sz="2400" b="1">
                <a:solidFill>
                  <a:schemeClr val="folHlink"/>
                </a:solidFill>
              </a:rPr>
              <a:t> использованной литературы и </a:t>
            </a:r>
            <a:r>
              <a:rPr lang="en-US" altLang="ru-RU" sz="2400" b="1">
                <a:solidFill>
                  <a:schemeClr val="folHlink"/>
                </a:solidFill>
              </a:rPr>
              <a:t>web</a:t>
            </a:r>
            <a:r>
              <a:rPr lang="ru-RU" altLang="ru-RU" sz="2400" b="1">
                <a:solidFill>
                  <a:schemeClr val="folHlink"/>
                </a:solidFill>
              </a:rPr>
              <a:t>- </a:t>
            </a:r>
          </a:p>
          <a:p>
            <a:pPr lvl="1" algn="just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folHlink"/>
                </a:solidFill>
              </a:rPr>
              <a:t>      адреса источников информации.</a:t>
            </a:r>
          </a:p>
          <a:p>
            <a:pPr algn="just"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endParaRPr lang="ru-RU" altLang="ru-RU" sz="2400" b="1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slow">
    <p:split orient="vert" dir="in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3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6681-C9C6-437A-A5DD-46438EAF32EF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r>
              <a:rPr lang="ru-RU" altLang="ru-RU" sz="4000">
                <a:effectLst/>
                <a:latin typeface="Times New Roman" panose="02020603050405020304" pitchFamily="18" charset="0"/>
              </a:rPr>
              <a:t>Описание работы системы стабилизации (СС) самолета по углу тангажа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04800" y="1295400"/>
            <a:ext cx="8534400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539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</a:rPr>
              <a:t>Гироскопический блок, ось которого направлена вдоль вертикальной оси самолета, имеет выходной потенциометр, неподвижно закрепленный на фюзеляже. </a:t>
            </a:r>
            <a:endParaRPr lang="en-US" altLang="ru-RU" sz="1800" b="1">
              <a:solidFill>
                <a:schemeClr val="fol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hangingPunct="0"/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</a:rPr>
              <a:t>При отклонении горизонтальной оси самолета на некоторый угол (угол тангажа), корпус потенциометра повернется на тот же угол, т.к. гироскоп стремится сохранить свое положение неизменным.</a:t>
            </a:r>
          </a:p>
          <a:p>
            <a:pPr algn="just" eaLnBrk="0" hangingPunct="0"/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</a:rPr>
              <a:t>Выходной потенциометр соединен с задающим потенциометром, при перемещении ползунка которого в потенциометрической системе образуется напряжение рассогласования U</a:t>
            </a:r>
            <a:r>
              <a:rPr lang="en-US" altLang="ru-RU" sz="1800" b="1" baseline="-30000">
                <a:solidFill>
                  <a:schemeClr val="folHlink"/>
                </a:solidFill>
                <a:cs typeface="Times New Roman" panose="02020603050405020304" pitchFamily="18" charset="0"/>
              </a:rPr>
              <a:t>п</a:t>
            </a:r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</a:rPr>
              <a:t>, которое поступает на усилитель. Усилитель питает двухфазный электродвигатель переменного тока, приводящий в движение через редуктор золотник гидроусилителя. Гидроусилитель и силовой поршень цилиндра образуют гидравлическую рулевую машинку. </a:t>
            </a:r>
          </a:p>
          <a:p>
            <a:pPr algn="just" eaLnBrk="0" hangingPunct="0"/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</a:rPr>
              <a:t>При смещении золотника поршень цилиндра перемещается и поворачивает через рычаг руль высоты. С рулем высоты связан потенциометр обратной связи, с которого снимается напряжение обратной связи U</a:t>
            </a:r>
            <a:r>
              <a:rPr lang="en-US" altLang="ru-RU" sz="1800" b="1" baseline="-30000">
                <a:solidFill>
                  <a:schemeClr val="folHlink"/>
                </a:solidFill>
                <a:cs typeface="Times New Roman" panose="02020603050405020304" pitchFamily="18" charset="0"/>
              </a:rPr>
              <a:t>ос</a:t>
            </a:r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</a:rPr>
              <a:t>, соответствующее углу поворота руля U</a:t>
            </a:r>
            <a:r>
              <a:rPr lang="en-US" altLang="ru-RU" sz="1800" b="1" baseline="-30000">
                <a:solidFill>
                  <a:schemeClr val="folHlink"/>
                </a:solidFill>
                <a:cs typeface="Times New Roman" panose="02020603050405020304" pitchFamily="18" charset="0"/>
              </a:rPr>
              <a:t>бв</a:t>
            </a:r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</a:rPr>
              <a:t>.</a:t>
            </a:r>
          </a:p>
          <a:p>
            <a:pPr algn="just" eaLnBrk="0" hangingPunct="0"/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</a:rPr>
              <a:t>Самолет под действием руля высоты будет перемещаться до тех пор, пока  его ось не повернется на угол </a:t>
            </a:r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</a:t>
            </a:r>
            <a:r>
              <a:rPr lang="en-US" altLang="ru-RU" sz="1800" b="1" i="1" baseline="-30000">
                <a:solidFill>
                  <a:schemeClr val="folHlink"/>
                </a:solidFill>
                <a:cs typeface="Times New Roman" panose="02020603050405020304" pitchFamily="18" charset="0"/>
              </a:rPr>
              <a:t>c</a:t>
            </a:r>
            <a:r>
              <a:rPr lang="en-US" altLang="ru-RU" sz="1800" b="1" i="1">
                <a:solidFill>
                  <a:schemeClr val="folHlink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(t)</a:t>
            </a:r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. В этом случае напряжение рассогласования U</a:t>
            </a:r>
            <a:r>
              <a:rPr lang="en-US" altLang="ru-RU" sz="1800" b="1" baseline="-30000">
                <a:solidFill>
                  <a:schemeClr val="folHlink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п</a:t>
            </a:r>
            <a:r>
              <a:rPr lang="en-US" altLang="ru-RU" sz="1800" b="1">
                <a:solidFill>
                  <a:schemeClr val="folHlink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станет равным нулю, и самолет начнет набирать высоту под заданным углом тангажа.</a:t>
            </a:r>
            <a:r>
              <a:rPr lang="en-US" altLang="ru-RU" sz="1600" b="1">
                <a:solidFill>
                  <a:schemeClr val="folHlink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altLang="ru-RU" sz="1600">
              <a:solidFill>
                <a:schemeClr val="folHlink"/>
              </a:solidFill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slow">
    <p:split/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0B7A-0746-4BDA-A8C4-98E894BA269E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31813" name="Rectangle 69"/>
          <p:cNvSpPr>
            <a:spLocks noChangeArrowheads="1"/>
          </p:cNvSpPr>
          <p:nvPr/>
        </p:nvSpPr>
        <p:spPr bwMode="auto">
          <a:xfrm>
            <a:off x="2438400" y="1676400"/>
            <a:ext cx="6172200" cy="33528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1447800"/>
          </a:xfrm>
        </p:spPr>
        <p:txBody>
          <a:bodyPr/>
          <a:lstStyle/>
          <a:p>
            <a:r>
              <a:rPr lang="ru-RU" altLang="ru-RU" sz="4000">
                <a:effectLst/>
                <a:latin typeface="Times New Roman" panose="02020603050405020304" pitchFamily="18" charset="0"/>
              </a:rPr>
              <a:t>Структурная схема СС самолета по углу тангажа</a:t>
            </a:r>
          </a:p>
        </p:txBody>
      </p:sp>
      <p:graphicFrame>
        <p:nvGraphicFramePr>
          <p:cNvPr id="31812" name="Object 68"/>
          <p:cNvGraphicFramePr>
            <a:graphicFrameLocks noChangeAspect="1"/>
          </p:cNvGraphicFramePr>
          <p:nvPr/>
        </p:nvGraphicFramePr>
        <p:xfrm>
          <a:off x="1143000" y="2209800"/>
          <a:ext cx="7170738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6" name="Visio" r:id="rId4" imgW="7334280" imgH="2752560" progId="Visio.Drawing.6">
                  <p:embed/>
                </p:oleObj>
              </mc:Choice>
              <mc:Fallback>
                <p:oleObj name="Visio" r:id="rId4" imgW="7334280" imgH="2752560" progId="Visio.Drawing.6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7170738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14" name="Text Box 70"/>
          <p:cNvSpPr txBox="1">
            <a:spLocks noChangeArrowheads="1"/>
          </p:cNvSpPr>
          <p:nvPr/>
        </p:nvSpPr>
        <p:spPr bwMode="auto">
          <a:xfrm>
            <a:off x="2895600" y="4495800"/>
            <a:ext cx="823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Ф(</a:t>
            </a:r>
            <a:r>
              <a:rPr lang="en-US" altLang="ru-RU"/>
              <a:t>s) </a:t>
            </a:r>
            <a:endParaRPr lang="ru-RU" altLang="ru-RU"/>
          </a:p>
        </p:txBody>
      </p:sp>
      <p:sp>
        <p:nvSpPr>
          <p:cNvPr id="31815" name="Text Box 71"/>
          <p:cNvSpPr txBox="1">
            <a:spLocks noChangeArrowheads="1"/>
          </p:cNvSpPr>
          <p:nvPr/>
        </p:nvSpPr>
        <p:spPr bwMode="auto">
          <a:xfrm>
            <a:off x="1295400" y="5029200"/>
            <a:ext cx="6810375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ru-RU" altLang="ru-RU" sz="2000" b="1">
                <a:solidFill>
                  <a:srgbClr val="FF6600"/>
                </a:solidFill>
              </a:rPr>
              <a:t>1 – задающий потенциометр;   2 – усилитель;   </a:t>
            </a:r>
          </a:p>
          <a:p>
            <a:pPr algn="l"/>
            <a:r>
              <a:rPr lang="ru-RU" altLang="ru-RU" sz="2000" b="1">
                <a:solidFill>
                  <a:srgbClr val="FF6600"/>
                </a:solidFill>
              </a:rPr>
              <a:t>3 – электродвигатель;</a:t>
            </a:r>
          </a:p>
          <a:p>
            <a:pPr algn="l"/>
            <a:r>
              <a:rPr lang="ru-RU" altLang="ru-RU" sz="2000" b="1">
                <a:solidFill>
                  <a:srgbClr val="FF6600"/>
                </a:solidFill>
              </a:rPr>
              <a:t>4 – редуктор и гидравлическая рулевая машинка;</a:t>
            </a:r>
          </a:p>
          <a:p>
            <a:pPr algn="l"/>
            <a:r>
              <a:rPr lang="ru-RU" altLang="ru-RU" sz="2000" b="1">
                <a:solidFill>
                  <a:srgbClr val="FF6600"/>
                </a:solidFill>
              </a:rPr>
              <a:t>5 – объект регулирования (самолет);   </a:t>
            </a:r>
          </a:p>
          <a:p>
            <a:pPr algn="l"/>
            <a:r>
              <a:rPr lang="ru-RU" altLang="ru-RU" sz="2000" b="1">
                <a:solidFill>
                  <a:srgbClr val="FF6600"/>
                </a:solidFill>
              </a:rPr>
              <a:t>6 – рычаг, руль высоты и потенциометр обратной связи.</a:t>
            </a:r>
          </a:p>
        </p:txBody>
      </p:sp>
    </p:spTree>
  </p:cSld>
  <p:clrMapOvr>
    <a:masterClrMapping/>
  </p:clrMapOvr>
  <p:transition spd="slow">
    <p:split dir="in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31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1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13" grpId="0" animBg="1"/>
      <p:bldP spid="31746" grpId="0" autoUpdateAnimBg="0"/>
      <p:bldP spid="31814" grpId="0" autoUpdateAnimBg="0"/>
      <p:bldP spid="3181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4DEB-D7E5-4F93-8BA6-DBB2DF77FD3C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43046" name="Rectangle 38"/>
          <p:cNvSpPr>
            <a:spLocks noChangeArrowheads="1"/>
          </p:cNvSpPr>
          <p:nvPr/>
        </p:nvSpPr>
        <p:spPr bwMode="auto">
          <a:xfrm>
            <a:off x="0" y="990600"/>
            <a:ext cx="9144000" cy="5867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382000" cy="7620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Модели устройств СС самолета</a:t>
            </a:r>
          </a:p>
        </p:txBody>
      </p:sp>
      <p:grpSp>
        <p:nvGrpSpPr>
          <p:cNvPr id="43049" name="Group 41"/>
          <p:cNvGrpSpPr>
            <a:grpSpLocks/>
          </p:cNvGrpSpPr>
          <p:nvPr/>
        </p:nvGrpSpPr>
        <p:grpSpPr bwMode="auto">
          <a:xfrm>
            <a:off x="152400" y="1219200"/>
            <a:ext cx="4494213" cy="5473700"/>
            <a:chOff x="96" y="768"/>
            <a:chExt cx="2831" cy="3448"/>
          </a:xfrm>
        </p:grpSpPr>
        <p:sp>
          <p:nvSpPr>
            <p:cNvPr id="43017" name="Rectangle 9"/>
            <p:cNvSpPr>
              <a:spLocks noChangeArrowheads="1"/>
            </p:cNvSpPr>
            <p:nvPr/>
          </p:nvSpPr>
          <p:spPr bwMode="auto">
            <a:xfrm>
              <a:off x="96" y="768"/>
              <a:ext cx="2831" cy="34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indent="53975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lvl="1">
                <a:buFontTx/>
                <a:buAutoNum type="arabicPeriod"/>
              </a:pPr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Задающий потенциометр</a:t>
              </a:r>
              <a:r>
                <a:rPr lang="ru-RU" altLang="ru-RU" sz="1400" b="1" i="1">
                  <a:solidFill>
                    <a:srgbClr val="000000"/>
                  </a:solidFill>
                </a:rPr>
                <a:t>. </a:t>
              </a:r>
            </a:p>
            <a:p>
              <a:pPr lvl="1" algn="just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/>
              <a:r>
                <a:rPr lang="ru-RU" altLang="ru-RU" sz="1400">
                  <a:solidFill>
                    <a:srgbClr val="000000"/>
                  </a:solidFill>
                </a:rPr>
                <a:t>П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ередаточная функция потенциометра</a:t>
              </a:r>
              <a:r>
                <a:rPr lang="ru-RU" altLang="ru-RU" sz="1400">
                  <a:solidFill>
                    <a:srgbClr val="000000"/>
                  </a:solidFill>
                </a:rPr>
                <a:t>:</a:t>
              </a:r>
            </a:p>
            <a:p>
              <a:pPr algn="just"/>
              <a:endParaRPr lang="en-US" altLang="ru-RU" sz="1000"/>
            </a:p>
            <a:p>
              <a:pPr algn="just" eaLnBrk="0" hangingPunct="0"/>
              <a:r>
                <a:rPr lang="ru-RU" altLang="ru-RU" sz="1400">
                  <a:solidFill>
                    <a:srgbClr val="000000"/>
                  </a:solidFill>
                </a:rPr>
                <a:t>                                                   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,</a:t>
              </a:r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/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где  </a:t>
              </a:r>
              <a:r>
                <a:rPr lang="en-US" altLang="ru-RU" sz="1400" i="1">
                  <a:solidFill>
                    <a:srgbClr val="000000"/>
                  </a:solidFill>
                  <a:cs typeface="Times New Roman" panose="02020603050405020304" pitchFamily="18" charset="0"/>
                </a:rPr>
                <a:t>К</a:t>
              </a:r>
              <a:r>
                <a:rPr lang="en-US" altLang="ru-RU" sz="1400" b="1" i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п</a:t>
              </a:r>
              <a:r>
                <a:rPr lang="en-US" altLang="ru-RU" sz="1400" i="1">
                  <a:solidFill>
                    <a:srgbClr val="000000"/>
                  </a:solidFill>
                  <a:cs typeface="Times New Roman" panose="02020603050405020304" pitchFamily="18" charset="0"/>
                </a:rPr>
                <a:t>=1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-  коэффициент пропорциональности</a:t>
              </a:r>
              <a:r>
                <a:rPr lang="ru-RU" altLang="ru-RU" sz="1400">
                  <a:solidFill>
                    <a:srgbClr val="000000"/>
                  </a:solidFill>
                </a:rPr>
                <a:t>.</a:t>
              </a:r>
              <a:endParaRPr lang="en-US" altLang="ru-RU" sz="1000"/>
            </a:p>
            <a:p>
              <a:pPr algn="just" eaLnBrk="0" hangingPunct="0"/>
              <a:endParaRPr lang="en-US" altLang="ru-RU" sz="1000">
                <a:cs typeface="Times New Roman" panose="02020603050405020304" pitchFamily="18" charset="0"/>
              </a:endParaRPr>
            </a:p>
            <a:p>
              <a:pPr algn="just" eaLnBrk="0" hangingPunct="0"/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 </a:t>
              </a:r>
              <a:endParaRPr lang="en-US" altLang="ru-RU" sz="1000">
                <a:cs typeface="Times New Roman" panose="02020603050405020304" pitchFamily="18" charset="0"/>
              </a:endParaRPr>
            </a:p>
            <a:p>
              <a:pPr algn="just" eaLnBrk="0" hangingPunct="0"/>
              <a:r>
                <a:rPr lang="en-US" altLang="ru-RU" sz="1400" b="1">
                  <a:solidFill>
                    <a:srgbClr val="000000"/>
                  </a:solidFill>
                  <a:cs typeface="Times New Roman" panose="02020603050405020304" pitchFamily="18" charset="0"/>
                </a:rPr>
                <a:t> 2.  </a:t>
              </a:r>
              <a:r>
                <a:rPr lang="ru-RU" altLang="ru-RU" sz="1400" b="1">
                  <a:solidFill>
                    <a:srgbClr val="000000"/>
                  </a:solidFill>
                </a:rPr>
                <a:t>  </a:t>
              </a:r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Усилитель</a:t>
              </a:r>
              <a:r>
                <a:rPr lang="ru-RU" altLang="ru-RU" sz="1400" b="1" i="1">
                  <a:solidFill>
                    <a:srgbClr val="000000"/>
                  </a:solidFill>
                </a:rPr>
                <a:t>.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    </a:t>
              </a:r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/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    </a:t>
              </a:r>
              <a:endParaRPr lang="ru-RU" altLang="ru-RU" sz="1400">
                <a:solidFill>
                  <a:srgbClr val="000000"/>
                </a:solidFill>
              </a:endParaRPr>
            </a:p>
            <a:p>
              <a:pPr eaLnBrk="0" hangingPunct="0"/>
              <a:r>
                <a:rPr lang="ru-RU" altLang="ru-RU" sz="1400">
                  <a:solidFill>
                    <a:srgbClr val="000000"/>
                  </a:solidFill>
                </a:rPr>
                <a:t>П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ередаточная</a:t>
              </a:r>
              <a:r>
                <a:rPr lang="ru-RU" altLang="ru-RU" sz="1400">
                  <a:solidFill>
                    <a:srgbClr val="000000"/>
                  </a:solidFill>
                </a:rPr>
                <a:t> 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функция усилителя</a:t>
              </a:r>
              <a:r>
                <a:rPr lang="ru-RU" altLang="ru-RU" sz="1400">
                  <a:solidFill>
                    <a:srgbClr val="000000"/>
                  </a:solidFill>
                </a:rPr>
                <a:t>:</a:t>
              </a:r>
            </a:p>
            <a:p>
              <a:pPr eaLnBrk="0" hangingPunct="0"/>
              <a:endParaRPr lang="ru-RU" altLang="ru-RU" sz="1400">
                <a:solidFill>
                  <a:srgbClr val="000000"/>
                </a:solidFill>
              </a:endParaRPr>
            </a:p>
            <a:p>
              <a:pPr eaLnBrk="0" hangingPunct="0"/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ru-RU" altLang="ru-RU" sz="1400">
                  <a:solidFill>
                    <a:srgbClr val="000000"/>
                  </a:solidFill>
                </a:rPr>
                <a:t>                                            ,</a:t>
              </a:r>
              <a:endParaRPr lang="ru-RU" altLang="ru-RU" sz="1000"/>
            </a:p>
            <a:p>
              <a:pPr eaLnBrk="0" hangingPunct="0"/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где  </a:t>
              </a:r>
              <a:r>
                <a:rPr lang="en-US" altLang="ru-RU" sz="1400" i="1">
                  <a:solidFill>
                    <a:srgbClr val="000000"/>
                  </a:solidFill>
                  <a:cs typeface="Times New Roman" panose="02020603050405020304" pitchFamily="18" charset="0"/>
                </a:rPr>
                <a:t>К</a:t>
              </a:r>
              <a:r>
                <a:rPr lang="en-US" altLang="ru-RU" sz="1400" i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у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 -  коэффициент усиления.</a:t>
              </a:r>
              <a:endParaRPr lang="en-US" altLang="ru-RU" sz="1000">
                <a:cs typeface="Times New Roman" panose="02020603050405020304" pitchFamily="18" charset="0"/>
              </a:endParaRPr>
            </a:p>
            <a:p>
              <a:pPr algn="just" eaLnBrk="0" hangingPunct="0"/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                                                       </a:t>
              </a:r>
              <a:endParaRPr lang="en-US" altLang="ru-RU" sz="1000">
                <a:cs typeface="Times New Roman" panose="02020603050405020304" pitchFamily="18" charset="0"/>
              </a:endParaRPr>
            </a:p>
            <a:p>
              <a:pPr algn="just" eaLnBrk="0" hangingPunct="0">
                <a:buFontTx/>
                <a:buAutoNum type="arabicPeriod" startAt="3"/>
              </a:pPr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Двигатель</a:t>
              </a:r>
              <a:r>
                <a:rPr lang="ru-RU" altLang="ru-RU" sz="1400" b="1" i="1">
                  <a:solidFill>
                    <a:srgbClr val="000000"/>
                  </a:solidFill>
                </a:rPr>
                <a:t>.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  </a:t>
              </a:r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>
                <a:buFontTx/>
                <a:buAutoNum type="arabicPeriod" startAt="3"/>
              </a:pPr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/>
              <a:r>
                <a:rPr lang="ru-RU" altLang="ru-RU" sz="1400">
                  <a:solidFill>
                    <a:srgbClr val="000000"/>
                  </a:solidFill>
                </a:rPr>
                <a:t>Передаточная 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функция двигателя</a:t>
              </a:r>
              <a:r>
                <a:rPr lang="ru-RU" altLang="ru-RU" sz="1400">
                  <a:solidFill>
                    <a:srgbClr val="000000"/>
                  </a:solidFill>
                </a:rPr>
                <a:t>:</a:t>
              </a:r>
            </a:p>
            <a:p>
              <a:pPr algn="just" eaLnBrk="0" hangingPunct="0"/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/>
              <a:r>
                <a:rPr lang="ru-RU" altLang="ru-RU" sz="1000"/>
                <a:t>                                                                                                                    </a:t>
              </a:r>
            </a:p>
            <a:p>
              <a:pPr algn="just" eaLnBrk="0" hangingPunct="0"/>
              <a:endParaRPr lang="ru-RU" altLang="ru-RU" sz="1000"/>
            </a:p>
            <a:p>
              <a:pPr algn="just" eaLnBrk="0" hangingPunct="0"/>
              <a:endParaRPr lang="en-US" altLang="ru-RU" sz="1000"/>
            </a:p>
            <a:p>
              <a:pPr algn="just" eaLnBrk="0" hangingPunct="0"/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где  </a:t>
              </a:r>
              <a:r>
                <a:rPr lang="en-US" altLang="ru-RU" sz="1400" i="1">
                  <a:solidFill>
                    <a:srgbClr val="000000"/>
                  </a:solidFill>
                  <a:cs typeface="Times New Roman" panose="02020603050405020304" pitchFamily="18" charset="0"/>
                </a:rPr>
                <a:t>К</a:t>
              </a:r>
              <a:r>
                <a:rPr lang="en-US" altLang="ru-RU" sz="1400" i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1</a:t>
              </a:r>
              <a:r>
                <a:rPr lang="en-US" altLang="ru-RU" sz="1400" i="1">
                  <a:solidFill>
                    <a:srgbClr val="000000"/>
                  </a:solidFill>
                  <a:cs typeface="Times New Roman" panose="02020603050405020304" pitchFamily="18" charset="0"/>
                </a:rPr>
                <a:t>=0,157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</a:t>
              </a:r>
              <a:r>
                <a:rPr lang="ru-RU" altLang="ru-RU" sz="1400">
                  <a:solidFill>
                    <a:srgbClr val="000000"/>
                  </a:solidFill>
                </a:rPr>
                <a:t>– коэффициент усиления;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</a:r>
              <a:endParaRPr lang="en-US" altLang="ru-RU" sz="1000">
                <a:cs typeface="Times New Roman" panose="02020603050405020304" pitchFamily="18" charset="0"/>
              </a:endParaRPr>
            </a:p>
            <a:p>
              <a:pPr algn="just" eaLnBrk="0" hangingPunct="0"/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      </a:t>
              </a:r>
              <a:r>
                <a:rPr lang="en-US" altLang="ru-RU" sz="1400" i="1">
                  <a:solidFill>
                    <a:srgbClr val="000000"/>
                  </a:solidFill>
                  <a:cs typeface="Times New Roman" panose="02020603050405020304" pitchFamily="18" charset="0"/>
                </a:rPr>
                <a:t>Т</a:t>
              </a:r>
              <a:r>
                <a:rPr lang="en-US" altLang="ru-RU" sz="1400" i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1</a:t>
              </a:r>
              <a:r>
                <a:rPr lang="en-US" altLang="ru-RU" sz="1400" i="1">
                  <a:solidFill>
                    <a:srgbClr val="000000"/>
                  </a:solidFill>
                  <a:cs typeface="Times New Roman" panose="02020603050405020304" pitchFamily="18" charset="0"/>
                </a:rPr>
                <a:t>=0,28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 -  постоянная времени двигате</a:t>
              </a:r>
              <a:r>
                <a:rPr lang="ru-RU" altLang="ru-RU" sz="1400">
                  <a:solidFill>
                    <a:srgbClr val="000000"/>
                  </a:solidFill>
                </a:rPr>
                <a:t>ля.</a:t>
              </a:r>
              <a:endParaRPr lang="en-US" altLang="ru-RU" sz="1000"/>
            </a:p>
            <a:p>
              <a:pPr eaLnBrk="0" hangingPunct="0"/>
              <a:endParaRPr lang="en-US" altLang="ru-RU"/>
            </a:p>
          </p:txBody>
        </p:sp>
        <p:graphicFrame>
          <p:nvGraphicFramePr>
            <p:cNvPr id="43016" name="Object 8"/>
            <p:cNvGraphicFramePr>
              <a:graphicFrameLocks noChangeAspect="1"/>
            </p:cNvGraphicFramePr>
            <p:nvPr/>
          </p:nvGraphicFramePr>
          <p:xfrm>
            <a:off x="864" y="1248"/>
            <a:ext cx="1008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52" name="Формула" r:id="rId4" imgW="711000" imgH="228600" progId="Equation.3">
                    <p:embed/>
                  </p:oleObj>
                </mc:Choice>
                <mc:Fallback>
                  <p:oleObj name="Формула" r:id="rId4" imgW="711000" imgH="22860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1248"/>
                          <a:ext cx="1008" cy="24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015" name="Object 7"/>
            <p:cNvGraphicFramePr>
              <a:graphicFrameLocks noChangeAspect="1"/>
            </p:cNvGraphicFramePr>
            <p:nvPr/>
          </p:nvGraphicFramePr>
          <p:xfrm>
            <a:off x="816" y="2352"/>
            <a:ext cx="801" cy="2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53" name="Формула" r:id="rId6" imgW="723600" imgH="241200" progId="Equation.3">
                    <p:embed/>
                  </p:oleObj>
                </mc:Choice>
                <mc:Fallback>
                  <p:oleObj name="Формула" r:id="rId6" imgW="723600" imgH="24120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352"/>
                          <a:ext cx="801" cy="2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014" name="Object 6"/>
            <p:cNvGraphicFramePr>
              <a:graphicFrameLocks noChangeAspect="1"/>
            </p:cNvGraphicFramePr>
            <p:nvPr/>
          </p:nvGraphicFramePr>
          <p:xfrm>
            <a:off x="768" y="3312"/>
            <a:ext cx="1200" cy="3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54" r:id="rId8" imgW="990170" imgH="431613" progId="Equation.3">
                    <p:embed/>
                  </p:oleObj>
                </mc:Choice>
                <mc:Fallback>
                  <p:oleObj r:id="rId8" imgW="990170" imgH="431613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3312"/>
                          <a:ext cx="1200" cy="39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050" name="Group 42"/>
          <p:cNvGrpSpPr>
            <a:grpSpLocks/>
          </p:cNvGrpSpPr>
          <p:nvPr/>
        </p:nvGrpSpPr>
        <p:grpSpPr bwMode="auto">
          <a:xfrm>
            <a:off x="4876800" y="1219200"/>
            <a:ext cx="3581400" cy="4699000"/>
            <a:chOff x="3072" y="768"/>
            <a:chExt cx="2256" cy="2960"/>
          </a:xfrm>
        </p:grpSpPr>
        <p:sp>
          <p:nvSpPr>
            <p:cNvPr id="43045" name="Rectangle 37"/>
            <p:cNvSpPr>
              <a:spLocks noChangeArrowheads="1"/>
            </p:cNvSpPr>
            <p:nvPr/>
          </p:nvSpPr>
          <p:spPr bwMode="auto">
            <a:xfrm>
              <a:off x="3072" y="768"/>
              <a:ext cx="2256" cy="26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indent="53975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lvl="1" algn="just"/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>
                <a:buFontTx/>
                <a:buAutoNum type="arabicPeriod" startAt="4"/>
              </a:pPr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 Летательный аппарат</a:t>
              </a:r>
              <a:r>
                <a:rPr lang="ru-RU" altLang="ru-RU" sz="1400" b="1" i="1">
                  <a:solidFill>
                    <a:srgbClr val="000000"/>
                  </a:solidFill>
                </a:rPr>
                <a:t>.</a:t>
              </a:r>
            </a:p>
            <a:p>
              <a:pPr algn="just" eaLnBrk="0" hangingPunct="0">
                <a:buFontTx/>
                <a:buAutoNum type="arabicPeriod" startAt="4"/>
              </a:pPr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en-US" altLang="ru-RU" sz="1400" b="1" i="1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 b="1" i="1">
                <a:solidFill>
                  <a:srgbClr val="000000"/>
                </a:solidFill>
              </a:endParaRPr>
            </a:p>
            <a:p>
              <a:pPr algn="just" eaLnBrk="0" hangingPunct="0">
                <a:buFontTx/>
                <a:buAutoNum type="arabicPeriod" startAt="5"/>
              </a:pPr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Рулевая машинка</a:t>
              </a:r>
              <a:r>
                <a:rPr lang="ru-RU" altLang="ru-RU" sz="1400" b="1" i="1">
                  <a:solidFill>
                    <a:srgbClr val="000000"/>
                  </a:solidFill>
                </a:rPr>
                <a:t>.</a:t>
              </a:r>
              <a:r>
                <a:rPr lang="en-US" altLang="ru-RU" sz="1400" b="1">
                  <a:solidFill>
                    <a:srgbClr val="000000"/>
                  </a:solidFill>
                  <a:cs typeface="Times New Roman" panose="02020603050405020304" pitchFamily="18" charset="0"/>
                </a:rPr>
                <a:t>   </a:t>
              </a:r>
              <a:endParaRPr lang="ru-RU" altLang="ru-RU" sz="1400" b="1">
                <a:solidFill>
                  <a:srgbClr val="000000"/>
                </a:solidFill>
              </a:endParaRPr>
            </a:p>
            <a:p>
              <a:pPr algn="just" eaLnBrk="0" hangingPunct="0">
                <a:buFontTx/>
                <a:buAutoNum type="arabicPeriod" startAt="5"/>
              </a:pPr>
              <a:endParaRPr lang="ru-RU" altLang="ru-RU" sz="1400" b="1">
                <a:solidFill>
                  <a:srgbClr val="000000"/>
                </a:solidFill>
              </a:endParaRPr>
            </a:p>
            <a:p>
              <a:pPr algn="just" eaLnBrk="0" hangingPunct="0">
                <a:buFontTx/>
                <a:buAutoNum type="arabicPeriod" startAt="5"/>
              </a:pPr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/>
              <a:r>
                <a:rPr lang="ru-RU" altLang="ru-RU" sz="1400">
                  <a:solidFill>
                    <a:srgbClr val="000000"/>
                  </a:solidFill>
                </a:rPr>
                <a:t>                       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 ,    </a:t>
              </a:r>
              <a:r>
                <a:rPr lang="ru-RU" altLang="ru-RU" sz="1400">
                  <a:solidFill>
                    <a:srgbClr val="000000"/>
                  </a:solidFill>
                </a:rPr>
                <a:t>   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где   </a:t>
              </a:r>
              <a:r>
                <a:rPr lang="en-US" altLang="ru-RU" sz="1400" b="1">
                  <a:solidFill>
                    <a:srgbClr val="000000"/>
                  </a:solidFill>
                  <a:cs typeface="Times New Roman" panose="02020603050405020304" pitchFamily="18" charset="0"/>
                </a:rPr>
                <a:t>К</a:t>
              </a:r>
              <a:r>
                <a:rPr lang="en-US" altLang="ru-RU" sz="1400" b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3</a:t>
              </a:r>
              <a:r>
                <a:rPr lang="en-US" altLang="ru-RU" sz="1400">
                  <a:solidFill>
                    <a:srgbClr val="000000"/>
                  </a:solidFill>
                  <a:cs typeface="Times New Roman" panose="02020603050405020304" pitchFamily="18" charset="0"/>
                </a:rPr>
                <a:t>=30</a:t>
              </a:r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/>
              <a:endParaRPr lang="ru-RU" altLang="ru-RU" sz="1400">
                <a:solidFill>
                  <a:srgbClr val="000000"/>
                </a:solidFill>
              </a:endParaRPr>
            </a:p>
            <a:p>
              <a:pPr algn="just" eaLnBrk="0" hangingPunct="0">
                <a:buFontTx/>
                <a:buAutoNum type="arabicPeriod" startAt="6"/>
              </a:pPr>
              <a:r>
                <a:rPr lang="ru-RU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Потенциометр обратной связи</a:t>
              </a:r>
              <a:r>
                <a:rPr lang="ru-RU" altLang="ru-RU" sz="1400" b="1" i="1">
                  <a:solidFill>
                    <a:srgbClr val="000000"/>
                  </a:solidFill>
                </a:rPr>
                <a:t>.</a:t>
              </a:r>
              <a:endParaRPr lang="en-US" altLang="ru-RU" sz="900" b="1"/>
            </a:p>
          </p:txBody>
        </p:sp>
        <p:graphicFrame>
          <p:nvGraphicFramePr>
            <p:cNvPr id="43012" name="Object 4"/>
            <p:cNvGraphicFramePr>
              <a:graphicFrameLocks noChangeAspect="1"/>
            </p:cNvGraphicFramePr>
            <p:nvPr/>
          </p:nvGraphicFramePr>
          <p:xfrm>
            <a:off x="3368" y="2784"/>
            <a:ext cx="819" cy="3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55" name="Формула" r:id="rId10" imgW="761760" imgH="393480" progId="Equation.3">
                    <p:embed/>
                  </p:oleObj>
                </mc:Choice>
                <mc:Fallback>
                  <p:oleObj name="Формула" r:id="rId10" imgW="761760" imgH="3934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8" y="2784"/>
                          <a:ext cx="819" cy="34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011" name="Object 3"/>
            <p:cNvGraphicFramePr>
              <a:graphicFrameLocks noChangeAspect="1"/>
            </p:cNvGraphicFramePr>
            <p:nvPr/>
          </p:nvGraphicFramePr>
          <p:xfrm>
            <a:off x="3504" y="3504"/>
            <a:ext cx="1340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56" name="Формула" r:id="rId12" imgW="1333440" imgH="228600" progId="Equation.3">
                    <p:embed/>
                  </p:oleObj>
                </mc:Choice>
                <mc:Fallback>
                  <p:oleObj name="Формула" r:id="rId12" imgW="1333440" imgH="22860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3504"/>
                          <a:ext cx="1340" cy="22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013" name="Object 5"/>
            <p:cNvGraphicFramePr>
              <a:graphicFrameLocks noChangeAspect="1"/>
            </p:cNvGraphicFramePr>
            <p:nvPr/>
          </p:nvGraphicFramePr>
          <p:xfrm>
            <a:off x="3525" y="1200"/>
            <a:ext cx="1285" cy="3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57" name="Формула" r:id="rId14" imgW="1549080" imgH="431640" progId="Equation.3">
                    <p:embed/>
                  </p:oleObj>
                </mc:Choice>
                <mc:Fallback>
                  <p:oleObj name="Формула" r:id="rId14" imgW="1549080" imgH="43164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5" y="1200"/>
                          <a:ext cx="1285" cy="3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3048" name="Group 40"/>
            <p:cNvGrpSpPr>
              <a:grpSpLocks/>
            </p:cNvGrpSpPr>
            <p:nvPr/>
          </p:nvGrpSpPr>
          <p:grpSpPr bwMode="auto">
            <a:xfrm>
              <a:off x="3408" y="1728"/>
              <a:ext cx="1872" cy="672"/>
              <a:chOff x="3216" y="1776"/>
              <a:chExt cx="1872" cy="672"/>
            </a:xfrm>
          </p:grpSpPr>
          <p:grpSp>
            <p:nvGrpSpPr>
              <p:cNvPr id="43044" name="Group 36"/>
              <p:cNvGrpSpPr>
                <a:grpSpLocks/>
              </p:cNvGrpSpPr>
              <p:nvPr/>
            </p:nvGrpSpPr>
            <p:grpSpPr bwMode="auto">
              <a:xfrm>
                <a:off x="3216" y="1776"/>
                <a:ext cx="1872" cy="672"/>
                <a:chOff x="-2" y="2296"/>
                <a:chExt cx="2443" cy="848"/>
              </a:xfrm>
            </p:grpSpPr>
            <p:grpSp>
              <p:nvGrpSpPr>
                <p:cNvPr id="43042" name="Group 34"/>
                <p:cNvGrpSpPr>
                  <a:grpSpLocks/>
                </p:cNvGrpSpPr>
                <p:nvPr/>
              </p:nvGrpSpPr>
              <p:grpSpPr bwMode="auto">
                <a:xfrm>
                  <a:off x="0" y="2298"/>
                  <a:ext cx="2439" cy="844"/>
                  <a:chOff x="0" y="2298"/>
                  <a:chExt cx="2439" cy="844"/>
                </a:xfrm>
              </p:grpSpPr>
              <p:grpSp>
                <p:nvGrpSpPr>
                  <p:cNvPr id="43027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0" y="2298"/>
                    <a:ext cx="596" cy="422"/>
                    <a:chOff x="0" y="2298"/>
                    <a:chExt cx="596" cy="422"/>
                  </a:xfrm>
                </p:grpSpPr>
                <p:sp>
                  <p:nvSpPr>
                    <p:cNvPr id="43018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" y="2298"/>
                      <a:ext cx="510" cy="4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algn="just"/>
                      <a:r>
                        <a:rPr lang="en-US" altLang="ru-RU" sz="1400" i="1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en-US" altLang="ru-RU" sz="1400" i="1" baseline="-3000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2</a:t>
                      </a:r>
                      <a:endParaRPr lang="en-US" altLang="ru-RU" sz="1000" i="1">
                        <a:cs typeface="Times New Roman" panose="02020603050405020304" pitchFamily="18" charset="0"/>
                      </a:endParaRPr>
                    </a:p>
                    <a:p>
                      <a:pPr algn="just" eaLnBrk="0" hangingPunct="0"/>
                      <a:endParaRPr lang="en-US" altLang="ru-RU" i="1"/>
                    </a:p>
                  </p:txBody>
                </p:sp>
                <p:sp>
                  <p:nvSpPr>
                    <p:cNvPr id="43026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2298"/>
                      <a:ext cx="596" cy="422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029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596" y="2298"/>
                    <a:ext cx="595" cy="422"/>
                    <a:chOff x="596" y="2298"/>
                    <a:chExt cx="595" cy="422"/>
                  </a:xfrm>
                </p:grpSpPr>
                <p:sp>
                  <p:nvSpPr>
                    <p:cNvPr id="43019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9" y="2298"/>
                      <a:ext cx="509" cy="4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algn="just"/>
                      <a:r>
                        <a:rPr lang="en-US" altLang="ru-RU" sz="1400" i="1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altLang="ru-RU" sz="1400" i="1" baseline="-3000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2</a:t>
                      </a:r>
                      <a:endParaRPr lang="en-US" altLang="ru-RU" sz="1000" i="1">
                        <a:cs typeface="Times New Roman" panose="02020603050405020304" pitchFamily="18" charset="0"/>
                      </a:endParaRPr>
                    </a:p>
                    <a:p>
                      <a:pPr algn="just" eaLnBrk="0" hangingPunct="0"/>
                      <a:endParaRPr lang="en-US" altLang="ru-RU" i="1"/>
                    </a:p>
                  </p:txBody>
                </p:sp>
                <p:sp>
                  <p:nvSpPr>
                    <p:cNvPr id="43028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96" y="2298"/>
                      <a:ext cx="595" cy="422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031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1191" y="2298"/>
                    <a:ext cx="595" cy="422"/>
                    <a:chOff x="1191" y="2298"/>
                    <a:chExt cx="595" cy="422"/>
                  </a:xfrm>
                </p:grpSpPr>
                <p:sp>
                  <p:nvSpPr>
                    <p:cNvPr id="43020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34" y="2298"/>
                      <a:ext cx="509" cy="4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algn="just"/>
                      <a:r>
                        <a:rPr lang="en-US" altLang="ru-RU" sz="1400" i="1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altLang="ru-RU" sz="1400" i="1" baseline="-30000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3</a:t>
                      </a:r>
                      <a:endParaRPr lang="en-US" altLang="ru-RU" sz="1000" i="1">
                        <a:cs typeface="Times New Roman" panose="02020603050405020304" pitchFamily="18" charset="0"/>
                      </a:endParaRPr>
                    </a:p>
                    <a:p>
                      <a:pPr algn="just" eaLnBrk="0" hangingPunct="0"/>
                      <a:endParaRPr lang="en-US" altLang="ru-RU" i="1"/>
                    </a:p>
                  </p:txBody>
                </p:sp>
                <p:sp>
                  <p:nvSpPr>
                    <p:cNvPr id="43030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1" y="2298"/>
                      <a:ext cx="595" cy="422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033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1786" y="2298"/>
                    <a:ext cx="653" cy="422"/>
                    <a:chOff x="1786" y="2298"/>
                    <a:chExt cx="653" cy="422"/>
                  </a:xfrm>
                </p:grpSpPr>
                <p:sp>
                  <p:nvSpPr>
                    <p:cNvPr id="43021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9" y="2298"/>
                      <a:ext cx="567" cy="4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algn="just"/>
                      <a:endParaRPr lang="en-US" altLang="ru-RU" sz="1000" i="1">
                        <a:cs typeface="Times New Roman" panose="02020603050405020304" pitchFamily="18" charset="0"/>
                      </a:endParaRPr>
                    </a:p>
                    <a:p>
                      <a:pPr algn="just" eaLnBrk="0" hangingPunct="0"/>
                      <a:endParaRPr lang="en-US" altLang="ru-RU" i="1"/>
                    </a:p>
                  </p:txBody>
                </p:sp>
                <p:sp>
                  <p:nvSpPr>
                    <p:cNvPr id="43032" name="Rectangle 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6" y="2298"/>
                      <a:ext cx="653" cy="422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035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0" y="2720"/>
                    <a:ext cx="596" cy="422"/>
                    <a:chOff x="0" y="2720"/>
                    <a:chExt cx="596" cy="422"/>
                  </a:xfrm>
                </p:grpSpPr>
                <p:sp>
                  <p:nvSpPr>
                    <p:cNvPr id="43022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" y="2720"/>
                      <a:ext cx="510" cy="4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algn="just"/>
                      <a:r>
                        <a:rPr lang="en-US" altLang="ru-RU" sz="1400" i="1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0,57</a:t>
                      </a:r>
                      <a:endParaRPr lang="en-US" altLang="ru-RU" sz="1000" i="1">
                        <a:cs typeface="Times New Roman" panose="02020603050405020304" pitchFamily="18" charset="0"/>
                      </a:endParaRPr>
                    </a:p>
                    <a:p>
                      <a:pPr algn="just" eaLnBrk="0" hangingPunct="0"/>
                      <a:endParaRPr lang="en-US" altLang="ru-RU" i="1"/>
                    </a:p>
                  </p:txBody>
                </p:sp>
                <p:sp>
                  <p:nvSpPr>
                    <p:cNvPr id="43034" name="Rectangle 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2720"/>
                      <a:ext cx="596" cy="422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037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596" y="2720"/>
                    <a:ext cx="595" cy="422"/>
                    <a:chOff x="596" y="2720"/>
                    <a:chExt cx="595" cy="422"/>
                  </a:xfrm>
                </p:grpSpPr>
                <p:sp>
                  <p:nvSpPr>
                    <p:cNvPr id="43023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9" y="2720"/>
                      <a:ext cx="509" cy="4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algn="just"/>
                      <a:r>
                        <a:rPr lang="en-US" altLang="ru-RU" sz="1400" i="1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0,33</a:t>
                      </a:r>
                      <a:endParaRPr lang="en-US" altLang="ru-RU" sz="1000" i="1">
                        <a:cs typeface="Times New Roman" panose="02020603050405020304" pitchFamily="18" charset="0"/>
                      </a:endParaRPr>
                    </a:p>
                    <a:p>
                      <a:pPr algn="just" eaLnBrk="0" hangingPunct="0"/>
                      <a:endParaRPr lang="en-US" altLang="ru-RU" i="1"/>
                    </a:p>
                  </p:txBody>
                </p:sp>
                <p:sp>
                  <p:nvSpPr>
                    <p:cNvPr id="43036" name="Rectangle 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96" y="2720"/>
                      <a:ext cx="595" cy="422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039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1191" y="2720"/>
                    <a:ext cx="595" cy="422"/>
                    <a:chOff x="1191" y="2720"/>
                    <a:chExt cx="595" cy="422"/>
                  </a:xfrm>
                </p:grpSpPr>
                <p:sp>
                  <p:nvSpPr>
                    <p:cNvPr id="43024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34" y="2720"/>
                      <a:ext cx="509" cy="4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algn="just"/>
                      <a:r>
                        <a:rPr lang="en-US" altLang="ru-RU" sz="1400" i="1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0,143</a:t>
                      </a:r>
                      <a:endParaRPr lang="en-US" altLang="ru-RU" sz="1000" i="1">
                        <a:cs typeface="Times New Roman" panose="02020603050405020304" pitchFamily="18" charset="0"/>
                      </a:endParaRPr>
                    </a:p>
                    <a:p>
                      <a:pPr algn="just" eaLnBrk="0" hangingPunct="0"/>
                      <a:endParaRPr lang="en-US" altLang="ru-RU" i="1"/>
                    </a:p>
                  </p:txBody>
                </p:sp>
                <p:sp>
                  <p:nvSpPr>
                    <p:cNvPr id="43038" name="Rectangl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91" y="2720"/>
                      <a:ext cx="595" cy="422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041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1786" y="2720"/>
                    <a:ext cx="653" cy="422"/>
                    <a:chOff x="1786" y="2720"/>
                    <a:chExt cx="653" cy="422"/>
                  </a:xfrm>
                </p:grpSpPr>
                <p:sp>
                  <p:nvSpPr>
                    <p:cNvPr id="43025" name="Rectangle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9" y="2720"/>
                      <a:ext cx="567" cy="4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algn="just"/>
                      <a:r>
                        <a:rPr lang="en-US" altLang="ru-RU" sz="1400" i="1">
                          <a:solidFill>
                            <a:srgbClr val="000000"/>
                          </a:solidFill>
                          <a:cs typeface="Times New Roman" panose="02020603050405020304" pitchFamily="18" charset="0"/>
                        </a:rPr>
                        <a:t>1,0</a:t>
                      </a:r>
                      <a:endParaRPr lang="en-US" altLang="ru-RU" sz="1000" i="1">
                        <a:cs typeface="Times New Roman" panose="02020603050405020304" pitchFamily="18" charset="0"/>
                      </a:endParaRPr>
                    </a:p>
                    <a:p>
                      <a:pPr algn="just" eaLnBrk="0" hangingPunct="0"/>
                      <a:endParaRPr lang="en-US" altLang="ru-RU" i="1"/>
                    </a:p>
                  </p:txBody>
                </p:sp>
                <p:sp>
                  <p:nvSpPr>
                    <p:cNvPr id="43040" name="Rectangle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6" y="2720"/>
                      <a:ext cx="653" cy="422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43043" name="Rectangle 35"/>
                <p:cNvSpPr>
                  <a:spLocks noChangeArrowheads="1"/>
                </p:cNvSpPr>
                <p:nvPr/>
              </p:nvSpPr>
              <p:spPr bwMode="auto">
                <a:xfrm>
                  <a:off x="-2" y="2296"/>
                  <a:ext cx="2443" cy="848"/>
                </a:xfrm>
                <a:prstGeom prst="rect">
                  <a:avLst/>
                </a:prstGeom>
                <a:noFill/>
                <a:ln w="6350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aphicFrame>
            <p:nvGraphicFramePr>
              <p:cNvPr id="43047" name="Object 39"/>
              <p:cNvGraphicFramePr>
                <a:graphicFrameLocks noChangeAspect="1"/>
              </p:cNvGraphicFramePr>
              <p:nvPr/>
            </p:nvGraphicFramePr>
            <p:xfrm>
              <a:off x="4704" y="1824"/>
              <a:ext cx="120" cy="1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058" name="Формула" r:id="rId16" imgW="126720" imgH="203040" progId="Equation.3">
                      <p:embed/>
                    </p:oleObj>
                  </mc:Choice>
                  <mc:Fallback>
                    <p:oleObj name="Формула" r:id="rId16" imgW="126720" imgH="203040" progId="Equation.3">
                      <p:embed/>
                      <p:pic>
                        <p:nvPicPr>
                          <p:cNvPr id="0" name="Object 3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04" y="1824"/>
                            <a:ext cx="120" cy="1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ransition spd="slow">
    <p:blinds dir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46" grpId="0" animBg="1"/>
      <p:bldP spid="4301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273AC-F0E3-4C19-9E20-36418478CED1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6858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Выбор варьируемых параметров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772400" cy="5257800"/>
          </a:xfrm>
        </p:spPr>
        <p:txBody>
          <a:bodyPr/>
          <a:lstStyle/>
          <a:p>
            <a:pPr algn="just"/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В процессе проведения оптимизации </a:t>
            </a:r>
            <a:r>
              <a:rPr lang="ru-RU" altLang="ru-RU" sz="2400" b="1">
                <a:solidFill>
                  <a:schemeClr val="folHlink"/>
                </a:solidFill>
              </a:rPr>
              <a:t>данной системы 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изменениям</a:t>
            </a:r>
            <a:r>
              <a:rPr lang="ru-RU" altLang="ru-RU" sz="2400" b="1">
                <a:solidFill>
                  <a:schemeClr val="folHlink"/>
                </a:solidFill>
              </a:rPr>
              <a:t> следует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подверг</a:t>
            </a:r>
            <a:r>
              <a:rPr lang="ru-RU" altLang="ru-RU" sz="2400" b="1">
                <a:solidFill>
                  <a:schemeClr val="folHlink"/>
                </a:solidFill>
              </a:rPr>
              <a:t>нуть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только коэффициент усиления  </a:t>
            </a:r>
            <a:r>
              <a:rPr lang="ru-RU" altLang="ru-RU" sz="2400" b="1" i="1">
                <a:solidFill>
                  <a:schemeClr val="folHlink"/>
                </a:solidFill>
                <a:cs typeface="Times New Roman" panose="02020603050405020304" pitchFamily="18" charset="0"/>
              </a:rPr>
              <a:t>К</a:t>
            </a:r>
            <a:r>
              <a:rPr lang="ru-RU" altLang="ru-RU" sz="2400" b="1" i="1" baseline="-30000">
                <a:solidFill>
                  <a:schemeClr val="folHlink"/>
                </a:solidFill>
                <a:cs typeface="Times New Roman" panose="02020603050405020304" pitchFamily="18" charset="0"/>
              </a:rPr>
              <a:t>у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. </a:t>
            </a:r>
            <a:endParaRPr lang="ru-RU" altLang="ru-RU" sz="2400" b="1">
              <a:solidFill>
                <a:schemeClr val="folHlink"/>
              </a:solidFill>
            </a:endParaRPr>
          </a:p>
          <a:p>
            <a:pPr algn="just"/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Другие параметры будут оставаться неизменными, т.к. их варьирование связано с практическим неудобством их реального изменения в системе </a:t>
            </a:r>
            <a:r>
              <a:rPr lang="ru-RU" altLang="ru-RU" sz="2400" b="1">
                <a:solidFill>
                  <a:schemeClr val="folHlink"/>
                </a:solidFill>
              </a:rPr>
              <a:t>может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chemeClr val="folHlink"/>
                </a:solidFill>
              </a:rPr>
              <a:t>по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влеч</a:t>
            </a:r>
            <a:r>
              <a:rPr lang="ru-RU" altLang="ru-RU" sz="2400" b="1">
                <a:solidFill>
                  <a:schemeClr val="folHlink"/>
                </a:solidFill>
              </a:rPr>
              <a:t>ь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 значительные конструктивные изменения. </a:t>
            </a:r>
            <a:endParaRPr lang="ru-RU" altLang="ru-RU" sz="2400" b="1">
              <a:solidFill>
                <a:schemeClr val="folHlink"/>
              </a:solidFill>
            </a:endParaRPr>
          </a:p>
          <a:p>
            <a:pPr algn="just"/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Например, выбрав в качестве варьируемого параметра постоянную времени </a:t>
            </a:r>
            <a:r>
              <a:rPr lang="en-US" altLang="ru-RU" sz="2400" b="1" i="1">
                <a:solidFill>
                  <a:schemeClr val="folHlink"/>
                </a:solidFill>
                <a:cs typeface="Times New Roman" panose="02020603050405020304" pitchFamily="18" charset="0"/>
              </a:rPr>
              <a:t>T</a:t>
            </a:r>
            <a:r>
              <a:rPr lang="ru-RU" altLang="ru-RU" sz="2400" b="1" i="1" baseline="-30000">
                <a:solidFill>
                  <a:schemeClr val="folHlink"/>
                </a:solidFill>
                <a:cs typeface="Times New Roman" panose="02020603050405020304" pitchFamily="18" charset="0"/>
              </a:rPr>
              <a:t>1</a:t>
            </a:r>
            <a:r>
              <a:rPr lang="ru-RU" altLang="ru-RU" sz="2400" b="1">
                <a:solidFill>
                  <a:schemeClr val="folHlink"/>
                </a:solidFill>
                <a:cs typeface="Times New Roman" panose="02020603050405020304" pitchFamily="18" charset="0"/>
              </a:rPr>
              <a:t>, мы должны иметь в виду, что это может потребовать изменений в конструкции или даже замены двигателя и т.п., что нецелесообразно.</a:t>
            </a:r>
            <a:endParaRPr lang="ru-RU" altLang="ru-RU" sz="2400" b="1">
              <a:solidFill>
                <a:schemeClr val="fol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24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slow">
    <p:checker/>
    <p:sndAc>
      <p:stSnd>
        <p:snd r:embed="rId2" name="chimes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4C3B-764B-40CD-9CC8-371386711560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086600" cy="9906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Описание модели СС самолета в передаточных функциях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685800" y="1600200"/>
            <a:ext cx="7696200" cy="126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>
            <a:spAutoFit/>
          </a:bodyPr>
          <a:lstStyle/>
          <a:p>
            <a:pPr algn="just"/>
            <a:r>
              <a:rPr lang="ru-RU" altLang="ru-RU" sz="2000" b="1">
                <a:solidFill>
                  <a:schemeClr val="folHlink"/>
                </a:solidFill>
              </a:rPr>
              <a:t>	П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ередаточн</a:t>
            </a:r>
            <a:r>
              <a:rPr lang="ru-RU" altLang="ru-RU" sz="2000" b="1">
                <a:solidFill>
                  <a:schemeClr val="folHlink"/>
                </a:solidFill>
              </a:rPr>
              <a:t>ая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 функци</a:t>
            </a:r>
            <a:r>
              <a:rPr lang="ru-RU" altLang="ru-RU" sz="2000" b="1">
                <a:solidFill>
                  <a:schemeClr val="folHlink"/>
                </a:solidFill>
              </a:rPr>
              <a:t>я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 разомкнутой системы самолета </a:t>
            </a:r>
            <a:r>
              <a:rPr lang="ru-RU" altLang="ru-RU" sz="2000" b="1">
                <a:solidFill>
                  <a:schemeClr val="folHlink"/>
                </a:solidFill>
              </a:rPr>
              <a:t>по углу тангажа с учетом передаточных функций все входящих в нее устройств будет иметь вид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:</a:t>
            </a:r>
            <a:endParaRPr lang="en-US" altLang="ru-RU" sz="2000" b="1">
              <a:solidFill>
                <a:schemeClr val="fol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0" hangingPunct="0"/>
            <a:endParaRPr lang="en-US" altLang="ru-RU" sz="2000">
              <a:solidFill>
                <a:schemeClr val="folHlink"/>
              </a:solidFill>
            </a:endParaRPr>
          </a:p>
        </p:txBody>
      </p:sp>
      <p:grpSp>
        <p:nvGrpSpPr>
          <p:cNvPr id="44049" name="Group 17"/>
          <p:cNvGrpSpPr>
            <a:grpSpLocks/>
          </p:cNvGrpSpPr>
          <p:nvPr/>
        </p:nvGrpSpPr>
        <p:grpSpPr bwMode="auto">
          <a:xfrm>
            <a:off x="2743200" y="2743200"/>
            <a:ext cx="3810000" cy="990600"/>
            <a:chOff x="1392" y="1728"/>
            <a:chExt cx="2400" cy="624"/>
          </a:xfrm>
        </p:grpSpPr>
        <p:sp>
          <p:nvSpPr>
            <p:cNvPr id="44047" name="Rectangle 15"/>
            <p:cNvSpPr>
              <a:spLocks noChangeArrowheads="1"/>
            </p:cNvSpPr>
            <p:nvPr/>
          </p:nvSpPr>
          <p:spPr bwMode="auto">
            <a:xfrm>
              <a:off x="1392" y="1728"/>
              <a:ext cx="2400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4037" name="Object 5"/>
            <p:cNvGraphicFramePr>
              <a:graphicFrameLocks noChangeAspect="1"/>
            </p:cNvGraphicFramePr>
            <p:nvPr/>
          </p:nvGraphicFramePr>
          <p:xfrm>
            <a:off x="1440" y="1824"/>
            <a:ext cx="2256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8" name="Формула" r:id="rId4" imgW="2234880" imgH="457200" progId="Equation.3">
                    <p:embed/>
                  </p:oleObj>
                </mc:Choice>
                <mc:Fallback>
                  <p:oleObj name="Формула" r:id="rId4" imgW="2234880" imgH="4572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1824"/>
                          <a:ext cx="2256" cy="4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685800" y="3810000"/>
            <a:ext cx="7467600" cy="96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>
            <a:spAutoFit/>
          </a:bodyPr>
          <a:lstStyle/>
          <a:p>
            <a:pPr algn="just"/>
            <a:r>
              <a:rPr lang="ru-RU" altLang="ru-RU" sz="2000" b="1">
                <a:solidFill>
                  <a:schemeClr val="folHlink"/>
                </a:solidFill>
              </a:rPr>
              <a:t>	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Передаточная функция замкнутой системы</a:t>
            </a:r>
            <a:r>
              <a:rPr lang="ru-RU" altLang="ru-RU" sz="2000" b="1">
                <a:solidFill>
                  <a:schemeClr val="folHlink"/>
                </a:solidFill>
              </a:rPr>
              <a:t> с учетом отрицательной обратной связи с коэффициентом </a:t>
            </a:r>
            <a:r>
              <a:rPr lang="ru-RU" altLang="ru-RU" sz="2000" b="1" i="1">
                <a:solidFill>
                  <a:schemeClr val="folHlink"/>
                </a:solidFill>
              </a:rPr>
              <a:t>К</a:t>
            </a:r>
            <a:r>
              <a:rPr lang="ru-RU" altLang="ru-RU" sz="2000" b="1" i="1" baseline="-25000">
                <a:solidFill>
                  <a:schemeClr val="folHlink"/>
                </a:solidFill>
              </a:rPr>
              <a:t>ос </a:t>
            </a:r>
            <a:r>
              <a:rPr lang="ru-RU" altLang="ru-RU" sz="2000" b="1">
                <a:solidFill>
                  <a:schemeClr val="folHlink"/>
                </a:solidFill>
              </a:rPr>
              <a:t>будет иметь вид</a:t>
            </a:r>
            <a:r>
              <a:rPr lang="en-US" altLang="ru-RU" sz="2000" b="1">
                <a:solidFill>
                  <a:schemeClr val="folHlink"/>
                </a:solidFill>
                <a:cs typeface="Times New Roman" panose="02020603050405020304" pitchFamily="18" charset="0"/>
              </a:rPr>
              <a:t>:</a:t>
            </a:r>
            <a:endParaRPr lang="en-US" altLang="ru-RU" sz="2000">
              <a:solidFill>
                <a:schemeClr val="folHlink"/>
              </a:solidFill>
            </a:endParaRPr>
          </a:p>
        </p:txBody>
      </p:sp>
      <p:grpSp>
        <p:nvGrpSpPr>
          <p:cNvPr id="44056" name="Group 24"/>
          <p:cNvGrpSpPr>
            <a:grpSpLocks/>
          </p:cNvGrpSpPr>
          <p:nvPr/>
        </p:nvGrpSpPr>
        <p:grpSpPr bwMode="auto">
          <a:xfrm>
            <a:off x="2209800" y="4800600"/>
            <a:ext cx="5257800" cy="1066800"/>
            <a:chOff x="1392" y="3024"/>
            <a:chExt cx="3312" cy="672"/>
          </a:xfrm>
        </p:grpSpPr>
        <p:sp>
          <p:nvSpPr>
            <p:cNvPr id="44050" name="Rectangle 18"/>
            <p:cNvSpPr>
              <a:spLocks noChangeArrowheads="1"/>
            </p:cNvSpPr>
            <p:nvPr/>
          </p:nvSpPr>
          <p:spPr bwMode="auto">
            <a:xfrm>
              <a:off x="1392" y="3024"/>
              <a:ext cx="3312" cy="6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4036" name="Object 4"/>
            <p:cNvGraphicFramePr>
              <a:graphicFrameLocks noChangeAspect="1"/>
            </p:cNvGraphicFramePr>
            <p:nvPr/>
          </p:nvGraphicFramePr>
          <p:xfrm>
            <a:off x="1507" y="3120"/>
            <a:ext cx="3033" cy="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9" name="Формула" r:id="rId6" imgW="4140000" imgH="469800" progId="Equation.3">
                    <p:embed/>
                  </p:oleObj>
                </mc:Choice>
                <mc:Fallback>
                  <p:oleObj name="Формула" r:id="rId6" imgW="4140000" imgH="4698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7" y="3120"/>
                          <a:ext cx="3033" cy="4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057" name="Group 25"/>
          <p:cNvGrpSpPr>
            <a:grpSpLocks/>
          </p:cNvGrpSpPr>
          <p:nvPr/>
        </p:nvGrpSpPr>
        <p:grpSpPr bwMode="auto">
          <a:xfrm>
            <a:off x="5791200" y="6019800"/>
            <a:ext cx="1676400" cy="304800"/>
            <a:chOff x="3648" y="3792"/>
            <a:chExt cx="1056" cy="192"/>
          </a:xfrm>
        </p:grpSpPr>
        <p:sp>
          <p:nvSpPr>
            <p:cNvPr id="44052" name="Rectangle 20"/>
            <p:cNvSpPr>
              <a:spLocks noChangeArrowheads="1"/>
            </p:cNvSpPr>
            <p:nvPr/>
          </p:nvSpPr>
          <p:spPr bwMode="auto">
            <a:xfrm>
              <a:off x="3648" y="3792"/>
              <a:ext cx="96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46" name="Rectangle 14"/>
            <p:cNvSpPr>
              <a:spLocks noChangeArrowheads="1"/>
            </p:cNvSpPr>
            <p:nvPr/>
          </p:nvSpPr>
          <p:spPr bwMode="auto">
            <a:xfrm>
              <a:off x="3696" y="3792"/>
              <a:ext cx="1008" cy="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0">
              <a:spAutoFit/>
            </a:bodyPr>
            <a:lstStyle/>
            <a:p>
              <a:pPr algn="just"/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К=К</a:t>
              </a:r>
              <a:r>
                <a:rPr lang="en-US" altLang="ru-RU" sz="1400" b="1" i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п</a:t>
              </a:r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К</a:t>
              </a:r>
              <a:r>
                <a:rPr lang="en-US" altLang="ru-RU" sz="1400" b="1" i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у</a:t>
              </a:r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К</a:t>
              </a:r>
              <a:r>
                <a:rPr lang="en-US" altLang="ru-RU" sz="1400" b="1" i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1</a:t>
              </a:r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К</a:t>
              </a:r>
              <a:r>
                <a:rPr lang="en-US" altLang="ru-RU" sz="1400" b="1" i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2</a:t>
              </a:r>
              <a:r>
                <a:rPr lang="en-US" altLang="ru-RU" sz="1400" b="1" i="1">
                  <a:solidFill>
                    <a:srgbClr val="000000"/>
                  </a:solidFill>
                  <a:cs typeface="Times New Roman" panose="02020603050405020304" pitchFamily="18" charset="0"/>
                </a:rPr>
                <a:t>К</a:t>
              </a:r>
              <a:r>
                <a:rPr lang="en-US" altLang="ru-RU" sz="1400" b="1" i="1" baseline="-30000">
                  <a:solidFill>
                    <a:srgbClr val="000000"/>
                  </a:solidFill>
                  <a:cs typeface="Times New Roman" panose="02020603050405020304" pitchFamily="18" charset="0"/>
                </a:rPr>
                <a:t>3</a:t>
              </a:r>
              <a:r>
                <a:rPr lang="en-US" altLang="ru-RU" sz="1400" b="1">
                  <a:solidFill>
                    <a:srgbClr val="000000"/>
                  </a:solidFill>
                  <a:cs typeface="Times New Roman" panose="02020603050405020304" pitchFamily="18" charset="0"/>
                </a:rPr>
                <a:t>.            </a:t>
              </a:r>
              <a:endParaRPr lang="en-US" altLang="ru-RU" b="1"/>
            </a:p>
          </p:txBody>
        </p:sp>
      </p:grp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5334000" y="6019800"/>
            <a:ext cx="434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1400" b="1">
                <a:solidFill>
                  <a:schemeClr val="folHlink"/>
                </a:solidFill>
                <a:cs typeface="Times New Roman" panose="02020603050405020304" pitchFamily="18" charset="0"/>
              </a:rPr>
              <a:t>где</a:t>
            </a:r>
            <a:endParaRPr lang="ru-RU" altLang="ru-RU" sz="1400" b="1">
              <a:solidFill>
                <a:schemeClr val="folHlink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 dir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8" grpId="0" autoUpdateAnimBg="0"/>
      <p:bldP spid="44042" grpId="0" autoUpdateAnimBg="0"/>
      <p:bldP spid="4405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E3C47-7C3D-4ABA-84ED-DCCCCEC5215B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296400" cy="838200"/>
          </a:xfrm>
        </p:spPr>
        <p:txBody>
          <a:bodyPr/>
          <a:lstStyle/>
          <a:p>
            <a:r>
              <a:rPr lang="ru-RU" altLang="ru-RU" sz="4000">
                <a:latin typeface="Times New Roman" panose="02020603050405020304" pitchFamily="18" charset="0"/>
              </a:rPr>
              <a:t>Определение области работоспособности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381000" y="1295400"/>
            <a:ext cx="8229600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Font typeface="Wingdings" panose="05000000000000000000" pitchFamily="2" charset="2"/>
              <a:buNone/>
            </a:pPr>
            <a:endParaRPr lang="ru-RU" altLang="ru-RU" sz="2000">
              <a:solidFill>
                <a:schemeClr val="folHlink"/>
              </a:solidFill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ru-RU" altLang="ru-RU" sz="2000">
                <a:solidFill>
                  <a:schemeClr val="folHlink"/>
                </a:solidFill>
              </a:rPr>
              <a:t>     </a:t>
            </a:r>
            <a:r>
              <a:rPr lang="ru-RU" altLang="ru-RU" sz="2000" b="1">
                <a:solidFill>
                  <a:schemeClr val="folHlink"/>
                </a:solidFill>
              </a:rPr>
              <a:t>Поскольку условия работоспособности в задании не оговорены, 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      то будем исходить из </a:t>
            </a:r>
            <a:r>
              <a:rPr lang="ru-RU" altLang="ru-RU" sz="2000" b="1">
                <a:solidFill>
                  <a:schemeClr val="hlink"/>
                </a:solidFill>
              </a:rPr>
              <a:t>самых слабых</a:t>
            </a:r>
            <a:r>
              <a:rPr lang="ru-RU" altLang="ru-RU" sz="2000" b="1">
                <a:solidFill>
                  <a:schemeClr val="folHlink"/>
                </a:solidFill>
              </a:rPr>
              <a:t> возможных ограничений. 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altLang="ru-RU" sz="2000" b="1">
                <a:solidFill>
                  <a:schemeClr val="folHlink"/>
                </a:solidFill>
              </a:rPr>
              <a:t>     Таковыми, как известно, являются требования </a:t>
            </a:r>
            <a:r>
              <a:rPr lang="ru-RU" altLang="ru-RU" sz="2000" b="1">
                <a:solidFill>
                  <a:schemeClr val="hlink"/>
                </a:solidFill>
              </a:rPr>
              <a:t>устойчивости</a:t>
            </a:r>
            <a:r>
              <a:rPr lang="ru-RU" altLang="ru-RU" sz="2000" b="1">
                <a:solidFill>
                  <a:schemeClr val="folHlink"/>
                </a:solidFill>
              </a:rPr>
              <a:t>:  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      если система становится неустойчивой – значит она перестает 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      быть работоспособной.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altLang="ru-RU" sz="2000" b="1">
                <a:solidFill>
                  <a:schemeClr val="folHlink"/>
                </a:solidFill>
              </a:rPr>
              <a:t>     Поэтому если из условия нахождения системы на границе  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      устойчивости мы получим ограничения  на варьируемые 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      параметры, то это и позволит, по существу, определить одну из 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      границ  </a:t>
            </a:r>
            <a:r>
              <a:rPr lang="ru-RU" altLang="ru-RU" sz="2000" b="1">
                <a:solidFill>
                  <a:schemeClr val="hlink"/>
                </a:solidFill>
              </a:rPr>
              <a:t>максимально</a:t>
            </a:r>
            <a:r>
              <a:rPr lang="ru-RU" altLang="ru-RU" sz="2000" b="1">
                <a:solidFill>
                  <a:schemeClr val="folHlink"/>
                </a:solidFill>
              </a:rPr>
              <a:t> возможной области работоспособности.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altLang="ru-RU" sz="2000">
                <a:solidFill>
                  <a:schemeClr val="folHlink"/>
                </a:solidFill>
              </a:rPr>
              <a:t>     </a:t>
            </a:r>
            <a:r>
              <a:rPr lang="ru-RU" altLang="ru-RU" sz="2000" b="1">
                <a:solidFill>
                  <a:schemeClr val="folHlink"/>
                </a:solidFill>
              </a:rPr>
              <a:t>Другие </a:t>
            </a:r>
            <a:r>
              <a:rPr lang="ru-RU" altLang="ru-RU" sz="2000" b="1">
                <a:solidFill>
                  <a:schemeClr val="hlink"/>
                </a:solidFill>
              </a:rPr>
              <a:t>границы</a:t>
            </a:r>
            <a:r>
              <a:rPr lang="ru-RU" altLang="ru-RU" sz="2000" b="1">
                <a:solidFill>
                  <a:schemeClr val="folHlink"/>
                </a:solidFill>
              </a:rPr>
              <a:t> этой области можно определить из других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      разумных условий: например, обеспечения передачи 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folHlink"/>
                </a:solidFill>
              </a:rPr>
              <a:t>        информационных сигналов между устройствами системы и т.п. </a:t>
            </a:r>
          </a:p>
        </p:txBody>
      </p:sp>
    </p:spTree>
  </p:cSld>
  <p:clrMapOvr>
    <a:masterClrMapping/>
  </p:clrMapOvr>
  <p:transition spd="slow">
    <p:strips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9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9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utoUpdateAnimBg="0"/>
      <p:bldP spid="40963" grpId="0" build="p" autoUpdateAnimBg="0"/>
    </p:bldLst>
  </p:timing>
</p:sld>
</file>

<file path=ppt/theme/theme1.xml><?xml version="1.0" encoding="utf-8"?>
<a:theme xmlns:a="http://schemas.openxmlformats.org/drawingml/2006/main" name="Синий обелиск">
  <a:themeElements>
    <a:clrScheme name="Синий обелиск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Синий обелиск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Синий обелиск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иний обелиск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иний обелиск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иний обелиск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иний обелиск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Designs\Синий обелиск.pot</Template>
  <TotalTime>2002</TotalTime>
  <Words>1058</Words>
  <Application>Microsoft Office PowerPoint</Application>
  <PresentationFormat>Экран (4:3)</PresentationFormat>
  <Paragraphs>179</Paragraphs>
  <Slides>19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6</vt:i4>
      </vt:variant>
      <vt:variant>
        <vt:lpstr>Заголовки слайдов</vt:lpstr>
      </vt:variant>
      <vt:variant>
        <vt:i4>19</vt:i4>
      </vt:variant>
    </vt:vector>
  </HeadingPairs>
  <TitlesOfParts>
    <vt:vector size="30" baseType="lpstr">
      <vt:lpstr>Times New Roman</vt:lpstr>
      <vt:lpstr>Arial</vt:lpstr>
      <vt:lpstr>Wingdings</vt:lpstr>
      <vt:lpstr>Symbol</vt:lpstr>
      <vt:lpstr>Синий обелиск</vt:lpstr>
      <vt:lpstr>Microsoft Clip Gallery</vt:lpstr>
      <vt:lpstr>Microsoft Visio Drawing</vt:lpstr>
      <vt:lpstr>Microsoft Equation 3.0</vt:lpstr>
      <vt:lpstr>Точечный рисунок</vt:lpstr>
      <vt:lpstr>Рисунок Microsoft Word</vt:lpstr>
      <vt:lpstr>Диаграмма Microsoft Excel</vt:lpstr>
      <vt:lpstr>Многокритериальная параметрическая оптимизация систем управления </vt:lpstr>
      <vt:lpstr>Задание</vt:lpstr>
      <vt:lpstr>Задание (продолжение)</vt:lpstr>
      <vt:lpstr>Описание работы системы стабилизации (СС) самолета по углу тангажа</vt:lpstr>
      <vt:lpstr>Структурная схема СС самолета по углу тангажа</vt:lpstr>
      <vt:lpstr>Модели устройств СС самолета</vt:lpstr>
      <vt:lpstr>Выбор варьируемых параметров</vt:lpstr>
      <vt:lpstr>Описание модели СС самолета в передаточных функциях</vt:lpstr>
      <vt:lpstr>Определение области работоспособности</vt:lpstr>
      <vt:lpstr>Презентация PowerPoint</vt:lpstr>
      <vt:lpstr>Пример определения ОРx (продолжение)</vt:lpstr>
      <vt:lpstr>Схема моделирования исходной системы</vt:lpstr>
      <vt:lpstr>Переходная функция исходной системы</vt:lpstr>
      <vt:lpstr>Переходная функция системы после оптимизации по среднеквадратической ошибке </vt:lpstr>
      <vt:lpstr>Переходная функция СУ после оптимизации по среднеквадратической ошибке</vt:lpstr>
      <vt:lpstr>Переходные функции исходной системы до и после оптимизации по среднеквадратической ошибке</vt:lpstr>
      <vt:lpstr>Схема моделирования для оптимизации по критерию «минимум времени регулирования».</vt:lpstr>
      <vt:lpstr>Переходная функция исходной системы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Параметрическая оптимизация систем управления </dc:title>
  <dc:creator>Kirilichev B.V.</dc:creator>
  <cp:lastModifiedBy>admin</cp:lastModifiedBy>
  <cp:revision>78</cp:revision>
  <cp:lastPrinted>1601-01-01T00:00:00Z</cp:lastPrinted>
  <dcterms:created xsi:type="dcterms:W3CDTF">2002-03-02T07:23:14Z</dcterms:created>
  <dcterms:modified xsi:type="dcterms:W3CDTF">2015-04-08T17:15:30Z</dcterms:modified>
</cp:coreProperties>
</file>