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75" r:id="rId2"/>
    <p:sldId id="261" r:id="rId3"/>
    <p:sldId id="267" r:id="rId4"/>
    <p:sldId id="258" r:id="rId5"/>
    <p:sldId id="263" r:id="rId6"/>
    <p:sldId id="265" r:id="rId7"/>
    <p:sldId id="264" r:id="rId8"/>
    <p:sldId id="268" r:id="rId9"/>
    <p:sldId id="270" r:id="rId10"/>
    <p:sldId id="271" r:id="rId11"/>
    <p:sldId id="272" r:id="rId12"/>
    <p:sldId id="274" r:id="rId13"/>
    <p:sldId id="273" r:id="rId14"/>
    <p:sldId id="269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Monotype Corsiva" panose="03010101010201010101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33CC"/>
    <a:srgbClr val="800000"/>
    <a:srgbClr val="FF9900"/>
    <a:srgbClr val="FFFF00"/>
    <a:srgbClr val="FFCC99"/>
    <a:srgbClr val="CCCC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5FA3A2-088C-47FA-BC34-2F3AB9B3DD63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</dgm:pt>
    <dgm:pt modelId="{254FABA7-369C-4420-8D3D-94BA9355547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1" i="1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Verdana" panose="020B0604030504040204" pitchFamily="34" charset="0"/>
          </a:endParaRPr>
        </a:p>
      </dgm:t>
    </dgm:pt>
    <dgm:pt modelId="{4CE69475-8FDF-458A-A75F-85877AF834FC}" type="parTrans" cxnId="{1736BBC2-52DB-4F2E-9073-8D674BF7EDE2}">
      <dgm:prSet/>
      <dgm:spPr/>
    </dgm:pt>
    <dgm:pt modelId="{1DED61AD-FFF8-452F-B754-1097F94E257F}" type="sibTrans" cxnId="{1736BBC2-52DB-4F2E-9073-8D674BF7EDE2}">
      <dgm:prSet/>
      <dgm:spPr/>
    </dgm:pt>
    <dgm:pt modelId="{1A277D5E-AB67-4793-875A-A8ABE3C35C8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1" i="1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Verdana" panose="020B0604030504040204" pitchFamily="34" charset="0"/>
          </a:endParaRPr>
        </a:p>
      </dgm:t>
    </dgm:pt>
    <dgm:pt modelId="{90FF1E36-D7EC-42CD-9785-1C94673149A3}" type="parTrans" cxnId="{2E50AE4B-B671-4727-BF33-83B6BBD28204}">
      <dgm:prSet/>
      <dgm:spPr/>
    </dgm:pt>
    <dgm:pt modelId="{33F7A4C8-BA58-4C68-879E-49FB9D38E810}" type="sibTrans" cxnId="{2E50AE4B-B671-4727-BF33-83B6BBD28204}">
      <dgm:prSet/>
      <dgm:spPr/>
    </dgm:pt>
    <dgm:pt modelId="{48AEF392-8F31-4BCE-BA56-E6C40A91066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1" i="1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Verdana" panose="020B0604030504040204" pitchFamily="34" charset="0"/>
          </a:endParaRPr>
        </a:p>
      </dgm:t>
    </dgm:pt>
    <dgm:pt modelId="{32B53B14-6410-4DD6-855A-F6474791A59D}" type="parTrans" cxnId="{08BDCCB9-3012-457D-AD3C-88F0EAC7D6B4}">
      <dgm:prSet/>
      <dgm:spPr/>
    </dgm:pt>
    <dgm:pt modelId="{02C62989-57DB-45E6-AD71-9DC893229313}" type="sibTrans" cxnId="{08BDCCB9-3012-457D-AD3C-88F0EAC7D6B4}">
      <dgm:prSet/>
      <dgm:spPr/>
    </dgm:pt>
    <dgm:pt modelId="{1EE4FC27-C16C-45C4-A41F-D3A050EA63E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1" i="1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Verdana" panose="020B0604030504040204" pitchFamily="34" charset="0"/>
          </a:endParaRPr>
        </a:p>
      </dgm:t>
    </dgm:pt>
    <dgm:pt modelId="{23EC0DDB-DC35-4AE9-BE4C-D476E3142D13}" type="parTrans" cxnId="{808B2719-1ED5-40A7-AF6C-D4D99D81FAB0}">
      <dgm:prSet/>
      <dgm:spPr/>
    </dgm:pt>
    <dgm:pt modelId="{65B07D1A-D46F-4BA1-8033-3EDC078A3311}" type="sibTrans" cxnId="{808B2719-1ED5-40A7-AF6C-D4D99D81FAB0}">
      <dgm:prSet/>
      <dgm:spPr/>
    </dgm:pt>
    <dgm:pt modelId="{2E131331-165C-40B9-B431-FDD2CD0135D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1" i="1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Verdana" panose="020B0604030504040204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ru-RU" altLang="ru-RU" b="1" i="1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Verdana" panose="020B0604030504040204" pitchFamily="34" charset="0"/>
          </a:endParaRPr>
        </a:p>
      </dgm:t>
    </dgm:pt>
    <dgm:pt modelId="{EA846142-DAB0-49D8-8FE7-BB214CB88652}" type="parTrans" cxnId="{E872900F-D41C-48B8-98E2-E407ECAF8968}">
      <dgm:prSet/>
      <dgm:spPr/>
    </dgm:pt>
    <dgm:pt modelId="{80B22719-EAF6-4BBD-8F0E-404499362183}" type="sibTrans" cxnId="{E872900F-D41C-48B8-98E2-E407ECAF8968}">
      <dgm:prSet/>
      <dgm:spPr/>
    </dgm:pt>
    <dgm:pt modelId="{C161EDED-DB83-4F12-8EB2-C2DE32DA3F12}" type="pres">
      <dgm:prSet presAssocID="{515FA3A2-088C-47FA-BC34-2F3AB9B3DD63}" presName="cycle" presStyleCnt="0">
        <dgm:presLayoutVars>
          <dgm:dir/>
          <dgm:resizeHandles val="exact"/>
        </dgm:presLayoutVars>
      </dgm:prSet>
      <dgm:spPr/>
    </dgm:pt>
    <dgm:pt modelId="{A20E50F9-9A5A-4D5A-B16D-7B5146770EA7}" type="pres">
      <dgm:prSet presAssocID="{254FABA7-369C-4420-8D3D-94BA9355547A}" presName="dummy" presStyleCnt="0"/>
      <dgm:spPr/>
    </dgm:pt>
    <dgm:pt modelId="{58541C2C-2E5B-4016-AD77-5D7B87D326E5}" type="pres">
      <dgm:prSet presAssocID="{254FABA7-369C-4420-8D3D-94BA9355547A}" presName="node" presStyleLbl="revTx" presStyleIdx="0" presStyleCnt="5">
        <dgm:presLayoutVars>
          <dgm:bulletEnabled val="1"/>
        </dgm:presLayoutVars>
      </dgm:prSet>
      <dgm:spPr/>
    </dgm:pt>
    <dgm:pt modelId="{BD3DA017-E3CE-47CA-B092-277FD4B39822}" type="pres">
      <dgm:prSet presAssocID="{1DED61AD-FFF8-452F-B754-1097F94E257F}" presName="sibTrans" presStyleLbl="node1" presStyleIdx="0" presStyleCnt="5"/>
      <dgm:spPr/>
    </dgm:pt>
    <dgm:pt modelId="{14F9B500-A346-41FB-804B-5D0BE1A11FB9}" type="pres">
      <dgm:prSet presAssocID="{1A277D5E-AB67-4793-875A-A8ABE3C35C89}" presName="dummy" presStyleCnt="0"/>
      <dgm:spPr/>
    </dgm:pt>
    <dgm:pt modelId="{5B72917A-C9C6-4728-A9D0-BAE74CF2F381}" type="pres">
      <dgm:prSet presAssocID="{1A277D5E-AB67-4793-875A-A8ABE3C35C89}" presName="node" presStyleLbl="revTx" presStyleIdx="1" presStyleCnt="5">
        <dgm:presLayoutVars>
          <dgm:bulletEnabled val="1"/>
        </dgm:presLayoutVars>
      </dgm:prSet>
      <dgm:spPr/>
    </dgm:pt>
    <dgm:pt modelId="{79E5AEAE-4AC7-4135-B81B-35F7E1B36ABE}" type="pres">
      <dgm:prSet presAssocID="{33F7A4C8-BA58-4C68-879E-49FB9D38E810}" presName="sibTrans" presStyleLbl="node1" presStyleIdx="1" presStyleCnt="5"/>
      <dgm:spPr/>
    </dgm:pt>
    <dgm:pt modelId="{08ED8A1B-773E-422A-BB6F-25A7ED9A8BB2}" type="pres">
      <dgm:prSet presAssocID="{48AEF392-8F31-4BCE-BA56-E6C40A910665}" presName="dummy" presStyleCnt="0"/>
      <dgm:spPr/>
    </dgm:pt>
    <dgm:pt modelId="{898D6649-8194-4486-A982-9869130E00D6}" type="pres">
      <dgm:prSet presAssocID="{48AEF392-8F31-4BCE-BA56-E6C40A910665}" presName="node" presStyleLbl="revTx" presStyleIdx="2" presStyleCnt="5">
        <dgm:presLayoutVars>
          <dgm:bulletEnabled val="1"/>
        </dgm:presLayoutVars>
      </dgm:prSet>
      <dgm:spPr/>
    </dgm:pt>
    <dgm:pt modelId="{CE7973D0-14A4-471F-A968-CFB74A2914ED}" type="pres">
      <dgm:prSet presAssocID="{02C62989-57DB-45E6-AD71-9DC893229313}" presName="sibTrans" presStyleLbl="node1" presStyleIdx="2" presStyleCnt="5"/>
      <dgm:spPr/>
    </dgm:pt>
    <dgm:pt modelId="{438CC1CC-60EA-4E38-B168-3EE61E2F7C22}" type="pres">
      <dgm:prSet presAssocID="{1EE4FC27-C16C-45C4-A41F-D3A050EA63E5}" presName="dummy" presStyleCnt="0"/>
      <dgm:spPr/>
    </dgm:pt>
    <dgm:pt modelId="{27128FBF-ED68-4552-ABF2-EAFCC1D55D20}" type="pres">
      <dgm:prSet presAssocID="{1EE4FC27-C16C-45C4-A41F-D3A050EA63E5}" presName="node" presStyleLbl="revTx" presStyleIdx="3" presStyleCnt="5">
        <dgm:presLayoutVars>
          <dgm:bulletEnabled val="1"/>
        </dgm:presLayoutVars>
      </dgm:prSet>
      <dgm:spPr/>
    </dgm:pt>
    <dgm:pt modelId="{1BA98E61-80B7-450B-A7CD-C675684E26CA}" type="pres">
      <dgm:prSet presAssocID="{65B07D1A-D46F-4BA1-8033-3EDC078A3311}" presName="sibTrans" presStyleLbl="node1" presStyleIdx="3" presStyleCnt="5"/>
      <dgm:spPr/>
    </dgm:pt>
    <dgm:pt modelId="{95758840-CABC-48C7-B365-1CC34CC9B49C}" type="pres">
      <dgm:prSet presAssocID="{2E131331-165C-40B9-B431-FDD2CD0135D3}" presName="dummy" presStyleCnt="0"/>
      <dgm:spPr/>
    </dgm:pt>
    <dgm:pt modelId="{01323E85-72BE-4A7A-A2FE-E1F26357B42F}" type="pres">
      <dgm:prSet presAssocID="{2E131331-165C-40B9-B431-FDD2CD0135D3}" presName="node" presStyleLbl="revTx" presStyleIdx="4" presStyleCnt="5">
        <dgm:presLayoutVars>
          <dgm:bulletEnabled val="1"/>
        </dgm:presLayoutVars>
      </dgm:prSet>
      <dgm:spPr/>
    </dgm:pt>
    <dgm:pt modelId="{D4BDEB04-C3DA-4C56-A351-3129E4AC4F3C}" type="pres">
      <dgm:prSet presAssocID="{80B22719-EAF6-4BBD-8F0E-404499362183}" presName="sibTrans" presStyleLbl="node1" presStyleIdx="4" presStyleCnt="5"/>
      <dgm:spPr/>
    </dgm:pt>
  </dgm:ptLst>
  <dgm:cxnLst>
    <dgm:cxn modelId="{E872900F-D41C-48B8-98E2-E407ECAF8968}" srcId="{515FA3A2-088C-47FA-BC34-2F3AB9B3DD63}" destId="{2E131331-165C-40B9-B431-FDD2CD0135D3}" srcOrd="4" destOrd="0" parTransId="{EA846142-DAB0-49D8-8FE7-BB214CB88652}" sibTransId="{80B22719-EAF6-4BBD-8F0E-404499362183}"/>
    <dgm:cxn modelId="{E47884C1-FB65-45BC-A5AD-A0BDBA058F6D}" type="presOf" srcId="{65B07D1A-D46F-4BA1-8033-3EDC078A3311}" destId="{1BA98E61-80B7-450B-A7CD-C675684E26CA}" srcOrd="0" destOrd="0" presId="urn:microsoft.com/office/officeart/2005/8/layout/cycle1"/>
    <dgm:cxn modelId="{1DDDE822-3C12-4126-8F60-C6D794317AAF}" type="presOf" srcId="{254FABA7-369C-4420-8D3D-94BA9355547A}" destId="{58541C2C-2E5B-4016-AD77-5D7B87D326E5}" srcOrd="0" destOrd="0" presId="urn:microsoft.com/office/officeart/2005/8/layout/cycle1"/>
    <dgm:cxn modelId="{73B4A08C-179C-493B-AAEE-97458E81B613}" type="presOf" srcId="{1A277D5E-AB67-4793-875A-A8ABE3C35C89}" destId="{5B72917A-C9C6-4728-A9D0-BAE74CF2F381}" srcOrd="0" destOrd="0" presId="urn:microsoft.com/office/officeart/2005/8/layout/cycle1"/>
    <dgm:cxn modelId="{4148085B-B0C9-4226-AC58-ADE3C3A9FB73}" type="presOf" srcId="{80B22719-EAF6-4BBD-8F0E-404499362183}" destId="{D4BDEB04-C3DA-4C56-A351-3129E4AC4F3C}" srcOrd="0" destOrd="0" presId="urn:microsoft.com/office/officeart/2005/8/layout/cycle1"/>
    <dgm:cxn modelId="{B47859D2-33D5-4F20-9E54-1D8814142C8D}" type="presOf" srcId="{1DED61AD-FFF8-452F-B754-1097F94E257F}" destId="{BD3DA017-E3CE-47CA-B092-277FD4B39822}" srcOrd="0" destOrd="0" presId="urn:microsoft.com/office/officeart/2005/8/layout/cycle1"/>
    <dgm:cxn modelId="{10BCEB27-D2CE-4024-A60C-0241B09B187B}" type="presOf" srcId="{02C62989-57DB-45E6-AD71-9DC893229313}" destId="{CE7973D0-14A4-471F-A968-CFB74A2914ED}" srcOrd="0" destOrd="0" presId="urn:microsoft.com/office/officeart/2005/8/layout/cycle1"/>
    <dgm:cxn modelId="{2E50AE4B-B671-4727-BF33-83B6BBD28204}" srcId="{515FA3A2-088C-47FA-BC34-2F3AB9B3DD63}" destId="{1A277D5E-AB67-4793-875A-A8ABE3C35C89}" srcOrd="1" destOrd="0" parTransId="{90FF1E36-D7EC-42CD-9785-1C94673149A3}" sibTransId="{33F7A4C8-BA58-4C68-879E-49FB9D38E810}"/>
    <dgm:cxn modelId="{1736BBC2-52DB-4F2E-9073-8D674BF7EDE2}" srcId="{515FA3A2-088C-47FA-BC34-2F3AB9B3DD63}" destId="{254FABA7-369C-4420-8D3D-94BA9355547A}" srcOrd="0" destOrd="0" parTransId="{4CE69475-8FDF-458A-A75F-85877AF834FC}" sibTransId="{1DED61AD-FFF8-452F-B754-1097F94E257F}"/>
    <dgm:cxn modelId="{69F837C6-567F-4D59-AF67-54E912F5AA24}" type="presOf" srcId="{33F7A4C8-BA58-4C68-879E-49FB9D38E810}" destId="{79E5AEAE-4AC7-4135-B81B-35F7E1B36ABE}" srcOrd="0" destOrd="0" presId="urn:microsoft.com/office/officeart/2005/8/layout/cycle1"/>
    <dgm:cxn modelId="{BD4E89D1-5849-45E6-8A74-F5CE9DE4A4B1}" type="presOf" srcId="{515FA3A2-088C-47FA-BC34-2F3AB9B3DD63}" destId="{C161EDED-DB83-4F12-8EB2-C2DE32DA3F12}" srcOrd="0" destOrd="0" presId="urn:microsoft.com/office/officeart/2005/8/layout/cycle1"/>
    <dgm:cxn modelId="{808B2719-1ED5-40A7-AF6C-D4D99D81FAB0}" srcId="{515FA3A2-088C-47FA-BC34-2F3AB9B3DD63}" destId="{1EE4FC27-C16C-45C4-A41F-D3A050EA63E5}" srcOrd="3" destOrd="0" parTransId="{23EC0DDB-DC35-4AE9-BE4C-D476E3142D13}" sibTransId="{65B07D1A-D46F-4BA1-8033-3EDC078A3311}"/>
    <dgm:cxn modelId="{C1642D19-8EB9-479C-9115-8BAA40F4B285}" type="presOf" srcId="{2E131331-165C-40B9-B431-FDD2CD0135D3}" destId="{01323E85-72BE-4A7A-A2FE-E1F26357B42F}" srcOrd="0" destOrd="0" presId="urn:microsoft.com/office/officeart/2005/8/layout/cycle1"/>
    <dgm:cxn modelId="{08BDCCB9-3012-457D-AD3C-88F0EAC7D6B4}" srcId="{515FA3A2-088C-47FA-BC34-2F3AB9B3DD63}" destId="{48AEF392-8F31-4BCE-BA56-E6C40A910665}" srcOrd="2" destOrd="0" parTransId="{32B53B14-6410-4DD6-855A-F6474791A59D}" sibTransId="{02C62989-57DB-45E6-AD71-9DC893229313}"/>
    <dgm:cxn modelId="{E3D5A831-2251-4629-8BBB-4AE5B07E41A2}" type="presOf" srcId="{48AEF392-8F31-4BCE-BA56-E6C40A910665}" destId="{898D6649-8194-4486-A982-9869130E00D6}" srcOrd="0" destOrd="0" presId="urn:microsoft.com/office/officeart/2005/8/layout/cycle1"/>
    <dgm:cxn modelId="{786F63C3-A3A2-48A9-B706-3E40975D507B}" type="presOf" srcId="{1EE4FC27-C16C-45C4-A41F-D3A050EA63E5}" destId="{27128FBF-ED68-4552-ABF2-EAFCC1D55D20}" srcOrd="0" destOrd="0" presId="urn:microsoft.com/office/officeart/2005/8/layout/cycle1"/>
    <dgm:cxn modelId="{86260815-315B-4E32-8132-C2ABC9A2A2C0}" type="presParOf" srcId="{C161EDED-DB83-4F12-8EB2-C2DE32DA3F12}" destId="{A20E50F9-9A5A-4D5A-B16D-7B5146770EA7}" srcOrd="0" destOrd="0" presId="urn:microsoft.com/office/officeart/2005/8/layout/cycle1"/>
    <dgm:cxn modelId="{A3943C72-9A78-4FEB-8B56-CEB78BD279B9}" type="presParOf" srcId="{C161EDED-DB83-4F12-8EB2-C2DE32DA3F12}" destId="{58541C2C-2E5B-4016-AD77-5D7B87D326E5}" srcOrd="1" destOrd="0" presId="urn:microsoft.com/office/officeart/2005/8/layout/cycle1"/>
    <dgm:cxn modelId="{D4DBFFD3-D127-41D5-BCE4-D3B4C2DD8EA7}" type="presParOf" srcId="{C161EDED-DB83-4F12-8EB2-C2DE32DA3F12}" destId="{BD3DA017-E3CE-47CA-B092-277FD4B39822}" srcOrd="2" destOrd="0" presId="urn:microsoft.com/office/officeart/2005/8/layout/cycle1"/>
    <dgm:cxn modelId="{BB8B35D4-4D3F-4EDE-95B2-00E842519984}" type="presParOf" srcId="{C161EDED-DB83-4F12-8EB2-C2DE32DA3F12}" destId="{14F9B500-A346-41FB-804B-5D0BE1A11FB9}" srcOrd="3" destOrd="0" presId="urn:microsoft.com/office/officeart/2005/8/layout/cycle1"/>
    <dgm:cxn modelId="{39F102ED-0E76-4A46-9CE6-701D633966D6}" type="presParOf" srcId="{C161EDED-DB83-4F12-8EB2-C2DE32DA3F12}" destId="{5B72917A-C9C6-4728-A9D0-BAE74CF2F381}" srcOrd="4" destOrd="0" presId="urn:microsoft.com/office/officeart/2005/8/layout/cycle1"/>
    <dgm:cxn modelId="{AE6F9E16-0FB2-447D-BA0F-187E62ECC818}" type="presParOf" srcId="{C161EDED-DB83-4F12-8EB2-C2DE32DA3F12}" destId="{79E5AEAE-4AC7-4135-B81B-35F7E1B36ABE}" srcOrd="5" destOrd="0" presId="urn:microsoft.com/office/officeart/2005/8/layout/cycle1"/>
    <dgm:cxn modelId="{8BED2E8F-E977-4FF5-85EC-6E00BB71B4F9}" type="presParOf" srcId="{C161EDED-DB83-4F12-8EB2-C2DE32DA3F12}" destId="{08ED8A1B-773E-422A-BB6F-25A7ED9A8BB2}" srcOrd="6" destOrd="0" presId="urn:microsoft.com/office/officeart/2005/8/layout/cycle1"/>
    <dgm:cxn modelId="{0AC001C9-F06B-4EDD-985B-3EAB4FFC2021}" type="presParOf" srcId="{C161EDED-DB83-4F12-8EB2-C2DE32DA3F12}" destId="{898D6649-8194-4486-A982-9869130E00D6}" srcOrd="7" destOrd="0" presId="urn:microsoft.com/office/officeart/2005/8/layout/cycle1"/>
    <dgm:cxn modelId="{4B027735-8AE7-49E9-8529-40680F2ED89B}" type="presParOf" srcId="{C161EDED-DB83-4F12-8EB2-C2DE32DA3F12}" destId="{CE7973D0-14A4-471F-A968-CFB74A2914ED}" srcOrd="8" destOrd="0" presId="urn:microsoft.com/office/officeart/2005/8/layout/cycle1"/>
    <dgm:cxn modelId="{7837C768-ADA3-4B5D-9664-6F2C4686FF7C}" type="presParOf" srcId="{C161EDED-DB83-4F12-8EB2-C2DE32DA3F12}" destId="{438CC1CC-60EA-4E38-B168-3EE61E2F7C22}" srcOrd="9" destOrd="0" presId="urn:microsoft.com/office/officeart/2005/8/layout/cycle1"/>
    <dgm:cxn modelId="{051BD623-B4A2-4285-8CA4-5C10033DCD1A}" type="presParOf" srcId="{C161EDED-DB83-4F12-8EB2-C2DE32DA3F12}" destId="{27128FBF-ED68-4552-ABF2-EAFCC1D55D20}" srcOrd="10" destOrd="0" presId="urn:microsoft.com/office/officeart/2005/8/layout/cycle1"/>
    <dgm:cxn modelId="{330CEEB0-EAA7-4D05-AE8E-3A2ABCD1D1D1}" type="presParOf" srcId="{C161EDED-DB83-4F12-8EB2-C2DE32DA3F12}" destId="{1BA98E61-80B7-450B-A7CD-C675684E26CA}" srcOrd="11" destOrd="0" presId="urn:microsoft.com/office/officeart/2005/8/layout/cycle1"/>
    <dgm:cxn modelId="{7BE08F36-7382-4678-867A-49E73FBCECDD}" type="presParOf" srcId="{C161EDED-DB83-4F12-8EB2-C2DE32DA3F12}" destId="{95758840-CABC-48C7-B365-1CC34CC9B49C}" srcOrd="12" destOrd="0" presId="urn:microsoft.com/office/officeart/2005/8/layout/cycle1"/>
    <dgm:cxn modelId="{5DD12172-28C4-4845-80EC-1E88E2497681}" type="presParOf" srcId="{C161EDED-DB83-4F12-8EB2-C2DE32DA3F12}" destId="{01323E85-72BE-4A7A-A2FE-E1F26357B42F}" srcOrd="13" destOrd="0" presId="urn:microsoft.com/office/officeart/2005/8/layout/cycle1"/>
    <dgm:cxn modelId="{1650F5C9-4D9E-4804-8A0F-52CACBACB08C}" type="presParOf" srcId="{C161EDED-DB83-4F12-8EB2-C2DE32DA3F12}" destId="{D4BDEB04-C3DA-4C56-A351-3129E4AC4F3C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7309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7309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53562-9910-4ED7-B4A6-431F54093D0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267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9CB6EF-2A85-43F4-BA63-634929D12B4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2895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F6F49-A9F0-4F86-AFCB-B416A1E1A53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97959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AF01A3-ACAE-4A13-B9F7-8067BEB833F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130651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A0BC76-4A1C-45C3-9A8E-155FF5D7872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07821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BD936E-0F5B-4956-9CC8-231DEB67CF4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7326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8C8B75-F982-44C6-9818-2E60C140B0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6940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AD233-2B2C-4B78-BC4C-8B04802754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1990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CC7B86-9D5C-4699-B86A-0FB15D1560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1452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2CAB13-B756-46CC-A289-1D9ABA0B61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191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17046D-5317-4E77-A4FB-E4EB8F2041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5832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485FE8-9F90-45AE-91A4-7AACCA7872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3560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AEE258-4929-4530-9C32-A3750421CF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129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64645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17203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3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3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59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17203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4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5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5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205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5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5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5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5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5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5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5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6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6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6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207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7206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6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6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6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206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7206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07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7207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207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207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207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defRPr>
            </a:lvl1pPr>
          </a:lstStyle>
          <a:p>
            <a:fld id="{53E6C302-3132-4117-BE68-3C0B8F3F8AC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7207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1" r:id="rId2"/>
    <p:sldLayoutId id="2147483770" r:id="rId3"/>
    <p:sldLayoutId id="2147483769" r:id="rId4"/>
    <p:sldLayoutId id="2147483768" r:id="rId5"/>
    <p:sldLayoutId id="2147483767" r:id="rId6"/>
    <p:sldLayoutId id="2147483766" r:id="rId7"/>
    <p:sldLayoutId id="2147483765" r:id="rId8"/>
    <p:sldLayoutId id="2147483764" r:id="rId9"/>
    <p:sldLayoutId id="2147483763" r:id="rId10"/>
    <p:sldLayoutId id="2147483762" r:id="rId11"/>
    <p:sldLayoutId id="2147483761" r:id="rId12"/>
    <p:sldLayoutId id="2147483760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4000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Презентация  по теме: «Чёрная и цветная металлургия России.»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r" eaLnBrk="1" hangingPunct="1">
              <a:defRPr/>
            </a:pPr>
            <a:r>
              <a:rPr lang="ru-RU" dirty="0" smtClean="0"/>
              <a:t>   </a:t>
            </a:r>
            <a:r>
              <a:rPr lang="ru-RU" sz="2000" dirty="0" smtClean="0"/>
              <a:t>Выполнил</a:t>
            </a:r>
            <a:r>
              <a:rPr lang="en-US" sz="2000" dirty="0" smtClean="0"/>
              <a:t>: </a:t>
            </a:r>
            <a:r>
              <a:rPr lang="ru-RU" sz="2000" dirty="0" smtClean="0"/>
              <a:t>Абдуллаев Рустам</a:t>
            </a:r>
          </a:p>
          <a:p>
            <a:pPr algn="r" eaLnBrk="1" hangingPunct="1">
              <a:defRPr/>
            </a:pPr>
            <a:r>
              <a:rPr lang="ru-RU" sz="2000" dirty="0" smtClean="0"/>
              <a:t>Ученик</a:t>
            </a:r>
            <a:r>
              <a:rPr lang="en-US" sz="2000" dirty="0" smtClean="0"/>
              <a:t>:10”</a:t>
            </a:r>
            <a:r>
              <a:rPr lang="ru-RU" sz="2000" dirty="0" smtClean="0"/>
              <a:t>Б</a:t>
            </a:r>
            <a:r>
              <a:rPr lang="en-US" sz="2000" dirty="0" smtClean="0"/>
              <a:t>”</a:t>
            </a:r>
            <a:r>
              <a:rPr lang="ru-RU" sz="2000" dirty="0" smtClean="0"/>
              <a:t> класса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u="sng" smtClean="0">
                <a:solidFill>
                  <a:srgbClr val="66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Технологическая цепочка производства цветных металлов</a:t>
            </a:r>
          </a:p>
        </p:txBody>
      </p:sp>
      <p:graphicFrame>
        <p:nvGraphicFramePr>
          <p:cNvPr id="200821" name="Group 117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46600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Цветные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металлы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Примеры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922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Тяжёлые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Медь,цинк, свинец,олово,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никель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Лёгкие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Алюминий,титан,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магний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Благородные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Золото,платина,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серебро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Редкоземельные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Цирконий,селен,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Franklin Gothic Medium" pitchFamily="34" charset="0"/>
                        </a:rPr>
                        <a:t>германий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200819" name="Rectangle 115"/>
          <p:cNvSpPr>
            <a:spLocks noGrp="1" noChangeArrowheads="1"/>
          </p:cNvSpPr>
          <p:nvPr>
            <p:ph sz="half" idx="2"/>
          </p:nvPr>
        </p:nvSpPr>
        <p:spPr>
          <a:solidFill>
            <a:srgbClr val="FFCC99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24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Добыча руды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Обогащение руды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Плавка чернового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металла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Плавка рафинированного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металла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Прокат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0350"/>
            <a:ext cx="8208963" cy="1139825"/>
          </a:xfrm>
          <a:solidFill>
            <a:schemeClr val="folHlink"/>
          </a:solidFill>
          <a:effectLst>
            <a:prstShdw prst="shdw11">
              <a:schemeClr val="bg2">
                <a:alpha val="50000"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Размещение предприятий</a:t>
            </a:r>
            <a:br>
              <a:rPr lang="ru-RU" sz="40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40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цветной металлургии</a:t>
            </a:r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628775"/>
            <a:ext cx="4032250" cy="4502150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28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Медь</a:t>
            </a:r>
          </a:p>
          <a:p>
            <a:pPr eaLnBrk="1" hangingPunct="1">
              <a:defRPr/>
            </a:pPr>
            <a:r>
              <a:rPr lang="ru-RU" sz="28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Цинк</a:t>
            </a:r>
          </a:p>
          <a:p>
            <a:pPr eaLnBrk="1" hangingPunct="1">
              <a:defRPr/>
            </a:pPr>
            <a:r>
              <a:rPr lang="ru-RU" sz="28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Никель</a:t>
            </a:r>
          </a:p>
          <a:p>
            <a:pPr eaLnBrk="1" hangingPunct="1">
              <a:defRPr/>
            </a:pPr>
            <a:r>
              <a:rPr lang="ru-RU" sz="28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Алюминий</a:t>
            </a:r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87900" y="1628775"/>
            <a:ext cx="4103688" cy="4502150"/>
          </a:xfrm>
          <a:solidFill>
            <a:srgbClr val="FFCC00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16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Урал(Карабаш,Медногорск, Ревда,Пышма),Норильск</a:t>
            </a:r>
          </a:p>
          <a:p>
            <a:pPr eaLnBrk="1" hangingPunct="1">
              <a:defRPr/>
            </a:pPr>
            <a:r>
              <a:rPr lang="ru-RU" sz="16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Челябинск</a:t>
            </a:r>
          </a:p>
          <a:p>
            <a:pPr eaLnBrk="1" hangingPunct="1">
              <a:defRPr/>
            </a:pPr>
            <a:r>
              <a:rPr lang="ru-RU" sz="16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Орск,Норильск,Кольский п-ов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(Мончегорск,Заполярный,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Никель)</a:t>
            </a:r>
          </a:p>
          <a:p>
            <a:pPr eaLnBrk="1" hangingPunct="1">
              <a:defRPr/>
            </a:pPr>
            <a:r>
              <a:rPr lang="ru-RU" sz="16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Восточная Сибирь(Братск,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Красноярск)		</a:t>
            </a:r>
          </a:p>
        </p:txBody>
      </p:sp>
      <p:pic>
        <p:nvPicPr>
          <p:cNvPr id="13317" name="Picture 9" descr="j0234687"/>
          <p:cNvPicPr>
            <a:picLocks noGrp="1" noChangeAspect="1" noChangeArrowheads="1" noCrop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3789363"/>
            <a:ext cx="2735262" cy="18716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География золотодобычи</a:t>
            </a:r>
          </a:p>
        </p:txBody>
      </p:sp>
      <p:sp>
        <p:nvSpPr>
          <p:cNvPr id="207878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395288" y="3933825"/>
            <a:ext cx="8229600" cy="2663825"/>
          </a:xfrm>
          <a:solidFill>
            <a:srgbClr val="FFCC66"/>
          </a:solidFill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40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Основная добыча золота в России ведётся в Восточной Сибири и на Дальнем Востоке.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1-е место- Магаданская область(29 тонн в год)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2-е место-Красноярский край    (18 тонн в год)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3-е место-Якутия (13 тонн в год)</a:t>
            </a:r>
          </a:p>
          <a:p>
            <a:pPr eaLnBrk="1" hangingPunct="1">
              <a:defRPr/>
            </a:pPr>
            <a:r>
              <a:rPr lang="ru-RU" sz="2400" smtClean="0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4-е место-Иркутская область (12 тонн в год)</a:t>
            </a:r>
          </a:p>
          <a:p>
            <a:pPr eaLnBrk="1" hangingPunct="1">
              <a:defRPr/>
            </a:pPr>
            <a:endParaRPr lang="ru-RU" sz="2400" smtClean="0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14340" name="Picture 7" descr="j0300520"/>
          <p:cNvPicPr>
            <a:picLocks noGrp="1" noChangeAspect="1" noChangeArrowheads="1" noCro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1412875"/>
            <a:ext cx="3887787" cy="2303463"/>
          </a:xfrm>
        </p:spPr>
      </p:pic>
      <p:pic>
        <p:nvPicPr>
          <p:cNvPr id="14341" name="Picture 8" descr="j0283209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1412875"/>
            <a:ext cx="3600450" cy="2216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291512" cy="1139825"/>
          </a:xfrm>
          <a:solidFill>
            <a:srgbClr val="CCFFCC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360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Проблемы и перспективы цветной металлургии</a:t>
            </a:r>
          </a:p>
        </p:txBody>
      </p:sp>
      <p:sp>
        <p:nvSpPr>
          <p:cNvPr id="205828" name="Rectangle 4"/>
          <p:cNvSpPr>
            <a:spLocks noGrp="1" noChangeArrowheads="1"/>
          </p:cNvSpPr>
          <p:nvPr>
            <p:ph type="body" sz="half" idx="1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Истощение месторождений меди и алюминия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Отсутствие крупных месторождений марганца, хрома, титана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Дороговизна из-за монополий заводов- гигантов. Цены выше мировых на 20-40%.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Экологические проблемы.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200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Металлургия-грязная отрасль.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000" smtClean="0">
              <a:solidFill>
                <a:srgbClr val="33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05829" name="Rectangle 5"/>
          <p:cNvSpPr>
            <a:spLocks noGrp="1" noChangeArrowheads="1"/>
          </p:cNvSpPr>
          <p:nvPr>
            <p:ph type="body" sz="half" idx="2"/>
          </p:nvPr>
        </p:nvSpPr>
        <p:spPr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00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Применение новых технологий добычи руды, позволяющих меньше загрязнять среду</a:t>
            </a:r>
            <a:r>
              <a:rPr lang="ru-RU" smtClean="0">
                <a:solidFill>
                  <a:srgbClr val="33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000" smtClean="0">
                <a:solidFill>
                  <a:srgbClr val="33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Создание автоматизированных мини- заводов, которые работают на металлоломе, экономя природные ресурсы страны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2000" smtClean="0">
              <a:solidFill>
                <a:srgbClr val="33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365" name="WordArt 6"/>
          <p:cNvSpPr>
            <a:spLocks noChangeArrowheads="1" noChangeShapeType="1" noTextEdit="1"/>
          </p:cNvSpPr>
          <p:nvPr/>
        </p:nvSpPr>
        <p:spPr bwMode="auto">
          <a:xfrm rot="-646776">
            <a:off x="1763713" y="5300663"/>
            <a:ext cx="220027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проблемы</a:t>
            </a:r>
          </a:p>
        </p:txBody>
      </p:sp>
      <p:sp>
        <p:nvSpPr>
          <p:cNvPr id="15366" name="WordArt 7"/>
          <p:cNvSpPr>
            <a:spLocks noChangeArrowheads="1" noChangeShapeType="1" noTextEdit="1"/>
          </p:cNvSpPr>
          <p:nvPr/>
        </p:nvSpPr>
        <p:spPr bwMode="auto">
          <a:xfrm rot="-1258874">
            <a:off x="5148263" y="5084763"/>
            <a:ext cx="29146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FFCC99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перспективы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9162"/>
          </a:xfrm>
          <a:solidFill>
            <a:schemeClr val="bg2"/>
          </a:solidFill>
          <a:ln>
            <a:solidFill>
              <a:srgbClr val="FF9999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ru-RU" sz="320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Выбросы вредных веществ в атмосферу отраслями промышленности,%</a:t>
            </a:r>
          </a:p>
        </p:txBody>
      </p:sp>
      <p:graphicFrame>
        <p:nvGraphicFramePr>
          <p:cNvPr id="192566" name="Group 54"/>
          <p:cNvGraphicFramePr>
            <a:graphicFrameLocks noGrp="1"/>
          </p:cNvGraphicFramePr>
          <p:nvPr>
            <p:ph idx="1"/>
          </p:nvPr>
        </p:nvGraphicFramePr>
        <p:xfrm>
          <a:off x="500063" y="1357313"/>
          <a:ext cx="8291512" cy="5245100"/>
        </p:xfrm>
        <a:graphic>
          <a:graphicData uri="http://schemas.openxmlformats.org/drawingml/2006/table">
            <a:tbl>
              <a:tblPr/>
              <a:tblGrid>
                <a:gridCol w="4176712"/>
                <a:gridCol w="4114800"/>
              </a:tblGrid>
              <a:tr h="4524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Отрасли промышленности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Выбросы вредных веществ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8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Промышленность в целом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100%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18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Электроэнергетика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29%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18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Топливная отрасль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21%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18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Чёрная металлургия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15%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18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Цветная металлургия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22%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18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Химия и нефтехимия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3%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6476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Машиностроение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3%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18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Лесная промышленность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3%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5181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</a:rPr>
                        <a:t>Прочие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4%</a:t>
                      </a: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0"/>
            <a:ext cx="8353425" cy="1052513"/>
          </a:xfrm>
        </p:spPr>
        <p:txBody>
          <a:bodyPr/>
          <a:lstStyle/>
          <a:p>
            <a:pPr eaLnBrk="1" hangingPunct="1">
              <a:defRPr/>
            </a:pPr>
            <a:r>
              <a:rPr lang="ru-RU" sz="4800" b="1" i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unga" pitchFamily="2"/>
              </a:rPr>
              <a:t>Межотраслевые комплексы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692150"/>
            <a:ext cx="7991475" cy="6492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400" b="1" i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Чёрная и цветная металлургия России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250825" y="1412875"/>
            <a:ext cx="3960813" cy="2232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400" b="1" i="1" u="sng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Чёрная металлургия</a:t>
            </a:r>
          </a:p>
          <a:p>
            <a:pPr algn="ctr">
              <a:defRPr/>
            </a:pPr>
            <a:endParaRPr lang="ru-RU" sz="2400" b="1" i="1">
              <a:solidFill>
                <a:srgbClr val="990000"/>
              </a:solidFill>
              <a:latin typeface="Verdana" pitchFamily="34" charset="0"/>
            </a:endParaRPr>
          </a:p>
          <a:p>
            <a:pPr algn="ctr">
              <a:defRPr/>
            </a:pPr>
            <a:r>
              <a:rPr lang="ru-RU" sz="1800">
                <a:latin typeface="Times New Roman" pitchFamily="18" charset="0"/>
              </a:rPr>
              <a:t>90% металлов, используемых</a:t>
            </a:r>
          </a:p>
          <a:p>
            <a:pPr algn="ctr">
              <a:defRPr/>
            </a:pPr>
            <a:r>
              <a:rPr lang="ru-RU" sz="1800">
                <a:latin typeface="Times New Roman" pitchFamily="18" charset="0"/>
              </a:rPr>
              <a:t>в хозяйстве- это чёрные </a:t>
            </a:r>
          </a:p>
          <a:p>
            <a:pPr algn="ctr">
              <a:defRPr/>
            </a:pPr>
            <a:r>
              <a:rPr lang="ru-RU" sz="1800">
                <a:latin typeface="Times New Roman" pitchFamily="18" charset="0"/>
              </a:rPr>
              <a:t>металлы</a:t>
            </a:r>
          </a:p>
          <a:p>
            <a:pPr algn="ctr">
              <a:defRPr/>
            </a:pPr>
            <a:endParaRPr lang="ru-RU" sz="1800">
              <a:latin typeface="Times New Roman" pitchFamily="18" charset="0"/>
            </a:endParaRPr>
          </a:p>
          <a:p>
            <a:pPr algn="ctr">
              <a:defRPr/>
            </a:pPr>
            <a:endParaRPr lang="ru-RU" sz="1800">
              <a:latin typeface="Times New Roman" pitchFamily="18" charset="0"/>
            </a:endParaRPr>
          </a:p>
          <a:p>
            <a:pPr algn="ctr">
              <a:defRPr/>
            </a:pPr>
            <a:endParaRPr lang="ru-RU" sz="1800">
              <a:latin typeface="Times New Roman" pitchFamily="18" charset="0"/>
            </a:endParaRP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356100" y="1412875"/>
            <a:ext cx="4465638" cy="21605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400" b="1" i="1" u="sng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Цветная металлургия</a:t>
            </a:r>
          </a:p>
          <a:p>
            <a:pPr algn="ctr">
              <a:defRPr/>
            </a:pPr>
            <a:endParaRPr lang="ru-RU" sz="1800">
              <a:latin typeface="Times New Roman" pitchFamily="18" charset="0"/>
            </a:endParaRPr>
          </a:p>
          <a:p>
            <a:pPr algn="ctr">
              <a:defRPr/>
            </a:pPr>
            <a:endParaRPr lang="ru-RU" sz="1800">
              <a:latin typeface="Times New Roman" pitchFamily="18" charset="0"/>
            </a:endParaRPr>
          </a:p>
          <a:p>
            <a:pPr algn="ctr">
              <a:defRPr/>
            </a:pPr>
            <a:r>
              <a:rPr lang="ru-RU" sz="1800">
                <a:latin typeface="Times New Roman" pitchFamily="18" charset="0"/>
              </a:rPr>
              <a:t>10% металлов, используемых в хозяйстве-</a:t>
            </a:r>
          </a:p>
          <a:p>
            <a:pPr algn="ctr">
              <a:defRPr/>
            </a:pPr>
            <a:r>
              <a:rPr lang="ru-RU" sz="1800">
                <a:latin typeface="Times New Roman" pitchFamily="18" charset="0"/>
              </a:rPr>
              <a:t>это цветные цветные металлы.  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0" y="1341438"/>
            <a:ext cx="4356100" cy="2303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400" b="1" i="1" u="sng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Чёрная металлургия</a:t>
            </a:r>
          </a:p>
          <a:p>
            <a:pPr algn="ctr">
              <a:defRPr/>
            </a:pPr>
            <a:endParaRPr lang="ru-RU" sz="2400" b="1" i="1">
              <a:solidFill>
                <a:srgbClr val="990000"/>
              </a:solidFill>
              <a:latin typeface="Verdana" pitchFamily="34" charset="0"/>
            </a:endParaRPr>
          </a:p>
          <a:p>
            <a:pPr algn="ctr">
              <a:defRPr/>
            </a:pPr>
            <a:r>
              <a:rPr lang="ru-RU" sz="2400" b="1">
                <a:solidFill>
                  <a:srgbClr val="CC0000"/>
                </a:solidFill>
                <a:latin typeface="Verdana" pitchFamily="34" charset="0"/>
              </a:rPr>
              <a:t>90% металлов-это</a:t>
            </a:r>
          </a:p>
          <a:p>
            <a:pPr algn="ctr">
              <a:defRPr/>
            </a:pPr>
            <a:r>
              <a:rPr lang="ru-RU" sz="2400" b="1">
                <a:solidFill>
                  <a:srgbClr val="CC0000"/>
                </a:solidFill>
                <a:latin typeface="Verdana" pitchFamily="34" charset="0"/>
              </a:rPr>
              <a:t>чёрные металлы</a:t>
            </a:r>
            <a:r>
              <a:rPr lang="ru-RU" sz="2000" b="1">
                <a:solidFill>
                  <a:srgbClr val="CC0000"/>
                </a:solidFill>
                <a:latin typeface="Verdana" pitchFamily="34" charset="0"/>
              </a:rPr>
              <a:t>.</a:t>
            </a:r>
          </a:p>
          <a:p>
            <a:pPr algn="ctr">
              <a:defRPr/>
            </a:pPr>
            <a:endParaRPr lang="ru-RU" sz="2000" b="1">
              <a:solidFill>
                <a:srgbClr val="CC0000"/>
              </a:solidFill>
              <a:latin typeface="Verdana" pitchFamily="34" charset="0"/>
            </a:endParaRPr>
          </a:p>
          <a:p>
            <a:pPr algn="ctr">
              <a:defRPr/>
            </a:pPr>
            <a:endParaRPr lang="ru-RU" sz="2000" b="1" i="1">
              <a:solidFill>
                <a:srgbClr val="CC0000"/>
              </a:solidFill>
              <a:latin typeface="Verdana" pitchFamily="34" charset="0"/>
            </a:endParaRPr>
          </a:p>
          <a:p>
            <a:pPr algn="ctr">
              <a:defRPr/>
            </a:pPr>
            <a:endParaRPr lang="ru-RU" sz="2000" i="1">
              <a:solidFill>
                <a:srgbClr val="CC0000"/>
              </a:solidFill>
              <a:latin typeface="Verdana" pitchFamily="34" charset="0"/>
            </a:endParaRP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4356100" y="1341438"/>
            <a:ext cx="4787900" cy="23034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400" b="1" i="1" u="sng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Цветная металлургия</a:t>
            </a:r>
          </a:p>
          <a:p>
            <a:pPr algn="ctr">
              <a:defRPr/>
            </a:pPr>
            <a:endParaRPr lang="ru-RU" sz="1800">
              <a:latin typeface="Times New Roman" pitchFamily="18" charset="0"/>
            </a:endParaRPr>
          </a:p>
          <a:p>
            <a:pPr algn="ctr">
              <a:defRPr/>
            </a:pPr>
            <a:endParaRPr lang="ru-RU" sz="1800">
              <a:latin typeface="Times New Roman" pitchFamily="18" charset="0"/>
            </a:endParaRPr>
          </a:p>
          <a:p>
            <a:pPr algn="ctr">
              <a:defRPr/>
            </a:pPr>
            <a:r>
              <a:rPr lang="ru-RU" sz="2800" b="1">
                <a:solidFill>
                  <a:srgbClr val="CC0000"/>
                </a:solidFill>
                <a:latin typeface="Times New Roman" pitchFamily="18" charset="0"/>
              </a:rPr>
              <a:t>10% металлов- </a:t>
            </a:r>
          </a:p>
          <a:p>
            <a:pPr algn="ctr">
              <a:defRPr/>
            </a:pPr>
            <a:r>
              <a:rPr lang="ru-RU" sz="2800" b="1">
                <a:solidFill>
                  <a:srgbClr val="CC0000"/>
                </a:solidFill>
                <a:latin typeface="Times New Roman" pitchFamily="18" charset="0"/>
              </a:rPr>
              <a:t>это цветные металлы</a:t>
            </a:r>
            <a:r>
              <a:rPr lang="ru-RU" sz="2000" b="1">
                <a:solidFill>
                  <a:srgbClr val="CC0000"/>
                </a:solidFill>
                <a:latin typeface="Times New Roman" pitchFamily="18" charset="0"/>
              </a:rPr>
              <a:t>. </a:t>
            </a:r>
          </a:p>
          <a:p>
            <a:pPr algn="ctr">
              <a:defRPr/>
            </a:pPr>
            <a:endParaRPr lang="ru-RU" sz="2000" b="1">
              <a:solidFill>
                <a:srgbClr val="CC0000"/>
              </a:solidFill>
              <a:latin typeface="Times New Roman" pitchFamily="18" charset="0"/>
            </a:endParaRPr>
          </a:p>
          <a:p>
            <a:pPr algn="ctr">
              <a:defRPr/>
            </a:pPr>
            <a:r>
              <a:rPr lang="ru-RU" sz="2000" b="1">
                <a:solidFill>
                  <a:srgbClr val="CC00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5128" name="Picture 24" descr="C:\Users\Администратор\Desktop\kaz_141_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3714750"/>
            <a:ext cx="4197350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25" descr="C:\Users\Администратор\Desktop\color184_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313" y="3786188"/>
            <a:ext cx="4611687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C99"/>
          </a:solidFill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Содержание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CC66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Металлургические базы России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Россия уступила лидерство в металлургии после распада СССР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Технологическая цепочка производства чёрных металлов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Типы предприятий в составе чёрной металлургии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Производственные связи металлургических баз страны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Цветная металлургия России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Технологическая цепочка производства цветных металлов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Размещение производства по выплавке металлов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География золотодобычи в России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Проблемы и перспективы цветной металлургии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Выбросы вредных веществ в атмосферу отраслями промышленности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smtClean="0"/>
          </a:p>
          <a:p>
            <a:pPr eaLnBrk="1" hangingPunct="1">
              <a:lnSpc>
                <a:spcPct val="80000"/>
              </a:lnSpc>
              <a:defRPr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Металлургические базы России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Центральная база.</a:t>
            </a:r>
          </a:p>
          <a:p>
            <a:pPr eaLnBrk="1" hangingPunct="1">
              <a:defRPr/>
            </a:pPr>
            <a:r>
              <a:rPr lang="ru-RU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Уральская база.</a:t>
            </a:r>
          </a:p>
          <a:p>
            <a:pPr eaLnBrk="1" hangingPunct="1">
              <a:defRPr/>
            </a:pPr>
            <a:r>
              <a:rPr lang="ru-RU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Сибирская база.</a:t>
            </a:r>
          </a:p>
          <a:p>
            <a:pPr eaLnBrk="1" hangingPunct="1">
              <a:defRPr/>
            </a:pPr>
            <a:r>
              <a:rPr lang="ru-RU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Дальневосточная база</a:t>
            </a:r>
            <a:r>
              <a:rPr lang="ru-RU" smtClean="0"/>
              <a:t>.</a:t>
            </a:r>
          </a:p>
          <a:p>
            <a:pPr lvl="2" eaLnBrk="1" hangingPunct="1">
              <a:defRPr/>
            </a:pPr>
            <a:r>
              <a:rPr lang="ru-RU" i="1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Скопления металлургических заводов, использующих общую рудную или топливную базу, и производящие основной металл страны, называют металлургической базой. В России три основных базы и одна формирующаяся- Дальневосточная. </a:t>
            </a:r>
          </a:p>
        </p:txBody>
      </p:sp>
      <p:pic>
        <p:nvPicPr>
          <p:cNvPr id="7172" name="Picture 4" descr="22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341438"/>
            <a:ext cx="2916237" cy="204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7813"/>
            <a:ext cx="8291512" cy="14224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Россия- мировой лидер металлургии в прошлом. Лидерство отдано Японии и Китаю.</a:t>
            </a:r>
            <a:br>
              <a:rPr lang="ru-RU" sz="32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</a:br>
            <a:endParaRPr lang="ru-RU" sz="3200" b="1" smtClean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23764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600" b="1" i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России преобладают заводы полного цикла. Эти заводы обладают мощностью более 3 млн т каждый.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i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Общая добыча железной руды- около 95 млн тонн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ru-RU" sz="1200" b="1" i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Курская магнитная аномалия-более 50%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ru-RU" sz="1200" b="1" i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Урал  и Европейский Север- 15-20%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ru-RU" sz="1200" b="1" i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Горная Шория в Кемеровской области-5%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ru-RU" sz="1200" b="1" i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Хакассия и Иркутская область- 10%</a:t>
            </a:r>
          </a:p>
          <a:p>
            <a:pPr lvl="3" eaLnBrk="1" hangingPunct="1">
              <a:lnSpc>
                <a:spcPct val="80000"/>
              </a:lnSpc>
              <a:buFontTx/>
              <a:buNone/>
              <a:defRPr/>
            </a:pPr>
            <a:r>
              <a:rPr lang="ru-RU" sz="1000" b="1" i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600" b="1" i="1" smtClean="0">
                <a:solidFill>
                  <a:srgbClr val="99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1990 году в России производилось 60 млн тонн чугуна и 90 млн тонн стали, а в 2004 году 50 млн тонн и 66 млн тонн соответственно.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1600" b="1" i="1" smtClean="0">
              <a:solidFill>
                <a:srgbClr val="99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8196" name="Picture 4" descr="metal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3860800"/>
            <a:ext cx="285750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200" b="1" i="1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Технологическая цепочка производства чёрных металлов</a:t>
            </a:r>
            <a:r>
              <a:rPr lang="ru-RU" sz="4000" smtClean="0"/>
              <a:t> 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468313" y="1557338"/>
          <a:ext cx="8208962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39" name="Picture 35" descr="j019954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2924175"/>
            <a:ext cx="1670050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0" name="Rectangle 40"/>
          <p:cNvSpPr>
            <a:spLocks noChangeArrowheads="1"/>
          </p:cNvSpPr>
          <p:nvPr/>
        </p:nvSpPr>
        <p:spPr bwMode="auto">
          <a:xfrm>
            <a:off x="5214938" y="1714500"/>
            <a:ext cx="1800225" cy="863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>
                <a:latin typeface="Verdana" panose="020B0604030504040204" pitchFamily="34" charset="0"/>
              </a:rPr>
              <a:t>2.Обогащение </a:t>
            </a:r>
          </a:p>
          <a:p>
            <a:pPr algn="ctr" eaLnBrk="1" hangingPunct="1"/>
            <a:r>
              <a:rPr lang="ru-RU" altLang="ru-RU">
                <a:latin typeface="Verdana" panose="020B0604030504040204" pitchFamily="34" charset="0"/>
              </a:rPr>
              <a:t>руды</a:t>
            </a:r>
          </a:p>
        </p:txBody>
      </p:sp>
      <p:sp>
        <p:nvSpPr>
          <p:cNvPr id="1041" name="Rectangle 42"/>
          <p:cNvSpPr>
            <a:spLocks noChangeArrowheads="1"/>
          </p:cNvSpPr>
          <p:nvPr/>
        </p:nvSpPr>
        <p:spPr bwMode="auto">
          <a:xfrm>
            <a:off x="2124075" y="1773238"/>
            <a:ext cx="1800225" cy="863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b="1">
                <a:latin typeface="Verdana" panose="020B0604030504040204" pitchFamily="34" charset="0"/>
              </a:rPr>
              <a:t>1.Добыча</a:t>
            </a:r>
          </a:p>
          <a:p>
            <a:pPr algn="ctr" eaLnBrk="1" hangingPunct="1"/>
            <a:r>
              <a:rPr lang="ru-RU" altLang="ru-RU" b="1">
                <a:latin typeface="Verdana" panose="020B0604030504040204" pitchFamily="34" charset="0"/>
              </a:rPr>
              <a:t>Железной</a:t>
            </a:r>
          </a:p>
          <a:p>
            <a:pPr algn="ctr" eaLnBrk="1" hangingPunct="1"/>
            <a:r>
              <a:rPr lang="ru-RU" altLang="ru-RU" b="1">
                <a:latin typeface="Verdana" panose="020B0604030504040204" pitchFamily="34" charset="0"/>
              </a:rPr>
              <a:t>Руды.</a:t>
            </a:r>
          </a:p>
        </p:txBody>
      </p:sp>
      <p:sp>
        <p:nvSpPr>
          <p:cNvPr id="1042" name="Rectangle 43"/>
          <p:cNvSpPr>
            <a:spLocks noChangeArrowheads="1"/>
          </p:cNvSpPr>
          <p:nvPr/>
        </p:nvSpPr>
        <p:spPr bwMode="auto">
          <a:xfrm>
            <a:off x="5580063" y="3933825"/>
            <a:ext cx="1584325" cy="7191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>
                <a:latin typeface="Verdana" panose="020B0604030504040204" pitchFamily="34" charset="0"/>
              </a:rPr>
              <a:t>3.Выплавка</a:t>
            </a:r>
          </a:p>
          <a:p>
            <a:pPr algn="ctr" eaLnBrk="1" hangingPunct="1"/>
            <a:r>
              <a:rPr lang="ru-RU" altLang="ru-RU">
                <a:latin typeface="Verdana" panose="020B0604030504040204" pitchFamily="34" charset="0"/>
              </a:rPr>
              <a:t>чугуна</a:t>
            </a:r>
          </a:p>
        </p:txBody>
      </p:sp>
      <p:sp>
        <p:nvSpPr>
          <p:cNvPr id="1043" name="Rectangle 44"/>
          <p:cNvSpPr>
            <a:spLocks noChangeArrowheads="1"/>
          </p:cNvSpPr>
          <p:nvPr/>
        </p:nvSpPr>
        <p:spPr bwMode="auto">
          <a:xfrm>
            <a:off x="4067175" y="5300663"/>
            <a:ext cx="1009650" cy="79216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>
                <a:latin typeface="Verdana" panose="020B0604030504040204" pitchFamily="34" charset="0"/>
              </a:rPr>
              <a:t>4.Плавка</a:t>
            </a:r>
          </a:p>
          <a:p>
            <a:pPr algn="ctr" eaLnBrk="1" hangingPunct="1"/>
            <a:r>
              <a:rPr lang="ru-RU" altLang="ru-RU">
                <a:latin typeface="Verdana" panose="020B0604030504040204" pitchFamily="34" charset="0"/>
              </a:rPr>
              <a:t>стали</a:t>
            </a:r>
          </a:p>
        </p:txBody>
      </p:sp>
      <p:sp>
        <p:nvSpPr>
          <p:cNvPr id="1044" name="Rectangle 45"/>
          <p:cNvSpPr>
            <a:spLocks noChangeArrowheads="1"/>
          </p:cNvSpPr>
          <p:nvPr/>
        </p:nvSpPr>
        <p:spPr bwMode="auto">
          <a:xfrm>
            <a:off x="2051050" y="3933825"/>
            <a:ext cx="1800225" cy="719138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b="1">
                <a:latin typeface="Verdana" panose="020B0604030504040204" pitchFamily="34" charset="0"/>
              </a:rPr>
              <a:t>5.Производство</a:t>
            </a:r>
          </a:p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проката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0" name="Rectangle 12"/>
          <p:cNvSpPr>
            <a:spLocks noGrp="1" noChangeArrowheads="1"/>
          </p:cNvSpPr>
          <p:nvPr>
            <p:ph type="title"/>
          </p:nvPr>
        </p:nvSpPr>
        <p:spPr>
          <a:xfrm>
            <a:off x="0" y="277813"/>
            <a:ext cx="8686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i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Типы предприятий в</a:t>
            </a:r>
            <a:br>
              <a:rPr lang="ru-RU" sz="4000" i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4000" i="1" smtClean="0">
                <a:solidFill>
                  <a:srgbClr val="66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составе чёрной металлургии</a:t>
            </a:r>
          </a:p>
        </p:txBody>
      </p:sp>
      <p:sp>
        <p:nvSpPr>
          <p:cNvPr id="176141" name="Rectangle 1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600200"/>
            <a:ext cx="4316412" cy="4530725"/>
          </a:xfrm>
          <a:gradFill rotWithShape="1">
            <a:gsLst>
              <a:gs pos="0">
                <a:srgbClr val="7DB3B0">
                  <a:gamma/>
                  <a:shade val="46275"/>
                  <a:invGamma/>
                </a:srgbClr>
              </a:gs>
              <a:gs pos="100000">
                <a:srgbClr val="7DB3B0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1800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Заводы полного цикла.</a:t>
            </a:r>
          </a:p>
          <a:p>
            <a:pPr eaLnBrk="1" hangingPunct="1">
              <a:defRPr/>
            </a:pPr>
            <a:r>
              <a:rPr lang="ru-RU" sz="1800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Сталеплавильные и сталелитейные заводы.</a:t>
            </a:r>
          </a:p>
          <a:p>
            <a:pPr eaLnBrk="1" hangingPunct="1">
              <a:defRPr/>
            </a:pPr>
            <a:r>
              <a:rPr lang="ru-RU" sz="1800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Малая металлургия.</a:t>
            </a:r>
          </a:p>
          <a:p>
            <a:pPr eaLnBrk="1" hangingPunct="1">
              <a:defRPr/>
            </a:pPr>
            <a:r>
              <a:rPr lang="ru-RU" sz="1800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Бездоменная металлургия.</a:t>
            </a:r>
          </a:p>
          <a:p>
            <a:pPr eaLnBrk="1" hangingPunct="1">
              <a:defRPr/>
            </a:pPr>
            <a:r>
              <a:rPr lang="ru-RU" sz="1800" i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Производств ферросплавов</a:t>
            </a:r>
            <a:r>
              <a:rPr lang="ru-RU" sz="1800" i="1" smtClean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.</a:t>
            </a:r>
          </a:p>
        </p:txBody>
      </p:sp>
      <p:sp>
        <p:nvSpPr>
          <p:cNvPr id="176142" name="Rectangle 1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316413" cy="4530725"/>
          </a:xfrm>
          <a:gradFill rotWithShape="1">
            <a:gsLst>
              <a:gs pos="0">
                <a:srgbClr val="7DB3B0">
                  <a:gamma/>
                  <a:shade val="46275"/>
                  <a:invGamma/>
                </a:srgbClr>
              </a:gs>
              <a:gs pos="100000">
                <a:srgbClr val="7DB3B0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1600" smtClean="0">
                <a:solidFill>
                  <a:srgbClr val="F9D62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Магнитогорск,Челябинск,Липецк,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smtClean="0">
                <a:solidFill>
                  <a:srgbClr val="F9D62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Череповец,Новокузнецк,Новотроицк.</a:t>
            </a:r>
          </a:p>
          <a:p>
            <a:pPr eaLnBrk="1" hangingPunct="1">
              <a:defRPr/>
            </a:pPr>
            <a:r>
              <a:rPr lang="ru-RU" sz="1600" smtClean="0">
                <a:solidFill>
                  <a:srgbClr val="F9D62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Комсомольск-на-Амуре,Орёл</a:t>
            </a:r>
          </a:p>
          <a:p>
            <a:pPr eaLnBrk="1" hangingPunct="1">
              <a:defRPr/>
            </a:pPr>
            <a:r>
              <a:rPr lang="ru-RU" sz="1600" smtClean="0">
                <a:solidFill>
                  <a:srgbClr val="F9D62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Все машиностроительные заводы.</a:t>
            </a:r>
          </a:p>
          <a:p>
            <a:pPr eaLnBrk="1" hangingPunct="1">
              <a:defRPr/>
            </a:pPr>
            <a:r>
              <a:rPr lang="ru-RU" sz="1600" smtClean="0">
                <a:solidFill>
                  <a:srgbClr val="F9D62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Старый Оскол.</a:t>
            </a:r>
          </a:p>
          <a:p>
            <a:pPr eaLnBrk="1" hangingPunct="1">
              <a:defRPr/>
            </a:pPr>
            <a:r>
              <a:rPr lang="ru-RU" sz="1600" smtClean="0">
                <a:solidFill>
                  <a:srgbClr val="F9D625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Нижний Новгород.</a:t>
            </a:r>
          </a:p>
          <a:p>
            <a:pPr eaLnBrk="1" hangingPunct="1">
              <a:defRPr/>
            </a:pPr>
            <a:endParaRPr lang="ru-RU" sz="1600" smtClean="0">
              <a:solidFill>
                <a:srgbClr val="F9D62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ru-RU" sz="1600" smtClean="0">
              <a:solidFill>
                <a:srgbClr val="F9D62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sz="1600" smtClean="0">
              <a:solidFill>
                <a:srgbClr val="F9D625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sz="160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sz="1600" smtClean="0"/>
          </a:p>
        </p:txBody>
      </p:sp>
      <p:pic>
        <p:nvPicPr>
          <p:cNvPr id="9221" name="Picture 7" descr="j0240695"/>
          <p:cNvPicPr>
            <a:picLocks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2988" y="3860800"/>
            <a:ext cx="2665412" cy="19446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16" descr="j019616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775" y="3857625"/>
            <a:ext cx="2860675" cy="194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4000" u="sng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ngal" pitchFamily="2"/>
              </a:rPr>
              <a:t>Производственные связи </a:t>
            </a:r>
            <a:br>
              <a:rPr lang="ru-RU" sz="4000" u="sng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ngal" pitchFamily="2"/>
              </a:rPr>
            </a:br>
            <a:r>
              <a:rPr lang="ru-RU" sz="4000" u="sng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ngal" pitchFamily="2"/>
              </a:rPr>
              <a:t>металлургических баз страны</a:t>
            </a:r>
          </a:p>
        </p:txBody>
      </p:sp>
      <p:sp>
        <p:nvSpPr>
          <p:cNvPr id="10243" name="AutoShape 4"/>
          <p:cNvSpPr>
            <a:spLocks noChangeArrowheads="1"/>
          </p:cNvSpPr>
          <p:nvPr/>
        </p:nvSpPr>
        <p:spPr bwMode="auto">
          <a:xfrm>
            <a:off x="250825" y="2708275"/>
            <a:ext cx="2376488" cy="1150938"/>
          </a:xfrm>
          <a:prstGeom prst="roundRect">
            <a:avLst>
              <a:gd name="adj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Центральная</a:t>
            </a:r>
          </a:p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база</a:t>
            </a:r>
          </a:p>
        </p:txBody>
      </p:sp>
      <p:sp>
        <p:nvSpPr>
          <p:cNvPr id="10244" name="AutoShape 5"/>
          <p:cNvSpPr>
            <a:spLocks noChangeArrowheads="1"/>
          </p:cNvSpPr>
          <p:nvPr/>
        </p:nvSpPr>
        <p:spPr bwMode="auto">
          <a:xfrm>
            <a:off x="3851275" y="2997200"/>
            <a:ext cx="1296988" cy="1728788"/>
          </a:xfrm>
          <a:prstGeom prst="roundRect">
            <a:avLst>
              <a:gd name="adj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Уральская</a:t>
            </a:r>
          </a:p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база</a:t>
            </a:r>
          </a:p>
        </p:txBody>
      </p:sp>
      <p:sp>
        <p:nvSpPr>
          <p:cNvPr id="10245" name="AutoShape 6"/>
          <p:cNvSpPr>
            <a:spLocks noChangeArrowheads="1"/>
          </p:cNvSpPr>
          <p:nvPr/>
        </p:nvSpPr>
        <p:spPr bwMode="auto">
          <a:xfrm>
            <a:off x="6300788" y="4149725"/>
            <a:ext cx="2232025" cy="1152525"/>
          </a:xfrm>
          <a:prstGeom prst="roundRect">
            <a:avLst>
              <a:gd name="adj" fmla="val 500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Сибирская</a:t>
            </a:r>
          </a:p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база</a:t>
            </a:r>
          </a:p>
        </p:txBody>
      </p:sp>
      <p:sp>
        <p:nvSpPr>
          <p:cNvPr id="10246" name="AutoShape 7"/>
          <p:cNvSpPr>
            <a:spLocks noChangeArrowheads="1"/>
          </p:cNvSpPr>
          <p:nvPr/>
        </p:nvSpPr>
        <p:spPr bwMode="auto">
          <a:xfrm>
            <a:off x="395288" y="1484313"/>
            <a:ext cx="2881312" cy="865187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 i="1">
                <a:solidFill>
                  <a:schemeClr val="folHlink"/>
                </a:solidFill>
                <a:latin typeface="Verdana" panose="020B0604030504040204" pitchFamily="34" charset="0"/>
              </a:rPr>
              <a:t>Кольский</a:t>
            </a:r>
          </a:p>
          <a:p>
            <a:pPr algn="ctr" eaLnBrk="1" hangingPunct="1"/>
            <a:r>
              <a:rPr lang="ru-RU" altLang="ru-RU" sz="1800" i="1">
                <a:solidFill>
                  <a:schemeClr val="folHlink"/>
                </a:solidFill>
                <a:latin typeface="Verdana" panose="020B0604030504040204" pitchFamily="34" charset="0"/>
              </a:rPr>
              <a:t>п-в</a:t>
            </a:r>
          </a:p>
        </p:txBody>
      </p:sp>
      <p:sp>
        <p:nvSpPr>
          <p:cNvPr id="10247" name="AutoShape 8"/>
          <p:cNvSpPr>
            <a:spLocks noChangeArrowheads="1"/>
          </p:cNvSpPr>
          <p:nvPr/>
        </p:nvSpPr>
        <p:spPr bwMode="auto">
          <a:xfrm>
            <a:off x="2339975" y="4292600"/>
            <a:ext cx="1368425" cy="1152525"/>
          </a:xfrm>
          <a:prstGeom prst="triangle">
            <a:avLst>
              <a:gd name="adj" fmla="val 50000"/>
            </a:avLst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КМА</a:t>
            </a:r>
          </a:p>
        </p:txBody>
      </p:sp>
      <p:sp>
        <p:nvSpPr>
          <p:cNvPr id="10248" name="AutoShape 9"/>
          <p:cNvSpPr>
            <a:spLocks noChangeArrowheads="1"/>
          </p:cNvSpPr>
          <p:nvPr/>
        </p:nvSpPr>
        <p:spPr bwMode="auto">
          <a:xfrm>
            <a:off x="4932363" y="5734050"/>
            <a:ext cx="2232025" cy="863600"/>
          </a:xfrm>
          <a:prstGeom prst="triangle">
            <a:avLst>
              <a:gd name="adj" fmla="val 50000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Казахстан</a:t>
            </a:r>
          </a:p>
        </p:txBody>
      </p:sp>
      <p:sp>
        <p:nvSpPr>
          <p:cNvPr id="10249" name="AutoShape 10"/>
          <p:cNvSpPr>
            <a:spLocks noChangeArrowheads="1"/>
          </p:cNvSpPr>
          <p:nvPr/>
        </p:nvSpPr>
        <p:spPr bwMode="auto">
          <a:xfrm>
            <a:off x="250825" y="4508500"/>
            <a:ext cx="1657350" cy="1081088"/>
          </a:xfrm>
          <a:prstGeom prst="triangle">
            <a:avLst>
              <a:gd name="adj" fmla="val 50000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Украина</a:t>
            </a:r>
          </a:p>
        </p:txBody>
      </p:sp>
      <p:sp>
        <p:nvSpPr>
          <p:cNvPr id="10250" name="Line 16"/>
          <p:cNvSpPr>
            <a:spLocks noChangeShapeType="1"/>
          </p:cNvSpPr>
          <p:nvPr/>
        </p:nvSpPr>
        <p:spPr bwMode="auto">
          <a:xfrm flipH="1" flipV="1">
            <a:off x="4716463" y="4724400"/>
            <a:ext cx="935037" cy="1296988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1" name="Line 17"/>
          <p:cNvSpPr>
            <a:spLocks noChangeShapeType="1"/>
          </p:cNvSpPr>
          <p:nvPr/>
        </p:nvSpPr>
        <p:spPr bwMode="auto">
          <a:xfrm flipH="1" flipV="1">
            <a:off x="1835150" y="3933825"/>
            <a:ext cx="792163" cy="8636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2" name="Line 18"/>
          <p:cNvSpPr>
            <a:spLocks noChangeShapeType="1"/>
          </p:cNvSpPr>
          <p:nvPr/>
        </p:nvSpPr>
        <p:spPr bwMode="auto">
          <a:xfrm flipV="1">
            <a:off x="1116013" y="3860800"/>
            <a:ext cx="360362" cy="6477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3" name="Line 19"/>
          <p:cNvSpPr>
            <a:spLocks noChangeShapeType="1"/>
          </p:cNvSpPr>
          <p:nvPr/>
        </p:nvSpPr>
        <p:spPr bwMode="auto">
          <a:xfrm flipH="1">
            <a:off x="1476375" y="2349500"/>
            <a:ext cx="358775" cy="358775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4" name="Line 20"/>
          <p:cNvSpPr>
            <a:spLocks noChangeShapeType="1"/>
          </p:cNvSpPr>
          <p:nvPr/>
        </p:nvSpPr>
        <p:spPr bwMode="auto">
          <a:xfrm flipV="1">
            <a:off x="3348038" y="4437063"/>
            <a:ext cx="647700" cy="43180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5" name="AutoShape 21"/>
          <p:cNvSpPr>
            <a:spLocks noChangeArrowheads="1"/>
          </p:cNvSpPr>
          <p:nvPr/>
        </p:nvSpPr>
        <p:spPr bwMode="auto">
          <a:xfrm>
            <a:off x="1835150" y="5876925"/>
            <a:ext cx="2232025" cy="842963"/>
          </a:xfrm>
          <a:prstGeom prst="triangle">
            <a:avLst>
              <a:gd name="adj" fmla="val 50000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 i="1">
                <a:solidFill>
                  <a:schemeClr val="folHlink"/>
                </a:solidFill>
                <a:latin typeface="Verdana" panose="020B0604030504040204" pitchFamily="34" charset="0"/>
              </a:rPr>
              <a:t>Донбасс</a:t>
            </a:r>
          </a:p>
        </p:txBody>
      </p:sp>
      <p:sp>
        <p:nvSpPr>
          <p:cNvPr id="10256" name="AutoShape 22"/>
          <p:cNvSpPr>
            <a:spLocks noChangeArrowheads="1"/>
          </p:cNvSpPr>
          <p:nvPr/>
        </p:nvSpPr>
        <p:spPr bwMode="auto">
          <a:xfrm>
            <a:off x="3348038" y="1484313"/>
            <a:ext cx="2376487" cy="1152525"/>
          </a:xfrm>
          <a:prstGeom prst="triangle">
            <a:avLst>
              <a:gd name="adj" fmla="val 50000"/>
            </a:avLst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b="1" i="1">
                <a:solidFill>
                  <a:schemeClr val="folHlink"/>
                </a:solidFill>
                <a:latin typeface="Verdana" panose="020B0604030504040204" pitchFamily="34" charset="0"/>
              </a:rPr>
              <a:t>Печорский</a:t>
            </a:r>
          </a:p>
          <a:p>
            <a:pPr algn="ctr" eaLnBrk="1" hangingPunct="1"/>
            <a:r>
              <a:rPr lang="ru-RU" altLang="ru-RU" sz="1400" b="1" i="1">
                <a:solidFill>
                  <a:schemeClr val="folHlink"/>
                </a:solidFill>
                <a:latin typeface="Verdana" panose="020B0604030504040204" pitchFamily="34" charset="0"/>
              </a:rPr>
              <a:t>бассейн</a:t>
            </a:r>
          </a:p>
        </p:txBody>
      </p:sp>
      <p:sp>
        <p:nvSpPr>
          <p:cNvPr id="10257" name="Line 23"/>
          <p:cNvSpPr>
            <a:spLocks noChangeShapeType="1"/>
          </p:cNvSpPr>
          <p:nvPr/>
        </p:nvSpPr>
        <p:spPr bwMode="auto">
          <a:xfrm flipH="1" flipV="1">
            <a:off x="1619250" y="3860800"/>
            <a:ext cx="936625" cy="230505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8" name="Line 24"/>
          <p:cNvSpPr>
            <a:spLocks noChangeShapeType="1"/>
          </p:cNvSpPr>
          <p:nvPr/>
        </p:nvSpPr>
        <p:spPr bwMode="auto">
          <a:xfrm flipV="1">
            <a:off x="3419475" y="4724400"/>
            <a:ext cx="936625" cy="1512888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59" name="Line 25"/>
          <p:cNvSpPr>
            <a:spLocks noChangeShapeType="1"/>
          </p:cNvSpPr>
          <p:nvPr/>
        </p:nvSpPr>
        <p:spPr bwMode="auto">
          <a:xfrm flipH="1" flipV="1">
            <a:off x="4932363" y="4508500"/>
            <a:ext cx="1079500" cy="122555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0" name="Line 27"/>
          <p:cNvSpPr>
            <a:spLocks noChangeShapeType="1"/>
          </p:cNvSpPr>
          <p:nvPr/>
        </p:nvSpPr>
        <p:spPr bwMode="auto">
          <a:xfrm flipH="1">
            <a:off x="2555875" y="2636838"/>
            <a:ext cx="863600" cy="360362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1" name="AutoShape 28"/>
          <p:cNvSpPr>
            <a:spLocks noChangeArrowheads="1"/>
          </p:cNvSpPr>
          <p:nvPr/>
        </p:nvSpPr>
        <p:spPr bwMode="auto">
          <a:xfrm>
            <a:off x="6588125" y="3213100"/>
            <a:ext cx="1439863" cy="647700"/>
          </a:xfrm>
          <a:prstGeom prst="triangle">
            <a:avLst>
              <a:gd name="adj" fmla="val 50000"/>
            </a:avLst>
          </a:prstGeom>
          <a:solidFill>
            <a:srgbClr val="993300"/>
          </a:solidFill>
          <a:ln w="9525">
            <a:solidFill>
              <a:srgbClr val="996633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400" b="1" i="1">
                <a:solidFill>
                  <a:schemeClr val="folHlink"/>
                </a:solidFill>
                <a:latin typeface="Verdana" panose="020B0604030504040204" pitchFamily="34" charset="0"/>
              </a:rPr>
              <a:t>Кузбасс</a:t>
            </a:r>
          </a:p>
        </p:txBody>
      </p:sp>
      <p:sp>
        <p:nvSpPr>
          <p:cNvPr id="10262" name="Line 29"/>
          <p:cNvSpPr>
            <a:spLocks noChangeShapeType="1"/>
          </p:cNvSpPr>
          <p:nvPr/>
        </p:nvSpPr>
        <p:spPr bwMode="auto">
          <a:xfrm flipH="1" flipV="1">
            <a:off x="5148263" y="3860800"/>
            <a:ext cx="1511300" cy="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3" name="AutoShape 30"/>
          <p:cNvSpPr>
            <a:spLocks noChangeArrowheads="1"/>
          </p:cNvSpPr>
          <p:nvPr/>
        </p:nvSpPr>
        <p:spPr bwMode="auto">
          <a:xfrm>
            <a:off x="7235825" y="5516563"/>
            <a:ext cx="1368425" cy="719137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Шория</a:t>
            </a:r>
          </a:p>
        </p:txBody>
      </p:sp>
      <p:sp>
        <p:nvSpPr>
          <p:cNvPr id="10264" name="Line 31"/>
          <p:cNvSpPr>
            <a:spLocks noChangeShapeType="1"/>
          </p:cNvSpPr>
          <p:nvPr/>
        </p:nvSpPr>
        <p:spPr bwMode="auto">
          <a:xfrm flipH="1" flipV="1">
            <a:off x="7812088" y="5300663"/>
            <a:ext cx="144462" cy="288925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5" name="Line 32"/>
          <p:cNvSpPr>
            <a:spLocks noChangeShapeType="1"/>
          </p:cNvSpPr>
          <p:nvPr/>
        </p:nvSpPr>
        <p:spPr bwMode="auto">
          <a:xfrm>
            <a:off x="7380288" y="3860800"/>
            <a:ext cx="0" cy="288925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6" name="Line 33"/>
          <p:cNvSpPr>
            <a:spLocks noChangeShapeType="1"/>
          </p:cNvSpPr>
          <p:nvPr/>
        </p:nvSpPr>
        <p:spPr bwMode="auto">
          <a:xfrm>
            <a:off x="4500563" y="2636838"/>
            <a:ext cx="0" cy="360362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7" name="Line 35"/>
          <p:cNvSpPr>
            <a:spLocks noChangeShapeType="1"/>
          </p:cNvSpPr>
          <p:nvPr/>
        </p:nvSpPr>
        <p:spPr bwMode="auto">
          <a:xfrm>
            <a:off x="5724525" y="1844675"/>
            <a:ext cx="1008063" cy="0"/>
          </a:xfrm>
          <a:prstGeom prst="line">
            <a:avLst/>
          </a:prstGeom>
          <a:noFill/>
          <a:ln w="9525">
            <a:solidFill>
              <a:srgbClr val="3399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8" name="Line 36"/>
          <p:cNvSpPr>
            <a:spLocks noChangeShapeType="1"/>
          </p:cNvSpPr>
          <p:nvPr/>
        </p:nvSpPr>
        <p:spPr bwMode="auto">
          <a:xfrm>
            <a:off x="5724525" y="2205038"/>
            <a:ext cx="1008063" cy="0"/>
          </a:xfrm>
          <a:prstGeom prst="line">
            <a:avLst/>
          </a:prstGeom>
          <a:noFill/>
          <a:ln w="9525">
            <a:solidFill>
              <a:srgbClr val="990033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69" name="Rectangle 37"/>
          <p:cNvSpPr>
            <a:spLocks noChangeArrowheads="1"/>
          </p:cNvSpPr>
          <p:nvPr/>
        </p:nvSpPr>
        <p:spPr bwMode="auto">
          <a:xfrm>
            <a:off x="7019925" y="1773238"/>
            <a:ext cx="1008063" cy="287337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руда</a:t>
            </a:r>
          </a:p>
        </p:txBody>
      </p:sp>
      <p:sp>
        <p:nvSpPr>
          <p:cNvPr id="10270" name="Rectangle 38"/>
          <p:cNvSpPr>
            <a:spLocks noChangeArrowheads="1"/>
          </p:cNvSpPr>
          <p:nvPr/>
        </p:nvSpPr>
        <p:spPr bwMode="auto">
          <a:xfrm>
            <a:off x="7019925" y="2060575"/>
            <a:ext cx="1008063" cy="288925"/>
          </a:xfrm>
          <a:prstGeom prst="rect">
            <a:avLst/>
          </a:prstGeom>
          <a:solidFill>
            <a:srgbClr val="9900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solidFill>
                  <a:srgbClr val="3399FF"/>
                </a:solidFill>
                <a:latin typeface="Verdana" panose="020B0604030504040204" pitchFamily="34" charset="0"/>
              </a:rPr>
              <a:t>уголь</a:t>
            </a:r>
          </a:p>
        </p:txBody>
      </p:sp>
      <p:sp>
        <p:nvSpPr>
          <p:cNvPr id="10271" name="AutoShape 39"/>
          <p:cNvSpPr>
            <a:spLocks noChangeArrowheads="1"/>
          </p:cNvSpPr>
          <p:nvPr/>
        </p:nvSpPr>
        <p:spPr bwMode="auto">
          <a:xfrm>
            <a:off x="4284663" y="3213100"/>
            <a:ext cx="503237" cy="360363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72" name="AutoShape 40"/>
          <p:cNvSpPr>
            <a:spLocks noChangeArrowheads="1"/>
          </p:cNvSpPr>
          <p:nvPr/>
        </p:nvSpPr>
        <p:spPr bwMode="auto">
          <a:xfrm>
            <a:off x="395288" y="1484313"/>
            <a:ext cx="2881312" cy="865187"/>
          </a:xfrm>
          <a:prstGeom prst="triangle">
            <a:avLst>
              <a:gd name="adj" fmla="val 50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 i="1">
                <a:solidFill>
                  <a:schemeClr val="folHlink"/>
                </a:solidFill>
                <a:latin typeface="Verdana" panose="020B0604030504040204" pitchFamily="34" charset="0"/>
              </a:rPr>
              <a:t>Кольский</a:t>
            </a:r>
          </a:p>
          <a:p>
            <a:pPr algn="ctr" eaLnBrk="1" hangingPunct="1"/>
            <a:r>
              <a:rPr lang="ru-RU" altLang="ru-RU" sz="1800" i="1">
                <a:solidFill>
                  <a:schemeClr val="folHlink"/>
                </a:solidFill>
                <a:latin typeface="Verdana" panose="020B0604030504040204" pitchFamily="34" charset="0"/>
              </a:rPr>
              <a:t>п-в</a:t>
            </a:r>
          </a:p>
        </p:txBody>
      </p:sp>
      <p:sp>
        <p:nvSpPr>
          <p:cNvPr id="10273" name="AutoShape 41"/>
          <p:cNvSpPr>
            <a:spLocks noChangeArrowheads="1"/>
          </p:cNvSpPr>
          <p:nvPr/>
        </p:nvSpPr>
        <p:spPr bwMode="auto">
          <a:xfrm>
            <a:off x="2339975" y="4292600"/>
            <a:ext cx="1368425" cy="1152525"/>
          </a:xfrm>
          <a:prstGeom prst="triangle">
            <a:avLst>
              <a:gd name="adj" fmla="val 50000"/>
            </a:avLst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КМА</a:t>
            </a:r>
          </a:p>
        </p:txBody>
      </p:sp>
      <p:sp>
        <p:nvSpPr>
          <p:cNvPr id="10274" name="AutoShape 42"/>
          <p:cNvSpPr>
            <a:spLocks noChangeArrowheads="1"/>
          </p:cNvSpPr>
          <p:nvPr/>
        </p:nvSpPr>
        <p:spPr bwMode="auto">
          <a:xfrm>
            <a:off x="7235825" y="5516563"/>
            <a:ext cx="1368425" cy="719137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algn="ctr" eaLnBrk="1" hangingPunct="1"/>
            <a:r>
              <a:rPr lang="ru-RU" altLang="ru-RU" sz="1800">
                <a:latin typeface="Verdana" panose="020B0604030504040204" pitchFamily="34" charset="0"/>
              </a:rPr>
              <a:t>Шория</a:t>
            </a:r>
          </a:p>
        </p:txBody>
      </p:sp>
      <p:sp>
        <p:nvSpPr>
          <p:cNvPr id="10275" name="AutoShape 43"/>
          <p:cNvSpPr>
            <a:spLocks noChangeArrowheads="1"/>
          </p:cNvSpPr>
          <p:nvPr/>
        </p:nvSpPr>
        <p:spPr bwMode="auto">
          <a:xfrm>
            <a:off x="4284663" y="3213100"/>
            <a:ext cx="503237" cy="360363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Monotype Corsiva" panose="03010101010201010101" pitchFamily="66" charset="0"/>
              </a:defRPr>
            </a:lvl9pPr>
          </a:lstStyle>
          <a:p>
            <a:pPr eaLnBrk="1" hangingPunct="1"/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C66"/>
          </a:solidFill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</a:rPr>
              <a:t>Цветная металлургия</a:t>
            </a:r>
          </a:p>
        </p:txBody>
      </p:sp>
      <p:sp>
        <p:nvSpPr>
          <p:cNvPr id="19456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628775"/>
            <a:ext cx="4038600" cy="4459288"/>
          </a:xfrm>
          <a:solidFill>
            <a:srgbClr val="FFCC99"/>
          </a:solidFill>
          <a:ln>
            <a:solidFill>
              <a:srgbClr val="990033"/>
            </a:solidFill>
          </a:ln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smtClean="0"/>
              <a:t>	</a:t>
            </a:r>
            <a:r>
              <a:rPr lang="ru-RU" sz="1600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Цветная металлургия производит металлы, которые обладают свойствами жаропрочности,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электропроводности и др.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Эти металлы используются в космической(титан)и атомной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(уран) промышленности, электротехнике(медь, серебро,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золото) и т. п.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600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Россия богата рудами цветных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1800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ru-RU" sz="1600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металлов.</a:t>
            </a:r>
          </a:p>
        </p:txBody>
      </p:sp>
      <p:sp>
        <p:nvSpPr>
          <p:cNvPr id="19456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628775"/>
            <a:ext cx="4038600" cy="4530725"/>
          </a:xfrm>
          <a:solidFill>
            <a:srgbClr val="FFCC99"/>
          </a:solidFill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От мировых запасов в России находится: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	11% запасов меди;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	12% запасов свинца;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	16% запасов цинка;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	21% запасов кобальта;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	27% запасов олова;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2000" b="1" i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	31% запасов никеля..</a:t>
            </a:r>
          </a:p>
        </p:txBody>
      </p:sp>
      <p:pic>
        <p:nvPicPr>
          <p:cNvPr id="11269" name="Picture 6" descr="j021508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4581525"/>
            <a:ext cx="1470025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9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4437063"/>
            <a:ext cx="1795462" cy="183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лобус">
  <a:themeElements>
    <a:clrScheme name="Глобус 8">
      <a:dk1>
        <a:srgbClr val="000000"/>
      </a:dk1>
      <a:lt1>
        <a:srgbClr val="FFFFDD"/>
      </a:lt1>
      <a:dk2>
        <a:srgbClr val="000000"/>
      </a:dk2>
      <a:lt2>
        <a:srgbClr val="98977A"/>
      </a:lt2>
      <a:accent1>
        <a:srgbClr val="BDCDA7"/>
      </a:accent1>
      <a:accent2>
        <a:srgbClr val="A0D060"/>
      </a:accent2>
      <a:accent3>
        <a:srgbClr val="FFFFEB"/>
      </a:accent3>
      <a:accent4>
        <a:srgbClr val="000000"/>
      </a:accent4>
      <a:accent5>
        <a:srgbClr val="DBE3D0"/>
      </a:accent5>
      <a:accent6>
        <a:srgbClr val="91BC56"/>
      </a:accent6>
      <a:hlink>
        <a:srgbClr val="FADD4E"/>
      </a:hlink>
      <a:folHlink>
        <a:srgbClr val="CC9900"/>
      </a:folHlink>
    </a:clrScheme>
    <a:fontScheme name="Глобус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939</TotalTime>
  <Words>523</Words>
  <Application>Microsoft Office PowerPoint</Application>
  <PresentationFormat>Экран (4:3)</PresentationFormat>
  <Paragraphs>192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7" baseType="lpstr">
      <vt:lpstr>Monotype Corsiva</vt:lpstr>
      <vt:lpstr>Arial</vt:lpstr>
      <vt:lpstr>Verdana</vt:lpstr>
      <vt:lpstr>Wingdings</vt:lpstr>
      <vt:lpstr>Calibri</vt:lpstr>
      <vt:lpstr>Arial Narrow</vt:lpstr>
      <vt:lpstr>Tunga</vt:lpstr>
      <vt:lpstr>Times New Roman</vt:lpstr>
      <vt:lpstr>Comic Sans MS</vt:lpstr>
      <vt:lpstr>Mangal</vt:lpstr>
      <vt:lpstr>Franklin Gothic Medium</vt:lpstr>
      <vt:lpstr>Impact</vt:lpstr>
      <vt:lpstr>Глобус</vt:lpstr>
      <vt:lpstr>Презентация  по теме: «Чёрная и цветная металлургия России.»</vt:lpstr>
      <vt:lpstr>Межотраслевые комплексы</vt:lpstr>
      <vt:lpstr>Содержание</vt:lpstr>
      <vt:lpstr>Металлургические базы России</vt:lpstr>
      <vt:lpstr>Россия- мировой лидер металлургии в прошлом. Лидерство отдано Японии и Китаю. </vt:lpstr>
      <vt:lpstr>Технологическая цепочка производства чёрных металлов </vt:lpstr>
      <vt:lpstr>Типы предприятий в составе чёрной металлургии</vt:lpstr>
      <vt:lpstr>Производственные связи  металлургических баз страны</vt:lpstr>
      <vt:lpstr>Цветная металлургия</vt:lpstr>
      <vt:lpstr>Технологическая цепочка производства цветных металлов</vt:lpstr>
      <vt:lpstr>Размещение предприятий цветной металлургии</vt:lpstr>
      <vt:lpstr>География золотодобычи</vt:lpstr>
      <vt:lpstr>Проблемы и перспективы цветной металлургии</vt:lpstr>
      <vt:lpstr>Выбросы вредных веществ в атмосферу отраслями промышленности,%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14</cp:revision>
  <dcterms:created xsi:type="dcterms:W3CDTF">1601-01-01T00:00:00Z</dcterms:created>
  <dcterms:modified xsi:type="dcterms:W3CDTF">2015-04-08T16:10:39Z</dcterms:modified>
</cp:coreProperties>
</file>