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6F45F6-3B40-4FA6-B479-69F2B2559B85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D46E17A-FEBF-402B-8056-D75DD08336F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845594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A5EC6-D848-4A98-9AA9-164A0B14A62D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348734-3413-4BF6-BE7B-C7667DAE383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50227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7BD606-15E6-47FF-A18D-712CCBDB5426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E4B693-1201-4090-B0F1-7B0490E35A60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542333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368A8-BC7C-4AE0-9194-3DA9BCE2CDBF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1BDB5-6208-48A8-BA15-811CECAF080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895199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8E9DBF-073F-4236-B0C0-CC5011685831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7F04E00-88B9-4254-AC00-B77339A24E3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7243896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E945A-7070-41E2-A662-24CBBC693ABD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86E333-3F6D-4DD5-9776-B93F9F70D07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71105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7ABA75-F823-4AA2-9A08-1CF79D1B6F83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DB1DB-5108-49C9-955A-1D7F66B5D298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850870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CAFEF-F928-467D-BAA7-79491C09FE94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6B85C5-8F6D-4195-AB86-E1068A7EB8C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33122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054E2-F6C1-404A-97B8-A2F2F8D58168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9B9AD-5797-4913-97A6-AC09C94C807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6511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F82DA8-4E99-426B-9060-D94960F5E3EF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E75D59-145D-4777-8AB6-262143D8CF0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3381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ABBCE5-BBA0-4174-814E-7B97A0CA3521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fld id="{73169999-AB10-4490-9E4D-B3EB99C1852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533724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9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3779423-BEF5-4EBA-9A31-973373B25924}" type="datetimeFigureOut">
              <a:rPr lang="en-US"/>
              <a:pPr>
                <a:defRPr/>
              </a:pPr>
              <a:t>4/8/2015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wrap="square" lIns="91440" tIns="45720" rIns="91440" bIns="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3F3F3F"/>
                </a:solidFill>
                <a:latin typeface="Corbel" panose="020B0503020204020204" pitchFamily="34" charset="0"/>
              </a:defRPr>
            </a:lvl1pPr>
          </a:lstStyle>
          <a:p>
            <a:fld id="{67C36C12-5D0B-4C2F-ADDA-8CAC75AB6454}" type="slidenum">
              <a:rPr lang="en-US" altLang="ru-RU"/>
              <a:pPr/>
              <a:t>‹#›</a:t>
            </a:fld>
            <a:endParaRPr lang="en-US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9" r:id="rId2"/>
    <p:sldLayoutId id="2147483785" r:id="rId3"/>
    <p:sldLayoutId id="2147483780" r:id="rId4"/>
    <p:sldLayoutId id="2147483781" r:id="rId5"/>
    <p:sldLayoutId id="2147483782" r:id="rId6"/>
    <p:sldLayoutId id="2147483786" r:id="rId7"/>
    <p:sldLayoutId id="2147483787" r:id="rId8"/>
    <p:sldLayoutId id="2147483788" r:id="rId9"/>
    <p:sldLayoutId id="2147483783" r:id="rId10"/>
    <p:sldLayoutId id="2147483789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anose="05020102010507070707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anose="05000000000000000000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panose="020B0604020202020204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panose="020B0604020202020204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anose="05040102010807070707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  <a:t>Выполнили:</a:t>
            </a:r>
            <a:b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  <a:t>Смирнов Сергей</a:t>
            </a:r>
            <a:b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ru-RU" sz="1800" dirty="0" err="1" smtClean="0">
                <a:solidFill>
                  <a:schemeClr val="accent1">
                    <a:satMod val="150000"/>
                  </a:schemeClr>
                </a:solidFill>
              </a:rPr>
              <a:t>Болигатова</a:t>
            </a:r>
            <a: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  <a:t> Анастасия</a:t>
            </a:r>
            <a:b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</a:br>
            <a:r>
              <a:rPr lang="ru-RU" sz="1800" dirty="0" smtClean="0">
                <a:solidFill>
                  <a:schemeClr val="accent1">
                    <a:satMod val="150000"/>
                  </a:schemeClr>
                </a:solidFill>
              </a:rPr>
              <a:t>Группа 20712/2</a:t>
            </a:r>
            <a:endParaRPr lang="ru-RU" sz="18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819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38200" y="1371600"/>
            <a:ext cx="7772400" cy="1508125"/>
          </a:xfrm>
        </p:spPr>
        <p:txBody>
          <a:bodyPr/>
          <a:lstStyle/>
          <a:p>
            <a:pPr algn="ctr" eaLnBrk="1" hangingPunct="1"/>
            <a:r>
              <a:rPr lang="ru-RU" altLang="ru-RU" sz="3600" smtClean="0"/>
              <a:t>Металлоконструкции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D0D0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200" dirty="0" smtClean="0">
                <a:solidFill>
                  <a:schemeClr val="accent1">
                    <a:satMod val="150000"/>
                  </a:schemeClr>
                </a:solidFill>
              </a:rPr>
              <a:t>Понятие  металлоконструкции</a:t>
            </a:r>
            <a:r>
              <a:rPr lang="ru-RU" sz="2000" dirty="0" smtClean="0">
                <a:solidFill>
                  <a:schemeClr val="accent1">
                    <a:satMod val="1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accent1">
                    <a:satMod val="150000"/>
                  </a:schemeClr>
                </a:solidFill>
              </a:rPr>
            </a:br>
            <a:endParaRPr lang="ru-RU" sz="2000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ru-RU" altLang="ru-RU" sz="1600" b="1" smtClean="0">
                <a:solidFill>
                  <a:schemeClr val="accent1"/>
                </a:solidFill>
              </a:rPr>
              <a:t>Металлоконструкции</a:t>
            </a:r>
            <a:r>
              <a:rPr lang="ru-RU" altLang="ru-RU" sz="1600" smtClean="0">
                <a:solidFill>
                  <a:schemeClr val="bg1"/>
                </a:solidFill>
              </a:rPr>
              <a:t> (также: </a:t>
            </a:r>
            <a:r>
              <a:rPr lang="ru-RU" altLang="ru-RU" sz="1600" b="1" smtClean="0">
                <a:solidFill>
                  <a:schemeClr val="bg1"/>
                </a:solidFill>
              </a:rPr>
              <a:t>металлические конструкции</a:t>
            </a:r>
            <a:r>
              <a:rPr lang="ru-RU" altLang="ru-RU" sz="1600" smtClean="0">
                <a:solidFill>
                  <a:schemeClr val="bg1"/>
                </a:solidFill>
              </a:rPr>
              <a:t>, сокр.: </a:t>
            </a:r>
            <a:r>
              <a:rPr lang="ru-RU" altLang="ru-RU" sz="1600" b="1" smtClean="0">
                <a:solidFill>
                  <a:schemeClr val="bg1"/>
                </a:solidFill>
              </a:rPr>
              <a:t>МК</a:t>
            </a:r>
            <a:r>
              <a:rPr lang="ru-RU" altLang="ru-RU" sz="1600" smtClean="0">
                <a:solidFill>
                  <a:schemeClr val="bg1"/>
                </a:solidFill>
              </a:rPr>
              <a:t>) общее название конструкций из металлов и различных сплавов, используемых в различных областях хозяйственной деятельности человека: строительстве зданий, станков, масштабных устройств, станков, механизмов, аппаратов и т. п. В машиностроении обычно под М. к. подразумеваются детали, изготовленные из профилированного металла, в отличие от литых деталей и поковок.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mtClean="0">
              <a:solidFill>
                <a:schemeClr val="bg1"/>
              </a:solidFill>
            </a:endParaRPr>
          </a:p>
          <a:p>
            <a:pPr algn="just" eaLnBrk="1" hangingPunct="1"/>
            <a:r>
              <a:rPr lang="ru-RU" altLang="ru-RU" sz="1600" smtClean="0">
                <a:solidFill>
                  <a:schemeClr val="bg1"/>
                </a:solidFill>
              </a:rPr>
              <a:t>До начала 20 в. в строительстве применялись в основном металлические строительные конструкции из </a:t>
            </a:r>
            <a:r>
              <a:rPr lang="ru-RU" altLang="ru-RU" sz="1600" b="1" smtClean="0">
                <a:solidFill>
                  <a:schemeClr val="accent1"/>
                </a:solidFill>
              </a:rPr>
              <a:t>чугуна</a:t>
            </a:r>
            <a:r>
              <a:rPr lang="ru-RU" altLang="ru-RU" sz="1600" smtClean="0">
                <a:solidFill>
                  <a:schemeClr val="bg1"/>
                </a:solidFill>
              </a:rPr>
              <a:t> (главным образом в колоннах, балках, лестницах и т. д. Современные М. к. подразделяются на </a:t>
            </a:r>
            <a:r>
              <a:rPr lang="ru-RU" altLang="ru-RU" sz="1600" b="1" smtClean="0">
                <a:solidFill>
                  <a:schemeClr val="accent1"/>
                </a:solidFill>
              </a:rPr>
              <a:t>стальные и из лёгких сплавов</a:t>
            </a:r>
            <a:r>
              <a:rPr lang="ru-RU" altLang="ru-RU" sz="1600" smtClean="0">
                <a:solidFill>
                  <a:schemeClr val="accent1"/>
                </a:solidFill>
              </a:rPr>
              <a:t> </a:t>
            </a:r>
            <a:r>
              <a:rPr lang="ru-RU" altLang="ru-RU" sz="1600" smtClean="0">
                <a:solidFill>
                  <a:schemeClr val="bg1"/>
                </a:solidFill>
              </a:rPr>
              <a:t>(например, </a:t>
            </a:r>
            <a:r>
              <a:rPr lang="ru-RU" altLang="ru-RU" sz="1600" b="1" smtClean="0">
                <a:solidFill>
                  <a:schemeClr val="accent1"/>
                </a:solidFill>
              </a:rPr>
              <a:t>алюминиевых сплавов</a:t>
            </a:r>
            <a:r>
              <a:rPr lang="ru-RU" altLang="ru-RU" sz="1600" smtClean="0">
                <a:solidFill>
                  <a:schemeClr val="bg1"/>
                </a:solidFill>
              </a:rPr>
              <a:t>). В современном строительстве получили распространение стальные конструкции, используемые в несущих каркасах промышленных сооружений, жилых и общественных зданий, в пролётных строениях мостов, каркасах доменных печей, газгольдерах, резервуарах, мачтах, опорах линий электропередачи и др.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endParaRPr lang="ru-RU" altLang="ru-RU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/>
              <a:t>Объекты из МК</a:t>
            </a:r>
            <a:endParaRPr lang="ru-RU" sz="3200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ru-RU" altLang="ru-RU" sz="1800" smtClean="0">
                <a:solidFill>
                  <a:schemeClr val="bg1"/>
                </a:solidFill>
              </a:rPr>
              <a:t>Купол </a:t>
            </a:r>
            <a:r>
              <a:rPr lang="ru-RU" altLang="ru-RU" sz="1800" b="1" smtClean="0">
                <a:solidFill>
                  <a:schemeClr val="accent1"/>
                </a:solidFill>
              </a:rPr>
              <a:t>Исаакиевского собора</a:t>
            </a:r>
            <a:r>
              <a:rPr lang="ru-RU" altLang="ru-RU" sz="1800" smtClean="0">
                <a:solidFill>
                  <a:schemeClr val="bg1"/>
                </a:solidFill>
              </a:rPr>
              <a:t> в Ленинграде (диаметром 22 м). </a:t>
            </a:r>
          </a:p>
          <a:p>
            <a:pPr eaLnBrk="1" hangingPunct="1"/>
            <a:r>
              <a:rPr lang="ru-RU" altLang="ru-RU" sz="1800" smtClean="0">
                <a:solidFill>
                  <a:schemeClr val="bg1"/>
                </a:solidFill>
              </a:rPr>
              <a:t>широко применяются в качестве ограждающих элементов (заборы, ограждение) и в виде отделочных деталей зданий. </a:t>
            </a:r>
          </a:p>
          <a:p>
            <a:pPr eaLnBrk="1" hangingPunct="1"/>
            <a:r>
              <a:rPr lang="ru-RU" altLang="ru-RU" sz="1800" b="1" smtClean="0">
                <a:solidFill>
                  <a:schemeClr val="accent1"/>
                </a:solidFill>
              </a:rPr>
              <a:t>Эйфелева башня</a:t>
            </a:r>
            <a:r>
              <a:rPr lang="ru-RU" altLang="ru-RU" sz="1800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r>
              <a:rPr lang="ru-RU" altLang="ru-RU" sz="1800" b="1" smtClean="0">
                <a:solidFill>
                  <a:schemeClr val="accent1"/>
                </a:solidFill>
              </a:rPr>
              <a:t>Шуховская башня </a:t>
            </a:r>
            <a:r>
              <a:rPr lang="ru-RU" altLang="ru-RU" sz="1800" smtClean="0">
                <a:solidFill>
                  <a:schemeClr val="bg1"/>
                </a:solidFill>
              </a:rPr>
              <a:t>(телебашня) выполненная в виде несущей стальной сетчатой оболочки. Расположена в Москве на улице Шаболовка. </a:t>
            </a:r>
          </a:p>
          <a:p>
            <a:pPr eaLnBrk="1" hangingPunct="1"/>
            <a:r>
              <a:rPr lang="en-US" altLang="ru-RU" sz="1800" b="1" smtClean="0">
                <a:solidFill>
                  <a:schemeClr val="accent1"/>
                </a:solidFill>
              </a:rPr>
              <a:t>Turning Torso</a:t>
            </a:r>
            <a:r>
              <a:rPr lang="ru-RU" altLang="ru-RU" sz="1800" smtClean="0">
                <a:solidFill>
                  <a:schemeClr val="bg1"/>
                </a:solidFill>
              </a:rPr>
              <a:t> </a:t>
            </a:r>
          </a:p>
          <a:p>
            <a:pPr eaLnBrk="1" hangingPunct="1"/>
            <a:r>
              <a:rPr lang="ru-RU" altLang="ru-RU" sz="1800" b="1" smtClean="0">
                <a:solidFill>
                  <a:schemeClr val="accent1"/>
                </a:solidFill>
              </a:rPr>
              <a:t>Небоскрёб Мэри-Экс</a:t>
            </a:r>
          </a:p>
          <a:p>
            <a:pPr eaLnBrk="1" hangingPunct="1"/>
            <a:r>
              <a:rPr lang="ru-RU" altLang="ru-RU" sz="1800" smtClean="0">
                <a:solidFill>
                  <a:schemeClr val="bg1"/>
                </a:solidFill>
              </a:rPr>
              <a:t>Мосты, опоры чего-либо, пролёты, стрелы, балки-перекрытия, каркасы для железобетонных конструкций, каркасы свай. </a:t>
            </a:r>
          </a:p>
          <a:p>
            <a:pPr eaLnBrk="1" hangingPunct="1"/>
            <a:r>
              <a:rPr lang="ru-RU" altLang="ru-RU" sz="1800" smtClean="0">
                <a:solidFill>
                  <a:schemeClr val="bg1"/>
                </a:solidFill>
              </a:rPr>
              <a:t>Башенный кран, мостовой кран, в основе которых лежат МК — несущая конструкция; </a:t>
            </a:r>
          </a:p>
          <a:p>
            <a:pPr eaLnBrk="1" hangingPunct="1"/>
            <a:r>
              <a:rPr lang="ru-RU" altLang="ru-RU" sz="1800" smtClean="0">
                <a:solidFill>
                  <a:schemeClr val="bg1"/>
                </a:solidFill>
              </a:rPr>
              <a:t>ЛМК — под </a:t>
            </a:r>
            <a:r>
              <a:rPr lang="ru-RU" altLang="ru-RU" sz="1800" b="1" smtClean="0">
                <a:solidFill>
                  <a:schemeClr val="accent1"/>
                </a:solidFill>
              </a:rPr>
              <a:t>легкими металлоконструкциями </a:t>
            </a:r>
            <a:r>
              <a:rPr lang="ru-RU" altLang="ru-RU" sz="1800" smtClean="0">
                <a:solidFill>
                  <a:schemeClr val="bg1"/>
                </a:solidFill>
              </a:rPr>
              <a:t>подразумеваются здания с большими пролетами, в которых ограждения выполнены с использованием тонколистового профилированного металла и облегченного синтетического утеплителя, например, сэндвич-панели. 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ru-RU" altLang="ru-RU" sz="18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dirty="0" smtClean="0"/>
              <a:t>Пример сооружений из металлоконструкций  </a:t>
            </a:r>
            <a:r>
              <a:rPr lang="ru-RU" sz="3200" i="1" dirty="0" err="1" smtClean="0"/>
              <a:t>Шуховская</a:t>
            </a:r>
            <a:r>
              <a:rPr lang="ru-RU" sz="3200" i="1" dirty="0" smtClean="0"/>
              <a:t> и Эйфелева башни</a:t>
            </a:r>
            <a:endParaRPr lang="ru-RU" sz="3200" i="1" dirty="0"/>
          </a:p>
        </p:txBody>
      </p:sp>
      <p:pic>
        <p:nvPicPr>
          <p:cNvPr id="11267" name="Содержимое 7" descr="399px-Shukhov_Tower_photo_by_Maxim_Fedorov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6625" y="1773238"/>
            <a:ext cx="3406775" cy="4624387"/>
          </a:xfrm>
        </p:spPr>
      </p:pic>
      <p:pic>
        <p:nvPicPr>
          <p:cNvPr id="11268" name="Содержимое 9" descr="album_0605071510_7117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1828800"/>
            <a:ext cx="3657600" cy="45720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/>
              <a:t>Небоскрёбы </a:t>
            </a:r>
            <a:r>
              <a:rPr lang="en-US" sz="3200" i="1" dirty="0" smtClean="0"/>
              <a:t>Turning Torso </a:t>
            </a:r>
            <a:r>
              <a:rPr lang="ru-RU" sz="3200" dirty="0" smtClean="0"/>
              <a:t>и </a:t>
            </a:r>
            <a:r>
              <a:rPr lang="en-US" sz="3200" i="1" dirty="0" smtClean="0"/>
              <a:t>Mary Axe</a:t>
            </a:r>
            <a:r>
              <a:rPr lang="ru-RU" sz="3200" i="1" dirty="0" smtClean="0"/>
              <a:t> </a:t>
            </a:r>
            <a:endParaRPr lang="ru-RU" sz="3200" i="1" dirty="0"/>
          </a:p>
        </p:txBody>
      </p:sp>
      <p:pic>
        <p:nvPicPr>
          <p:cNvPr id="12291" name="Содержимое 4" descr="14969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4325" y="1600200"/>
            <a:ext cx="4176713" cy="5029200"/>
          </a:xfrm>
        </p:spPr>
      </p:pic>
      <p:pic>
        <p:nvPicPr>
          <p:cNvPr id="12292" name="Содержимое 5" descr="1165159640_6236_8523447.jpg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800600" y="1600200"/>
            <a:ext cx="3962400" cy="5029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sz="3200" dirty="0" smtClean="0"/>
              <a:t>Достоинства МК</a:t>
            </a:r>
            <a:endParaRPr lang="ru-RU" sz="3200" dirty="0"/>
          </a:p>
        </p:txBody>
      </p:sp>
      <p:sp>
        <p:nvSpPr>
          <p:cNvPr id="13315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Надежность </a:t>
            </a:r>
            <a:r>
              <a:rPr lang="ru-RU" altLang="ru-RU" sz="1600" b="1" smtClean="0"/>
              <a:t>(</a:t>
            </a:r>
            <a:r>
              <a:rPr lang="ru-RU" altLang="ru-RU" sz="1600" smtClean="0"/>
              <a:t>Надежность стальных конструкций обеспечивается, собственными характеристиками стали, как упругого и пластичного материала. Сталь имеет однородную мелкозернистую структуру с одинаковыми свойствами по всем направлениям). </a:t>
            </a:r>
            <a:endParaRPr lang="ru-RU" altLang="ru-RU" sz="2000" b="1" smtClean="0"/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Легкость (</a:t>
            </a:r>
            <a:r>
              <a:rPr lang="ru-RU" altLang="ru-RU" sz="1600" smtClean="0"/>
              <a:t>Из всего спектра изготовляемых в настоящее время несущих конструкций, металлические конструкции, являются самыми легкими)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Непроницаемость </a:t>
            </a:r>
            <a:r>
              <a:rPr lang="ru-RU" altLang="ru-RU" sz="1600" b="1" smtClean="0"/>
              <a:t>(</a:t>
            </a:r>
            <a:r>
              <a:rPr lang="ru-RU" altLang="ru-RU" sz="1600" smtClean="0"/>
              <a:t>Металлы обладают не только большой прочностью, но и высокой плотностью - непроницаемостью для газов и жидкостей).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endParaRPr lang="ru-RU" altLang="ru-RU" sz="2000" b="1" smtClean="0"/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Технологичность</a:t>
            </a:r>
            <a:endParaRPr lang="ru-RU" altLang="ru-RU" sz="2000" smtClean="0"/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Ремонтопригодность</a:t>
            </a:r>
            <a:endParaRPr lang="ru-RU" altLang="ru-RU" sz="2000" smtClean="0"/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Скорость их изготовления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Яркая индивидуальность </a:t>
            </a:r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Долговечность </a:t>
            </a:r>
            <a:endParaRPr lang="ru-RU" altLang="ru-RU" sz="2000" smtClean="0"/>
          </a:p>
          <a:p>
            <a:pPr algn="just" eaLnBrk="1" hangingPunct="1">
              <a:buFont typeface="Wingdings" panose="05000000000000000000" pitchFamily="2" charset="2"/>
              <a:buChar char="§"/>
            </a:pPr>
            <a:r>
              <a:rPr lang="ru-RU" altLang="ru-RU" sz="2000" b="1" smtClean="0"/>
              <a:t>Экономичность</a:t>
            </a:r>
          </a:p>
          <a:p>
            <a:pPr eaLnBrk="1" hangingPunct="1">
              <a:buFont typeface="Wingdings" panose="05000000000000000000" pitchFamily="2" charset="2"/>
              <a:buChar char="§"/>
            </a:pPr>
            <a:endParaRPr lang="ru-RU" altLang="ru-RU" sz="1800" b="1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Модульная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77</TotalTime>
  <Words>221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Corbel</vt:lpstr>
      <vt:lpstr>Wingdings 2</vt:lpstr>
      <vt:lpstr>Wingdings</vt:lpstr>
      <vt:lpstr>Wingdings 3</vt:lpstr>
      <vt:lpstr>Calibri</vt:lpstr>
      <vt:lpstr>Модульная</vt:lpstr>
      <vt:lpstr>Выполнили: Смирнов Сергей Болигатова Анастасия Группа 20712/2</vt:lpstr>
      <vt:lpstr>Понятие  металлоконструкции </vt:lpstr>
      <vt:lpstr>Объекты из МК</vt:lpstr>
      <vt:lpstr>Пример сооружений из металлоконструкций  Шуховская и Эйфелева башни</vt:lpstr>
      <vt:lpstr>Небоскрёбы Turning Torso и Mary Axe </vt:lpstr>
      <vt:lpstr>Достоинства МК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Выполнили: Смирнов Сергей Болигатова Анастасия Группа 20712/2</dc:title>
  <dc:creator>Поганка</dc:creator>
  <cp:lastModifiedBy>admin</cp:lastModifiedBy>
  <cp:revision>9</cp:revision>
  <dcterms:created xsi:type="dcterms:W3CDTF">2006-08-16T00:00:00Z</dcterms:created>
  <dcterms:modified xsi:type="dcterms:W3CDTF">2015-04-08T15:30:11Z</dcterms:modified>
</cp:coreProperties>
</file>