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8"/>
  </p:notesMasterIdLst>
  <p:sldIdLst>
    <p:sldId id="257" r:id="rId2"/>
    <p:sldId id="258" r:id="rId3"/>
    <p:sldId id="259" r:id="rId4"/>
    <p:sldId id="265" r:id="rId5"/>
    <p:sldId id="267" r:id="rId6"/>
    <p:sldId id="266" r:id="rId7"/>
    <p:sldId id="268" r:id="rId8"/>
    <p:sldId id="260" r:id="rId9"/>
    <p:sldId id="271" r:id="rId10"/>
    <p:sldId id="272" r:id="rId11"/>
    <p:sldId id="273" r:id="rId12"/>
    <p:sldId id="274" r:id="rId13"/>
    <p:sldId id="261" r:id="rId14"/>
    <p:sldId id="279" r:id="rId15"/>
    <p:sldId id="264" r:id="rId16"/>
    <p:sldId id="280" r:id="rId17"/>
    <p:sldId id="263" r:id="rId18"/>
    <p:sldId id="276" r:id="rId19"/>
    <p:sldId id="277" r:id="rId20"/>
    <p:sldId id="275" r:id="rId21"/>
    <p:sldId id="270" r:id="rId22"/>
    <p:sldId id="281" r:id="rId23"/>
    <p:sldId id="262" r:id="rId24"/>
    <p:sldId id="269" r:id="rId25"/>
    <p:sldId id="282" r:id="rId26"/>
    <p:sldId id="283"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 id="300" r:id="rId44"/>
    <p:sldId id="302" r:id="rId45"/>
    <p:sldId id="303" r:id="rId46"/>
    <p:sldId id="304" r:id="rId47"/>
    <p:sldId id="305" r:id="rId48"/>
    <p:sldId id="330" r:id="rId49"/>
    <p:sldId id="307" r:id="rId50"/>
    <p:sldId id="306"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52" r:id="rId74"/>
    <p:sldId id="353" r:id="rId75"/>
    <p:sldId id="355" r:id="rId76"/>
    <p:sldId id="356" r:id="rId77"/>
    <p:sldId id="357" r:id="rId78"/>
    <p:sldId id="358" r:id="rId79"/>
    <p:sldId id="359" r:id="rId80"/>
    <p:sldId id="360" r:id="rId81"/>
    <p:sldId id="361" r:id="rId82"/>
    <p:sldId id="362" r:id="rId83"/>
    <p:sldId id="363" r:id="rId84"/>
    <p:sldId id="364" r:id="rId85"/>
    <p:sldId id="366" r:id="rId86"/>
    <p:sldId id="365" r:id="rId87"/>
    <p:sldId id="367" r:id="rId88"/>
    <p:sldId id="368" r:id="rId89"/>
    <p:sldId id="369" r:id="rId90"/>
    <p:sldId id="370" r:id="rId91"/>
    <p:sldId id="371" r:id="rId92"/>
    <p:sldId id="372" r:id="rId93"/>
    <p:sldId id="375" r:id="rId94"/>
    <p:sldId id="376" r:id="rId95"/>
    <p:sldId id="377" r:id="rId96"/>
    <p:sldId id="378" r:id="rId97"/>
    <p:sldId id="379" r:id="rId98"/>
    <p:sldId id="380" r:id="rId99"/>
    <p:sldId id="381" r:id="rId100"/>
    <p:sldId id="382" r:id="rId101"/>
    <p:sldId id="383" r:id="rId102"/>
    <p:sldId id="354" r:id="rId103"/>
    <p:sldId id="333" r:id="rId104"/>
    <p:sldId id="332" r:id="rId105"/>
    <p:sldId id="334" r:id="rId106"/>
    <p:sldId id="336" r:id="rId107"/>
    <p:sldId id="335" r:id="rId108"/>
    <p:sldId id="337" r:id="rId109"/>
    <p:sldId id="338" r:id="rId110"/>
    <p:sldId id="339" r:id="rId111"/>
    <p:sldId id="374" r:id="rId112"/>
    <p:sldId id="340" r:id="rId113"/>
    <p:sldId id="341" r:id="rId114"/>
    <p:sldId id="343" r:id="rId115"/>
    <p:sldId id="342" r:id="rId116"/>
    <p:sldId id="344" r:id="rId117"/>
    <p:sldId id="345" r:id="rId118"/>
    <p:sldId id="346" r:id="rId119"/>
    <p:sldId id="347" r:id="rId120"/>
    <p:sldId id="348" r:id="rId121"/>
    <p:sldId id="349" r:id="rId122"/>
    <p:sldId id="350" r:id="rId123"/>
    <p:sldId id="351" r:id="rId124"/>
    <p:sldId id="387" r:id="rId125"/>
    <p:sldId id="388" r:id="rId126"/>
    <p:sldId id="389" r:id="rId127"/>
    <p:sldId id="385" r:id="rId128"/>
    <p:sldId id="390" r:id="rId129"/>
    <p:sldId id="384" r:id="rId130"/>
    <p:sldId id="392" r:id="rId131"/>
    <p:sldId id="393" r:id="rId132"/>
    <p:sldId id="395" r:id="rId133"/>
    <p:sldId id="396" r:id="rId134"/>
    <p:sldId id="397" r:id="rId135"/>
    <p:sldId id="398" r:id="rId136"/>
    <p:sldId id="394" r:id="rId137"/>
    <p:sldId id="399" r:id="rId138"/>
    <p:sldId id="417" r:id="rId139"/>
    <p:sldId id="400" r:id="rId140"/>
    <p:sldId id="401" r:id="rId141"/>
    <p:sldId id="402" r:id="rId142"/>
    <p:sldId id="403" r:id="rId143"/>
    <p:sldId id="404" r:id="rId144"/>
    <p:sldId id="405" r:id="rId145"/>
    <p:sldId id="407" r:id="rId146"/>
    <p:sldId id="386" r:id="rId147"/>
    <p:sldId id="418" r:id="rId148"/>
    <p:sldId id="408" r:id="rId149"/>
    <p:sldId id="409" r:id="rId150"/>
    <p:sldId id="411" r:id="rId151"/>
    <p:sldId id="412" r:id="rId152"/>
    <p:sldId id="410" r:id="rId153"/>
    <p:sldId id="413" r:id="rId154"/>
    <p:sldId id="414" r:id="rId155"/>
    <p:sldId id="415" r:id="rId156"/>
    <p:sldId id="416" r:id="rId157"/>
    <p:sldId id="419" r:id="rId158"/>
    <p:sldId id="420" r:id="rId159"/>
    <p:sldId id="421" r:id="rId160"/>
    <p:sldId id="422" r:id="rId161"/>
    <p:sldId id="423" r:id="rId162"/>
    <p:sldId id="424" r:id="rId163"/>
    <p:sldId id="425" r:id="rId164"/>
    <p:sldId id="426" r:id="rId165"/>
    <p:sldId id="427" r:id="rId166"/>
    <p:sldId id="428" r:id="rId167"/>
    <p:sldId id="429" r:id="rId168"/>
    <p:sldId id="430" r:id="rId169"/>
    <p:sldId id="431" r:id="rId170"/>
    <p:sldId id="432" r:id="rId171"/>
    <p:sldId id="433" r:id="rId172"/>
    <p:sldId id="434" r:id="rId173"/>
    <p:sldId id="435" r:id="rId174"/>
    <p:sldId id="436" r:id="rId175"/>
    <p:sldId id="437" r:id="rId176"/>
    <p:sldId id="438" r:id="rId177"/>
  </p:sldIdLst>
  <p:sldSz cx="9144000" cy="6858000" type="screen4x3"/>
  <p:notesSz cx="6858000" cy="9144000"/>
  <p:defaultTextStyle>
    <a:defPPr>
      <a:defRPr lang="ru-RU"/>
    </a:defPPr>
    <a:lvl1pPr algn="l" rtl="0" fontAlgn="base">
      <a:spcBef>
        <a:spcPct val="0"/>
      </a:spcBef>
      <a:spcAft>
        <a:spcPct val="0"/>
      </a:spcAft>
      <a:defRPr kern="1200" baseline="-160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baseline="-160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baseline="-160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baseline="-160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baseline="-16000">
        <a:solidFill>
          <a:schemeClr val="tx1"/>
        </a:solidFill>
        <a:latin typeface="Arial" panose="020B0604020202020204" pitchFamily="34" charset="0"/>
        <a:ea typeface="+mn-ea"/>
        <a:cs typeface="+mn-cs"/>
      </a:defRPr>
    </a:lvl5pPr>
    <a:lvl6pPr marL="2286000" algn="l" defTabSz="914400" rtl="0" eaLnBrk="1" latinLnBrk="0" hangingPunct="1">
      <a:defRPr kern="1200" baseline="-16000">
        <a:solidFill>
          <a:schemeClr val="tx1"/>
        </a:solidFill>
        <a:latin typeface="Arial" panose="020B0604020202020204" pitchFamily="34" charset="0"/>
        <a:ea typeface="+mn-ea"/>
        <a:cs typeface="+mn-cs"/>
      </a:defRPr>
    </a:lvl6pPr>
    <a:lvl7pPr marL="2743200" algn="l" defTabSz="914400" rtl="0" eaLnBrk="1" latinLnBrk="0" hangingPunct="1">
      <a:defRPr kern="1200" baseline="-16000">
        <a:solidFill>
          <a:schemeClr val="tx1"/>
        </a:solidFill>
        <a:latin typeface="Arial" panose="020B0604020202020204" pitchFamily="34" charset="0"/>
        <a:ea typeface="+mn-ea"/>
        <a:cs typeface="+mn-cs"/>
      </a:defRPr>
    </a:lvl7pPr>
    <a:lvl8pPr marL="3200400" algn="l" defTabSz="914400" rtl="0" eaLnBrk="1" latinLnBrk="0" hangingPunct="1">
      <a:defRPr kern="1200" baseline="-16000">
        <a:solidFill>
          <a:schemeClr val="tx1"/>
        </a:solidFill>
        <a:latin typeface="Arial" panose="020B0604020202020204" pitchFamily="34" charset="0"/>
        <a:ea typeface="+mn-ea"/>
        <a:cs typeface="+mn-cs"/>
      </a:defRPr>
    </a:lvl8pPr>
    <a:lvl9pPr marL="3657600" algn="l" defTabSz="914400" rtl="0" eaLnBrk="1" latinLnBrk="0" hangingPunct="1">
      <a:defRPr kern="1200" baseline="-16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1" autoAdjust="0"/>
    <p:restoredTop sz="94679" autoAdjust="0"/>
  </p:normalViewPr>
  <p:slideViewPr>
    <p:cSldViewPr>
      <p:cViewPr varScale="1">
        <p:scale>
          <a:sx n="103" d="100"/>
          <a:sy n="103" d="100"/>
        </p:scale>
        <p:origin x="-2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smtClean="0"/>
            </a:lvl1pPr>
          </a:lstStyle>
          <a:p>
            <a:pPr>
              <a:defRPr/>
            </a:pPr>
            <a:endParaRPr lang="ru-RU"/>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smtClean="0"/>
            </a:lvl1pPr>
          </a:lstStyle>
          <a:p>
            <a:pPr>
              <a:defRPr/>
            </a:pPr>
            <a:endParaRPr lang="ru-RU"/>
          </a:p>
        </p:txBody>
      </p:sp>
      <p:sp>
        <p:nvSpPr>
          <p:cNvPr id="183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smtClean="0"/>
            </a:lvl1pPr>
          </a:lstStyle>
          <a:p>
            <a:pPr>
              <a:defRPr/>
            </a:pPr>
            <a:endParaRPr lang="ru-RU"/>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A94CE00A-348E-4109-A531-2DAA77BF7CF3}" type="slidenum">
              <a:rPr lang="ru-RU" altLang="ru-RU"/>
              <a:pPr/>
              <a:t>‹#›</a:t>
            </a:fld>
            <a:endParaRPr lang="ru-RU" altLang="ru-RU"/>
          </a:p>
        </p:txBody>
      </p:sp>
    </p:spTree>
    <p:extLst>
      <p:ext uri="{BB962C8B-B14F-4D97-AF65-F5344CB8AC3E}">
        <p14:creationId xmlns:p14="http://schemas.microsoft.com/office/powerpoint/2010/main" val="86080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E31FCC6B-E02D-4092-A155-7AE708FD21F8}" type="slidenum">
              <a:rPr lang="ru-RU" altLang="ru-RU"/>
              <a:pPr/>
              <a:t>‹#›</a:t>
            </a:fld>
            <a:endParaRPr lang="ru-RU" altLang="ru-RU"/>
          </a:p>
        </p:txBody>
      </p:sp>
    </p:spTree>
    <p:extLst>
      <p:ext uri="{BB962C8B-B14F-4D97-AF65-F5344CB8AC3E}">
        <p14:creationId xmlns:p14="http://schemas.microsoft.com/office/powerpoint/2010/main" val="55545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7ADC930F-3BFA-4955-B14F-E306D33286F7}" type="slidenum">
              <a:rPr lang="ru-RU" altLang="ru-RU"/>
              <a:pPr/>
              <a:t>‹#›</a:t>
            </a:fld>
            <a:endParaRPr lang="ru-RU" altLang="ru-RU"/>
          </a:p>
        </p:txBody>
      </p:sp>
    </p:spTree>
    <p:extLst>
      <p:ext uri="{BB962C8B-B14F-4D97-AF65-F5344CB8AC3E}">
        <p14:creationId xmlns:p14="http://schemas.microsoft.com/office/powerpoint/2010/main" val="367226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4DFFB1A8-3EB9-4724-A31C-7F82072398FD}" type="slidenum">
              <a:rPr lang="ru-RU" altLang="ru-RU"/>
              <a:pPr/>
              <a:t>‹#›</a:t>
            </a:fld>
            <a:endParaRPr lang="ru-RU" altLang="ru-RU"/>
          </a:p>
        </p:txBody>
      </p:sp>
    </p:spTree>
    <p:extLst>
      <p:ext uri="{BB962C8B-B14F-4D97-AF65-F5344CB8AC3E}">
        <p14:creationId xmlns:p14="http://schemas.microsoft.com/office/powerpoint/2010/main" val="23496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8CEEDF3D-D93A-4455-B9EE-D9DAAB768B97}" type="slidenum">
              <a:rPr lang="ru-RU" altLang="ru-RU"/>
              <a:pPr/>
              <a:t>‹#›</a:t>
            </a:fld>
            <a:endParaRPr lang="ru-RU" altLang="ru-RU"/>
          </a:p>
        </p:txBody>
      </p:sp>
    </p:spTree>
    <p:extLst>
      <p:ext uri="{BB962C8B-B14F-4D97-AF65-F5344CB8AC3E}">
        <p14:creationId xmlns:p14="http://schemas.microsoft.com/office/powerpoint/2010/main" val="148656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E55667BD-6913-4273-B170-82128CCE1719}" type="slidenum">
              <a:rPr lang="ru-RU" altLang="ru-RU"/>
              <a:pPr/>
              <a:t>‹#›</a:t>
            </a:fld>
            <a:endParaRPr lang="ru-RU" altLang="ru-RU"/>
          </a:p>
        </p:txBody>
      </p:sp>
    </p:spTree>
    <p:extLst>
      <p:ext uri="{BB962C8B-B14F-4D97-AF65-F5344CB8AC3E}">
        <p14:creationId xmlns:p14="http://schemas.microsoft.com/office/powerpoint/2010/main" val="35698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0EE2EA89-B405-4958-AE9C-723AF7AB701E}" type="slidenum">
              <a:rPr lang="ru-RU" altLang="ru-RU"/>
              <a:pPr/>
              <a:t>‹#›</a:t>
            </a:fld>
            <a:endParaRPr lang="ru-RU" altLang="ru-RU"/>
          </a:p>
        </p:txBody>
      </p:sp>
    </p:spTree>
    <p:extLst>
      <p:ext uri="{BB962C8B-B14F-4D97-AF65-F5344CB8AC3E}">
        <p14:creationId xmlns:p14="http://schemas.microsoft.com/office/powerpoint/2010/main" val="194757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4B755931-D60F-4A95-8439-CCBC7155A1BE}" type="slidenum">
              <a:rPr lang="ru-RU" altLang="ru-RU"/>
              <a:pPr/>
              <a:t>‹#›</a:t>
            </a:fld>
            <a:endParaRPr lang="ru-RU" altLang="ru-RU"/>
          </a:p>
        </p:txBody>
      </p:sp>
    </p:spTree>
    <p:extLst>
      <p:ext uri="{BB962C8B-B14F-4D97-AF65-F5344CB8AC3E}">
        <p14:creationId xmlns:p14="http://schemas.microsoft.com/office/powerpoint/2010/main" val="195213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6B35B01F-0804-4945-B6D9-26113AF06B9F}" type="slidenum">
              <a:rPr lang="ru-RU" altLang="ru-RU"/>
              <a:pPr/>
              <a:t>‹#›</a:t>
            </a:fld>
            <a:endParaRPr lang="ru-RU" altLang="ru-RU"/>
          </a:p>
        </p:txBody>
      </p:sp>
    </p:spTree>
    <p:extLst>
      <p:ext uri="{BB962C8B-B14F-4D97-AF65-F5344CB8AC3E}">
        <p14:creationId xmlns:p14="http://schemas.microsoft.com/office/powerpoint/2010/main" val="57313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FA6D976D-A4B7-44FF-AEA0-BA25A2DC9F47}" type="slidenum">
              <a:rPr lang="ru-RU" altLang="ru-RU"/>
              <a:pPr/>
              <a:t>‹#›</a:t>
            </a:fld>
            <a:endParaRPr lang="ru-RU" altLang="ru-RU"/>
          </a:p>
        </p:txBody>
      </p:sp>
    </p:spTree>
    <p:extLst>
      <p:ext uri="{BB962C8B-B14F-4D97-AF65-F5344CB8AC3E}">
        <p14:creationId xmlns:p14="http://schemas.microsoft.com/office/powerpoint/2010/main" val="191339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45F47F80-A24F-46CD-BF69-0044C0596BD5}" type="slidenum">
              <a:rPr lang="ru-RU" altLang="ru-RU"/>
              <a:pPr/>
              <a:t>‹#›</a:t>
            </a:fld>
            <a:endParaRPr lang="ru-RU" altLang="ru-RU"/>
          </a:p>
        </p:txBody>
      </p:sp>
    </p:spTree>
    <p:extLst>
      <p:ext uri="{BB962C8B-B14F-4D97-AF65-F5344CB8AC3E}">
        <p14:creationId xmlns:p14="http://schemas.microsoft.com/office/powerpoint/2010/main" val="426347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901D49AB-2224-49E2-8089-431ED370572B}" type="slidenum">
              <a:rPr lang="ru-RU" altLang="ru-RU"/>
              <a:pPr/>
              <a:t>‹#›</a:t>
            </a:fld>
            <a:endParaRPr lang="ru-RU" altLang="ru-RU"/>
          </a:p>
        </p:txBody>
      </p:sp>
    </p:spTree>
    <p:extLst>
      <p:ext uri="{BB962C8B-B14F-4D97-AF65-F5344CB8AC3E}">
        <p14:creationId xmlns:p14="http://schemas.microsoft.com/office/powerpoint/2010/main" val="110171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lvl1pPr>
          </a:lstStyle>
          <a:p>
            <a:fld id="{98A5164C-FF8E-406B-A8CE-00144065A775}"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123.jpeg"/></Relationships>
</file>

<file path=ppt/slides/_rels/slide10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2.xml"/><Relationship Id="rId4" Type="http://schemas.openxmlformats.org/officeDocument/2006/relationships/image" Target="../media/image132.jpeg"/></Relationships>
</file>

<file path=ppt/slides/_rels/slide11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1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121.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jpeg"/><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image" Target="../media/image160.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 Id="rId5" Type="http://schemas.openxmlformats.org/officeDocument/2006/relationships/image" Target="../media/image169.jpeg"/><Relationship Id="rId4" Type="http://schemas.openxmlformats.org/officeDocument/2006/relationships/image" Target="../media/image168.jpeg"/></Relationships>
</file>

<file path=ppt/slides/_rels/slide134.xml.rels><?xml version="1.0" encoding="UTF-8" standalone="yes"?>
<Relationships xmlns="http://schemas.openxmlformats.org/package/2006/relationships"><Relationship Id="rId2" Type="http://schemas.openxmlformats.org/officeDocument/2006/relationships/image" Target="../media/image170.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71.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image" Target="../media/image17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74.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jpeg"/><Relationship Id="rId1" Type="http://schemas.openxmlformats.org/officeDocument/2006/relationships/slideLayout" Target="../slideLayouts/slideLayout2.xml"/><Relationship Id="rId4" Type="http://schemas.openxmlformats.org/officeDocument/2006/relationships/image" Target="../media/image178.pn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82.png"/></Relationships>
</file>

<file path=ppt/slides/_rels/slide152.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2.xml"/><Relationship Id="rId5" Type="http://schemas.openxmlformats.org/officeDocument/2006/relationships/image" Target="../media/image188.jpeg"/><Relationship Id="rId4" Type="http://schemas.openxmlformats.org/officeDocument/2006/relationships/image" Target="../media/image187.png"/></Relationships>
</file>

<file path=ppt/slides/_rels/slide153.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92.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93.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98.jpeg"/><Relationship Id="rId2" Type="http://schemas.openxmlformats.org/officeDocument/2006/relationships/image" Target="../media/image197.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9.png"/><Relationship Id="rId1" Type="http://schemas.openxmlformats.org/officeDocument/2006/relationships/slideLayout" Target="../slideLayouts/slideLayout2.xml"/><Relationship Id="rId5" Type="http://schemas.openxmlformats.org/officeDocument/2006/relationships/image" Target="../media/image202.jpeg"/><Relationship Id="rId4" Type="http://schemas.openxmlformats.org/officeDocument/2006/relationships/image" Target="../media/image201.jpeg"/></Relationships>
</file>

<file path=ppt/slides/_rels/slide163.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image" Target="../media/image203.jpeg"/><Relationship Id="rId1" Type="http://schemas.openxmlformats.org/officeDocument/2006/relationships/slideLayout" Target="../slideLayouts/slideLayout2.xml"/><Relationship Id="rId6" Type="http://schemas.openxmlformats.org/officeDocument/2006/relationships/image" Target="../media/image207.jpeg"/><Relationship Id="rId5" Type="http://schemas.openxmlformats.org/officeDocument/2006/relationships/image" Target="../media/image206.jpeg"/><Relationship Id="rId4" Type="http://schemas.openxmlformats.org/officeDocument/2006/relationships/image" Target="../media/image205.jpeg"/></Relationships>
</file>

<file path=ppt/slides/_rels/slide164.xml.rels><?xml version="1.0" encoding="UTF-8" standalone="yes"?>
<Relationships xmlns="http://schemas.openxmlformats.org/package/2006/relationships"><Relationship Id="rId3" Type="http://schemas.openxmlformats.org/officeDocument/2006/relationships/image" Target="../media/image209.jpeg"/><Relationship Id="rId7" Type="http://schemas.openxmlformats.org/officeDocument/2006/relationships/image" Target="../media/image213.png"/><Relationship Id="rId2" Type="http://schemas.openxmlformats.org/officeDocument/2006/relationships/image" Target="../media/image208.jpeg"/><Relationship Id="rId1" Type="http://schemas.openxmlformats.org/officeDocument/2006/relationships/slideLayout" Target="../slideLayouts/slideLayout2.xml"/><Relationship Id="rId6" Type="http://schemas.openxmlformats.org/officeDocument/2006/relationships/image" Target="../media/image212.png"/><Relationship Id="rId5" Type="http://schemas.openxmlformats.org/officeDocument/2006/relationships/image" Target="../media/image211.png"/><Relationship Id="rId4" Type="http://schemas.openxmlformats.org/officeDocument/2006/relationships/image" Target="../media/image210.png"/></Relationships>
</file>

<file path=ppt/slides/_rels/slide165.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2.xml"/><Relationship Id="rId5" Type="http://schemas.openxmlformats.org/officeDocument/2006/relationships/image" Target="../media/image217.png"/><Relationship Id="rId4" Type="http://schemas.openxmlformats.org/officeDocument/2006/relationships/image" Target="../media/image216.png"/></Relationships>
</file>

<file path=ppt/slides/_rels/slide166.xml.rels><?xml version="1.0" encoding="UTF-8" standalone="yes"?>
<Relationships xmlns="http://schemas.openxmlformats.org/package/2006/relationships"><Relationship Id="rId3" Type="http://schemas.openxmlformats.org/officeDocument/2006/relationships/image" Target="../media/image219.jpeg"/><Relationship Id="rId2" Type="http://schemas.openxmlformats.org/officeDocument/2006/relationships/image" Target="../media/image218.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2.xml"/><Relationship Id="rId4" Type="http://schemas.openxmlformats.org/officeDocument/2006/relationships/image" Target="../media/image222.png"/></Relationships>
</file>

<file path=ppt/slides/_rels/slide168.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23.png"/><Relationship Id="rId1" Type="http://schemas.openxmlformats.org/officeDocument/2006/relationships/slideLayout" Target="../slideLayouts/slideLayout2.xml"/><Relationship Id="rId5" Type="http://schemas.openxmlformats.org/officeDocument/2006/relationships/image" Target="../media/image225.png"/><Relationship Id="rId4" Type="http://schemas.openxmlformats.org/officeDocument/2006/relationships/image" Target="../media/image224.png"/></Relationships>
</file>

<file path=ppt/slides/_rels/slide169.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6.png"/><Relationship Id="rId1" Type="http://schemas.openxmlformats.org/officeDocument/2006/relationships/slideLayout" Target="../slideLayouts/slideLayout2.xml"/><Relationship Id="rId5" Type="http://schemas.openxmlformats.org/officeDocument/2006/relationships/image" Target="../media/image229.png"/><Relationship Id="rId4" Type="http://schemas.openxmlformats.org/officeDocument/2006/relationships/image" Target="../media/image2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8" Type="http://schemas.openxmlformats.org/officeDocument/2006/relationships/image" Target="../media/image236.png"/><Relationship Id="rId3" Type="http://schemas.openxmlformats.org/officeDocument/2006/relationships/image" Target="../media/image231.png"/><Relationship Id="rId7" Type="http://schemas.openxmlformats.org/officeDocument/2006/relationships/image" Target="../media/image235.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34.png"/><Relationship Id="rId5" Type="http://schemas.openxmlformats.org/officeDocument/2006/relationships/image" Target="../media/image233.png"/><Relationship Id="rId4" Type="http://schemas.openxmlformats.org/officeDocument/2006/relationships/image" Target="../media/image232.png"/></Relationships>
</file>

<file path=ppt/slides/_rels/slide171.xml.rels><?xml version="1.0" encoding="UTF-8" standalone="yes"?>
<Relationships xmlns="http://schemas.openxmlformats.org/package/2006/relationships"><Relationship Id="rId3" Type="http://schemas.openxmlformats.org/officeDocument/2006/relationships/image" Target="../media/image238.jpeg"/><Relationship Id="rId2" Type="http://schemas.openxmlformats.org/officeDocument/2006/relationships/image" Target="../media/image237.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9.png"/><Relationship Id="rId1" Type="http://schemas.openxmlformats.org/officeDocument/2006/relationships/slideLayout" Target="../slideLayouts/slideLayout2.xml"/><Relationship Id="rId6" Type="http://schemas.openxmlformats.org/officeDocument/2006/relationships/image" Target="../media/image243.png"/><Relationship Id="rId5" Type="http://schemas.openxmlformats.org/officeDocument/2006/relationships/image" Target="../media/image242.png"/><Relationship Id="rId4" Type="http://schemas.openxmlformats.org/officeDocument/2006/relationships/image" Target="../media/image241.png"/></Relationships>
</file>

<file path=ppt/slides/_rels/slide173.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image" Target="../media/image244.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image" Target="../media/image246.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249.png"/><Relationship Id="rId2" Type="http://schemas.openxmlformats.org/officeDocument/2006/relationships/image" Target="../media/image248.png"/><Relationship Id="rId1" Type="http://schemas.openxmlformats.org/officeDocument/2006/relationships/slideLayout" Target="../slideLayouts/slideLayout2.xml"/><Relationship Id="rId5" Type="http://schemas.openxmlformats.org/officeDocument/2006/relationships/image" Target="../media/image251.png"/><Relationship Id="rId4" Type="http://schemas.openxmlformats.org/officeDocument/2006/relationships/image" Target="../media/image250.png"/></Relationships>
</file>

<file path=ppt/slides/_rels/slide176.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image" Target="../media/image25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6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7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7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8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8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30175"/>
          </a:xfrm>
        </p:spPr>
        <p:txBody>
          <a:bodyPr/>
          <a:lstStyle/>
          <a:p>
            <a:pPr eaLnBrk="1" hangingPunct="1"/>
            <a:r>
              <a:rPr lang="ru-RU" altLang="ru-RU" sz="1600" smtClean="0"/>
              <a:t>ТЕОРИЯ НАДЕЖНОСТИ</a:t>
            </a:r>
          </a:p>
        </p:txBody>
      </p:sp>
      <p:sp>
        <p:nvSpPr>
          <p:cNvPr id="3075" name="Rectangle 3"/>
          <p:cNvSpPr>
            <a:spLocks noGrp="1" noChangeArrowheads="1"/>
          </p:cNvSpPr>
          <p:nvPr>
            <p:ph type="body" idx="1"/>
          </p:nvPr>
        </p:nvSpPr>
        <p:spPr>
          <a:xfrm>
            <a:off x="250825" y="765175"/>
            <a:ext cx="8642350" cy="5759450"/>
          </a:xfrm>
        </p:spPr>
        <p:txBody>
          <a:bodyPr/>
          <a:lstStyle/>
          <a:p>
            <a:pPr eaLnBrk="1" hangingPunct="1">
              <a:lnSpc>
                <a:spcPct val="80000"/>
              </a:lnSpc>
            </a:pPr>
            <a:r>
              <a:rPr lang="ru-RU" altLang="ru-RU" sz="3600" b="1" i="1" smtClean="0"/>
              <a:t>Теория надежности</a:t>
            </a:r>
            <a:r>
              <a:rPr lang="ru-RU" altLang="ru-RU" sz="3600" smtClean="0"/>
              <a:t>— </a:t>
            </a:r>
            <a:r>
              <a:rPr lang="ru-RU" altLang="ru-RU" smtClean="0"/>
              <a:t>наука, изучающая закономерности отказов технических систем.</a:t>
            </a:r>
            <a:r>
              <a:rPr lang="ru-RU" altLang="ru-RU" sz="3600" smtClean="0"/>
              <a:t> </a:t>
            </a:r>
          </a:p>
          <a:p>
            <a:pPr eaLnBrk="1" hangingPunct="1">
              <a:lnSpc>
                <a:spcPct val="80000"/>
              </a:lnSpc>
              <a:buFontTx/>
              <a:buNone/>
            </a:pPr>
            <a:r>
              <a:rPr lang="ru-RU" altLang="ru-RU" sz="3600" smtClean="0"/>
              <a:t>Изучает:</a:t>
            </a:r>
          </a:p>
          <a:p>
            <a:pPr eaLnBrk="1" hangingPunct="1">
              <a:lnSpc>
                <a:spcPct val="80000"/>
              </a:lnSpc>
            </a:pPr>
            <a:r>
              <a:rPr lang="ru-RU" altLang="ru-RU" sz="2800" smtClean="0"/>
              <a:t>критерии и показатели надежности технических систем различного назначения;</a:t>
            </a:r>
          </a:p>
          <a:p>
            <a:pPr eaLnBrk="1" hangingPunct="1">
              <a:lnSpc>
                <a:spcPct val="80000"/>
              </a:lnSpc>
            </a:pPr>
            <a:r>
              <a:rPr lang="ru-RU" altLang="ru-RU" sz="2800" smtClean="0"/>
              <a:t>методы анализа надежности в процессе проектирования и эксплуатации технических систем;</a:t>
            </a:r>
          </a:p>
          <a:p>
            <a:pPr eaLnBrk="1" hangingPunct="1">
              <a:lnSpc>
                <a:spcPct val="80000"/>
              </a:lnSpc>
            </a:pPr>
            <a:r>
              <a:rPr lang="ru-RU" altLang="ru-RU" sz="2800" smtClean="0"/>
              <a:t>методы синтеза технических систем;</a:t>
            </a:r>
          </a:p>
          <a:p>
            <a:pPr eaLnBrk="1" hangingPunct="1">
              <a:lnSpc>
                <a:spcPct val="80000"/>
              </a:lnSpc>
            </a:pPr>
            <a:r>
              <a:rPr lang="ru-RU" altLang="ru-RU" sz="2800" smtClean="0"/>
              <a:t>пути обеспечения и повышения надежности технических систем ;</a:t>
            </a:r>
          </a:p>
          <a:p>
            <a:pPr eaLnBrk="1" hangingPunct="1">
              <a:lnSpc>
                <a:spcPct val="80000"/>
              </a:lnSpc>
            </a:pPr>
            <a:r>
              <a:rPr lang="ru-RU" altLang="ru-RU" sz="2800" smtClean="0"/>
              <a:t>научные методы эксплуатации техники, обеспечивающие ее высокую надежность.</a:t>
            </a:r>
          </a:p>
          <a:p>
            <a:pPr eaLnBrk="1" hangingPunct="1">
              <a:lnSpc>
                <a:spcPct val="80000"/>
              </a:lnSpc>
            </a:pPr>
            <a:endParaRPr lang="ru-RU" altLang="ru-RU" sz="28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0"/>
            <a:ext cx="8229600" cy="215900"/>
          </a:xfrm>
        </p:spPr>
        <p:txBody>
          <a:bodyPr/>
          <a:lstStyle/>
          <a:p>
            <a:pPr eaLnBrk="1" hangingPunct="1"/>
            <a:r>
              <a:rPr lang="ru-RU" altLang="ru-RU" sz="1600" b="1" smtClean="0">
                <a:latin typeface="Times New Roman" panose="02020603050405020304" pitchFamily="18" charset="0"/>
              </a:rPr>
              <a:t>основных понятий и определений</a:t>
            </a:r>
          </a:p>
        </p:txBody>
      </p:sp>
      <p:sp>
        <p:nvSpPr>
          <p:cNvPr id="12291" name="Rectangle 3"/>
          <p:cNvSpPr>
            <a:spLocks noGrp="1" noChangeArrowheads="1"/>
          </p:cNvSpPr>
          <p:nvPr>
            <p:ph type="body" idx="1"/>
          </p:nvPr>
        </p:nvSpPr>
        <p:spPr>
          <a:xfrm>
            <a:off x="0" y="333375"/>
            <a:ext cx="9144000" cy="6696075"/>
          </a:xfrm>
        </p:spPr>
        <p:txBody>
          <a:bodyPr/>
          <a:lstStyle/>
          <a:p>
            <a:pPr algn="just" eaLnBrk="1" hangingPunct="1">
              <a:lnSpc>
                <a:spcPct val="80000"/>
              </a:lnSpc>
              <a:buFontTx/>
              <a:buNone/>
            </a:pPr>
            <a:r>
              <a:rPr lang="ru-RU" altLang="ru-RU" sz="900" smtClean="0">
                <a:latin typeface="Times New Roman" panose="02020603050405020304" pitchFamily="18" charset="0"/>
              </a:rPr>
              <a:t>	</a:t>
            </a:r>
            <a:r>
              <a:rPr lang="ru-RU" altLang="ru-RU" sz="2400" smtClean="0">
                <a:latin typeface="Times New Roman" panose="02020603050405020304" pitchFamily="18" charset="0"/>
              </a:rPr>
              <a:t>Событие, заключающееся в нарушении работоспособности системы, т. е. в переходе ее из работоспособного в неработоспособное состояние, называется </a:t>
            </a:r>
            <a:r>
              <a:rPr lang="ru-RU" altLang="ru-RU" sz="2400" b="1" i="1" smtClean="0">
                <a:latin typeface="Times New Roman" panose="02020603050405020304" pitchFamily="18" charset="0"/>
              </a:rPr>
              <a:t>отказом</a:t>
            </a:r>
            <a:r>
              <a:rPr lang="ru-RU" altLang="ru-RU" sz="2400" i="1" smtClean="0">
                <a:latin typeface="Times New Roman" panose="02020603050405020304" pitchFamily="18" charset="0"/>
              </a:rPr>
              <a:t>. </a:t>
            </a:r>
          </a:p>
          <a:p>
            <a:pPr algn="just" eaLnBrk="1" hangingPunct="1">
              <a:lnSpc>
                <a:spcPct val="80000"/>
              </a:lnSpc>
              <a:buFontTx/>
              <a:buNone/>
            </a:pP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Событие, заключающееся в переходе системы из исправного в неисправное, но работоспособное состояние, называется </a:t>
            </a:r>
            <a:r>
              <a:rPr lang="ru-RU" altLang="ru-RU" sz="2400" b="1" i="1" smtClean="0">
                <a:latin typeface="Times New Roman" panose="02020603050405020304" pitchFamily="18" charset="0"/>
              </a:rPr>
              <a:t>повреждением</a:t>
            </a:r>
            <a:r>
              <a:rPr lang="ru-RU" altLang="ru-RU" sz="2400" i="1" smtClean="0">
                <a:latin typeface="Times New Roman" panose="02020603050405020304" pitchFamily="18" charset="0"/>
              </a:rPr>
              <a:t>.</a:t>
            </a:r>
            <a:r>
              <a:rPr lang="ru-RU" altLang="ru-RU" sz="2400" smtClean="0">
                <a:latin typeface="Times New Roman" panose="02020603050405020304" pitchFamily="18" charset="0"/>
              </a:rPr>
              <a:t> </a:t>
            </a:r>
          </a:p>
          <a:p>
            <a:pPr algn="just" eaLnBrk="1" hangingPunct="1">
              <a:lnSpc>
                <a:spcPct val="80000"/>
              </a:lnSpc>
              <a:buFontTx/>
              <a:buNone/>
            </a:pPr>
            <a:r>
              <a:rPr lang="ru-RU" altLang="ru-RU" sz="2400" i="1" smtClean="0">
                <a:latin typeface="Times New Roman" panose="02020603050405020304" pitchFamily="18" charset="0"/>
              </a:rPr>
              <a:t>	Восстановлением </a:t>
            </a:r>
            <a:r>
              <a:rPr lang="ru-RU" altLang="ru-RU" sz="2400" smtClean="0">
                <a:latin typeface="Times New Roman" panose="02020603050405020304" pitchFamily="18" charset="0"/>
              </a:rPr>
              <a:t>называется событие, заключающееся в переходе системы из неработоспособного в работоспособное состояние.</a:t>
            </a:r>
          </a:p>
          <a:p>
            <a:pPr algn="just" eaLnBrk="1" hangingPunct="1">
              <a:lnSpc>
                <a:spcPct val="80000"/>
              </a:lnSpc>
              <a:buFontTx/>
              <a:buNone/>
            </a:pPr>
            <a:r>
              <a:rPr lang="ru-RU" altLang="ru-RU" sz="1400" smtClean="0">
                <a:latin typeface="Times New Roman" panose="02020603050405020304" pitchFamily="18" charset="0"/>
              </a:rPr>
              <a:t>	</a:t>
            </a:r>
          </a:p>
          <a:p>
            <a:pPr algn="just" eaLnBrk="1" hangingPunct="1">
              <a:lnSpc>
                <a:spcPct val="80000"/>
              </a:lnSpc>
              <a:buFontTx/>
              <a:buNone/>
            </a:pPr>
            <a:r>
              <a:rPr lang="ru-RU" altLang="ru-RU" sz="2000" smtClean="0">
                <a:latin typeface="Times New Roman" panose="02020603050405020304" pitchFamily="18" charset="0"/>
              </a:rPr>
              <a:t>	</a:t>
            </a:r>
            <a:r>
              <a:rPr lang="ru-RU" altLang="ru-RU" sz="2400" smtClean="0">
                <a:latin typeface="Times New Roman" panose="02020603050405020304" pitchFamily="18" charset="0"/>
              </a:rPr>
              <a:t>В связи с этим, объекты могут быть:</a:t>
            </a:r>
          </a:p>
          <a:p>
            <a:pPr eaLnBrk="1" hangingPunct="1">
              <a:lnSpc>
                <a:spcPct val="80000"/>
              </a:lnSpc>
              <a:buFontTx/>
              <a:buNone/>
            </a:pPr>
            <a:r>
              <a:rPr lang="ru-RU" altLang="ru-RU" sz="2400" i="1" smtClean="0">
                <a:latin typeface="Times New Roman" panose="02020603050405020304" pitchFamily="18" charset="0"/>
              </a:rPr>
              <a:t>	- невосстанавливаемые, </a:t>
            </a:r>
            <a:r>
              <a:rPr lang="ru-RU" altLang="ru-RU" sz="2400" smtClean="0">
                <a:latin typeface="Times New Roman" panose="02020603050405020304" pitchFamily="18" charset="0"/>
              </a:rPr>
              <a:t>для которых работоспособность в случае возникновения отказа не подлежит восстановлению, т.е. восстановление объекта непосредственно после отказа считается нецелесообразным или невозможным;</a:t>
            </a:r>
            <a:endParaRPr lang="ru-RU" altLang="ru-RU" sz="2400" i="1" smtClean="0">
              <a:latin typeface="Times New Roman" panose="02020603050405020304" pitchFamily="18" charset="0"/>
            </a:endParaRPr>
          </a:p>
          <a:p>
            <a:pPr eaLnBrk="1" hangingPunct="1">
              <a:lnSpc>
                <a:spcPct val="80000"/>
              </a:lnSpc>
              <a:buFontTx/>
              <a:buNone/>
            </a:pPr>
            <a:r>
              <a:rPr lang="ru-RU" altLang="ru-RU" sz="2400" i="1" smtClean="0">
                <a:latin typeface="Times New Roman" panose="02020603050405020304" pitchFamily="18" charset="0"/>
              </a:rPr>
              <a:t>	</a:t>
            </a:r>
          </a:p>
          <a:p>
            <a:pPr eaLnBrk="1" hangingPunct="1">
              <a:lnSpc>
                <a:spcPct val="80000"/>
              </a:lnSpc>
              <a:buFontTx/>
              <a:buNone/>
            </a:pPr>
            <a:r>
              <a:rPr lang="ru-RU" altLang="ru-RU" sz="2400" i="1" smtClean="0">
                <a:latin typeface="Times New Roman" panose="02020603050405020304" pitchFamily="18" charset="0"/>
              </a:rPr>
              <a:t>- восстанавливаемые, </a:t>
            </a:r>
            <a:r>
              <a:rPr lang="ru-RU" altLang="ru-RU" sz="2400" smtClean="0">
                <a:latin typeface="Times New Roman" panose="02020603050405020304" pitchFamily="18" charset="0"/>
              </a:rPr>
              <a:t>работоспособность которых может быть восстановлена, в том числе и путем замены.</a:t>
            </a:r>
          </a:p>
          <a:p>
            <a:pPr eaLnBrk="1" hangingPunct="1">
              <a:lnSpc>
                <a:spcPct val="80000"/>
              </a:lnSpc>
              <a:buFontTx/>
              <a:buNone/>
            </a:pPr>
            <a:endParaRPr lang="ru-RU" altLang="ru-RU" sz="2400" smtClean="0">
              <a:latin typeface="Times New Roman" panose="02020603050405020304" pitchFamily="18" charset="0"/>
            </a:endParaRPr>
          </a:p>
          <a:p>
            <a:pPr eaLnBrk="1" hangingPunct="1">
              <a:lnSpc>
                <a:spcPct val="80000"/>
              </a:lnSpc>
              <a:buFontTx/>
              <a:buNone/>
            </a:pPr>
            <a:r>
              <a:rPr lang="ru-RU" altLang="ru-RU" sz="1400" smtClean="0">
                <a:latin typeface="Times New Roman" panose="02020603050405020304" pitchFamily="18" charset="0"/>
              </a:rPr>
              <a:t>	</a:t>
            </a:r>
          </a:p>
          <a:p>
            <a:pPr algn="just" eaLnBrk="1" hangingPunct="1">
              <a:lnSpc>
                <a:spcPct val="80000"/>
              </a:lnSpc>
              <a:buFontTx/>
              <a:buNone/>
            </a:pPr>
            <a:r>
              <a:rPr lang="ru-RU" altLang="ru-RU" sz="1400" smtClean="0">
                <a:latin typeface="Times New Roman" panose="02020603050405020304" pitchFamily="18" charset="0"/>
              </a:rPr>
              <a:t>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0"/>
            <a:ext cx="8229600" cy="476250"/>
          </a:xfrm>
        </p:spPr>
        <p:txBody>
          <a:bodyPr/>
          <a:lstStyle/>
          <a:p>
            <a:pPr eaLnBrk="1" hangingPunct="1"/>
            <a:r>
              <a:rPr lang="ru-RU" altLang="ru-RU" sz="1800" smtClean="0">
                <a:latin typeface="Times New Roman" panose="02020603050405020304" pitchFamily="18" charset="0"/>
              </a:rPr>
              <a:t>обработка данных</a:t>
            </a:r>
            <a:br>
              <a:rPr lang="ru-RU" altLang="ru-RU" sz="1800" smtClean="0">
                <a:latin typeface="Times New Roman" panose="02020603050405020304" pitchFamily="18" charset="0"/>
              </a:rPr>
            </a:br>
            <a:r>
              <a:rPr lang="ru-RU" altLang="ru-RU" sz="1800" smtClean="0">
                <a:latin typeface="Times New Roman" panose="02020603050405020304" pitchFamily="18" charset="0"/>
              </a:rPr>
              <a:t>об отказах техники в процессе эксплуатации</a:t>
            </a:r>
          </a:p>
        </p:txBody>
      </p:sp>
      <p:sp>
        <p:nvSpPr>
          <p:cNvPr id="104451" name="Rectangle 3"/>
          <p:cNvSpPr>
            <a:spLocks noGrp="1" noChangeArrowheads="1"/>
          </p:cNvSpPr>
          <p:nvPr>
            <p:ph type="body" idx="1"/>
          </p:nvPr>
        </p:nvSpPr>
        <p:spPr>
          <a:xfrm>
            <a:off x="0" y="620713"/>
            <a:ext cx="9144000" cy="6237287"/>
          </a:xfrm>
        </p:spPr>
        <p:txBody>
          <a:bodyPr/>
          <a:lstStyle/>
          <a:p>
            <a:pPr algn="just" eaLnBrk="1" hangingPunct="1">
              <a:buFontTx/>
              <a:buNone/>
            </a:pPr>
            <a:r>
              <a:rPr lang="ru-RU" altLang="ru-RU" sz="2000" smtClean="0">
                <a:latin typeface="Times New Roman" panose="02020603050405020304" pitchFamily="18" charset="0"/>
              </a:rPr>
              <a:t>	</a:t>
            </a:r>
            <a:r>
              <a:rPr lang="ru-RU" altLang="ru-RU" sz="2400" smtClean="0">
                <a:latin typeface="Times New Roman" panose="02020603050405020304" pitchFamily="18" charset="0"/>
              </a:rPr>
              <a:t>Анализ потока отказов технических систем в процессе их эксплуатации, когда функционирует большое количество техники в течение длительного времени в реальных условиях эксплуатации.</a:t>
            </a:r>
          </a:p>
          <a:p>
            <a:pPr algn="just" eaLnBrk="1" hangingPunct="1">
              <a:buFontTx/>
              <a:buNone/>
            </a:pPr>
            <a:r>
              <a:rPr lang="ru-RU" altLang="ru-RU" sz="2400" smtClean="0">
                <a:latin typeface="Times New Roman" panose="02020603050405020304" pitchFamily="18" charset="0"/>
              </a:rPr>
              <a:t>	Такие испытания называют эксплуатационными наблюдениями за функционированием  системы  "элемент - обслуживающий  персонал".</a:t>
            </a:r>
          </a:p>
          <a:p>
            <a:pPr algn="just" eaLnBrk="1" hangingPunct="1">
              <a:buFontTx/>
              <a:buNone/>
            </a:pPr>
            <a:r>
              <a:rPr lang="ru-RU" altLang="ru-RU" sz="2400" smtClean="0">
                <a:latin typeface="Times New Roman" panose="02020603050405020304" pitchFamily="18" charset="0"/>
              </a:rPr>
              <a:t>	Наблюдения заключаются  в регистрации  в  эксплуатационных  журналах наработок на отказ </a:t>
            </a:r>
            <a:r>
              <a:rPr lang="en-US" altLang="ru-RU" sz="2400" smtClean="0">
                <a:latin typeface="Times New Roman" panose="02020603050405020304" pitchFamily="18" charset="0"/>
              </a:rPr>
              <a:t>t</a:t>
            </a:r>
            <a:r>
              <a:rPr lang="en-US" altLang="ru-RU" sz="2400" baseline="-16000" smtClean="0">
                <a:latin typeface="Times New Roman" panose="02020603050405020304" pitchFamily="18" charset="0"/>
              </a:rPr>
              <a:t>j</a:t>
            </a:r>
            <a:r>
              <a:rPr lang="en-US" altLang="ru-RU" sz="2400" smtClean="0">
                <a:latin typeface="Times New Roman" panose="02020603050405020304" pitchFamily="18" charset="0"/>
              </a:rPr>
              <a:t> </a:t>
            </a:r>
            <a:r>
              <a:rPr lang="ru-RU" altLang="ru-RU" sz="2400" smtClean="0">
                <a:latin typeface="Times New Roman" panose="02020603050405020304" pitchFamily="18" charset="0"/>
              </a:rPr>
              <a:t>и длительностей восстановления </a:t>
            </a:r>
            <a:r>
              <a:rPr lang="en-US" altLang="ru-RU" sz="2400" smtClean="0">
                <a:latin typeface="Times New Roman" panose="02020603050405020304" pitchFamily="18" charset="0"/>
              </a:rPr>
              <a:t>t</a:t>
            </a:r>
            <a:r>
              <a:rPr lang="en-US" altLang="ru-RU" sz="2400" baseline="-14000" smtClean="0">
                <a:latin typeface="Times New Roman" panose="02020603050405020304" pitchFamily="18" charset="0"/>
              </a:rPr>
              <a:t>j</a:t>
            </a:r>
            <a:r>
              <a:rPr lang="ru-RU" altLang="ru-RU" sz="2400" baseline="20000" smtClean="0">
                <a:latin typeface="Times New Roman" panose="02020603050405020304" pitchFamily="18" charset="0"/>
              </a:rPr>
              <a:t>в</a:t>
            </a:r>
            <a:r>
              <a:rPr lang="ru-RU" altLang="ru-RU" sz="2400" smtClean="0">
                <a:latin typeface="Times New Roman" panose="02020603050405020304" pitchFamily="18" charset="0"/>
              </a:rPr>
              <a:t> одного и того же восстанавливаемого элемента или ряда однородных элементов. Для элементов с мгновенным восстановлением регистрируются только наработки до отказа </a:t>
            </a:r>
            <a:r>
              <a:rPr lang="en-US" altLang="ru-RU" sz="2400" smtClean="0">
                <a:latin typeface="Times New Roman" panose="02020603050405020304" pitchFamily="18" charset="0"/>
              </a:rPr>
              <a:t>t</a:t>
            </a:r>
            <a:r>
              <a:rPr lang="en-US" altLang="ru-RU" sz="2400" baseline="-14000" smtClean="0">
                <a:latin typeface="Times New Roman" panose="02020603050405020304" pitchFamily="18" charset="0"/>
              </a:rPr>
              <a:t>j</a:t>
            </a:r>
            <a:r>
              <a:rPr lang="en-US" altLang="ru-RU" sz="2400" smtClean="0">
                <a:latin typeface="Times New Roman" panose="02020603050405020304" pitchFamily="18" charset="0"/>
              </a:rPr>
              <a:t> </a:t>
            </a:r>
            <a:endParaRPr lang="ru-RU" altLang="ru-RU" sz="2400" smtClean="0">
              <a:latin typeface="Times New Roman" panose="02020603050405020304" pitchFamily="18" charset="0"/>
            </a:endParaRPr>
          </a:p>
          <a:p>
            <a:pPr algn="just" eaLnBrk="1" hangingPunct="1">
              <a:buFontTx/>
              <a:buNone/>
            </a:pPr>
            <a:r>
              <a:rPr lang="ru-RU" altLang="ru-RU" sz="2400" smtClean="0">
                <a:latin typeface="Times New Roman" panose="02020603050405020304" pitchFamily="18" charset="0"/>
              </a:rPr>
              <a:t>	Накопленные данные используются для нахождения "эксплуатационных" оценок                                      и др.</a:t>
            </a:r>
          </a:p>
        </p:txBody>
      </p:sp>
      <p:pic>
        <p:nvPicPr>
          <p:cNvPr id="1044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5661025"/>
            <a:ext cx="2592387"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0"/>
            <a:ext cx="8229600" cy="476250"/>
          </a:xfrm>
        </p:spPr>
        <p:txBody>
          <a:bodyPr/>
          <a:lstStyle/>
          <a:p>
            <a:pPr eaLnBrk="1" hangingPunct="1"/>
            <a:r>
              <a:rPr lang="ru-RU" altLang="ru-RU" sz="1800" smtClean="0">
                <a:latin typeface="Times New Roman" panose="02020603050405020304" pitchFamily="18" charset="0"/>
              </a:rPr>
              <a:t>обработка данных</a:t>
            </a:r>
            <a:br>
              <a:rPr lang="ru-RU" altLang="ru-RU" sz="1800" smtClean="0">
                <a:latin typeface="Times New Roman" panose="02020603050405020304" pitchFamily="18" charset="0"/>
              </a:rPr>
            </a:br>
            <a:r>
              <a:rPr lang="ru-RU" altLang="ru-RU" sz="1800" smtClean="0">
                <a:latin typeface="Times New Roman" panose="02020603050405020304" pitchFamily="18" charset="0"/>
              </a:rPr>
              <a:t>об отказах техники в процессе эксплуатации</a:t>
            </a:r>
          </a:p>
        </p:txBody>
      </p:sp>
      <p:sp>
        <p:nvSpPr>
          <p:cNvPr id="105475" name="Rectangle 3"/>
          <p:cNvSpPr>
            <a:spLocks noGrp="1" noChangeArrowheads="1"/>
          </p:cNvSpPr>
          <p:nvPr>
            <p:ph type="body" idx="1"/>
          </p:nvPr>
        </p:nvSpPr>
        <p:spPr>
          <a:xfrm>
            <a:off x="0" y="620713"/>
            <a:ext cx="9144000" cy="6237287"/>
          </a:xfrm>
        </p:spPr>
        <p:txBody>
          <a:bodyPr/>
          <a:lstStyle/>
          <a:p>
            <a:pPr algn="just" eaLnBrk="1" hangingPunct="1">
              <a:lnSpc>
                <a:spcPct val="130000"/>
              </a:lnSpc>
            </a:pPr>
            <a:r>
              <a:rPr lang="ru-RU" altLang="ru-RU" sz="2400" smtClean="0">
                <a:latin typeface="Times New Roman" panose="02020603050405020304" pitchFamily="18" charset="0"/>
              </a:rPr>
              <a:t>Эксплуатационные наблюдения длятся обычно достаточно долго (особенно при малом числе подконтрольных элементов), поэтому при их проведении важен мониторинг условий работы элементов.</a:t>
            </a:r>
          </a:p>
          <a:p>
            <a:pPr algn="just" eaLnBrk="1" hangingPunct="1">
              <a:lnSpc>
                <a:spcPct val="130000"/>
              </a:lnSpc>
            </a:pPr>
            <a:r>
              <a:rPr lang="ru-RU" altLang="ru-RU" sz="2200" smtClean="0">
                <a:latin typeface="Times New Roman" panose="02020603050405020304" pitchFamily="18" charset="0"/>
              </a:rPr>
              <a:t>Оценки показателей надежности и ремонтопригодности, полученные по результатам наблюдений за элементом на конкретном "рабочем месте", справедливы только для аналогичных условий применения элементов. Использование элементов в других условиях эксплуатации требует определения новых поправочных множителей Кп и пересчета найденных по эксплуатационным данным оценок показателей надежности и ремонтопригодности. При этом наибольшие затруднения возникают с пересчетом  показателей  ремонтопригодности   существенно зависящих от характеристик обслуживающего персонала.</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0"/>
            <a:ext cx="8229600" cy="765175"/>
          </a:xfrm>
        </p:spPr>
        <p:txBody>
          <a:bodyPr/>
          <a:lstStyle/>
          <a:p>
            <a:pPr eaLnBrk="1" hangingPunct="1">
              <a:lnSpc>
                <a:spcPct val="80000"/>
              </a:lnSpc>
            </a:pPr>
            <a:r>
              <a:rPr lang="ru-RU" altLang="ru-RU" sz="1800" b="1" smtClean="0">
                <a:latin typeface="Times New Roman" panose="02020603050405020304" pitchFamily="18" charset="0"/>
              </a:rPr>
              <a:t>Надежность технических систем</a:t>
            </a:r>
            <a:r>
              <a:rPr lang="ru-RU" altLang="ru-RU" sz="1800" i="1" smtClean="0">
                <a:latin typeface="Times New Roman" panose="02020603050405020304" pitchFamily="18" charset="0"/>
              </a:rPr>
              <a:t/>
            </a:r>
            <a:br>
              <a:rPr lang="ru-RU" altLang="ru-RU" sz="1800" i="1" smtClean="0">
                <a:latin typeface="Times New Roman" panose="02020603050405020304" pitchFamily="18" charset="0"/>
              </a:rPr>
            </a:br>
            <a:r>
              <a:rPr lang="ru-RU" altLang="ru-RU" sz="1800" i="1" smtClean="0">
                <a:latin typeface="Times New Roman" panose="02020603050405020304" pitchFamily="18" charset="0"/>
              </a:rPr>
              <a:t>Надежность простых технических систем</a:t>
            </a:r>
            <a:r>
              <a:rPr lang="ru-RU" altLang="ru-RU" sz="1800" smtClean="0">
                <a:latin typeface="Times New Roman" panose="02020603050405020304" pitchFamily="18" charset="0"/>
              </a:rPr>
              <a:t/>
            </a:r>
            <a:br>
              <a:rPr lang="ru-RU" altLang="ru-RU" sz="1800" smtClean="0">
                <a:latin typeface="Times New Roman" panose="02020603050405020304" pitchFamily="18" charset="0"/>
              </a:rPr>
            </a:br>
            <a:r>
              <a:rPr lang="ru-RU" altLang="ru-RU" sz="1800" smtClean="0">
                <a:latin typeface="Times New Roman" panose="02020603050405020304" pitchFamily="18" charset="0"/>
              </a:rPr>
              <a:t>Основные понятия и классификация</a:t>
            </a:r>
          </a:p>
        </p:txBody>
      </p:sp>
      <p:sp>
        <p:nvSpPr>
          <p:cNvPr id="106499" name="Rectangle 3"/>
          <p:cNvSpPr>
            <a:spLocks noGrp="1" noChangeArrowheads="1"/>
          </p:cNvSpPr>
          <p:nvPr>
            <p:ph type="body" idx="1"/>
          </p:nvPr>
        </p:nvSpPr>
        <p:spPr>
          <a:xfrm>
            <a:off x="0" y="836613"/>
            <a:ext cx="9144000" cy="6192837"/>
          </a:xfrm>
        </p:spPr>
        <p:txBody>
          <a:bodyPr/>
          <a:lstStyle/>
          <a:p>
            <a:pPr algn="just" eaLnBrk="1" hangingPunct="1">
              <a:lnSpc>
                <a:spcPct val="90000"/>
              </a:lnSpc>
              <a:buFontTx/>
              <a:buNone/>
            </a:pPr>
            <a:r>
              <a:rPr lang="ru-RU" altLang="ru-RU" sz="2800" i="1" smtClean="0">
                <a:latin typeface="Times New Roman" panose="02020603050405020304" pitchFamily="18" charset="0"/>
              </a:rPr>
              <a:t>Техническая система состоит из двух и более элементов,</a:t>
            </a:r>
          </a:p>
          <a:p>
            <a:pPr algn="just" eaLnBrk="1" hangingPunct="1">
              <a:lnSpc>
                <a:spcPct val="90000"/>
              </a:lnSpc>
              <a:buFontTx/>
              <a:buNone/>
            </a:pPr>
            <a:r>
              <a:rPr lang="ru-RU" altLang="ru-RU" sz="2800" i="1" smtClean="0">
                <a:latin typeface="Times New Roman" panose="02020603050405020304" pitchFamily="18" charset="0"/>
              </a:rPr>
              <a:t>взаимодействующих между собой при достижении той</a:t>
            </a:r>
          </a:p>
          <a:p>
            <a:pPr algn="just" eaLnBrk="1" hangingPunct="1">
              <a:lnSpc>
                <a:spcPct val="90000"/>
              </a:lnSpc>
              <a:buFontTx/>
              <a:buNone/>
            </a:pPr>
            <a:r>
              <a:rPr lang="ru-RU" altLang="ru-RU" sz="2800" i="1" smtClean="0">
                <a:latin typeface="Times New Roman" panose="02020603050405020304" pitchFamily="18" charset="0"/>
              </a:rPr>
              <a:t>или иной цели.</a:t>
            </a:r>
          </a:p>
          <a:p>
            <a:pPr algn="just" eaLnBrk="1" hangingPunct="1">
              <a:lnSpc>
                <a:spcPct val="90000"/>
              </a:lnSpc>
              <a:buFontTx/>
              <a:buNone/>
            </a:pPr>
            <a:r>
              <a:rPr lang="ru-RU" altLang="ru-RU" sz="2800" smtClean="0">
                <a:latin typeface="Times New Roman" panose="02020603050405020304" pitchFamily="18" charset="0"/>
              </a:rPr>
              <a:t>Система называется </a:t>
            </a:r>
            <a:r>
              <a:rPr lang="ru-RU" altLang="ru-RU" sz="2800" b="1" smtClean="0">
                <a:latin typeface="Times New Roman" panose="02020603050405020304" pitchFamily="18" charset="0"/>
              </a:rPr>
              <a:t>простой, </a:t>
            </a:r>
            <a:r>
              <a:rPr lang="ru-RU" altLang="ru-RU" sz="2800" smtClean="0">
                <a:latin typeface="Times New Roman" panose="02020603050405020304" pitchFamily="18" charset="0"/>
              </a:rPr>
              <a:t>если ее функционирование</a:t>
            </a:r>
          </a:p>
          <a:p>
            <a:pPr algn="just" eaLnBrk="1" hangingPunct="1">
              <a:lnSpc>
                <a:spcPct val="90000"/>
              </a:lnSpc>
              <a:buFontTx/>
              <a:buNone/>
            </a:pPr>
            <a:r>
              <a:rPr lang="ru-RU" altLang="ru-RU" sz="2800" smtClean="0">
                <a:latin typeface="Times New Roman" panose="02020603050405020304" pitchFamily="18" charset="0"/>
              </a:rPr>
              <a:t>можно описать конечным набором координат</a:t>
            </a:r>
          </a:p>
          <a:p>
            <a:pPr eaLnBrk="1" hangingPunct="1">
              <a:lnSpc>
                <a:spcPct val="90000"/>
              </a:lnSpc>
              <a:buFontTx/>
              <a:buNone/>
            </a:pPr>
            <a:r>
              <a:rPr lang="ru-RU" altLang="ru-RU" sz="2800" smtClean="0">
                <a:latin typeface="Times New Roman" panose="02020603050405020304" pitchFamily="18" charset="0"/>
              </a:rPr>
              <a:t>	           </a:t>
            </a:r>
            <a:r>
              <a:rPr lang="en-US" altLang="ru-RU" sz="2800" smtClean="0">
                <a:latin typeface="Times New Roman" panose="02020603050405020304" pitchFamily="18" charset="0"/>
              </a:rPr>
              <a:t>y</a:t>
            </a:r>
            <a:r>
              <a:rPr lang="en-US" altLang="ru-RU" sz="2800" baseline="-20000" smtClean="0">
                <a:latin typeface="Times New Roman" panose="02020603050405020304" pitchFamily="18" charset="0"/>
              </a:rPr>
              <a:t>1</a:t>
            </a:r>
            <a:r>
              <a:rPr lang="en-US" altLang="ru-RU" sz="2800" smtClean="0">
                <a:latin typeface="Times New Roman" panose="02020603050405020304" pitchFamily="18" charset="0"/>
              </a:rPr>
              <a:t> (t), y</a:t>
            </a:r>
            <a:r>
              <a:rPr lang="en-US" altLang="ru-RU" sz="2800" baseline="-20000" smtClean="0">
                <a:latin typeface="Times New Roman" panose="02020603050405020304" pitchFamily="18" charset="0"/>
              </a:rPr>
              <a:t>2</a:t>
            </a:r>
            <a:r>
              <a:rPr lang="en-US" altLang="ru-RU" sz="2800" smtClean="0">
                <a:latin typeface="Times New Roman" panose="02020603050405020304" pitchFamily="18" charset="0"/>
              </a:rPr>
              <a:t> (t),…., y</a:t>
            </a:r>
            <a:r>
              <a:rPr lang="en-US" altLang="ru-RU" sz="2800" baseline="-20000" smtClean="0">
                <a:latin typeface="Times New Roman" panose="02020603050405020304" pitchFamily="18" charset="0"/>
              </a:rPr>
              <a:t>i </a:t>
            </a:r>
            <a:r>
              <a:rPr lang="en-US" altLang="ru-RU" sz="2800" smtClean="0">
                <a:latin typeface="Times New Roman" panose="02020603050405020304" pitchFamily="18" charset="0"/>
              </a:rPr>
              <a:t>(t),…, y</a:t>
            </a:r>
            <a:r>
              <a:rPr lang="en-US" altLang="ru-RU" sz="2800" baseline="-20000" smtClean="0">
                <a:latin typeface="Times New Roman" panose="02020603050405020304" pitchFamily="18" charset="0"/>
              </a:rPr>
              <a:t>n</a:t>
            </a:r>
            <a:r>
              <a:rPr lang="en-US" altLang="ru-RU" sz="2800" smtClean="0">
                <a:latin typeface="Times New Roman" panose="02020603050405020304" pitchFamily="18" charset="0"/>
              </a:rPr>
              <a:t> (t),</a:t>
            </a:r>
            <a:r>
              <a:rPr lang="en-US" altLang="ru-RU" sz="2400" smtClean="0">
                <a:latin typeface="Times New Roman" panose="02020603050405020304" pitchFamily="18" charset="0"/>
              </a:rPr>
              <a:t> </a:t>
            </a:r>
            <a:endParaRPr lang="ru-RU" altLang="ru-RU" sz="2400" smtClean="0">
              <a:latin typeface="Times New Roman" panose="02020603050405020304" pitchFamily="18" charset="0"/>
            </a:endParaRPr>
          </a:p>
          <a:p>
            <a:pPr eaLnBrk="1" hangingPunct="1">
              <a:lnSpc>
                <a:spcPct val="90000"/>
              </a:lnSpc>
              <a:buFontTx/>
              <a:buNone/>
            </a:pPr>
            <a:r>
              <a:rPr lang="ru-RU" altLang="ru-RU" sz="2400" smtClean="0">
                <a:latin typeface="Times New Roman" panose="02020603050405020304" pitchFamily="18" charset="0"/>
              </a:rPr>
              <a:t>	</a:t>
            </a:r>
          </a:p>
          <a:p>
            <a:pPr eaLnBrk="1" hangingPunct="1">
              <a:lnSpc>
                <a:spcPct val="90000"/>
              </a:lnSpc>
              <a:buFontTx/>
              <a:buNone/>
            </a:pPr>
            <a:r>
              <a:rPr lang="ru-RU" altLang="ru-RU" sz="2400" smtClean="0">
                <a:latin typeface="Times New Roman" panose="02020603050405020304" pitchFamily="18" charset="0"/>
              </a:rPr>
              <a:t>и ввести понятие работоспособности:                                                                                                             </a:t>
            </a:r>
          </a:p>
          <a:p>
            <a:pPr algn="just" eaLnBrk="1" hangingPunct="1">
              <a:lnSpc>
                <a:spcPct val="90000"/>
              </a:lnSpc>
              <a:buFontTx/>
              <a:buNone/>
            </a:pPr>
            <a:r>
              <a:rPr lang="ru-RU" altLang="ru-RU" sz="2400" smtClean="0">
                <a:latin typeface="Times New Roman" panose="02020603050405020304" pitchFamily="18" charset="0"/>
              </a:rPr>
              <a:t>-</a:t>
            </a:r>
            <a:r>
              <a:rPr lang="ru-RU" altLang="ru-RU" sz="2800" smtClean="0">
                <a:latin typeface="Times New Roman" panose="02020603050405020304" pitchFamily="18" charset="0"/>
              </a:rPr>
              <a:t>система </a:t>
            </a:r>
            <a:r>
              <a:rPr lang="ru-RU" altLang="ru-RU" sz="2800" b="1" smtClean="0">
                <a:latin typeface="Times New Roman" panose="02020603050405020304" pitchFamily="18" charset="0"/>
              </a:rPr>
              <a:t>работоспособна (исправна) </a:t>
            </a:r>
            <a:r>
              <a:rPr lang="ru-RU" altLang="ru-RU" sz="2800" smtClean="0">
                <a:latin typeface="Times New Roman" panose="02020603050405020304" pitchFamily="18" charset="0"/>
              </a:rPr>
              <a:t>в момент времени </a:t>
            </a:r>
            <a:r>
              <a:rPr lang="en-US" altLang="ru-RU" sz="2800" i="1" smtClean="0">
                <a:latin typeface="Times New Roman" panose="02020603050405020304" pitchFamily="18" charset="0"/>
              </a:rPr>
              <a:t>t</a:t>
            </a:r>
            <a:r>
              <a:rPr lang="ru-RU" altLang="ru-RU" sz="2800" i="1" smtClean="0">
                <a:latin typeface="Times New Roman" panose="02020603050405020304" pitchFamily="18" charset="0"/>
              </a:rPr>
              <a:t>,</a:t>
            </a:r>
          </a:p>
          <a:p>
            <a:pPr algn="just" eaLnBrk="1" hangingPunct="1">
              <a:lnSpc>
                <a:spcPct val="90000"/>
              </a:lnSpc>
              <a:buFontTx/>
              <a:buNone/>
            </a:pPr>
            <a:r>
              <a:rPr lang="ru-RU" altLang="ru-RU" sz="2800" smtClean="0">
                <a:latin typeface="Times New Roman" panose="02020603050405020304" pitchFamily="18" charset="0"/>
              </a:rPr>
              <a:t>если при допустимых воздействиях </a:t>
            </a:r>
            <a:r>
              <a:rPr lang="en-US" altLang="ru-RU" sz="2800" smtClean="0">
                <a:latin typeface="Times New Roman" panose="02020603050405020304" pitchFamily="18" charset="0"/>
              </a:rPr>
              <a:t>x</a:t>
            </a:r>
            <a:r>
              <a:rPr lang="ru-RU" altLang="ru-RU" sz="2800" baseline="-20000" smtClean="0">
                <a:latin typeface="Times New Roman" panose="02020603050405020304" pitchFamily="18" charset="0"/>
              </a:rPr>
              <a:t>к</a:t>
            </a:r>
            <a:r>
              <a:rPr lang="ru-RU" altLang="ru-RU" sz="2800" smtClean="0">
                <a:latin typeface="Times New Roman" panose="02020603050405020304" pitchFamily="18" charset="0"/>
                <a:sym typeface="Symbol" panose="05050102010706020507" pitchFamily="18" charset="2"/>
              </a:rPr>
              <a:t></a:t>
            </a:r>
            <a:r>
              <a:rPr lang="ru-RU" altLang="ru-RU" sz="2800" smtClean="0">
                <a:latin typeface="Times New Roman" panose="02020603050405020304" pitchFamily="18" charset="0"/>
              </a:rPr>
              <a:t> </a:t>
            </a:r>
            <a:r>
              <a:rPr lang="en-US" altLang="ru-RU" sz="2800" smtClean="0">
                <a:latin typeface="Times New Roman" panose="02020603050405020304" pitchFamily="18" charset="0"/>
              </a:rPr>
              <a:t>X </a:t>
            </a:r>
            <a:r>
              <a:rPr lang="ru-RU" altLang="ru-RU" sz="2800" smtClean="0">
                <a:latin typeface="Times New Roman" panose="02020603050405020304" pitchFamily="18" charset="0"/>
              </a:rPr>
              <a:t>справедливы</a:t>
            </a:r>
          </a:p>
          <a:p>
            <a:pPr algn="just" eaLnBrk="1" hangingPunct="1">
              <a:lnSpc>
                <a:spcPct val="90000"/>
              </a:lnSpc>
              <a:buFontTx/>
              <a:buNone/>
            </a:pPr>
            <a:r>
              <a:rPr lang="ru-RU" altLang="ru-RU" sz="2800" smtClean="0">
                <a:latin typeface="Times New Roman" panose="02020603050405020304" pitchFamily="18" charset="0"/>
              </a:rPr>
              <a:t>условия нормальной работы</a:t>
            </a:r>
            <a:endParaRPr lang="en-US" altLang="ru-RU" sz="2800" smtClean="0">
              <a:latin typeface="Times New Roman" panose="02020603050405020304" pitchFamily="18" charset="0"/>
            </a:endParaRPr>
          </a:p>
          <a:p>
            <a:pPr eaLnBrk="1" hangingPunct="1">
              <a:lnSpc>
                <a:spcPct val="90000"/>
              </a:lnSpc>
              <a:buFontTx/>
              <a:buNone/>
            </a:pPr>
            <a:r>
              <a:rPr lang="ru-RU" altLang="ru-RU" sz="2800" smtClean="0">
                <a:latin typeface="Times New Roman" panose="02020603050405020304" pitchFamily="18" charset="0"/>
              </a:rPr>
              <a:t>	</a:t>
            </a:r>
            <a:r>
              <a:rPr lang="en-US" altLang="ru-RU" sz="2800" smtClean="0">
                <a:latin typeface="Times New Roman" panose="02020603050405020304" pitchFamily="18" charset="0"/>
              </a:rPr>
              <a:t>y</a:t>
            </a:r>
            <a:r>
              <a:rPr lang="en-US" altLang="ru-RU" sz="2800" baseline="-20000" smtClean="0">
                <a:latin typeface="Times New Roman" panose="02020603050405020304" pitchFamily="18" charset="0"/>
              </a:rPr>
              <a:t>i</a:t>
            </a:r>
            <a:r>
              <a:rPr lang="en-US" altLang="ru-RU" sz="2800" smtClean="0">
                <a:latin typeface="Times New Roman" panose="02020603050405020304" pitchFamily="18" charset="0"/>
              </a:rPr>
              <a:t> </a:t>
            </a:r>
            <a:r>
              <a:rPr lang="ru-RU" altLang="ru-RU" sz="2800" baseline="30000" smtClean="0">
                <a:latin typeface="Times New Roman" panose="02020603050405020304" pitchFamily="18" charset="0"/>
              </a:rPr>
              <a:t>-</a:t>
            </a:r>
            <a:r>
              <a:rPr lang="ru-RU" altLang="ru-RU" sz="2800" smtClean="0">
                <a:latin typeface="Times New Roman" panose="02020603050405020304" pitchFamily="18" charset="0"/>
              </a:rPr>
              <a:t> ≤ </a:t>
            </a:r>
            <a:r>
              <a:rPr lang="en-US" altLang="ru-RU" sz="2800" smtClean="0">
                <a:latin typeface="Times New Roman" panose="02020603050405020304" pitchFamily="18" charset="0"/>
              </a:rPr>
              <a:t>y</a:t>
            </a:r>
            <a:r>
              <a:rPr lang="en-US" altLang="ru-RU" sz="2800" baseline="-20000" smtClean="0">
                <a:latin typeface="Times New Roman" panose="02020603050405020304" pitchFamily="18" charset="0"/>
              </a:rPr>
              <a:t>i</a:t>
            </a:r>
            <a:r>
              <a:rPr lang="en-US" altLang="ru-RU" sz="2800" smtClean="0">
                <a:latin typeface="Times New Roman" panose="02020603050405020304" pitchFamily="18" charset="0"/>
              </a:rPr>
              <a:t> </a:t>
            </a:r>
            <a:r>
              <a:rPr lang="ru-RU" altLang="ru-RU" sz="2800" smtClean="0">
                <a:latin typeface="Times New Roman" panose="02020603050405020304" pitchFamily="18" charset="0"/>
              </a:rPr>
              <a:t>(</a:t>
            </a:r>
            <a:r>
              <a:rPr lang="en-US" altLang="ru-RU" sz="2800" smtClean="0">
                <a:latin typeface="Times New Roman" panose="02020603050405020304" pitchFamily="18" charset="0"/>
              </a:rPr>
              <a:t>t</a:t>
            </a:r>
            <a:r>
              <a:rPr lang="ru-RU" altLang="ru-RU" sz="2800" smtClean="0">
                <a:latin typeface="Times New Roman" panose="02020603050405020304" pitchFamily="18" charset="0"/>
              </a:rPr>
              <a:t>) ≤ </a:t>
            </a:r>
            <a:r>
              <a:rPr lang="en-US" altLang="ru-RU" sz="2800" smtClean="0">
                <a:latin typeface="Times New Roman" panose="02020603050405020304" pitchFamily="18" charset="0"/>
              </a:rPr>
              <a:t>y</a:t>
            </a:r>
            <a:r>
              <a:rPr lang="en-US" altLang="ru-RU" sz="2800" baseline="-20000" smtClean="0">
                <a:latin typeface="Times New Roman" panose="02020603050405020304" pitchFamily="18" charset="0"/>
              </a:rPr>
              <a:t>i</a:t>
            </a:r>
            <a:r>
              <a:rPr lang="en-US" altLang="ru-RU" sz="2800" smtClean="0">
                <a:latin typeface="Times New Roman" panose="02020603050405020304" pitchFamily="18" charset="0"/>
              </a:rPr>
              <a:t> </a:t>
            </a:r>
            <a:r>
              <a:rPr lang="ru-RU" altLang="ru-RU" sz="2800" baseline="30000" smtClean="0">
                <a:latin typeface="Times New Roman" panose="02020603050405020304" pitchFamily="18" charset="0"/>
              </a:rPr>
              <a:t>+</a:t>
            </a:r>
            <a:r>
              <a:rPr lang="ru-RU" altLang="ru-RU" sz="2800" smtClean="0">
                <a:latin typeface="Times New Roman" panose="02020603050405020304" pitchFamily="18" charset="0"/>
              </a:rPr>
              <a:t> , </a:t>
            </a:r>
            <a:r>
              <a:rPr lang="en-US" altLang="ru-RU" sz="2800" smtClean="0">
                <a:latin typeface="Times New Roman" panose="02020603050405020304" pitchFamily="18" charset="0"/>
              </a:rPr>
              <a:t>i</a:t>
            </a:r>
            <a:r>
              <a:rPr lang="ru-RU" altLang="ru-RU" sz="2800" smtClean="0">
                <a:latin typeface="Times New Roman" panose="02020603050405020304" pitchFamily="18" charset="0"/>
              </a:rPr>
              <a:t>=1,2,…,</a:t>
            </a:r>
            <a:r>
              <a:rPr lang="en-US" altLang="ru-RU" sz="2800" smtClean="0">
                <a:latin typeface="Times New Roman" panose="02020603050405020304" pitchFamily="18" charset="0"/>
              </a:rPr>
              <a:t>n</a:t>
            </a:r>
            <a:endParaRPr lang="ru-RU" altLang="ru-RU" sz="2800" smtClean="0">
              <a:latin typeface="Times New Roman" panose="02020603050405020304" pitchFamily="18" charset="0"/>
            </a:endParaRPr>
          </a:p>
          <a:p>
            <a:pPr eaLnBrk="1" hangingPunct="1">
              <a:lnSpc>
                <a:spcPct val="90000"/>
              </a:lnSpc>
              <a:buFontTx/>
              <a:buNone/>
            </a:pPr>
            <a:r>
              <a:rPr lang="ru-RU" altLang="ru-RU" sz="2400" smtClean="0">
                <a:latin typeface="Times New Roman" panose="02020603050405020304" pitchFamily="18" charset="0"/>
              </a:rPr>
              <a: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0"/>
            <a:ext cx="8229600" cy="404813"/>
          </a:xfrm>
        </p:spPr>
        <p:txBody>
          <a:bodyPr/>
          <a:lstStyle/>
          <a:p>
            <a:pPr eaLnBrk="1" hangingPunct="1"/>
            <a:r>
              <a:rPr lang="ru-RU" altLang="ru-RU" sz="1800" b="1" smtClean="0">
                <a:latin typeface="Times New Roman" panose="02020603050405020304" pitchFamily="18" charset="0"/>
              </a:rPr>
              <a:t>Надежность технических систем</a:t>
            </a:r>
            <a:r>
              <a:rPr lang="ru-RU" altLang="ru-RU" sz="1800" i="1" smtClean="0">
                <a:latin typeface="Times New Roman" panose="02020603050405020304" pitchFamily="18" charset="0"/>
              </a:rPr>
              <a:t/>
            </a:r>
            <a:br>
              <a:rPr lang="ru-RU" altLang="ru-RU" sz="1800" i="1" smtClean="0">
                <a:latin typeface="Times New Roman" panose="02020603050405020304" pitchFamily="18" charset="0"/>
              </a:rPr>
            </a:br>
            <a:r>
              <a:rPr lang="ru-RU" altLang="ru-RU" sz="1800" i="1" smtClean="0">
                <a:latin typeface="Times New Roman" panose="02020603050405020304" pitchFamily="18" charset="0"/>
              </a:rPr>
              <a:t>Надежность простых технических систем</a:t>
            </a:r>
          </a:p>
        </p:txBody>
      </p:sp>
      <p:sp>
        <p:nvSpPr>
          <p:cNvPr id="107523" name="Rectangle 3"/>
          <p:cNvSpPr>
            <a:spLocks noGrp="1" noChangeArrowheads="1"/>
          </p:cNvSpPr>
          <p:nvPr>
            <p:ph type="body" idx="1"/>
          </p:nvPr>
        </p:nvSpPr>
        <p:spPr>
          <a:xfrm>
            <a:off x="0" y="620713"/>
            <a:ext cx="9144000" cy="6237287"/>
          </a:xfrm>
        </p:spPr>
        <p:txBody>
          <a:bodyPr/>
          <a:lstStyle/>
          <a:p>
            <a:pPr eaLnBrk="1" hangingPunct="1">
              <a:buFontTx/>
              <a:buNone/>
            </a:pPr>
            <a:r>
              <a:rPr lang="ru-RU" altLang="ru-RU" sz="2400" smtClean="0">
                <a:latin typeface="Times New Roman" panose="02020603050405020304" pitchFamily="18" charset="0"/>
              </a:rPr>
              <a:t>и понятие отказа:</a:t>
            </a:r>
          </a:p>
          <a:p>
            <a:pPr eaLnBrk="1" hangingPunct="1">
              <a:buFontTx/>
              <a:buNone/>
            </a:pPr>
            <a:r>
              <a:rPr lang="ru-RU" altLang="ru-RU" sz="2800" smtClean="0">
                <a:latin typeface="Times New Roman" panose="02020603050405020304" pitchFamily="18" charset="0"/>
              </a:rPr>
              <a:t>	</a:t>
            </a:r>
            <a:r>
              <a:rPr lang="ru-RU" altLang="ru-RU" smtClean="0">
                <a:latin typeface="Times New Roman" panose="02020603050405020304" pitchFamily="18" charset="0"/>
              </a:rPr>
              <a:t>система </a:t>
            </a:r>
            <a:r>
              <a:rPr lang="ru-RU" altLang="ru-RU" b="1" smtClean="0">
                <a:latin typeface="Times New Roman" panose="02020603050405020304" pitchFamily="18" charset="0"/>
              </a:rPr>
              <a:t>отказала (неисправна), </a:t>
            </a:r>
            <a:r>
              <a:rPr lang="ru-RU" altLang="ru-RU" smtClean="0">
                <a:latin typeface="Times New Roman" panose="02020603050405020304" pitchFamily="18" charset="0"/>
              </a:rPr>
              <a:t>если при </a:t>
            </a:r>
            <a:r>
              <a:rPr lang="en-US" altLang="ru-RU" smtClean="0">
                <a:latin typeface="Times New Roman" panose="02020603050405020304" pitchFamily="18" charset="0"/>
              </a:rPr>
              <a:t>x</a:t>
            </a:r>
            <a:r>
              <a:rPr lang="ru-RU" altLang="ru-RU" baseline="-20000" smtClean="0">
                <a:latin typeface="Times New Roman" panose="02020603050405020304" pitchFamily="18" charset="0"/>
              </a:rPr>
              <a:t>к</a:t>
            </a:r>
            <a:r>
              <a:rPr lang="ru-RU" altLang="ru-RU" smtClean="0">
                <a:latin typeface="Times New Roman" panose="02020603050405020304" pitchFamily="18" charset="0"/>
                <a:sym typeface="Symbol" panose="05050102010706020507" pitchFamily="18" charset="2"/>
              </a:rPr>
              <a:t></a:t>
            </a:r>
            <a:r>
              <a:rPr lang="ru-RU" altLang="ru-RU" smtClean="0">
                <a:latin typeface="Times New Roman" panose="02020603050405020304" pitchFamily="18" charset="0"/>
              </a:rPr>
              <a:t> </a:t>
            </a:r>
            <a:r>
              <a:rPr lang="en-US" altLang="ru-RU" smtClean="0">
                <a:latin typeface="Times New Roman" panose="02020603050405020304" pitchFamily="18" charset="0"/>
              </a:rPr>
              <a:t>X </a:t>
            </a:r>
            <a:r>
              <a:rPr lang="ru-RU" altLang="ru-RU" smtClean="0">
                <a:latin typeface="Times New Roman" panose="02020603050405020304" pitchFamily="18" charset="0"/>
              </a:rPr>
              <a:t>нарушено хотя бы одно условие нормальной работы, т.е. имеет место</a:t>
            </a:r>
            <a:endParaRPr lang="en-US" altLang="ru-RU" smtClean="0">
              <a:latin typeface="Times New Roman" panose="02020603050405020304" pitchFamily="18" charset="0"/>
            </a:endParaRPr>
          </a:p>
          <a:p>
            <a:pPr eaLnBrk="1" hangingPunct="1">
              <a:buFontTx/>
              <a:buNone/>
            </a:pPr>
            <a:r>
              <a:rPr lang="ru-RU" altLang="ru-RU" smtClean="0">
                <a:latin typeface="Times New Roman" panose="02020603050405020304" pitchFamily="18" charset="0"/>
              </a:rPr>
              <a:t>	</a:t>
            </a:r>
            <a:r>
              <a:rPr lang="en-US" altLang="ru-RU" smtClean="0">
                <a:latin typeface="Times New Roman" panose="02020603050405020304" pitchFamily="18" charset="0"/>
              </a:rPr>
              <a:t>y</a:t>
            </a:r>
            <a:r>
              <a:rPr lang="en-US" altLang="ru-RU" baseline="-20000" smtClean="0">
                <a:latin typeface="Times New Roman" panose="02020603050405020304" pitchFamily="18" charset="0"/>
              </a:rPr>
              <a:t>i</a:t>
            </a:r>
            <a:r>
              <a:rPr lang="en-US" altLang="ru-RU" smtClean="0">
                <a:latin typeface="Times New Roman" panose="02020603050405020304" pitchFamily="18" charset="0"/>
              </a:rPr>
              <a:t> (t) &lt; y</a:t>
            </a:r>
            <a:r>
              <a:rPr lang="en-US" altLang="ru-RU" baseline="-20000" smtClean="0">
                <a:latin typeface="Times New Roman" panose="02020603050405020304" pitchFamily="18" charset="0"/>
              </a:rPr>
              <a:t>i</a:t>
            </a:r>
            <a:r>
              <a:rPr lang="en-US" altLang="ru-RU" smtClean="0">
                <a:latin typeface="Times New Roman" panose="02020603050405020304" pitchFamily="18" charset="0"/>
              </a:rPr>
              <a:t> </a:t>
            </a:r>
            <a:r>
              <a:rPr lang="en-US" altLang="ru-RU" baseline="30000" smtClean="0">
                <a:latin typeface="Times New Roman" panose="02020603050405020304" pitchFamily="18" charset="0"/>
              </a:rPr>
              <a:t>-</a:t>
            </a:r>
            <a:r>
              <a:rPr lang="en-US" altLang="ru-RU" smtClean="0">
                <a:latin typeface="Times New Roman" panose="02020603050405020304" pitchFamily="18" charset="0"/>
              </a:rPr>
              <a:t>  </a:t>
            </a:r>
            <a:r>
              <a:rPr lang="ru-RU" altLang="ru-RU" smtClean="0">
                <a:latin typeface="Times New Roman" panose="02020603050405020304" pitchFamily="18" charset="0"/>
              </a:rPr>
              <a:t>или</a:t>
            </a:r>
            <a:r>
              <a:rPr lang="en-US" altLang="ru-RU" smtClean="0">
                <a:latin typeface="Times New Roman" panose="02020603050405020304" pitchFamily="18" charset="0"/>
              </a:rPr>
              <a:t> y</a:t>
            </a:r>
            <a:r>
              <a:rPr lang="en-US" altLang="ru-RU" baseline="-20000" smtClean="0">
                <a:latin typeface="Times New Roman" panose="02020603050405020304" pitchFamily="18" charset="0"/>
              </a:rPr>
              <a:t>i</a:t>
            </a:r>
            <a:r>
              <a:rPr lang="en-US" altLang="ru-RU" smtClean="0">
                <a:latin typeface="Times New Roman" panose="02020603050405020304" pitchFamily="18" charset="0"/>
              </a:rPr>
              <a:t> (t) &gt; y</a:t>
            </a:r>
            <a:r>
              <a:rPr lang="en-US" altLang="ru-RU" baseline="-20000" smtClean="0">
                <a:latin typeface="Times New Roman" panose="02020603050405020304" pitchFamily="18" charset="0"/>
              </a:rPr>
              <a:t>i</a:t>
            </a:r>
            <a:r>
              <a:rPr lang="en-US" altLang="ru-RU" smtClean="0">
                <a:latin typeface="Times New Roman" panose="02020603050405020304" pitchFamily="18" charset="0"/>
              </a:rPr>
              <a:t> </a:t>
            </a:r>
            <a:r>
              <a:rPr lang="en-US" altLang="ru-RU" baseline="30000" smtClean="0">
                <a:latin typeface="Times New Roman" panose="02020603050405020304" pitchFamily="18" charset="0"/>
              </a:rPr>
              <a:t>+</a:t>
            </a:r>
            <a:r>
              <a:rPr lang="en-US" altLang="ru-RU" smtClean="0">
                <a:latin typeface="Times New Roman" panose="02020603050405020304" pitchFamily="18" charset="0"/>
              </a:rPr>
              <a:t>, i=1,2,…,n</a:t>
            </a:r>
            <a:endParaRPr lang="ru-RU" altLang="ru-RU" smtClean="0">
              <a:latin typeface="Times New Roman" panose="02020603050405020304" pitchFamily="18" charset="0"/>
            </a:endParaRPr>
          </a:p>
          <a:p>
            <a:pPr eaLnBrk="1" hangingPunct="1">
              <a:buFontTx/>
              <a:buNone/>
            </a:pPr>
            <a:r>
              <a:rPr lang="ru-RU" altLang="ru-RU" sz="2800" smtClean="0">
                <a:latin typeface="Times New Roman" panose="02020603050405020304" pitchFamily="18" charset="0"/>
              </a:rPr>
              <a:t>	где </a:t>
            </a:r>
            <a:r>
              <a:rPr lang="en-US" altLang="ru-RU" sz="2800" smtClean="0">
                <a:latin typeface="Times New Roman" panose="02020603050405020304" pitchFamily="18" charset="0"/>
              </a:rPr>
              <a:t>y</a:t>
            </a:r>
            <a:r>
              <a:rPr lang="en-US" altLang="ru-RU" sz="2800" baseline="-20000" smtClean="0">
                <a:latin typeface="Times New Roman" panose="02020603050405020304" pitchFamily="18" charset="0"/>
              </a:rPr>
              <a:t>i</a:t>
            </a:r>
            <a:r>
              <a:rPr lang="en-US" altLang="ru-RU" sz="2800" smtClean="0">
                <a:latin typeface="Times New Roman" panose="02020603050405020304" pitchFamily="18" charset="0"/>
              </a:rPr>
              <a:t> </a:t>
            </a:r>
            <a:r>
              <a:rPr lang="en-US" altLang="ru-RU" sz="2800" baseline="30000" smtClean="0">
                <a:latin typeface="Times New Roman" panose="02020603050405020304" pitchFamily="18" charset="0"/>
              </a:rPr>
              <a:t>-</a:t>
            </a:r>
            <a:r>
              <a:rPr lang="ru-RU" altLang="ru-RU" sz="2800" smtClean="0">
                <a:latin typeface="Times New Roman" panose="02020603050405020304" pitchFamily="18" charset="0"/>
              </a:rPr>
              <a:t>, </a:t>
            </a:r>
            <a:r>
              <a:rPr lang="en-US" altLang="ru-RU" sz="2800" smtClean="0">
                <a:latin typeface="Times New Roman" panose="02020603050405020304" pitchFamily="18" charset="0"/>
              </a:rPr>
              <a:t>y</a:t>
            </a:r>
            <a:r>
              <a:rPr lang="en-US" altLang="ru-RU" sz="2800" baseline="-20000" smtClean="0">
                <a:latin typeface="Times New Roman" panose="02020603050405020304" pitchFamily="18" charset="0"/>
              </a:rPr>
              <a:t>i</a:t>
            </a:r>
            <a:r>
              <a:rPr lang="en-US" altLang="ru-RU" sz="2800" smtClean="0">
                <a:latin typeface="Times New Roman" panose="02020603050405020304" pitchFamily="18" charset="0"/>
              </a:rPr>
              <a:t> </a:t>
            </a:r>
            <a:r>
              <a:rPr lang="en-US" altLang="ru-RU" sz="2800" baseline="30000" smtClean="0">
                <a:latin typeface="Times New Roman" panose="02020603050405020304" pitchFamily="18" charset="0"/>
              </a:rPr>
              <a:t>+</a:t>
            </a:r>
            <a:r>
              <a:rPr lang="ru-RU" altLang="ru-RU" sz="2800" smtClean="0">
                <a:latin typeface="Times New Roman" panose="02020603050405020304" pitchFamily="18" charset="0"/>
              </a:rPr>
              <a:t> — заранее заданные границы области нормальной работы системы. </a:t>
            </a:r>
          </a:p>
          <a:p>
            <a:pPr algn="just" eaLnBrk="1" hangingPunct="1">
              <a:buFontTx/>
              <a:buNone/>
            </a:pPr>
            <a:r>
              <a:rPr lang="ru-RU" altLang="ru-RU" b="1" smtClean="0">
                <a:latin typeface="Times New Roman" panose="02020603050405020304" pitchFamily="18" charset="0"/>
              </a:rPr>
              <a:t>Сложная система - </a:t>
            </a:r>
            <a:r>
              <a:rPr lang="ru-RU" altLang="ru-RU" smtClean="0">
                <a:latin typeface="Times New Roman" panose="02020603050405020304" pitchFamily="18" charset="0"/>
              </a:rPr>
              <a:t>система</a:t>
            </a:r>
            <a:r>
              <a:rPr lang="ru-RU" altLang="ru-RU" b="1" smtClean="0">
                <a:latin typeface="Times New Roman" panose="02020603050405020304" pitchFamily="18" charset="0"/>
              </a:rPr>
              <a:t> </a:t>
            </a:r>
            <a:r>
              <a:rPr lang="ru-RU" altLang="ru-RU" smtClean="0">
                <a:latin typeface="Times New Roman" panose="02020603050405020304" pitchFamily="18" charset="0"/>
              </a:rPr>
              <a:t>для которой не удается ввести строгие понятия работоспособности и отказа и указать объективные значения </a:t>
            </a:r>
            <a:r>
              <a:rPr lang="en-US" altLang="ru-RU" smtClean="0">
                <a:latin typeface="Times New Roman" panose="02020603050405020304" pitchFamily="18" charset="0"/>
              </a:rPr>
              <a:t>y</a:t>
            </a:r>
            <a:r>
              <a:rPr lang="en-US" altLang="ru-RU" baseline="-20000" smtClean="0">
                <a:latin typeface="Times New Roman" panose="02020603050405020304" pitchFamily="18" charset="0"/>
              </a:rPr>
              <a:t>i</a:t>
            </a:r>
            <a:r>
              <a:rPr lang="ru-RU" altLang="ru-RU" baseline="30000" smtClean="0">
                <a:latin typeface="Times New Roman" panose="02020603050405020304" pitchFamily="18" charset="0"/>
              </a:rPr>
              <a:t>-</a:t>
            </a:r>
            <a:r>
              <a:rPr lang="ru-RU" altLang="ru-RU" smtClean="0">
                <a:latin typeface="Times New Roman" panose="02020603050405020304" pitchFamily="18" charset="0"/>
              </a:rPr>
              <a:t>,</a:t>
            </a:r>
            <a:r>
              <a:rPr lang="en-US" altLang="ru-RU" smtClean="0">
                <a:latin typeface="Times New Roman" panose="02020603050405020304" pitchFamily="18" charset="0"/>
              </a:rPr>
              <a:t>y</a:t>
            </a:r>
            <a:r>
              <a:rPr lang="en-US" altLang="ru-RU" baseline="-20000" smtClean="0">
                <a:latin typeface="Times New Roman" panose="02020603050405020304" pitchFamily="18" charset="0"/>
              </a:rPr>
              <a:t>i</a:t>
            </a:r>
            <a:r>
              <a:rPr lang="ru-RU" altLang="ru-RU" baseline="30000" smtClean="0">
                <a:latin typeface="Times New Roman" panose="02020603050405020304" pitchFamily="18" charset="0"/>
              </a:rPr>
              <a:t>+</a:t>
            </a:r>
            <a:r>
              <a:rPr lang="ru-RU" altLang="ru-RU" smtClean="0">
                <a:latin typeface="Times New Roman" panose="02020603050405020304" pitchFamily="18" charset="0"/>
              </a:rPr>
              <a:t> , </a:t>
            </a:r>
            <a:r>
              <a:rPr lang="en-US" altLang="ru-RU" smtClean="0">
                <a:latin typeface="Times New Roman" panose="02020603050405020304" pitchFamily="18" charset="0"/>
              </a:rPr>
              <a:t>i</a:t>
            </a:r>
            <a:r>
              <a:rPr lang="ru-RU" altLang="ru-RU" smtClean="0">
                <a:latin typeface="Times New Roman" panose="02020603050405020304" pitchFamily="18" charset="0"/>
              </a:rPr>
              <a:t>=1,2,…,</a:t>
            </a:r>
            <a:r>
              <a:rPr lang="en-US" altLang="ru-RU" smtClean="0">
                <a:latin typeface="Times New Roman" panose="02020603050405020304" pitchFamily="18" charset="0"/>
              </a:rPr>
              <a:t>n </a:t>
            </a:r>
            <a:r>
              <a:rPr lang="ru-RU" altLang="ru-RU" smtClean="0">
                <a:latin typeface="Times New Roman" panose="02020603050405020304" pitchFamily="18" charset="0"/>
              </a:rPr>
              <a:t>и конечное натуральное число </a:t>
            </a:r>
            <a:r>
              <a:rPr lang="ru-RU" altLang="ru-RU" i="1" smtClean="0">
                <a:latin typeface="Times New Roman" panose="02020603050405020304" pitchFamily="18" charset="0"/>
              </a:rPr>
              <a:t>п.</a:t>
            </a:r>
          </a:p>
          <a:p>
            <a:pPr eaLnBrk="1" hangingPunct="1">
              <a:buFontTx/>
              <a:buNone/>
            </a:pPr>
            <a:endParaRPr lang="ru-RU" altLang="ru-RU" sz="2800" smtClean="0">
              <a:latin typeface="Times New Roman" panose="02020603050405020304" pitchFamily="18" charset="0"/>
            </a:endParaRPr>
          </a:p>
          <a:p>
            <a:pPr eaLnBrk="1" hangingPunct="1"/>
            <a:endParaRPr lang="ru-RU" altLang="ru-RU" smtClean="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0"/>
            <a:ext cx="8229600" cy="260350"/>
          </a:xfrm>
        </p:spPr>
        <p:txBody>
          <a:bodyPr/>
          <a:lstStyle/>
          <a:p>
            <a:pPr eaLnBrk="1" hangingPunct="1"/>
            <a:r>
              <a:rPr lang="ru-RU" altLang="ru-RU" sz="1800" b="1" smtClean="0">
                <a:latin typeface="Times New Roman" panose="02020603050405020304" pitchFamily="18" charset="0"/>
              </a:rPr>
              <a:t>Надежность технических систем</a:t>
            </a:r>
          </a:p>
        </p:txBody>
      </p:sp>
      <p:sp>
        <p:nvSpPr>
          <p:cNvPr id="108547" name="Rectangle 3"/>
          <p:cNvSpPr>
            <a:spLocks noGrp="1" noChangeArrowheads="1"/>
          </p:cNvSpPr>
          <p:nvPr>
            <p:ph type="body" idx="1"/>
          </p:nvPr>
        </p:nvSpPr>
        <p:spPr>
          <a:xfrm>
            <a:off x="0" y="404813"/>
            <a:ext cx="9144000" cy="6624637"/>
          </a:xfrm>
        </p:spPr>
        <p:txBody>
          <a:bodyPr/>
          <a:lstStyle/>
          <a:p>
            <a:pPr algn="just" eaLnBrk="1" hangingPunct="1">
              <a:buFontTx/>
              <a:buNone/>
            </a:pPr>
            <a:r>
              <a:rPr lang="ru-RU" altLang="ru-RU" b="1" smtClean="0"/>
              <a:t>	</a:t>
            </a:r>
            <a:r>
              <a:rPr lang="ru-RU" altLang="ru-RU" sz="2800" smtClean="0">
                <a:latin typeface="Times New Roman" panose="02020603050405020304" pitchFamily="18" charset="0"/>
              </a:rPr>
              <a:t>Формально понятия "отказ" и "работоспособность" простой системы совпадают с аналогичными понятиями технического элемента.</a:t>
            </a:r>
          </a:p>
          <a:p>
            <a:pPr algn="just" eaLnBrk="1" hangingPunct="1">
              <a:buFontTx/>
              <a:buNone/>
            </a:pPr>
            <a:r>
              <a:rPr lang="ru-RU" altLang="ru-RU" sz="2800" smtClean="0">
                <a:latin typeface="Times New Roman" panose="02020603050405020304" pitchFamily="18" charset="0"/>
              </a:rPr>
              <a:t> </a:t>
            </a:r>
          </a:p>
          <a:p>
            <a:pPr algn="just" eaLnBrk="1" hangingPunct="1">
              <a:buFontTx/>
              <a:buNone/>
            </a:pPr>
            <a:r>
              <a:rPr lang="ru-RU" altLang="ru-RU" sz="2800" smtClean="0">
                <a:latin typeface="Times New Roman" panose="02020603050405020304" pitchFamily="18" charset="0"/>
              </a:rPr>
              <a:t>	Простая система после ее отказа в случайный момент </a:t>
            </a:r>
            <a:r>
              <a:rPr lang="en-US" altLang="ru-RU" sz="2800" smtClean="0">
                <a:latin typeface="Times New Roman" panose="02020603050405020304" pitchFamily="18" charset="0"/>
              </a:rPr>
              <a:t>t</a:t>
            </a:r>
            <a:r>
              <a:rPr lang="en-US" altLang="ru-RU" sz="2800" baseline="-20000" smtClean="0">
                <a:latin typeface="Times New Roman" panose="02020603050405020304" pitchFamily="18" charset="0"/>
              </a:rPr>
              <a:t>j</a:t>
            </a:r>
            <a:r>
              <a:rPr lang="en-US" altLang="ru-RU" sz="2800" smtClean="0">
                <a:latin typeface="Times New Roman" panose="02020603050405020304" pitchFamily="18" charset="0"/>
              </a:rPr>
              <a:t> </a:t>
            </a:r>
            <a:r>
              <a:rPr lang="ru-RU" altLang="ru-RU" sz="2800" smtClean="0">
                <a:latin typeface="Times New Roman" panose="02020603050405020304" pitchFamily="18" charset="0"/>
              </a:rPr>
              <a:t>заменяют на исправную ("мгновенное восстановление") или ремонтируют некоторое случайное время </a:t>
            </a:r>
            <a:r>
              <a:rPr lang="en-US" altLang="ru-RU" sz="2800" smtClean="0">
                <a:latin typeface="Times New Roman" panose="02020603050405020304" pitchFamily="18" charset="0"/>
              </a:rPr>
              <a:t>t</a:t>
            </a:r>
            <a:r>
              <a:rPr lang="en-US" altLang="ru-RU" sz="2800" baseline="-20000" smtClean="0">
                <a:latin typeface="Times New Roman" panose="02020603050405020304" pitchFamily="18" charset="0"/>
              </a:rPr>
              <a:t>j</a:t>
            </a:r>
            <a:r>
              <a:rPr lang="ru-RU" altLang="ru-RU" sz="2800" baseline="30000" smtClean="0">
                <a:latin typeface="Times New Roman" panose="02020603050405020304" pitchFamily="18" charset="0"/>
              </a:rPr>
              <a:t>в</a:t>
            </a:r>
            <a:r>
              <a:rPr lang="ru-RU" altLang="ru-RU" sz="2800" smtClean="0">
                <a:latin typeface="Times New Roman" panose="02020603050405020304" pitchFamily="18" charset="0"/>
              </a:rPr>
              <a:t> или снимают с эксплуатации (не восстанавливают). </a:t>
            </a:r>
          </a:p>
          <a:p>
            <a:pPr algn="just" eaLnBrk="1" hangingPunct="1">
              <a:buFontTx/>
              <a:buNone/>
            </a:pPr>
            <a:r>
              <a:rPr lang="ru-RU" altLang="ru-RU" sz="2800" smtClean="0">
                <a:latin typeface="Times New Roman" panose="02020603050405020304" pitchFamily="18" charset="0"/>
              </a:rPr>
              <a:t>	Поведение восстанавливаемой простой системы характеризуют случайными величинами: </a:t>
            </a:r>
          </a:p>
          <a:p>
            <a:pPr algn="just" eaLnBrk="1" hangingPunct="1">
              <a:buFontTx/>
              <a:buNone/>
            </a:pPr>
            <a:r>
              <a:rPr lang="ru-RU" altLang="ru-RU" sz="2800" smtClean="0">
                <a:latin typeface="Times New Roman" panose="02020603050405020304" pitchFamily="18" charset="0"/>
              </a:rPr>
              <a:t>	-наработка на отказ Т</a:t>
            </a:r>
            <a:r>
              <a:rPr lang="ru-RU" altLang="ru-RU" sz="2800" i="1" smtClean="0">
                <a:latin typeface="Times New Roman" panose="02020603050405020304" pitchFamily="18" charset="0"/>
              </a:rPr>
              <a:t> </a:t>
            </a:r>
            <a:r>
              <a:rPr lang="ru-RU" altLang="ru-RU" sz="2800" smtClean="0">
                <a:latin typeface="Times New Roman" panose="02020603050405020304" pitchFamily="18" charset="0"/>
              </a:rPr>
              <a:t>с реализацией {</a:t>
            </a:r>
            <a:r>
              <a:rPr lang="en-US" altLang="ru-RU" sz="2800" smtClean="0">
                <a:latin typeface="Times New Roman" panose="02020603050405020304" pitchFamily="18" charset="0"/>
              </a:rPr>
              <a:t>t</a:t>
            </a:r>
            <a:r>
              <a:rPr lang="en-US" altLang="ru-RU" sz="2800" baseline="-20000" smtClean="0">
                <a:latin typeface="Times New Roman" panose="02020603050405020304" pitchFamily="18" charset="0"/>
              </a:rPr>
              <a:t>j</a:t>
            </a:r>
            <a:r>
              <a:rPr lang="en-US" altLang="ru-RU" sz="2800" smtClean="0">
                <a:latin typeface="Times New Roman" panose="02020603050405020304" pitchFamily="18" charset="0"/>
              </a:rPr>
              <a:t> j</a:t>
            </a:r>
            <a:r>
              <a:rPr lang="ru-RU" altLang="ru-RU" sz="2800" smtClean="0">
                <a:latin typeface="Times New Roman" panose="02020603050405020304" pitchFamily="18" charset="0"/>
              </a:rPr>
              <a:t>=1,2,…,</a:t>
            </a:r>
            <a:r>
              <a:rPr lang="en-US" altLang="ru-RU" sz="2800" smtClean="0">
                <a:latin typeface="Times New Roman" panose="02020603050405020304" pitchFamily="18" charset="0"/>
              </a:rPr>
              <a:t>N</a:t>
            </a:r>
            <a:r>
              <a:rPr lang="ru-RU" altLang="ru-RU" sz="2800" smtClean="0">
                <a:latin typeface="Times New Roman" panose="02020603050405020304" pitchFamily="18" charset="0"/>
              </a:rPr>
              <a:t>}</a:t>
            </a:r>
          </a:p>
          <a:p>
            <a:pPr algn="just" eaLnBrk="1" hangingPunct="1">
              <a:buFontTx/>
              <a:buNone/>
            </a:pPr>
            <a:r>
              <a:rPr lang="ru-RU" altLang="ru-RU" sz="2800" smtClean="0">
                <a:latin typeface="Times New Roman" panose="02020603050405020304" pitchFamily="18" charset="0"/>
              </a:rPr>
              <a:t>   	-длительность   восстановления  </a:t>
            </a:r>
            <a:r>
              <a:rPr lang="en-US" altLang="ru-RU" sz="2800" smtClean="0">
                <a:latin typeface="Times New Roman" panose="02020603050405020304" pitchFamily="18" charset="0"/>
              </a:rPr>
              <a:t>T</a:t>
            </a:r>
            <a:r>
              <a:rPr lang="ru-RU" altLang="ru-RU" sz="2800" baseline="30000" smtClean="0">
                <a:latin typeface="Times New Roman" panose="02020603050405020304" pitchFamily="18" charset="0"/>
              </a:rPr>
              <a:t>В</a:t>
            </a:r>
            <a:r>
              <a:rPr lang="ru-RU" altLang="ru-RU" sz="2800" smtClean="0">
                <a:latin typeface="Times New Roman" panose="02020603050405020304" pitchFamily="18" charset="0"/>
              </a:rPr>
              <a:t> с</a:t>
            </a:r>
            <a:r>
              <a:rPr lang="ru-RU" altLang="ru-RU" sz="2800" b="1" smtClean="0">
                <a:latin typeface="Times New Roman" panose="02020603050405020304" pitchFamily="18" charset="0"/>
              </a:rPr>
              <a:t> </a:t>
            </a:r>
            <a:r>
              <a:rPr lang="ru-RU" altLang="ru-RU" sz="2800" smtClean="0">
                <a:latin typeface="Times New Roman" panose="02020603050405020304" pitchFamily="18" charset="0"/>
              </a:rPr>
              <a:t>реализацией</a:t>
            </a:r>
          </a:p>
          <a:p>
            <a:pPr algn="just" eaLnBrk="1" hangingPunct="1">
              <a:buFontTx/>
              <a:buNone/>
            </a:pPr>
            <a:r>
              <a:rPr lang="ru-RU" altLang="ru-RU" sz="2800" smtClean="0">
                <a:latin typeface="Times New Roman" panose="02020603050405020304" pitchFamily="18" charset="0"/>
              </a:rPr>
              <a:t>	{</a:t>
            </a:r>
            <a:r>
              <a:rPr lang="en-US" altLang="ru-RU" sz="2800" smtClean="0">
                <a:latin typeface="Times New Roman" panose="02020603050405020304" pitchFamily="18" charset="0"/>
              </a:rPr>
              <a:t>t</a:t>
            </a:r>
            <a:r>
              <a:rPr lang="en-US" altLang="ru-RU" sz="2800" baseline="-20000" smtClean="0">
                <a:latin typeface="Times New Roman" panose="02020603050405020304" pitchFamily="18" charset="0"/>
              </a:rPr>
              <a:t>j</a:t>
            </a:r>
            <a:r>
              <a:rPr lang="ru-RU" altLang="ru-RU" sz="2800" baseline="30000" smtClean="0">
                <a:latin typeface="Times New Roman" panose="02020603050405020304" pitchFamily="18" charset="0"/>
              </a:rPr>
              <a:t>в</a:t>
            </a:r>
            <a:r>
              <a:rPr lang="ru-RU" altLang="ru-RU" sz="2800" smtClean="0">
                <a:latin typeface="Times New Roman" panose="02020603050405020304" pitchFamily="18" charset="0"/>
              </a:rPr>
              <a:t>  </a:t>
            </a:r>
            <a:r>
              <a:rPr lang="en-US" altLang="ru-RU" sz="2800" smtClean="0">
                <a:latin typeface="Times New Roman" panose="02020603050405020304" pitchFamily="18" charset="0"/>
              </a:rPr>
              <a:t>j</a:t>
            </a:r>
            <a:r>
              <a:rPr lang="ru-RU" altLang="ru-RU" sz="2800" smtClean="0">
                <a:latin typeface="Times New Roman" panose="02020603050405020304" pitchFamily="18" charset="0"/>
              </a:rPr>
              <a:t>=1,2,…,</a:t>
            </a:r>
            <a:r>
              <a:rPr lang="en-US" altLang="ru-RU" sz="2800" smtClean="0">
                <a:latin typeface="Times New Roman" panose="02020603050405020304" pitchFamily="18" charset="0"/>
              </a:rPr>
              <a:t>N</a:t>
            </a:r>
            <a:r>
              <a:rPr lang="ru-RU" altLang="ru-RU" sz="2800" smtClean="0">
                <a:latin typeface="Times New Roman" panose="02020603050405020304" pitchFamily="18" charset="0"/>
              </a:rPr>
              <a:t>}. </a:t>
            </a:r>
          </a:p>
          <a:p>
            <a:pPr eaLnBrk="1" hangingPunct="1">
              <a:lnSpc>
                <a:spcPct val="90000"/>
              </a:lnSpc>
              <a:buFontTx/>
              <a:buNone/>
            </a:pPr>
            <a:r>
              <a:rPr lang="ru-RU" altLang="ru-RU" sz="2400" smtClean="0">
                <a:latin typeface="Times New Roman" panose="02020603050405020304" pitchFamily="18" charset="0"/>
              </a:rPr>
              <a:t>	</a:t>
            </a:r>
          </a:p>
        </p:txBody>
      </p:sp>
      <p:sp>
        <p:nvSpPr>
          <p:cNvPr id="108548" name="Rectangle 4"/>
          <p:cNvSpPr>
            <a:spLocks noChangeArrowheads="1"/>
          </p:cNvSpPr>
          <p:nvPr/>
        </p:nvSpPr>
        <p:spPr bwMode="auto">
          <a:xfrm>
            <a:off x="468313" y="0"/>
            <a:ext cx="822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ctr" eaLnBrk="1" hangingPunct="1"/>
            <a:r>
              <a:rPr lang="ru-RU" altLang="ru-RU" b="1" baseline="0">
                <a:solidFill>
                  <a:schemeClr val="tx2"/>
                </a:solidFill>
                <a:latin typeface="Times New Roman" panose="02020603050405020304" pitchFamily="18" charset="0"/>
              </a:rPr>
              <a:t>Надежность технических систем</a:t>
            </a:r>
          </a:p>
        </p:txBody>
      </p:sp>
      <p:sp>
        <p:nvSpPr>
          <p:cNvPr id="108549" name="Rectangle 5"/>
          <p:cNvSpPr>
            <a:spLocks noChangeArrowheads="1"/>
          </p:cNvSpPr>
          <p:nvPr/>
        </p:nvSpPr>
        <p:spPr bwMode="auto">
          <a:xfrm>
            <a:off x="468313" y="0"/>
            <a:ext cx="822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ctr" eaLnBrk="1" hangingPunct="1"/>
            <a:r>
              <a:rPr lang="ru-RU" altLang="ru-RU" b="1" baseline="0">
                <a:solidFill>
                  <a:schemeClr val="tx2"/>
                </a:solidFill>
                <a:latin typeface="Times New Roman" panose="02020603050405020304" pitchFamily="18" charset="0"/>
              </a:rPr>
              <a:t>Надежность технических систем</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0" y="0"/>
            <a:ext cx="9144000" cy="6858000"/>
          </a:xfrm>
        </p:spPr>
        <p:txBody>
          <a:bodyPr/>
          <a:lstStyle/>
          <a:p>
            <a:pPr algn="ctr" eaLnBrk="1" hangingPunct="1">
              <a:buFontTx/>
              <a:buNone/>
            </a:pPr>
            <a:r>
              <a:rPr lang="ru-RU" altLang="ru-RU" sz="2400" smtClean="0">
                <a:latin typeface="Times New Roman" panose="02020603050405020304" pitchFamily="18" charset="0"/>
              </a:rPr>
              <a:t>	</a:t>
            </a:r>
            <a:r>
              <a:rPr lang="ru-RU" altLang="ru-RU" sz="2400" smtClean="0"/>
              <a:t> </a:t>
            </a:r>
            <a:r>
              <a:rPr lang="ru-RU" altLang="ru-RU" sz="1800" i="1" smtClean="0">
                <a:latin typeface="Times New Roman" panose="02020603050405020304" pitchFamily="18" charset="0"/>
              </a:rPr>
              <a:t>Надежность простых технических систем</a:t>
            </a:r>
            <a:r>
              <a:rPr lang="ru-RU" altLang="ru-RU" sz="2400" smtClean="0"/>
              <a:t> </a:t>
            </a:r>
          </a:p>
          <a:p>
            <a:pPr algn="ctr" eaLnBrk="1" hangingPunct="1">
              <a:buFontTx/>
              <a:buNone/>
            </a:pPr>
            <a:endParaRPr lang="ru-RU" altLang="ru-RU" sz="2400" smtClean="0"/>
          </a:p>
          <a:p>
            <a:pPr algn="just" eaLnBrk="1" hangingPunct="1">
              <a:buFontTx/>
              <a:buNone/>
            </a:pPr>
            <a:r>
              <a:rPr lang="ru-RU" altLang="ru-RU" sz="2400" smtClean="0"/>
              <a:t>	</a:t>
            </a:r>
            <a:r>
              <a:rPr lang="ru-RU" altLang="ru-RU" sz="2400" smtClean="0">
                <a:latin typeface="Times New Roman" panose="02020603050405020304" pitchFamily="18" charset="0"/>
              </a:rPr>
              <a:t>Для невосстанавливаемой простой системы используют только случайную величину Т</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с реализацией {</a:t>
            </a:r>
            <a:r>
              <a:rPr lang="en-US" altLang="ru-RU" sz="2400" smtClean="0">
                <a:latin typeface="Times New Roman" panose="02020603050405020304" pitchFamily="18" charset="0"/>
              </a:rPr>
              <a:t>t</a:t>
            </a:r>
            <a:r>
              <a:rPr lang="en-US" altLang="ru-RU" sz="2400" baseline="-16000" smtClean="0">
                <a:latin typeface="Times New Roman" panose="02020603050405020304" pitchFamily="18" charset="0"/>
              </a:rPr>
              <a:t>j</a:t>
            </a:r>
            <a:r>
              <a:rPr lang="en-US" altLang="ru-RU" sz="2400" smtClean="0">
                <a:latin typeface="Times New Roman" panose="02020603050405020304" pitchFamily="18" charset="0"/>
              </a:rPr>
              <a:t> j</a:t>
            </a:r>
            <a:r>
              <a:rPr lang="ru-RU" altLang="ru-RU" sz="2400" smtClean="0">
                <a:latin typeface="Times New Roman" panose="02020603050405020304" pitchFamily="18" charset="0"/>
              </a:rPr>
              <a:t>=1,2,…,</a:t>
            </a:r>
            <a:r>
              <a:rPr lang="en-US" altLang="ru-RU" sz="2400" smtClean="0">
                <a:latin typeface="Times New Roman" panose="02020603050405020304" pitchFamily="18" charset="0"/>
              </a:rPr>
              <a:t>N</a:t>
            </a:r>
            <a:r>
              <a:rPr lang="ru-RU" altLang="ru-RU" sz="2400" smtClean="0">
                <a:latin typeface="Times New Roman" panose="02020603050405020304" pitchFamily="18" charset="0"/>
              </a:rPr>
              <a:t>}.</a:t>
            </a:r>
          </a:p>
          <a:p>
            <a:pPr algn="just" eaLnBrk="1" hangingPunct="1">
              <a:buFontTx/>
              <a:buNone/>
            </a:pPr>
            <a:endParaRPr lang="ru-RU" altLang="ru-RU" sz="2400" smtClean="0">
              <a:latin typeface="Times New Roman" panose="02020603050405020304" pitchFamily="18" charset="0"/>
            </a:endParaRPr>
          </a:p>
          <a:p>
            <a:pPr algn="just" eaLnBrk="1" hangingPunct="1">
              <a:buFontTx/>
              <a:buNone/>
            </a:pPr>
            <a:r>
              <a:rPr lang="ru-RU" altLang="ru-RU" sz="2400" smtClean="0">
                <a:latin typeface="Times New Roman" panose="02020603050405020304" pitchFamily="18" charset="0"/>
              </a:rPr>
              <a:t>	Математическое описание поведения случайных величин Т и </a:t>
            </a:r>
            <a:r>
              <a:rPr lang="en-US" altLang="ru-RU" sz="2400" smtClean="0">
                <a:latin typeface="Times New Roman" panose="02020603050405020304" pitchFamily="18" charset="0"/>
              </a:rPr>
              <a:t>T</a:t>
            </a:r>
            <a:r>
              <a:rPr lang="ru-RU" altLang="ru-RU" sz="2400" baseline="30000" smtClean="0">
                <a:latin typeface="Times New Roman" panose="02020603050405020304" pitchFamily="18" charset="0"/>
              </a:rPr>
              <a:t>В</a:t>
            </a:r>
          </a:p>
          <a:p>
            <a:pPr algn="just" eaLnBrk="1" hangingPunct="1">
              <a:buFontTx/>
              <a:buNone/>
            </a:pPr>
            <a:r>
              <a:rPr lang="ru-RU" altLang="ru-RU" sz="2400" smtClean="0">
                <a:latin typeface="Times New Roman" panose="02020603050405020304" pitchFamily="18" charset="0"/>
              </a:rPr>
              <a:t>	технического элемента и простой системы идентично:</a:t>
            </a:r>
            <a:r>
              <a:rPr lang="ru-RU" altLang="ru-RU" sz="2800" smtClean="0">
                <a:latin typeface="Times New Roman" panose="02020603050405020304" pitchFamily="18" charset="0"/>
              </a:rPr>
              <a:t> </a:t>
            </a:r>
          </a:p>
          <a:p>
            <a:pPr algn="just" eaLnBrk="1" hangingPunct="1">
              <a:buFontTx/>
              <a:buNone/>
            </a:pPr>
            <a:r>
              <a:rPr lang="ru-RU" altLang="ru-RU" sz="2800" smtClean="0">
                <a:latin typeface="Times New Roman" panose="02020603050405020304" pitchFamily="18" charset="0"/>
              </a:rPr>
              <a:t>			</a:t>
            </a:r>
            <a:r>
              <a:rPr lang="en-US" altLang="ru-RU" sz="2800" smtClean="0">
                <a:latin typeface="Times New Roman" panose="02020603050405020304" pitchFamily="18" charset="0"/>
              </a:rPr>
              <a:t>P(t), </a:t>
            </a:r>
            <a:r>
              <a:rPr lang="en-US" altLang="ru-RU" sz="2800" i="1" smtClean="0">
                <a:latin typeface="Times New Roman" panose="02020603050405020304" pitchFamily="18" charset="0"/>
              </a:rPr>
              <a:t>f</a:t>
            </a:r>
            <a:r>
              <a:rPr lang="en-US" altLang="ru-RU" sz="2800" smtClean="0">
                <a:latin typeface="Times New Roman" panose="02020603050405020304" pitchFamily="18" charset="0"/>
              </a:rPr>
              <a:t>(t),</a:t>
            </a:r>
            <a:r>
              <a:rPr lang="el-GR" altLang="ru-RU" sz="2800" smtClean="0">
                <a:latin typeface="Times New Roman" panose="02020603050405020304" pitchFamily="18" charset="0"/>
                <a:cs typeface="Times New Roman" panose="02020603050405020304" pitchFamily="18" charset="0"/>
              </a:rPr>
              <a:t>λ</a:t>
            </a:r>
            <a:r>
              <a:rPr lang="en-US" altLang="ru-RU" sz="2800" smtClean="0">
                <a:latin typeface="Times New Roman" panose="02020603050405020304" pitchFamily="18" charset="0"/>
                <a:cs typeface="Times New Roman" panose="02020603050405020304" pitchFamily="18" charset="0"/>
              </a:rPr>
              <a:t>(t), t</a:t>
            </a:r>
            <a:r>
              <a:rPr lang="ru-RU" altLang="ru-RU" sz="2800" baseline="-14000" smtClean="0">
                <a:latin typeface="Times New Roman" panose="02020603050405020304" pitchFamily="18" charset="0"/>
                <a:cs typeface="Times New Roman" panose="02020603050405020304" pitchFamily="18" charset="0"/>
              </a:rPr>
              <a:t>н</a:t>
            </a:r>
            <a:r>
              <a:rPr lang="en-US" altLang="ru-RU" sz="2800" baseline="-14000" smtClean="0">
                <a:latin typeface="Times New Roman" panose="02020603050405020304" pitchFamily="18" charset="0"/>
                <a:cs typeface="Times New Roman" panose="02020603050405020304" pitchFamily="18" charset="0"/>
              </a:rPr>
              <a:t> </a:t>
            </a:r>
            <a:r>
              <a:rPr lang="en-US" altLang="ru-RU" sz="2800" smtClean="0">
                <a:latin typeface="Times New Roman" panose="02020603050405020304" pitchFamily="18" charset="0"/>
                <a:cs typeface="Times New Roman" panose="02020603050405020304" pitchFamily="18" charset="0"/>
              </a:rPr>
              <a:t>,Q(t</a:t>
            </a:r>
            <a:r>
              <a:rPr lang="ru-RU" altLang="ru-RU" sz="2800" baseline="30000" smtClean="0">
                <a:latin typeface="Times New Roman" panose="02020603050405020304" pitchFamily="18" charset="0"/>
                <a:cs typeface="Times New Roman" panose="02020603050405020304" pitchFamily="18" charset="0"/>
              </a:rPr>
              <a:t>в</a:t>
            </a:r>
            <a:r>
              <a:rPr lang="ru-RU" altLang="ru-RU" sz="2800" smtClean="0">
                <a:latin typeface="Times New Roman" panose="02020603050405020304" pitchFamily="18" charset="0"/>
                <a:cs typeface="Times New Roman" panose="02020603050405020304" pitchFamily="18" charset="0"/>
              </a:rPr>
              <a:t>)</a:t>
            </a:r>
            <a:r>
              <a:rPr lang="en-US" altLang="ru-RU" sz="2800" smtClean="0">
                <a:latin typeface="Times New Roman" panose="02020603050405020304" pitchFamily="18" charset="0"/>
                <a:cs typeface="Times New Roman" panose="02020603050405020304" pitchFamily="18" charset="0"/>
              </a:rPr>
              <a:t>, </a:t>
            </a:r>
            <a:r>
              <a:rPr lang="el-GR" altLang="ru-RU" sz="2800" smtClean="0">
                <a:latin typeface="Times New Roman" panose="02020603050405020304" pitchFamily="18" charset="0"/>
                <a:cs typeface="Times New Roman" panose="02020603050405020304" pitchFamily="18" charset="0"/>
              </a:rPr>
              <a:t>μ</a:t>
            </a:r>
            <a:r>
              <a:rPr lang="en-US" altLang="ru-RU" sz="2800" smtClean="0">
                <a:latin typeface="Times New Roman" panose="02020603050405020304" pitchFamily="18" charset="0"/>
                <a:cs typeface="Times New Roman" panose="02020603050405020304" pitchFamily="18" charset="0"/>
              </a:rPr>
              <a:t>(t</a:t>
            </a:r>
            <a:r>
              <a:rPr lang="ru-RU" altLang="ru-RU" sz="2800" baseline="30000" smtClean="0">
                <a:latin typeface="Times New Roman" panose="02020603050405020304" pitchFamily="18" charset="0"/>
                <a:cs typeface="Times New Roman" panose="02020603050405020304" pitchFamily="18" charset="0"/>
              </a:rPr>
              <a:t>в</a:t>
            </a:r>
            <a:r>
              <a:rPr lang="ru-RU" altLang="ru-RU" sz="2800" smtClean="0">
                <a:latin typeface="Times New Roman" panose="02020603050405020304" pitchFamily="18" charset="0"/>
                <a:cs typeface="Times New Roman" panose="02020603050405020304" pitchFamily="18" charset="0"/>
              </a:rPr>
              <a:t>)</a:t>
            </a:r>
            <a:r>
              <a:rPr lang="en-US" altLang="ru-RU" sz="2800" smtClean="0">
                <a:latin typeface="Times New Roman" panose="02020603050405020304" pitchFamily="18" charset="0"/>
                <a:cs typeface="Times New Roman" panose="02020603050405020304" pitchFamily="18" charset="0"/>
              </a:rPr>
              <a:t>, t</a:t>
            </a:r>
            <a:r>
              <a:rPr lang="ru-RU" altLang="ru-RU" sz="2800" baseline="-14000" smtClean="0">
                <a:latin typeface="Times New Roman" panose="02020603050405020304" pitchFamily="18" charset="0"/>
                <a:cs typeface="Times New Roman" panose="02020603050405020304" pitchFamily="18" charset="0"/>
              </a:rPr>
              <a:t>н</a:t>
            </a:r>
            <a:r>
              <a:rPr lang="ru-RU" altLang="ru-RU" sz="2800" baseline="30000" smtClean="0">
                <a:latin typeface="Times New Roman" panose="02020603050405020304" pitchFamily="18" charset="0"/>
                <a:cs typeface="Times New Roman" panose="02020603050405020304" pitchFamily="18" charset="0"/>
              </a:rPr>
              <a:t>в </a:t>
            </a:r>
            <a:r>
              <a:rPr lang="ru-RU" altLang="ru-RU" sz="2800" smtClean="0">
                <a:latin typeface="Times New Roman" panose="02020603050405020304" pitchFamily="18" charset="0"/>
                <a:cs typeface="Times New Roman" panose="02020603050405020304" pitchFamily="18" charset="0"/>
              </a:rPr>
              <a:t>, К</a:t>
            </a:r>
            <a:r>
              <a:rPr lang="ru-RU" altLang="ru-RU" sz="2800" baseline="-18000" smtClean="0">
                <a:latin typeface="Times New Roman" panose="02020603050405020304" pitchFamily="18" charset="0"/>
                <a:cs typeface="Times New Roman" panose="02020603050405020304" pitchFamily="18" charset="0"/>
              </a:rPr>
              <a:t>г </a:t>
            </a:r>
            <a:r>
              <a:rPr lang="ru-RU" altLang="ru-RU" sz="2800" smtClean="0">
                <a:latin typeface="Times New Roman" panose="02020603050405020304" pitchFamily="18" charset="0"/>
                <a:cs typeface="Times New Roman" panose="02020603050405020304" pitchFamily="18" charset="0"/>
              </a:rPr>
              <a:t>, К</a:t>
            </a:r>
            <a:r>
              <a:rPr lang="ru-RU" altLang="ru-RU" sz="2800" baseline="-18000" smtClean="0">
                <a:latin typeface="Times New Roman" panose="02020603050405020304" pitchFamily="18" charset="0"/>
                <a:cs typeface="Times New Roman" panose="02020603050405020304" pitchFamily="18" charset="0"/>
              </a:rPr>
              <a:t>ог </a:t>
            </a:r>
            <a:endParaRPr lang="el-GR" altLang="ru-RU" sz="2800" baseline="-18000" smtClean="0">
              <a:latin typeface="Times New Roman" panose="02020603050405020304" pitchFamily="18" charset="0"/>
              <a:cs typeface="Times New Roman" panose="02020603050405020304" pitchFamily="18" charset="0"/>
            </a:endParaRPr>
          </a:p>
        </p:txBody>
      </p:sp>
      <p:sp>
        <p:nvSpPr>
          <p:cNvPr id="109571" name="Rectangle 5"/>
          <p:cNvSpPr>
            <a:spLocks noChangeArrowheads="1"/>
          </p:cNvSpPr>
          <p:nvPr/>
        </p:nvSpPr>
        <p:spPr bwMode="auto">
          <a:xfrm>
            <a:off x="0" y="3789363"/>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09563"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latin typeface="Times New Roman" panose="02020603050405020304" pitchFamily="18" charset="0"/>
              </a:rPr>
              <a:t>Отказ простой системы в случайный момент времени </a:t>
            </a:r>
            <a:r>
              <a:rPr lang="en-US" altLang="ru-RU" sz="2400" baseline="0">
                <a:latin typeface="Times New Roman" panose="02020603050405020304" pitchFamily="18" charset="0"/>
              </a:rPr>
              <a:t>t</a:t>
            </a:r>
            <a:r>
              <a:rPr lang="en-US" altLang="ru-RU" sz="2400" baseline="-25000">
                <a:latin typeface="Times New Roman" panose="02020603050405020304" pitchFamily="18" charset="0"/>
              </a:rPr>
              <a:t>j</a:t>
            </a:r>
            <a:r>
              <a:rPr lang="en-US" altLang="ru-RU" sz="2400" baseline="0">
                <a:latin typeface="Times New Roman" panose="02020603050405020304" pitchFamily="18" charset="0"/>
              </a:rPr>
              <a:t> </a:t>
            </a:r>
            <a:r>
              <a:rPr lang="ru-RU" altLang="ru-RU" sz="2400" baseline="0">
                <a:latin typeface="Times New Roman" panose="02020603050405020304" pitchFamily="18" charset="0"/>
              </a:rPr>
              <a:t>	всегда обусловлен отказом какого-либо ее элемента.</a:t>
            </a:r>
          </a:p>
          <a:p>
            <a:pPr algn="just" eaLnBrk="1" hangingPunct="1"/>
            <a:r>
              <a:rPr lang="ru-RU" altLang="ru-RU" sz="2400" baseline="0">
                <a:latin typeface="Times New Roman" panose="02020603050405020304" pitchFamily="18" charset="0"/>
              </a:rPr>
              <a:t>Обратное утверждение неверно: отказ конкретного элемента далеко не</a:t>
            </a:r>
            <a:r>
              <a:rPr lang="ru-RU" altLang="ru-RU" sz="2400" b="1" baseline="0">
                <a:latin typeface="Times New Roman" panose="02020603050405020304" pitchFamily="18" charset="0"/>
              </a:rPr>
              <a:t> </a:t>
            </a:r>
            <a:r>
              <a:rPr lang="ru-RU" altLang="ru-RU" sz="2400" baseline="0">
                <a:latin typeface="Times New Roman" panose="02020603050405020304" pitchFamily="18" charset="0"/>
              </a:rPr>
              <a:t>всегда означает отказ системы.</a:t>
            </a:r>
          </a:p>
        </p:txBody>
      </p:sp>
      <p:sp>
        <p:nvSpPr>
          <p:cNvPr id="109572" name="Rectangle 6"/>
          <p:cNvSpPr>
            <a:spLocks noChangeArrowheads="1"/>
          </p:cNvSpPr>
          <p:nvPr/>
        </p:nvSpPr>
        <p:spPr bwMode="auto">
          <a:xfrm>
            <a:off x="0" y="5516563"/>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06388"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latin typeface="Times New Roman" panose="02020603050405020304" pitchFamily="18" charset="0"/>
              </a:rPr>
              <a:t>Элемент </a:t>
            </a:r>
            <a:r>
              <a:rPr lang="ru-RU" altLang="ru-RU" sz="2400" b="1" baseline="0">
                <a:latin typeface="Times New Roman" panose="02020603050405020304" pitchFamily="18" charset="0"/>
              </a:rPr>
              <a:t>основным - </a:t>
            </a:r>
            <a:r>
              <a:rPr lang="ru-RU" altLang="ru-RU" sz="2400" baseline="0">
                <a:latin typeface="Times New Roman" panose="02020603050405020304" pitchFamily="18" charset="0"/>
              </a:rPr>
              <a:t>если его отказ вызывает отказ </a:t>
            </a:r>
            <a:r>
              <a:rPr lang="ru-RU" altLang="ru-RU" sz="2400" b="1" baseline="0">
                <a:latin typeface="Times New Roman" panose="02020603050405020304" pitchFamily="18" charset="0"/>
              </a:rPr>
              <a:t>простой </a:t>
            </a:r>
            <a:r>
              <a:rPr lang="ru-RU" altLang="ru-RU" sz="2400" baseline="0">
                <a:latin typeface="Times New Roman" panose="02020603050405020304" pitchFamily="18" charset="0"/>
              </a:rPr>
              <a:t>системы.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0" y="0"/>
            <a:ext cx="9144000" cy="6858000"/>
          </a:xfrm>
        </p:spPr>
        <p:txBody>
          <a:bodyPr/>
          <a:lstStyle/>
          <a:p>
            <a:pPr algn="ctr" eaLnBrk="1" hangingPunct="1">
              <a:spcBef>
                <a:spcPct val="0"/>
              </a:spcBef>
              <a:buFontTx/>
              <a:buNone/>
            </a:pPr>
            <a:r>
              <a:rPr lang="ru-RU" altLang="ru-RU" sz="2400" smtClean="0">
                <a:latin typeface="Times New Roman" panose="02020603050405020304" pitchFamily="18" charset="0"/>
              </a:rPr>
              <a:t>	 </a:t>
            </a:r>
            <a:r>
              <a:rPr lang="ru-RU" altLang="ru-RU" sz="1800" smtClean="0">
                <a:latin typeface="Times New Roman" panose="02020603050405020304" pitchFamily="18" charset="0"/>
              </a:rPr>
              <a:t>Надежность простых технических систем</a:t>
            </a:r>
            <a:r>
              <a:rPr lang="ru-RU" altLang="ru-RU" smtClean="0"/>
              <a:t> </a:t>
            </a:r>
          </a:p>
          <a:p>
            <a:pPr algn="just" eaLnBrk="1" hangingPunct="1">
              <a:spcBef>
                <a:spcPct val="0"/>
              </a:spcBef>
              <a:buFontTx/>
              <a:buNone/>
            </a:pPr>
            <a:r>
              <a:rPr lang="ru-RU" altLang="ru-RU" smtClean="0"/>
              <a:t>	</a:t>
            </a:r>
          </a:p>
          <a:p>
            <a:pPr algn="just" eaLnBrk="1" hangingPunct="1">
              <a:lnSpc>
                <a:spcPct val="110000"/>
              </a:lnSpc>
              <a:spcBef>
                <a:spcPct val="0"/>
              </a:spcBef>
              <a:buFontTx/>
              <a:buNone/>
            </a:pPr>
            <a:r>
              <a:rPr lang="ru-RU" altLang="ru-RU" smtClean="0"/>
              <a:t>	</a:t>
            </a:r>
            <a:r>
              <a:rPr lang="ru-RU" altLang="ru-RU" sz="2400" smtClean="0">
                <a:latin typeface="Times New Roman" panose="02020603050405020304" pitchFamily="18" charset="0"/>
              </a:rPr>
              <a:t>Элемент называется </a:t>
            </a:r>
            <a:r>
              <a:rPr lang="ru-RU" altLang="ru-RU" sz="2400" b="1" smtClean="0">
                <a:latin typeface="Times New Roman" panose="02020603050405020304" pitchFamily="18" charset="0"/>
              </a:rPr>
              <a:t>избыточным </a:t>
            </a:r>
            <a:r>
              <a:rPr lang="ru-RU" altLang="ru-RU" sz="2400" smtClean="0">
                <a:latin typeface="Times New Roman" panose="02020603050405020304" pitchFamily="18" charset="0"/>
              </a:rPr>
              <a:t>или </a:t>
            </a:r>
            <a:r>
              <a:rPr lang="ru-RU" altLang="ru-RU" sz="2400" b="1" smtClean="0">
                <a:latin typeface="Times New Roman" panose="02020603050405020304" pitchFamily="18" charset="0"/>
              </a:rPr>
              <a:t>резервным, </a:t>
            </a:r>
            <a:r>
              <a:rPr lang="ru-RU" altLang="ru-RU" sz="2400" smtClean="0">
                <a:latin typeface="Times New Roman" panose="02020603050405020304" pitchFamily="18" charset="0"/>
              </a:rPr>
              <a:t>если его</a:t>
            </a:r>
            <a:r>
              <a:rPr lang="ru-RU" altLang="ru-RU" sz="2400" b="1" smtClean="0">
                <a:latin typeface="Times New Roman" panose="02020603050405020304" pitchFamily="18" charset="0"/>
              </a:rPr>
              <a:t> </a:t>
            </a:r>
            <a:r>
              <a:rPr lang="ru-RU" altLang="ru-RU" sz="2400" smtClean="0">
                <a:latin typeface="Times New Roman" panose="02020603050405020304" pitchFamily="18" charset="0"/>
              </a:rPr>
              <a:t>отказ не ведет к отказу системы (формально резервный элемент -"лишний" и его можно удалить в целях упрощения системы и снижения ее стоимости).</a:t>
            </a:r>
          </a:p>
          <a:p>
            <a:pPr algn="just" eaLnBrk="1" hangingPunct="1">
              <a:lnSpc>
                <a:spcPct val="110000"/>
              </a:lnSpc>
              <a:buFontTx/>
              <a:buNone/>
            </a:pPr>
            <a:r>
              <a:rPr lang="ru-RU" altLang="ru-RU" sz="2400" smtClean="0">
                <a:latin typeface="Times New Roman" panose="02020603050405020304" pitchFamily="18" charset="0"/>
              </a:rPr>
              <a:t>	</a:t>
            </a:r>
          </a:p>
          <a:p>
            <a:pPr algn="just" eaLnBrk="1" hangingPunct="1">
              <a:lnSpc>
                <a:spcPct val="110000"/>
              </a:lnSpc>
              <a:buFontTx/>
              <a:buNone/>
            </a:pPr>
            <a:r>
              <a:rPr lang="ru-RU" altLang="ru-RU" sz="2400" smtClean="0">
                <a:latin typeface="Times New Roman" panose="02020603050405020304" pitchFamily="18" charset="0"/>
              </a:rPr>
              <a:t>	Система, содержащая только основные элементы, называется </a:t>
            </a:r>
            <a:r>
              <a:rPr lang="ru-RU" altLang="ru-RU" sz="2400" b="1" smtClean="0">
                <a:latin typeface="Times New Roman" panose="02020603050405020304" pitchFamily="18" charset="0"/>
              </a:rPr>
              <a:t>безызбыточной </a:t>
            </a:r>
            <a:r>
              <a:rPr lang="ru-RU" altLang="ru-RU" sz="2400" smtClean="0">
                <a:latin typeface="Times New Roman" panose="02020603050405020304" pitchFamily="18" charset="0"/>
              </a:rPr>
              <a:t>или </a:t>
            </a:r>
            <a:r>
              <a:rPr lang="ru-RU" altLang="ru-RU" sz="2400" b="1" smtClean="0">
                <a:latin typeface="Times New Roman" panose="02020603050405020304" pitchFamily="18" charset="0"/>
              </a:rPr>
              <a:t>нерезервированной </a:t>
            </a:r>
            <a:r>
              <a:rPr lang="ru-RU" altLang="ru-RU" sz="2400" smtClean="0">
                <a:latin typeface="Times New Roman" panose="02020603050405020304" pitchFamily="18" charset="0"/>
              </a:rPr>
              <a:t>системой.</a:t>
            </a:r>
          </a:p>
          <a:p>
            <a:pPr algn="just" eaLnBrk="1" hangingPunct="1">
              <a:lnSpc>
                <a:spcPct val="110000"/>
              </a:lnSpc>
              <a:buFontTx/>
              <a:buNone/>
            </a:pPr>
            <a:r>
              <a:rPr lang="ru-RU" altLang="ru-RU" sz="2400" smtClean="0">
                <a:latin typeface="Times New Roman" panose="02020603050405020304" pitchFamily="18" charset="0"/>
              </a:rPr>
              <a:t>	</a:t>
            </a:r>
          </a:p>
          <a:p>
            <a:pPr algn="just" eaLnBrk="1" hangingPunct="1">
              <a:lnSpc>
                <a:spcPct val="110000"/>
              </a:lnSpc>
              <a:buFontTx/>
              <a:buNone/>
            </a:pPr>
            <a:r>
              <a:rPr lang="ru-RU" altLang="ru-RU" sz="2400" smtClean="0">
                <a:latin typeface="Times New Roman" panose="02020603050405020304" pitchFamily="18" charset="0"/>
              </a:rPr>
              <a:t>	Система, содержащая избыточные элементы, является </a:t>
            </a:r>
            <a:r>
              <a:rPr lang="ru-RU" altLang="ru-RU" sz="2400" b="1" smtClean="0">
                <a:latin typeface="Times New Roman" panose="02020603050405020304" pitchFamily="18" charset="0"/>
              </a:rPr>
              <a:t>избыточной или резервированной.</a:t>
            </a:r>
            <a:endParaRPr lang="ru-RU" altLang="ru-RU" sz="2400" smtClean="0">
              <a:latin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95288" y="476250"/>
            <a:ext cx="8229600" cy="692150"/>
          </a:xfrm>
        </p:spPr>
        <p:txBody>
          <a:bodyPr/>
          <a:lstStyle/>
          <a:p>
            <a:pPr eaLnBrk="1" hangingPunct="1"/>
            <a:r>
              <a:rPr lang="ru-RU" altLang="ru-RU" sz="1800" smtClean="0">
                <a:latin typeface="Times New Roman" panose="02020603050405020304" pitchFamily="18" charset="0"/>
              </a:rPr>
              <a:t>Примеры систем.</a:t>
            </a:r>
            <a:br>
              <a:rPr lang="ru-RU" altLang="ru-RU" sz="1800" smtClean="0">
                <a:latin typeface="Times New Roman" panose="02020603050405020304" pitchFamily="18" charset="0"/>
              </a:rPr>
            </a:br>
            <a:r>
              <a:rPr lang="ru-RU" altLang="ru-RU" sz="3200" smtClean="0">
                <a:latin typeface="Times New Roman" panose="02020603050405020304" pitchFamily="18" charset="0"/>
              </a:rPr>
              <a:t/>
            </a:r>
            <a:br>
              <a:rPr lang="ru-RU" altLang="ru-RU" sz="3200" smtClean="0">
                <a:latin typeface="Times New Roman" panose="02020603050405020304" pitchFamily="18" charset="0"/>
              </a:rPr>
            </a:br>
            <a:endParaRPr lang="ru-RU" altLang="ru-RU" sz="1800" smtClean="0">
              <a:latin typeface="Times New Roman" panose="02020603050405020304" pitchFamily="18" charset="0"/>
            </a:endParaRPr>
          </a:p>
        </p:txBody>
      </p:sp>
      <p:sp>
        <p:nvSpPr>
          <p:cNvPr id="111619" name="Rectangle 3"/>
          <p:cNvSpPr>
            <a:spLocks noGrp="1" noChangeArrowheads="1"/>
          </p:cNvSpPr>
          <p:nvPr>
            <p:ph type="body" idx="1"/>
          </p:nvPr>
        </p:nvSpPr>
        <p:spPr/>
        <p:txBody>
          <a:bodyPr/>
          <a:lstStyle/>
          <a:p>
            <a:pPr eaLnBrk="1" hangingPunct="1"/>
            <a:endParaRPr lang="ru-RU" altLang="ru-RU" b="1" smtClean="0"/>
          </a:p>
          <a:p>
            <a:pPr eaLnBrk="1" hangingPunct="1"/>
            <a:endParaRPr lang="ru-RU" altLang="ru-RU" smtClean="0"/>
          </a:p>
        </p:txBody>
      </p:sp>
      <p:pic>
        <p:nvPicPr>
          <p:cNvPr id="111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865438"/>
            <a:ext cx="48244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5"/>
          <p:cNvSpPr>
            <a:spLocks noChangeArrowheads="1"/>
          </p:cNvSpPr>
          <p:nvPr/>
        </p:nvSpPr>
        <p:spPr bwMode="auto">
          <a:xfrm>
            <a:off x="0" y="3571875"/>
            <a:ext cx="91440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Измерительная система состоит из элементов: Д - датчик, НП - нормирующий преобразователь, ЛС - линия связи, ВП - вторичный преобразователь, И - измеритель, Р - регистратор. </a:t>
            </a:r>
          </a:p>
          <a:p>
            <a:pPr algn="just" eaLnBrk="1" hangingPunct="1">
              <a:lnSpc>
                <a:spcPct val="110000"/>
              </a:lnSpc>
            </a:pPr>
            <a:r>
              <a:rPr lang="ru-RU" altLang="ru-RU" sz="2400" baseline="0">
                <a:latin typeface="Times New Roman" panose="02020603050405020304" pitchFamily="18" charset="0"/>
              </a:rPr>
              <a:t>Эта система работоспособна, если существует цепь Д-Р (при отказе типа "обрыв").</a:t>
            </a:r>
          </a:p>
          <a:p>
            <a:pPr algn="just" eaLnBrk="1" hangingPunct="1">
              <a:lnSpc>
                <a:spcPct val="110000"/>
              </a:lnSpc>
            </a:pPr>
            <a:r>
              <a:rPr lang="ru-RU" altLang="ru-RU" sz="2400" baseline="0">
                <a:latin typeface="Times New Roman" panose="02020603050405020304" pitchFamily="18" charset="0"/>
              </a:rPr>
              <a:t>Каждый из этих элементов является основным, а вся система будет безызбыточной.</a:t>
            </a:r>
          </a:p>
        </p:txBody>
      </p:sp>
      <p:pic>
        <p:nvPicPr>
          <p:cNvPr id="1116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88" y="1296988"/>
            <a:ext cx="28860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Rectangle 11"/>
          <p:cNvSpPr>
            <a:spLocks noChangeArrowheads="1"/>
          </p:cNvSpPr>
          <p:nvPr/>
        </p:nvSpPr>
        <p:spPr bwMode="auto">
          <a:xfrm>
            <a:off x="-4503738" y="6048375"/>
            <a:ext cx="9144001"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baseline="0"/>
          </a:p>
        </p:txBody>
      </p:sp>
      <p:sp>
        <p:nvSpPr>
          <p:cNvPr id="111624" name="Rectangle 13"/>
          <p:cNvSpPr>
            <a:spLocks noChangeArrowheads="1"/>
          </p:cNvSpPr>
          <p:nvPr/>
        </p:nvSpPr>
        <p:spPr bwMode="auto">
          <a:xfrm>
            <a:off x="0" y="1196975"/>
            <a:ext cx="91440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03213"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600" i="1" baseline="0">
                <a:solidFill>
                  <a:srgbClr val="000000"/>
                </a:solidFill>
                <a:cs typeface="Times New Roman" panose="02020603050405020304" pitchFamily="18" charset="0"/>
              </a:rPr>
              <a:t> </a:t>
            </a:r>
            <a:r>
              <a:rPr lang="ru-RU" altLang="ru-RU" sz="2400" baseline="0">
                <a:solidFill>
                  <a:srgbClr val="000000"/>
                </a:solidFill>
                <a:latin typeface="Times New Roman" panose="02020603050405020304" pitchFamily="18" charset="0"/>
                <a:cs typeface="Times New Roman" panose="02020603050405020304" pitchFamily="18" charset="0"/>
              </a:rPr>
              <a:t>Система из трех последовательно включенных электроламп в цепи АБ является безызбыточной. </a:t>
            </a:r>
            <a:endParaRPr lang="ru-RU" altLang="ru-RU" sz="2400" baseline="0">
              <a:solidFill>
                <a:srgbClr val="000000"/>
              </a:solidFill>
              <a:latin typeface="Times New Roman" panose="02020603050405020304" pitchFamily="18" charset="0"/>
            </a:endParaRPr>
          </a:p>
          <a:p>
            <a:pPr eaLnBrk="1" hangingPunct="1"/>
            <a:r>
              <a:rPr lang="ru-RU" altLang="ru-RU" sz="2400" baseline="0">
                <a:solidFill>
                  <a:srgbClr val="000000"/>
                </a:solidFill>
                <a:latin typeface="Times New Roman" panose="02020603050405020304" pitchFamily="18" charset="0"/>
              </a:rPr>
              <a:t>Отказ типа </a:t>
            </a:r>
            <a:r>
              <a:rPr lang="ru-RU" altLang="ru-RU" sz="2400" b="1" baseline="0">
                <a:solidFill>
                  <a:srgbClr val="000000"/>
                </a:solidFill>
                <a:latin typeface="Times New Roman" panose="02020603050405020304" pitchFamily="18" charset="0"/>
              </a:rPr>
              <a:t>"обрыв" </a:t>
            </a:r>
            <a:r>
              <a:rPr lang="ru-RU" altLang="ru-RU" sz="2400" baseline="0">
                <a:solidFill>
                  <a:srgbClr val="000000"/>
                </a:solidFill>
                <a:latin typeface="Times New Roman" panose="02020603050405020304" pitchFamily="18" charset="0"/>
              </a:rPr>
              <a:t>любой электролампы приводит к отказу всей осветительной системы</a:t>
            </a:r>
            <a:r>
              <a:rPr lang="ru-RU" altLang="ru-RU" sz="2400" baseline="0">
                <a:solidFill>
                  <a:srgbClr val="000000"/>
                </a:solidFill>
                <a:latin typeface="Times New Roman" panose="02020603050405020304" pitchFamily="18" charset="0"/>
                <a:cs typeface="Times New Roman" panose="02020603050405020304" pitchFamily="18" charset="0"/>
              </a:rPr>
              <a:t> </a:t>
            </a:r>
            <a:endParaRPr lang="ru-RU" altLang="ru-RU" sz="2400" baseline="0">
              <a:latin typeface="Times New Roman" panose="02020603050405020304" pitchFamily="18" charset="0"/>
            </a:endParaRPr>
          </a:p>
          <a:p>
            <a:endParaRPr lang="ru-RU" altLang="ru-RU" sz="2400" baseline="0">
              <a:latin typeface="Times New Roman" panose="02020603050405020304" pitchFamily="18" charset="0"/>
            </a:endParaRPr>
          </a:p>
        </p:txBody>
      </p:sp>
      <p:pic>
        <p:nvPicPr>
          <p:cNvPr id="11162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668338"/>
            <a:ext cx="3816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0"/>
            <a:ext cx="8229600" cy="333375"/>
          </a:xfrm>
        </p:spPr>
        <p:txBody>
          <a:bodyPr/>
          <a:lstStyle/>
          <a:p>
            <a:pPr eaLnBrk="1" hangingPunct="1"/>
            <a:r>
              <a:rPr lang="ru-RU" altLang="ru-RU" sz="1800" smtClean="0">
                <a:latin typeface="Times New Roman" panose="02020603050405020304" pitchFamily="18" charset="0"/>
              </a:rPr>
              <a:t>Примеры систем</a:t>
            </a:r>
          </a:p>
        </p:txBody>
      </p:sp>
      <p:pic>
        <p:nvPicPr>
          <p:cNvPr id="11264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27313" y="558800"/>
            <a:ext cx="2016125" cy="676275"/>
          </a:xfrm>
          <a:noFill/>
        </p:spPr>
      </p:pic>
      <p:sp>
        <p:nvSpPr>
          <p:cNvPr id="112644" name="Rectangle 5"/>
          <p:cNvSpPr>
            <a:spLocks noChangeArrowheads="1"/>
          </p:cNvSpPr>
          <p:nvPr/>
        </p:nvSpPr>
        <p:spPr bwMode="auto">
          <a:xfrm>
            <a:off x="0" y="1268413"/>
            <a:ext cx="91440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baseline="0">
                <a:solidFill>
                  <a:srgbClr val="000000"/>
                </a:solidFill>
                <a:latin typeface="Times New Roman" panose="02020603050405020304" pitchFamily="18" charset="0"/>
              </a:rPr>
              <a:t>Пропорционально-интегральный регулятор состоит из трех элементов: усилителя П, интегратора И, сумматора ∑.</a:t>
            </a:r>
          </a:p>
          <a:p>
            <a:pPr eaLnBrk="1" hangingPunct="1"/>
            <a:endParaRPr lang="ru-RU" altLang="ru-RU" baseline="0">
              <a:latin typeface="Times New Roman" panose="02020603050405020304" pitchFamily="18" charset="0"/>
            </a:endParaRPr>
          </a:p>
          <a:p>
            <a:pPr algn="just" eaLnBrk="1" hangingPunct="1"/>
            <a:r>
              <a:rPr lang="ru-RU" altLang="ru-RU" sz="2000" baseline="0">
                <a:solidFill>
                  <a:srgbClr val="000000"/>
                </a:solidFill>
                <a:latin typeface="Times New Roman" panose="02020603050405020304" pitchFamily="18" charset="0"/>
              </a:rPr>
              <a:t>Отказ типа "обрыв" или "короткое замыкание" любого элемента ведет к отказу всего регулятора, превращая его из ПИ- в И- или П -регулятор или к разрыву цепи </a:t>
            </a:r>
            <a:r>
              <a:rPr lang="ru-RU" altLang="ru-RU" sz="2000" i="1" baseline="0">
                <a:solidFill>
                  <a:srgbClr val="000000"/>
                </a:solidFill>
                <a:latin typeface="Times New Roman" panose="02020603050405020304" pitchFamily="18" charset="0"/>
              </a:rPr>
              <a:t>"х-у". </a:t>
            </a:r>
            <a:r>
              <a:rPr lang="ru-RU" altLang="ru-RU" sz="2000" baseline="0">
                <a:solidFill>
                  <a:srgbClr val="000000"/>
                </a:solidFill>
                <a:latin typeface="Times New Roman" panose="02020603050405020304" pitchFamily="18" charset="0"/>
              </a:rPr>
              <a:t>Следовательно, ПИ - регулятор относится к классу нерезервированных простых систем.</a:t>
            </a:r>
          </a:p>
        </p:txBody>
      </p:sp>
      <p:sp>
        <p:nvSpPr>
          <p:cNvPr id="112645" name="Rectangle 7"/>
          <p:cNvSpPr>
            <a:spLocks noChangeArrowheads="1"/>
          </p:cNvSpPr>
          <p:nvPr/>
        </p:nvSpPr>
        <p:spPr bwMode="auto">
          <a:xfrm>
            <a:off x="0" y="57150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endParaRPr lang="ru-RU" altLang="ru-RU" baseline="0"/>
          </a:p>
        </p:txBody>
      </p:sp>
      <p:pic>
        <p:nvPicPr>
          <p:cNvPr id="1126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429000"/>
            <a:ext cx="22320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Rectangle 9"/>
          <p:cNvSpPr>
            <a:spLocks noChangeArrowheads="1"/>
          </p:cNvSpPr>
          <p:nvPr/>
        </p:nvSpPr>
        <p:spPr bwMode="auto">
          <a:xfrm>
            <a:off x="0" y="4652963"/>
            <a:ext cx="91440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lnSpc>
                <a:spcPct val="110000"/>
              </a:lnSpc>
            </a:pPr>
            <a:r>
              <a:rPr lang="ru-RU" altLang="ru-RU" sz="2000" baseline="0">
                <a:latin typeface="Times New Roman" panose="02020603050405020304" pitchFamily="18" charset="0"/>
              </a:rPr>
              <a:t>Примером избыточной системы служит параллельное соединение трех электроламп. Такая система работоспособна, если существует цепь АБ, что возможно при исправности хотя бы одной электролампы. В системе имеются резервные и одна основная лампа. Отказы типа "обрыв" двух любых ("лишних") ламп не приводят к отказу системы. Однако указать, какая лампа "основная", а какая - "резервная", в такой избыточной системе нельзя.</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Примеры систем</a:t>
            </a:r>
          </a:p>
        </p:txBody>
      </p:sp>
      <p:sp>
        <p:nvSpPr>
          <p:cNvPr id="113667" name="Rectangle 5"/>
          <p:cNvSpPr>
            <a:spLocks noChangeArrowheads="1"/>
          </p:cNvSpPr>
          <p:nvPr/>
        </p:nvSpPr>
        <p:spPr bwMode="auto">
          <a:xfrm>
            <a:off x="0" y="2133600"/>
            <a:ext cx="9380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baseline="0"/>
          </a:p>
        </p:txBody>
      </p:sp>
      <p:pic>
        <p:nvPicPr>
          <p:cNvPr id="113668"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39975" y="620713"/>
            <a:ext cx="4319588" cy="2560637"/>
          </a:xfrm>
          <a:noFill/>
        </p:spPr>
      </p:pic>
      <p:sp>
        <p:nvSpPr>
          <p:cNvPr id="113669" name="Rectangle 8"/>
          <p:cNvSpPr>
            <a:spLocks noChangeArrowheads="1"/>
          </p:cNvSpPr>
          <p:nvPr/>
        </p:nvSpPr>
        <p:spPr bwMode="auto">
          <a:xfrm>
            <a:off x="0" y="3141663"/>
            <a:ext cx="914400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Д</a:t>
            </a:r>
            <a:r>
              <a:rPr lang="ru-RU" altLang="ru-RU" sz="2000" baseline="-20000">
                <a:latin typeface="Times New Roman" panose="02020603050405020304" pitchFamily="18" charset="0"/>
              </a:rPr>
              <a:t>1</a:t>
            </a:r>
            <a:r>
              <a:rPr lang="ru-RU" altLang="ru-RU" sz="2000" baseline="0">
                <a:latin typeface="Times New Roman" panose="02020603050405020304" pitchFamily="18" charset="0"/>
              </a:rPr>
              <a:t>,Д</a:t>
            </a:r>
            <a:r>
              <a:rPr lang="ru-RU" altLang="ru-RU" sz="2000" baseline="-20000">
                <a:latin typeface="Times New Roman" panose="02020603050405020304" pitchFamily="18" charset="0"/>
              </a:rPr>
              <a:t>2</a:t>
            </a:r>
            <a:r>
              <a:rPr lang="ru-RU" altLang="ru-RU" sz="2000" baseline="0">
                <a:latin typeface="Times New Roman" panose="02020603050405020304" pitchFamily="18" charset="0"/>
              </a:rPr>
              <a:t> - датчики; НП, ВП - нормирующий и вторичный преобразователи; </a:t>
            </a:r>
          </a:p>
          <a:p>
            <a:pPr algn="just" eaLnBrk="1" hangingPunct="1"/>
            <a:r>
              <a:rPr lang="ru-RU" altLang="ru-RU" sz="2000" baseline="0">
                <a:latin typeface="Times New Roman" panose="02020603050405020304" pitchFamily="18" charset="0"/>
              </a:rPr>
              <a:t>ЛС - линия связи; И - измеритель; Р - регистратор; ИМ- исполнительный механизм; РО - регистрирующий орган; ТОУ -технологический объект управления; К</a:t>
            </a:r>
            <a:r>
              <a:rPr lang="ru-RU" altLang="ru-RU" sz="2000" baseline="-25000">
                <a:latin typeface="Times New Roman" panose="02020603050405020304" pitchFamily="18" charset="0"/>
              </a:rPr>
              <a:t>1</a:t>
            </a:r>
            <a:r>
              <a:rPr lang="ru-RU" altLang="ru-RU" sz="2000" baseline="0">
                <a:latin typeface="Times New Roman" panose="02020603050405020304" pitchFamily="18" charset="0"/>
              </a:rPr>
              <a:t> К</a:t>
            </a:r>
            <a:r>
              <a:rPr lang="ru-RU" altLang="ru-RU" sz="2000" baseline="-25000">
                <a:latin typeface="Times New Roman" panose="02020603050405020304" pitchFamily="18" charset="0"/>
              </a:rPr>
              <a:t>2</a:t>
            </a:r>
            <a:r>
              <a:rPr lang="ru-RU" altLang="ru-RU" sz="2000" baseline="0">
                <a:latin typeface="Times New Roman" panose="02020603050405020304" pitchFamily="18" charset="0"/>
              </a:rPr>
              <a:t> - каналы измерения.</a:t>
            </a:r>
          </a:p>
          <a:p>
            <a:pPr algn="just" eaLnBrk="1" hangingPunct="1">
              <a:lnSpc>
                <a:spcPct val="110000"/>
              </a:lnSpc>
            </a:pPr>
            <a:r>
              <a:rPr lang="ru-RU" altLang="ru-RU" sz="2400" baseline="0">
                <a:latin typeface="Times New Roman" panose="02020603050405020304" pitchFamily="18" charset="0"/>
              </a:rPr>
              <a:t>Отказ типа "обрыв" любого из элементов канала К</a:t>
            </a:r>
            <a:r>
              <a:rPr lang="ru-RU" altLang="ru-RU" sz="2400" baseline="-25000">
                <a:latin typeface="Times New Roman" panose="02020603050405020304" pitchFamily="18" charset="0"/>
              </a:rPr>
              <a:t>1</a:t>
            </a:r>
            <a:r>
              <a:rPr lang="ru-RU" altLang="ru-RU" sz="2400" baseline="0">
                <a:latin typeface="Times New Roman" panose="02020603050405020304" pitchFamily="18" charset="0"/>
              </a:rPr>
              <a:t> или К</a:t>
            </a:r>
            <a:r>
              <a:rPr lang="ru-RU" altLang="ru-RU" sz="2400" baseline="-25000">
                <a:latin typeface="Times New Roman" panose="02020603050405020304" pitchFamily="18" charset="0"/>
              </a:rPr>
              <a:t>2</a:t>
            </a:r>
            <a:r>
              <a:rPr lang="ru-RU" altLang="ru-RU" sz="2400" baseline="0">
                <a:latin typeface="Times New Roman" panose="02020603050405020304" pitchFamily="18" charset="0"/>
              </a:rPr>
              <a:t> приводит к</a:t>
            </a:r>
            <a:r>
              <a:rPr lang="ru-RU" altLang="ru-RU" sz="2400" b="1" baseline="0">
                <a:latin typeface="Times New Roman" panose="02020603050405020304" pitchFamily="18" charset="0"/>
              </a:rPr>
              <a:t> </a:t>
            </a:r>
            <a:r>
              <a:rPr lang="ru-RU" altLang="ru-RU" sz="2400" baseline="0">
                <a:latin typeface="Times New Roman" panose="02020603050405020304" pitchFamily="18" charset="0"/>
              </a:rPr>
              <a:t>отказу только одного измерительного канала, но не всей резервированной системы.</a:t>
            </a:r>
          </a:p>
        </p:txBody>
      </p:sp>
      <p:sp>
        <p:nvSpPr>
          <p:cNvPr id="113670" name="Rectangle 9"/>
          <p:cNvSpPr>
            <a:spLocks noChangeArrowheads="1"/>
          </p:cNvSpPr>
          <p:nvPr/>
        </p:nvSpPr>
        <p:spPr bwMode="auto">
          <a:xfrm>
            <a:off x="0" y="5805488"/>
            <a:ext cx="9144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lnSpc>
                <a:spcPct val="110000"/>
              </a:lnSpc>
              <a:spcBef>
                <a:spcPct val="20000"/>
              </a:spcBef>
            </a:pPr>
            <a:r>
              <a:rPr lang="ru-RU" altLang="ru-RU" sz="2400" baseline="0">
                <a:latin typeface="Times New Roman" panose="02020603050405020304" pitchFamily="18" charset="0"/>
              </a:rPr>
              <a:t>Введение резервных элементов в систему повышает ее стоимость и одновременно надежность.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404813"/>
          </a:xfrm>
        </p:spPr>
        <p:txBody>
          <a:bodyPr/>
          <a:lstStyle/>
          <a:p>
            <a:pPr eaLnBrk="1" hangingPunct="1"/>
            <a:r>
              <a:rPr lang="ru-RU" altLang="ru-RU" sz="1800" b="1" smtClean="0">
                <a:latin typeface="Times New Roman" panose="02020603050405020304" pitchFamily="18" charset="0"/>
              </a:rPr>
              <a:t>основных понятий и определений</a:t>
            </a:r>
          </a:p>
        </p:txBody>
      </p:sp>
      <p:sp>
        <p:nvSpPr>
          <p:cNvPr id="13315" name="Rectangle 3"/>
          <p:cNvSpPr>
            <a:spLocks noGrp="1" noChangeArrowheads="1"/>
          </p:cNvSpPr>
          <p:nvPr>
            <p:ph type="body" idx="1"/>
          </p:nvPr>
        </p:nvSpPr>
        <p:spPr>
          <a:xfrm>
            <a:off x="0" y="476250"/>
            <a:ext cx="9144000" cy="6381750"/>
          </a:xfrm>
        </p:spPr>
        <p:txBody>
          <a:bodyPr/>
          <a:lstStyle/>
          <a:p>
            <a:pPr algn="just" eaLnBrk="1" hangingPunct="1">
              <a:lnSpc>
                <a:spcPct val="90000"/>
              </a:lnSpc>
              <a:buFontTx/>
              <a:buNone/>
            </a:pPr>
            <a:r>
              <a:rPr lang="ru-RU" altLang="ru-RU" smtClean="0">
                <a:latin typeface="Times New Roman" panose="02020603050405020304" pitchFamily="18" charset="0"/>
              </a:rPr>
              <a:t>	</a:t>
            </a:r>
            <a:r>
              <a:rPr lang="ru-RU" altLang="ru-RU" sz="2400" smtClean="0">
                <a:latin typeface="Times New Roman" panose="02020603050405020304" pitchFamily="18" charset="0"/>
              </a:rPr>
              <a:t>Один и тот же объект в различных условиях применения может быть отнесен к невосстанавливаемым (например, если он расположен в необслуживаемом помещении, куда запрещен доступ персонала во время работы технологического агрегата) и к восстанавливаемым, если персонал сразу же после отказа может начать восстановление. </a:t>
            </a:r>
          </a:p>
          <a:p>
            <a:pPr algn="just" eaLnBrk="1" hangingPunct="1">
              <a:lnSpc>
                <a:spcPct val="90000"/>
              </a:lnSpc>
              <a:buFontTx/>
              <a:buNone/>
            </a:pPr>
            <a:r>
              <a:rPr lang="ru-RU" altLang="ru-RU" sz="2400" smtClean="0">
                <a:latin typeface="Times New Roman" panose="02020603050405020304" pitchFamily="18" charset="0"/>
              </a:rPr>
              <a:t>	Само понятие «восстановление» следует понимать не только как корректировку, настройку, пайку или иные ремонтные операции по отношению к тем или иным техническим средствам, но и как замену этих средств.</a:t>
            </a:r>
          </a:p>
          <a:p>
            <a:pPr algn="just" eaLnBrk="1" hangingPunct="1">
              <a:lnSpc>
                <a:spcPct val="90000"/>
              </a:lnSpc>
              <a:buFontTx/>
              <a:buNone/>
            </a:pPr>
            <a:r>
              <a:rPr lang="ru-RU" altLang="ru-RU" sz="2400" smtClean="0">
                <a:latin typeface="Times New Roman" panose="02020603050405020304" pitchFamily="18" charset="0"/>
              </a:rPr>
              <a:t>	В принципе подавляющее большинство систем, применяемых для автоматизации технологических процессов, подлежит восстановлению после отказа, после чего они вновь продолжа­ют работу. То же относится к большей части технических средств; к числу невосстанавливаемых можно отнести только такие их элементы, как интегральные схемы, резисторы, кон­денсаторы и т. п.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0" y="0"/>
            <a:ext cx="9144000" cy="6858000"/>
          </a:xfrm>
        </p:spPr>
        <p:txBody>
          <a:bodyPr/>
          <a:lstStyle/>
          <a:p>
            <a:pPr algn="ctr" eaLnBrk="1" hangingPunct="1">
              <a:lnSpc>
                <a:spcPct val="110000"/>
              </a:lnSpc>
              <a:buFontTx/>
              <a:buNone/>
            </a:pPr>
            <a:r>
              <a:rPr lang="ru-RU" altLang="ru-RU" sz="2000" smtClean="0">
                <a:latin typeface="Times New Roman" panose="02020603050405020304" pitchFamily="18" charset="0"/>
              </a:rPr>
              <a:t>Способы описания функционирования технических систем в смысле их надежности</a:t>
            </a:r>
          </a:p>
          <a:p>
            <a:pPr algn="ctr" eaLnBrk="1" hangingPunct="1">
              <a:lnSpc>
                <a:spcPct val="110000"/>
              </a:lnSpc>
              <a:buFontTx/>
              <a:buNone/>
            </a:pPr>
            <a:r>
              <a:rPr lang="ru-RU" altLang="ru-RU" sz="2000" smtClean="0">
                <a:latin typeface="Times New Roman" panose="02020603050405020304" pitchFamily="18" charset="0"/>
              </a:rPr>
              <a:t>Существуют следующие способы описания функционирования технической системы в смысле ее надежности:</a:t>
            </a:r>
          </a:p>
          <a:p>
            <a:pPr algn="just" eaLnBrk="1" hangingPunct="1">
              <a:lnSpc>
                <a:spcPct val="110000"/>
              </a:lnSpc>
              <a:buFontTx/>
              <a:buChar char="-"/>
            </a:pPr>
            <a:r>
              <a:rPr lang="ru-RU" altLang="ru-RU" sz="2000" smtClean="0">
                <a:latin typeface="Times New Roman" panose="02020603050405020304" pitchFamily="18" charset="0"/>
              </a:rPr>
              <a:t>Структурная схема;</a:t>
            </a:r>
          </a:p>
          <a:p>
            <a:pPr algn="just" eaLnBrk="1" hangingPunct="1">
              <a:lnSpc>
                <a:spcPct val="110000"/>
              </a:lnSpc>
              <a:buFontTx/>
              <a:buChar char="-"/>
            </a:pPr>
            <a:r>
              <a:rPr lang="ru-RU" altLang="ru-RU" sz="2000" smtClean="0">
                <a:latin typeface="Times New Roman" panose="02020603050405020304" pitchFamily="18" charset="0"/>
              </a:rPr>
              <a:t>Функции алгебры логики;</a:t>
            </a:r>
          </a:p>
          <a:p>
            <a:pPr algn="just" eaLnBrk="1" hangingPunct="1">
              <a:lnSpc>
                <a:spcPct val="110000"/>
              </a:lnSpc>
              <a:buFontTx/>
              <a:buChar char="-"/>
            </a:pPr>
            <a:r>
              <a:rPr lang="ru-RU" altLang="ru-RU" sz="2000" smtClean="0">
                <a:latin typeface="Times New Roman" panose="02020603050405020304" pitchFamily="18" charset="0"/>
              </a:rPr>
              <a:t>Граф состояний;</a:t>
            </a:r>
          </a:p>
          <a:p>
            <a:pPr algn="just" eaLnBrk="1" hangingPunct="1">
              <a:lnSpc>
                <a:spcPct val="110000"/>
              </a:lnSpc>
              <a:buFontTx/>
              <a:buChar char="-"/>
            </a:pPr>
            <a:r>
              <a:rPr lang="ru-RU" altLang="ru-RU" sz="2000" smtClean="0">
                <a:latin typeface="Times New Roman" panose="02020603050405020304" pitchFamily="18" charset="0"/>
              </a:rPr>
              <a:t>Дифференциальные и алгеброические уравнения;</a:t>
            </a:r>
          </a:p>
          <a:p>
            <a:pPr algn="just" eaLnBrk="1" hangingPunct="1">
              <a:lnSpc>
                <a:spcPct val="110000"/>
              </a:lnSpc>
              <a:buFontTx/>
              <a:buChar char="-"/>
            </a:pPr>
            <a:r>
              <a:rPr lang="ru-RU" altLang="ru-RU" sz="2000" smtClean="0">
                <a:latin typeface="Times New Roman" panose="02020603050405020304" pitchFamily="18" charset="0"/>
              </a:rPr>
              <a:t>Интегральные уравнения. 	</a:t>
            </a:r>
          </a:p>
        </p:txBody>
      </p:sp>
      <p:sp>
        <p:nvSpPr>
          <p:cNvPr id="114691" name="Rectangle 5"/>
          <p:cNvSpPr>
            <a:spLocks noChangeArrowheads="1"/>
          </p:cNvSpPr>
          <p:nvPr/>
        </p:nvSpPr>
        <p:spPr bwMode="auto">
          <a:xfrm>
            <a:off x="0" y="3979863"/>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Каждый элемент сложной системы изображается в виде геометрической фигуры, чаще всего прямоугольника. Прямоугольники соединяют линиями таким образом, чтобы полученная структурная схема отображала условия работоспособности.</a:t>
            </a:r>
            <a:r>
              <a:rPr lang="ru-RU" altLang="ru-RU" sz="2400">
                <a:latin typeface="Times New Roman" panose="02020603050405020304" pitchFamily="18" charset="0"/>
              </a:rPr>
              <a:t>.</a:t>
            </a:r>
          </a:p>
        </p:txBody>
      </p:sp>
      <p:pic>
        <p:nvPicPr>
          <p:cNvPr id="1146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300663"/>
            <a:ext cx="3867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5013325"/>
            <a:ext cx="4572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274638"/>
            <a:ext cx="8229600" cy="130175"/>
          </a:xfrm>
        </p:spPr>
        <p:txBody>
          <a:bodyPr/>
          <a:lstStyle/>
          <a:p>
            <a:pPr eaLnBrk="1" hangingPunct="1"/>
            <a:r>
              <a:rPr lang="ru-RU" altLang="ru-RU" sz="1800" smtClean="0">
                <a:latin typeface="Times New Roman" panose="02020603050405020304" pitchFamily="18" charset="0"/>
              </a:rPr>
              <a:t>Структурные схемы надежности систем</a:t>
            </a:r>
          </a:p>
        </p:txBody>
      </p:sp>
      <p:sp>
        <p:nvSpPr>
          <p:cNvPr id="115715" name="Rectangle 3"/>
          <p:cNvSpPr>
            <a:spLocks noGrp="1" noChangeArrowheads="1"/>
          </p:cNvSpPr>
          <p:nvPr>
            <p:ph type="body" idx="1"/>
          </p:nvPr>
        </p:nvSpPr>
        <p:spPr>
          <a:xfrm>
            <a:off x="0" y="620713"/>
            <a:ext cx="9144000" cy="6237287"/>
          </a:xfrm>
        </p:spPr>
        <p:txBody>
          <a:bodyPr/>
          <a:lstStyle/>
          <a:p>
            <a:pPr algn="just" eaLnBrk="1" hangingPunct="1">
              <a:buFontTx/>
              <a:buNone/>
            </a:pPr>
            <a:r>
              <a:rPr lang="ru-RU" altLang="ru-RU" sz="2400" smtClean="0">
                <a:latin typeface="Times New Roman" panose="02020603050405020304" pitchFamily="18" charset="0"/>
              </a:rPr>
              <a:t>	</a:t>
            </a:r>
            <a:r>
              <a:rPr lang="ru-RU" altLang="ru-RU" sz="2000" smtClean="0">
                <a:latin typeface="Times New Roman" panose="02020603050405020304" pitchFamily="18" charset="0"/>
              </a:rPr>
              <a:t>Из структурных схем наглядно видны условия работоспособности. Система на рис. работоспособна, если все ее элементы исправны. Отказ любого элемента нарушает работоспособность системы, наступает ее отказ. </a:t>
            </a:r>
          </a:p>
          <a:p>
            <a:pPr algn="just" eaLnBrk="1" hangingPunct="1">
              <a:buFontTx/>
              <a:buNone/>
            </a:pPr>
            <a:r>
              <a:rPr lang="ru-RU" altLang="ru-RU" sz="2000" smtClean="0">
                <a:latin typeface="Times New Roman" panose="02020603050405020304" pitchFamily="18" charset="0"/>
              </a:rPr>
              <a:t>	Система на рис. работоспособна, если исправным является элемент 1 и любой один элемент дублированных пар, а также два любых элемента из трех резервированных с дробной кратностью </a:t>
            </a:r>
            <a:r>
              <a:rPr lang="ru-RU" altLang="ru-RU" sz="2000" i="1" smtClean="0">
                <a:latin typeface="Times New Roman" panose="02020603050405020304" pitchFamily="18" charset="0"/>
              </a:rPr>
              <a:t>т </a:t>
            </a:r>
            <a:r>
              <a:rPr lang="ru-RU" altLang="ru-RU" sz="2000" smtClean="0">
                <a:latin typeface="Times New Roman" panose="02020603050405020304" pitchFamily="18" charset="0"/>
              </a:rPr>
              <a:t>= 1/2 .</a:t>
            </a:r>
          </a:p>
        </p:txBody>
      </p:sp>
      <p:sp>
        <p:nvSpPr>
          <p:cNvPr id="115716" name="Rectangle 4"/>
          <p:cNvSpPr>
            <a:spLocks noChangeArrowheads="1"/>
          </p:cNvSpPr>
          <p:nvPr/>
        </p:nvSpPr>
        <p:spPr bwMode="auto">
          <a:xfrm>
            <a:off x="0" y="2781300"/>
            <a:ext cx="90360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Высокая наглядность— основное достоинство этого метода. Его недостатком является далеко не полная информация о функционировании системы. </a:t>
            </a:r>
          </a:p>
          <a:p>
            <a:pPr algn="just" eaLnBrk="1" hangingPunct="1"/>
            <a:r>
              <a:rPr lang="ru-RU" altLang="ru-RU" sz="2000" baseline="0">
                <a:latin typeface="Times New Roman" panose="02020603050405020304" pitchFamily="18" charset="0"/>
              </a:rPr>
              <a:t>Из рис. не ясно: ремонтируемая или неремонтируемая система, дублирование осуществлено равнонадежными элементами или нет, какова дисциплина обслуживания системы, если она ремонтируемая (количество ремонтных бригад, приоритетность обслуживания), какова кратность резервирования в случае резервирования с дробной кратностью.</a:t>
            </a:r>
          </a:p>
          <a:p>
            <a:pPr algn="just" eaLnBrk="1" hangingPunct="1"/>
            <a:r>
              <a:rPr lang="ru-RU" altLang="ru-RU" sz="2000" baseline="0">
                <a:latin typeface="Times New Roman" panose="02020603050405020304" pitchFamily="18" charset="0"/>
              </a:rPr>
              <a:t>Эти и ряд других недостатков требуют дополнительных описаний условий работоспособности системы. Только при этих условиях можно выполнить анализ системы по критериям надежности. </a:t>
            </a:r>
          </a:p>
          <a:p>
            <a:pPr algn="just" eaLnBrk="1" hangingPunct="1"/>
            <a:r>
              <a:rPr lang="ru-RU" altLang="ru-RU" sz="2000" baseline="0">
                <a:latin typeface="Times New Roman" panose="02020603050405020304" pitchFamily="18" charset="0"/>
              </a:rPr>
              <a:t>Структурная схема не является математической моделью функционирования системы.</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0"/>
            <a:ext cx="8229600" cy="188913"/>
          </a:xfrm>
        </p:spPr>
        <p:txBody>
          <a:bodyPr/>
          <a:lstStyle/>
          <a:p>
            <a:pPr eaLnBrk="1" hangingPunct="1"/>
            <a:r>
              <a:rPr lang="ru-RU" altLang="ru-RU" sz="1800" smtClean="0">
                <a:latin typeface="Times New Roman" panose="02020603050405020304" pitchFamily="18" charset="0"/>
              </a:rPr>
              <a:t>Структурные схемы надежности систем</a:t>
            </a:r>
          </a:p>
        </p:txBody>
      </p:sp>
      <p:sp>
        <p:nvSpPr>
          <p:cNvPr id="116739" name="Rectangle 3"/>
          <p:cNvSpPr>
            <a:spLocks noGrp="1" noChangeArrowheads="1"/>
          </p:cNvSpPr>
          <p:nvPr>
            <p:ph type="body" idx="1"/>
          </p:nvPr>
        </p:nvSpPr>
        <p:spPr>
          <a:xfrm>
            <a:off x="0" y="333375"/>
            <a:ext cx="9144000" cy="6524625"/>
          </a:xfrm>
        </p:spPr>
        <p:txBody>
          <a:bodyPr/>
          <a:lstStyle/>
          <a:p>
            <a:pPr algn="just" eaLnBrk="1" hangingPunct="1">
              <a:lnSpc>
                <a:spcPct val="110000"/>
              </a:lnSpc>
              <a:buFontTx/>
              <a:buNone/>
            </a:pPr>
            <a:r>
              <a:rPr lang="ru-RU" altLang="ru-RU" sz="2000" smtClean="0">
                <a:latin typeface="Times New Roman" panose="02020603050405020304" pitchFamily="18" charset="0"/>
              </a:rPr>
              <a:t>	При исследовании надежности простых систем используют графические представления функций и взаимосвязей элементов. При составлении надежностной структурной схемы некоторой системы все ее элементы соединяются между собой в цепи той или иной формы в зависимости от влияния элемента на работоспособность системы в целом. Так, если система безызбыточна, то ее структурная надежностная схема представляет собой последовательное соединение квадратиков-элементов с их номерами, именами или определяющими показателями надежности.</a:t>
            </a:r>
          </a:p>
          <a:p>
            <a:pPr algn="just" eaLnBrk="1" hangingPunct="1">
              <a:lnSpc>
                <a:spcPct val="110000"/>
              </a:lnSpc>
            </a:pPr>
            <a:endParaRPr lang="ru-RU" altLang="ru-RU" sz="2000" smtClean="0">
              <a:latin typeface="Times New Roman" panose="02020603050405020304" pitchFamily="18" charset="0"/>
            </a:endParaRPr>
          </a:p>
          <a:p>
            <a:pPr algn="just" eaLnBrk="1" hangingPunct="1">
              <a:lnSpc>
                <a:spcPct val="110000"/>
              </a:lnSpc>
            </a:pPr>
            <a:endParaRPr lang="ru-RU" altLang="ru-RU" sz="1000" smtClean="0">
              <a:latin typeface="Times New Roman" panose="02020603050405020304" pitchFamily="18" charset="0"/>
            </a:endParaRPr>
          </a:p>
          <a:p>
            <a:pPr algn="just" eaLnBrk="1" hangingPunct="1">
              <a:lnSpc>
                <a:spcPct val="110000"/>
              </a:lnSpc>
            </a:pPr>
            <a:endParaRPr lang="ru-RU" altLang="ru-RU" sz="1000" smtClean="0">
              <a:latin typeface="Times New Roman" panose="02020603050405020304" pitchFamily="18" charset="0"/>
            </a:endParaRPr>
          </a:p>
          <a:p>
            <a:pPr algn="just" eaLnBrk="1" hangingPunct="1">
              <a:lnSpc>
                <a:spcPct val="110000"/>
              </a:lnSpc>
            </a:pPr>
            <a:endParaRPr lang="ru-RU" altLang="ru-RU" sz="1000" smtClean="0">
              <a:latin typeface="Times New Roman" panose="02020603050405020304" pitchFamily="18" charset="0"/>
            </a:endParaRPr>
          </a:p>
          <a:p>
            <a:pPr algn="just" eaLnBrk="1" hangingPunct="1">
              <a:lnSpc>
                <a:spcPct val="110000"/>
              </a:lnSpc>
            </a:pPr>
            <a:endParaRPr lang="ru-RU" altLang="ru-RU" sz="1000" smtClean="0">
              <a:latin typeface="Times New Roman" panose="02020603050405020304" pitchFamily="18" charset="0"/>
            </a:endParaRPr>
          </a:p>
          <a:p>
            <a:pPr algn="just" eaLnBrk="1" hangingPunct="1">
              <a:lnSpc>
                <a:spcPct val="110000"/>
              </a:lnSpc>
            </a:pPr>
            <a:endParaRPr lang="ru-RU" altLang="ru-RU" sz="1000" smtClean="0">
              <a:latin typeface="Times New Roman" panose="02020603050405020304" pitchFamily="18" charset="0"/>
            </a:endParaRPr>
          </a:p>
          <a:p>
            <a:pPr algn="just" eaLnBrk="1" hangingPunct="1">
              <a:lnSpc>
                <a:spcPct val="110000"/>
              </a:lnSpc>
            </a:pPr>
            <a:endParaRPr lang="ru-RU" altLang="ru-RU" sz="1000" smtClean="0">
              <a:latin typeface="Times New Roman" panose="02020603050405020304" pitchFamily="18" charset="0"/>
            </a:endParaRPr>
          </a:p>
          <a:p>
            <a:pPr algn="just" eaLnBrk="1" hangingPunct="1">
              <a:lnSpc>
                <a:spcPct val="80000"/>
              </a:lnSpc>
              <a:buFontTx/>
              <a:buNone/>
            </a:pPr>
            <a:r>
              <a:rPr lang="ru-RU" altLang="ru-RU" sz="1000" smtClean="0">
                <a:latin typeface="Times New Roman" panose="02020603050405020304" pitchFamily="18" charset="0"/>
              </a:rPr>
              <a:t>	</a:t>
            </a:r>
          </a:p>
          <a:p>
            <a:pPr algn="just" eaLnBrk="1" hangingPunct="1">
              <a:lnSpc>
                <a:spcPct val="80000"/>
              </a:lnSpc>
              <a:buFontTx/>
              <a:buNone/>
            </a:pPr>
            <a:endParaRPr lang="ru-RU" altLang="ru-RU" sz="1000" smtClean="0">
              <a:latin typeface="Times New Roman" panose="02020603050405020304" pitchFamily="18" charset="0"/>
            </a:endParaRPr>
          </a:p>
          <a:p>
            <a:pPr algn="just" eaLnBrk="1" hangingPunct="1">
              <a:lnSpc>
                <a:spcPct val="80000"/>
              </a:lnSpc>
              <a:buFontTx/>
              <a:buNone/>
            </a:pPr>
            <a:endParaRPr lang="ru-RU" altLang="ru-RU" sz="1000" smtClean="0">
              <a:latin typeface="Times New Roman" panose="02020603050405020304" pitchFamily="18" charset="0"/>
            </a:endParaRPr>
          </a:p>
          <a:p>
            <a:pPr algn="just" eaLnBrk="1" hangingPunct="1">
              <a:lnSpc>
                <a:spcPct val="80000"/>
              </a:lnSpc>
              <a:buFontTx/>
              <a:buNone/>
            </a:pPr>
            <a:r>
              <a:rPr lang="ru-RU" altLang="ru-RU" sz="1000" smtClean="0">
                <a:latin typeface="Times New Roman" panose="02020603050405020304" pitchFamily="18" charset="0"/>
              </a:rPr>
              <a:t>	</a:t>
            </a:r>
          </a:p>
          <a:p>
            <a:pPr algn="just" eaLnBrk="1" hangingPunct="1">
              <a:lnSpc>
                <a:spcPct val="80000"/>
              </a:lnSpc>
              <a:buFontTx/>
              <a:buNone/>
            </a:pPr>
            <a:endParaRPr lang="ru-RU" altLang="ru-RU" sz="1000" smtClean="0">
              <a:latin typeface="Times New Roman" panose="02020603050405020304" pitchFamily="18" charset="0"/>
            </a:endParaRPr>
          </a:p>
          <a:p>
            <a:pPr algn="just" eaLnBrk="1" hangingPunct="1">
              <a:lnSpc>
                <a:spcPct val="80000"/>
              </a:lnSpc>
              <a:buFontTx/>
              <a:buNone/>
            </a:pPr>
            <a:r>
              <a:rPr lang="ru-RU" altLang="ru-RU" sz="1000" smtClean="0">
                <a:latin typeface="Times New Roman" panose="02020603050405020304" pitchFamily="18" charset="0"/>
              </a:rPr>
              <a:t>			</a:t>
            </a:r>
          </a:p>
          <a:p>
            <a:pPr algn="just" eaLnBrk="1" hangingPunct="1">
              <a:lnSpc>
                <a:spcPct val="80000"/>
              </a:lnSpc>
              <a:buFontTx/>
              <a:buNone/>
            </a:pPr>
            <a:endParaRPr lang="ru-RU" altLang="ru-RU" sz="1000" smtClean="0">
              <a:latin typeface="Times New Roman" panose="02020603050405020304" pitchFamily="18" charset="0"/>
            </a:endParaRPr>
          </a:p>
          <a:p>
            <a:pPr algn="just" eaLnBrk="1" hangingPunct="1">
              <a:lnSpc>
                <a:spcPct val="80000"/>
              </a:lnSpc>
              <a:buFontTx/>
              <a:buNone/>
            </a:pPr>
            <a:endParaRPr lang="ru-RU" altLang="ru-RU" sz="1000" smtClean="0">
              <a:latin typeface="Times New Roman" panose="02020603050405020304" pitchFamily="18" charset="0"/>
            </a:endParaRPr>
          </a:p>
          <a:p>
            <a:pPr algn="just" eaLnBrk="1" hangingPunct="1">
              <a:lnSpc>
                <a:spcPct val="80000"/>
              </a:lnSpc>
              <a:buFontTx/>
              <a:buNone/>
            </a:pPr>
            <a:r>
              <a:rPr lang="ru-RU" altLang="ru-RU" sz="1000" smtClean="0">
                <a:latin typeface="Times New Roman" panose="02020603050405020304" pitchFamily="18" charset="0"/>
              </a:rPr>
              <a:t>			</a:t>
            </a:r>
            <a:r>
              <a:rPr lang="ru-RU" altLang="ru-RU" sz="1800" smtClean="0">
                <a:latin typeface="Times New Roman" panose="02020603050405020304" pitchFamily="18" charset="0"/>
              </a:rPr>
              <a:t>Примеры структурных надежностных схем безызбыточных систем</a:t>
            </a:r>
          </a:p>
        </p:txBody>
      </p:sp>
      <p:pic>
        <p:nvPicPr>
          <p:cNvPr id="116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3573463"/>
            <a:ext cx="36004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Структурные схемы надежности систем</a:t>
            </a:r>
          </a:p>
        </p:txBody>
      </p:sp>
      <p:sp>
        <p:nvSpPr>
          <p:cNvPr id="117763" name="Rectangle 3"/>
          <p:cNvSpPr>
            <a:spLocks noGrp="1" noChangeArrowheads="1"/>
          </p:cNvSpPr>
          <p:nvPr>
            <p:ph type="body" idx="1"/>
          </p:nvPr>
        </p:nvSpPr>
        <p:spPr>
          <a:xfrm>
            <a:off x="0" y="404813"/>
            <a:ext cx="9144000" cy="6453187"/>
          </a:xfrm>
        </p:spPr>
        <p:txBody>
          <a:bodyPr/>
          <a:lstStyle/>
          <a:p>
            <a:pPr algn="just" eaLnBrk="1" hangingPunct="1">
              <a:lnSpc>
                <a:spcPct val="80000"/>
              </a:lnSpc>
              <a:buFontTx/>
              <a:buNone/>
            </a:pPr>
            <a:r>
              <a:rPr lang="ru-RU" altLang="ru-RU" sz="800" smtClean="0">
                <a:latin typeface="Times New Roman" panose="02020603050405020304" pitchFamily="18" charset="0"/>
              </a:rPr>
              <a:t>	</a:t>
            </a:r>
            <a:r>
              <a:rPr lang="ru-RU" altLang="ru-RU" sz="1800" smtClean="0">
                <a:latin typeface="Times New Roman" panose="02020603050405020304" pitchFamily="18" charset="0"/>
              </a:rPr>
              <a:t>На такой схеме не проставляют каких-либо стрелок, так как формально здесь нет передачи сигналов. </a:t>
            </a:r>
          </a:p>
          <a:p>
            <a:pPr algn="just" eaLnBrk="1" hangingPunct="1">
              <a:lnSpc>
                <a:spcPct val="80000"/>
              </a:lnSpc>
              <a:buFontTx/>
              <a:buNone/>
            </a:pPr>
            <a:r>
              <a:rPr lang="ru-RU" altLang="ru-RU" sz="1800" smtClean="0">
                <a:latin typeface="Times New Roman" panose="02020603050405020304" pitchFamily="18" charset="0"/>
              </a:rPr>
              <a:t>	При анализе последовательного соединения служит аналогия с последовательным соединением электроламп: отказ типа "обрыв" </a:t>
            </a:r>
            <a:r>
              <a:rPr lang="en-US" altLang="ru-RU" sz="1800" smtClean="0">
                <a:latin typeface="Times New Roman" panose="02020603050405020304" pitchFamily="18" charset="0"/>
              </a:rPr>
              <a:t>i</a:t>
            </a:r>
            <a:r>
              <a:rPr lang="ru-RU" altLang="ru-RU" sz="1800" smtClean="0">
                <a:latin typeface="Times New Roman" panose="02020603050405020304" pitchFamily="18" charset="0"/>
              </a:rPr>
              <a:t>-го элемента ведет к отказу всей цепи АБ, по которой не будет протекать электроток.</a:t>
            </a:r>
          </a:p>
          <a:p>
            <a:pPr eaLnBrk="1" hangingPunct="1">
              <a:lnSpc>
                <a:spcPct val="80000"/>
              </a:lnSpc>
              <a:buFontTx/>
              <a:buNone/>
            </a:pPr>
            <a:r>
              <a:rPr lang="en-US" altLang="ru-RU" sz="1800" smtClean="0">
                <a:latin typeface="Times New Roman" panose="02020603050405020304" pitchFamily="18" charset="0"/>
              </a:rPr>
              <a:t>	</a:t>
            </a:r>
            <a:r>
              <a:rPr lang="ru-RU" altLang="ru-RU" sz="1800" smtClean="0">
                <a:latin typeface="Times New Roman" panose="02020603050405020304" pitchFamily="18" charset="0"/>
              </a:rPr>
              <a:t>Структура системы с избыточностью отображается надежностной схемой параллельного соединения элементов.</a:t>
            </a:r>
          </a:p>
          <a:p>
            <a:pPr eaLnBrk="1" hangingPunct="1">
              <a:lnSpc>
                <a:spcPct val="80000"/>
              </a:lnSpc>
            </a:pPr>
            <a:endParaRPr lang="en-US" altLang="ru-RU" sz="1800" smtClean="0">
              <a:latin typeface="Times New Roman" panose="02020603050405020304" pitchFamily="18" charset="0"/>
            </a:endParaRPr>
          </a:p>
          <a:p>
            <a:pPr eaLnBrk="1" hangingPunct="1">
              <a:lnSpc>
                <a:spcPct val="80000"/>
              </a:lnSpc>
            </a:pPr>
            <a:endParaRPr lang="en-US" altLang="ru-RU" sz="800" smtClean="0"/>
          </a:p>
          <a:p>
            <a:pPr eaLnBrk="1" hangingPunct="1">
              <a:lnSpc>
                <a:spcPct val="80000"/>
              </a:lnSpc>
            </a:pPr>
            <a:endParaRPr lang="en-US" altLang="ru-RU" sz="800" smtClean="0"/>
          </a:p>
          <a:p>
            <a:pPr eaLnBrk="1" hangingPunct="1">
              <a:lnSpc>
                <a:spcPct val="80000"/>
              </a:lnSpc>
            </a:pPr>
            <a:endParaRPr lang="en-US" altLang="ru-RU" sz="800" smtClean="0"/>
          </a:p>
          <a:p>
            <a:pPr eaLnBrk="1" hangingPunct="1">
              <a:lnSpc>
                <a:spcPct val="80000"/>
              </a:lnSpc>
            </a:pPr>
            <a:endParaRPr lang="en-US" altLang="ru-RU" sz="800" smtClean="0"/>
          </a:p>
          <a:p>
            <a:pPr eaLnBrk="1" hangingPunct="1">
              <a:lnSpc>
                <a:spcPct val="80000"/>
              </a:lnSpc>
            </a:pPr>
            <a:endParaRPr lang="en-US" altLang="ru-RU" sz="800" smtClean="0"/>
          </a:p>
          <a:p>
            <a:pPr eaLnBrk="1" hangingPunct="1">
              <a:lnSpc>
                <a:spcPct val="80000"/>
              </a:lnSpc>
            </a:pPr>
            <a:endParaRPr lang="en-US" altLang="ru-RU" sz="800" smtClean="0"/>
          </a:p>
          <a:p>
            <a:pPr eaLnBrk="1" hangingPunct="1">
              <a:lnSpc>
                <a:spcPct val="80000"/>
              </a:lnSpc>
            </a:pPr>
            <a:endParaRPr lang="en-US" altLang="ru-RU" sz="800" smtClean="0"/>
          </a:p>
          <a:p>
            <a:pPr eaLnBrk="1" hangingPunct="1">
              <a:lnSpc>
                <a:spcPct val="80000"/>
              </a:lnSpc>
            </a:pPr>
            <a:endParaRPr lang="en-US" altLang="ru-RU" sz="800" smtClean="0"/>
          </a:p>
          <a:p>
            <a:pPr eaLnBrk="1" hangingPunct="1">
              <a:lnSpc>
                <a:spcPct val="80000"/>
              </a:lnSpc>
            </a:pPr>
            <a:endParaRPr lang="en-US" altLang="ru-RU" sz="800" smtClean="0"/>
          </a:p>
          <a:p>
            <a:pPr eaLnBrk="1" hangingPunct="1">
              <a:lnSpc>
                <a:spcPct val="80000"/>
              </a:lnSpc>
            </a:pPr>
            <a:endParaRPr lang="en-US" altLang="ru-RU" sz="800" smtClean="0"/>
          </a:p>
          <a:p>
            <a:pPr eaLnBrk="1" hangingPunct="1">
              <a:lnSpc>
                <a:spcPct val="80000"/>
              </a:lnSpc>
            </a:pPr>
            <a:endParaRPr lang="en-US" altLang="ru-RU" sz="800" smtClean="0"/>
          </a:p>
          <a:p>
            <a:pPr algn="just" eaLnBrk="1" hangingPunct="1">
              <a:lnSpc>
                <a:spcPct val="80000"/>
              </a:lnSpc>
              <a:buFontTx/>
              <a:buNone/>
            </a:pPr>
            <a:r>
              <a:rPr lang="ru-RU" altLang="ru-RU" sz="1800" smtClean="0">
                <a:latin typeface="Times New Roman" panose="02020603050405020304" pitchFamily="18" charset="0"/>
              </a:rPr>
              <a:t>	Показано несколько вариантов избыточных систем, считающихся работоспособными, если существует цепь АБ:</a:t>
            </a:r>
          </a:p>
          <a:p>
            <a:pPr algn="just" eaLnBrk="1" hangingPunct="1">
              <a:lnSpc>
                <a:spcPct val="80000"/>
              </a:lnSpc>
              <a:buFontTx/>
              <a:buNone/>
            </a:pPr>
            <a:r>
              <a:rPr lang="ru-RU" altLang="ru-RU" sz="1800" smtClean="0">
                <a:latin typeface="Times New Roman" panose="02020603050405020304" pitchFamily="18" charset="0"/>
              </a:rPr>
              <a:t>	- резервированная   система   из   двух   элементов   с   разными</a:t>
            </a:r>
            <a:br>
              <a:rPr lang="ru-RU" altLang="ru-RU" sz="1800" smtClean="0">
                <a:latin typeface="Times New Roman" panose="02020603050405020304" pitchFamily="18" charset="0"/>
              </a:rPr>
            </a:br>
            <a:r>
              <a:rPr lang="ru-RU" altLang="ru-RU" sz="1800" smtClean="0">
                <a:latin typeface="Times New Roman" panose="02020603050405020304" pitchFamily="18" charset="0"/>
              </a:rPr>
              <a:t>интенсивностями отказов </a:t>
            </a:r>
            <a:r>
              <a:rPr lang="el-GR" altLang="ru-RU" sz="1800" smtClean="0">
                <a:latin typeface="Times New Roman" panose="02020603050405020304" pitchFamily="18" charset="0"/>
                <a:cs typeface="Times New Roman" panose="02020603050405020304" pitchFamily="18" charset="0"/>
              </a:rPr>
              <a:t>λ</a:t>
            </a:r>
            <a:r>
              <a:rPr lang="ru-RU" altLang="ru-RU" sz="1800" baseline="-25000" smtClean="0">
                <a:latin typeface="Times New Roman" panose="02020603050405020304" pitchFamily="18" charset="0"/>
                <a:cs typeface="Times New Roman" panose="02020603050405020304" pitchFamily="18" charset="0"/>
              </a:rPr>
              <a:t>1</a:t>
            </a:r>
            <a:r>
              <a:rPr lang="ru-RU" altLang="ru-RU" sz="1800" smtClean="0">
                <a:latin typeface="Times New Roman" panose="02020603050405020304" pitchFamily="18" charset="0"/>
                <a:cs typeface="Times New Roman" panose="02020603050405020304" pitchFamily="18" charset="0"/>
              </a:rPr>
              <a:t>  </a:t>
            </a:r>
            <a:r>
              <a:rPr lang="ru-RU" altLang="ru-RU" sz="1800" smtClean="0">
                <a:latin typeface="Times New Roman" panose="02020603050405020304" pitchFamily="18" charset="0"/>
              </a:rPr>
              <a:t>и </a:t>
            </a:r>
            <a:r>
              <a:rPr lang="el-GR" altLang="ru-RU" sz="1800" smtClean="0">
                <a:latin typeface="Times New Roman" panose="02020603050405020304" pitchFamily="18" charset="0"/>
                <a:cs typeface="Times New Roman" panose="02020603050405020304" pitchFamily="18" charset="0"/>
              </a:rPr>
              <a:t>λ</a:t>
            </a:r>
            <a:r>
              <a:rPr lang="ru-RU" altLang="ru-RU" sz="1800" baseline="-25000" smtClean="0">
                <a:latin typeface="Times New Roman" panose="02020603050405020304" pitchFamily="18" charset="0"/>
                <a:cs typeface="Times New Roman" panose="02020603050405020304" pitchFamily="18" charset="0"/>
              </a:rPr>
              <a:t>2</a:t>
            </a:r>
            <a:r>
              <a:rPr lang="ru-RU" altLang="ru-RU" sz="1800" smtClean="0">
                <a:latin typeface="Times New Roman" panose="02020603050405020304" pitchFamily="18" charset="0"/>
              </a:rPr>
              <a:t>;</a:t>
            </a:r>
          </a:p>
          <a:p>
            <a:pPr algn="just" eaLnBrk="1" hangingPunct="1">
              <a:lnSpc>
                <a:spcPct val="80000"/>
              </a:lnSpc>
              <a:buFontTx/>
              <a:buNone/>
            </a:pPr>
            <a:r>
              <a:rPr lang="ru-RU" altLang="ru-RU" sz="1800" smtClean="0">
                <a:latin typeface="Times New Roman" panose="02020603050405020304" pitchFamily="18" charset="0"/>
              </a:rPr>
              <a:t>	-два последовательно включенных элемента с интенсивностями</a:t>
            </a:r>
            <a:br>
              <a:rPr lang="ru-RU" altLang="ru-RU" sz="1800" smtClean="0">
                <a:latin typeface="Times New Roman" panose="02020603050405020304" pitchFamily="18" charset="0"/>
              </a:rPr>
            </a:br>
            <a:r>
              <a:rPr lang="ru-RU" altLang="ru-RU" sz="1800" smtClean="0">
                <a:latin typeface="Times New Roman" panose="02020603050405020304" pitchFamily="18" charset="0"/>
              </a:rPr>
              <a:t>отказов </a:t>
            </a:r>
            <a:r>
              <a:rPr lang="el-GR" altLang="ru-RU" sz="1800" smtClean="0">
                <a:latin typeface="Times New Roman" panose="02020603050405020304" pitchFamily="18" charset="0"/>
                <a:cs typeface="Times New Roman" panose="02020603050405020304" pitchFamily="18" charset="0"/>
              </a:rPr>
              <a:t>λ</a:t>
            </a:r>
            <a:r>
              <a:rPr lang="ru-RU" altLang="ru-RU" sz="1800" baseline="-14000" smtClean="0">
                <a:latin typeface="Times New Roman" panose="02020603050405020304" pitchFamily="18" charset="0"/>
                <a:cs typeface="Times New Roman" panose="02020603050405020304" pitchFamily="18" charset="0"/>
              </a:rPr>
              <a:t>1</a:t>
            </a:r>
            <a:r>
              <a:rPr lang="ru-RU" altLang="ru-RU" sz="1800" smtClean="0">
                <a:latin typeface="Times New Roman" panose="02020603050405020304" pitchFamily="18" charset="0"/>
                <a:cs typeface="Times New Roman" panose="02020603050405020304" pitchFamily="18" charset="0"/>
              </a:rPr>
              <a:t>  </a:t>
            </a:r>
            <a:r>
              <a:rPr lang="ru-RU" altLang="ru-RU" sz="1800" smtClean="0">
                <a:latin typeface="Times New Roman" panose="02020603050405020304" pitchFamily="18" charset="0"/>
              </a:rPr>
              <a:t>и </a:t>
            </a:r>
            <a:r>
              <a:rPr lang="el-GR" altLang="ru-RU" sz="1800" smtClean="0">
                <a:latin typeface="Times New Roman" panose="02020603050405020304" pitchFamily="18" charset="0"/>
                <a:cs typeface="Times New Roman" panose="02020603050405020304" pitchFamily="18" charset="0"/>
              </a:rPr>
              <a:t>λ</a:t>
            </a:r>
            <a:r>
              <a:rPr lang="ru-RU" altLang="ru-RU" sz="1800" baseline="-12000" smtClean="0">
                <a:latin typeface="Times New Roman" panose="02020603050405020304" pitchFamily="18" charset="0"/>
                <a:cs typeface="Times New Roman" panose="02020603050405020304" pitchFamily="18" charset="0"/>
              </a:rPr>
              <a:t>2</a:t>
            </a:r>
            <a:r>
              <a:rPr lang="ru-RU" altLang="ru-RU" sz="1800" baseline="-25000" smtClean="0">
                <a:latin typeface="Times New Roman" panose="02020603050405020304" pitchFamily="18" charset="0"/>
                <a:cs typeface="Times New Roman" panose="02020603050405020304" pitchFamily="18" charset="0"/>
              </a:rPr>
              <a:t> </a:t>
            </a:r>
            <a:r>
              <a:rPr lang="ru-RU" altLang="ru-RU" sz="1800" smtClean="0">
                <a:latin typeface="Times New Roman" panose="02020603050405020304" pitchFamily="18" charset="0"/>
              </a:rPr>
              <a:t>резервируются   третьим   элементом   с</a:t>
            </a:r>
            <a:br>
              <a:rPr lang="ru-RU" altLang="ru-RU" sz="1800" smtClean="0">
                <a:latin typeface="Times New Roman" panose="02020603050405020304" pitchFamily="18" charset="0"/>
              </a:rPr>
            </a:br>
            <a:r>
              <a:rPr lang="ru-RU" altLang="ru-RU" sz="1800" smtClean="0">
                <a:latin typeface="Times New Roman" panose="02020603050405020304" pitchFamily="18" charset="0"/>
              </a:rPr>
              <a:t>интенсивностью отказа </a:t>
            </a:r>
            <a:r>
              <a:rPr lang="el-GR" altLang="ru-RU" sz="1800" smtClean="0">
                <a:latin typeface="Times New Roman" panose="02020603050405020304" pitchFamily="18" charset="0"/>
                <a:cs typeface="Times New Roman" panose="02020603050405020304" pitchFamily="18" charset="0"/>
              </a:rPr>
              <a:t>λ</a:t>
            </a:r>
            <a:r>
              <a:rPr lang="ru-RU" altLang="ru-RU" sz="1800" baseline="-14000" smtClean="0">
                <a:latin typeface="Times New Roman" panose="02020603050405020304" pitchFamily="18" charset="0"/>
                <a:cs typeface="Times New Roman" panose="02020603050405020304" pitchFamily="18" charset="0"/>
              </a:rPr>
              <a:t>3</a:t>
            </a:r>
            <a:r>
              <a:rPr lang="ru-RU" altLang="ru-RU" sz="1800" smtClean="0">
                <a:latin typeface="Times New Roman" panose="02020603050405020304" pitchFamily="18" charset="0"/>
                <a:cs typeface="Times New Roman" panose="02020603050405020304" pitchFamily="18" charset="0"/>
              </a:rPr>
              <a:t> </a:t>
            </a:r>
            <a:r>
              <a:rPr lang="ru-RU" altLang="ru-RU" sz="1800" smtClean="0">
                <a:latin typeface="Times New Roman" panose="02020603050405020304" pitchFamily="18" charset="0"/>
              </a:rPr>
              <a:t>;</a:t>
            </a:r>
          </a:p>
          <a:p>
            <a:pPr algn="just" eaLnBrk="1" hangingPunct="1">
              <a:lnSpc>
                <a:spcPct val="80000"/>
              </a:lnSpc>
              <a:buFontTx/>
              <a:buNone/>
            </a:pPr>
            <a:r>
              <a:rPr lang="ru-RU" altLang="ru-RU" sz="1800" smtClean="0">
                <a:latin typeface="Times New Roman" panose="02020603050405020304" pitchFamily="18" charset="0"/>
              </a:rPr>
              <a:t>	-два последовательно включенных элемента с интенсивностями</a:t>
            </a:r>
            <a:br>
              <a:rPr lang="ru-RU" altLang="ru-RU" sz="1800" smtClean="0">
                <a:latin typeface="Times New Roman" panose="02020603050405020304" pitchFamily="18" charset="0"/>
              </a:rPr>
            </a:br>
            <a:r>
              <a:rPr lang="ru-RU" altLang="ru-RU" sz="1800" smtClean="0">
                <a:latin typeface="Times New Roman" panose="02020603050405020304" pitchFamily="18" charset="0"/>
              </a:rPr>
              <a:t>отказов </a:t>
            </a:r>
            <a:r>
              <a:rPr lang="el-GR" altLang="ru-RU" sz="1800" smtClean="0">
                <a:latin typeface="Times New Roman" panose="02020603050405020304" pitchFamily="18" charset="0"/>
                <a:cs typeface="Times New Roman" panose="02020603050405020304" pitchFamily="18" charset="0"/>
              </a:rPr>
              <a:t>λ</a:t>
            </a:r>
            <a:r>
              <a:rPr lang="ru-RU" altLang="ru-RU" sz="1800" baseline="-14000" smtClean="0">
                <a:latin typeface="Times New Roman" panose="02020603050405020304" pitchFamily="18" charset="0"/>
                <a:cs typeface="Times New Roman" panose="02020603050405020304" pitchFamily="18" charset="0"/>
              </a:rPr>
              <a:t>1</a:t>
            </a:r>
            <a:r>
              <a:rPr lang="ru-RU" altLang="ru-RU" sz="1800" smtClean="0">
                <a:latin typeface="Times New Roman" panose="02020603050405020304" pitchFamily="18" charset="0"/>
                <a:cs typeface="Times New Roman" panose="02020603050405020304" pitchFamily="18" charset="0"/>
              </a:rPr>
              <a:t>  </a:t>
            </a:r>
            <a:r>
              <a:rPr lang="ru-RU" altLang="ru-RU" sz="1800" smtClean="0">
                <a:latin typeface="Times New Roman" panose="02020603050405020304" pitchFamily="18" charset="0"/>
              </a:rPr>
              <a:t>и </a:t>
            </a:r>
            <a:r>
              <a:rPr lang="el-GR" altLang="ru-RU" sz="1800" smtClean="0">
                <a:latin typeface="Times New Roman" panose="02020603050405020304" pitchFamily="18" charset="0"/>
                <a:cs typeface="Times New Roman" panose="02020603050405020304" pitchFamily="18" charset="0"/>
              </a:rPr>
              <a:t>λ</a:t>
            </a:r>
            <a:r>
              <a:rPr lang="ru-RU" altLang="ru-RU" sz="1800" baseline="-12000" smtClean="0">
                <a:latin typeface="Times New Roman" panose="02020603050405020304" pitchFamily="18" charset="0"/>
                <a:cs typeface="Times New Roman" panose="02020603050405020304" pitchFamily="18" charset="0"/>
              </a:rPr>
              <a:t>2 </a:t>
            </a:r>
            <a:r>
              <a:rPr lang="ru-RU" altLang="ru-RU" sz="1800" smtClean="0">
                <a:latin typeface="Times New Roman" panose="02020603050405020304" pitchFamily="18" charset="0"/>
              </a:rPr>
              <a:t>резервируются   каждый   индивидуально</a:t>
            </a:r>
            <a:br>
              <a:rPr lang="ru-RU" altLang="ru-RU" sz="1800" smtClean="0">
                <a:latin typeface="Times New Roman" panose="02020603050405020304" pitchFamily="18" charset="0"/>
              </a:rPr>
            </a:br>
            <a:r>
              <a:rPr lang="ru-RU" altLang="ru-RU" sz="1800" smtClean="0">
                <a:latin typeface="Times New Roman" panose="02020603050405020304" pitchFamily="18" charset="0"/>
              </a:rPr>
              <a:t>элементами с интенсивностями отказов </a:t>
            </a:r>
            <a:r>
              <a:rPr lang="el-GR" altLang="ru-RU" sz="1800" smtClean="0">
                <a:latin typeface="Times New Roman" panose="02020603050405020304" pitchFamily="18" charset="0"/>
                <a:cs typeface="Times New Roman" panose="02020603050405020304" pitchFamily="18" charset="0"/>
              </a:rPr>
              <a:t>λ</a:t>
            </a:r>
            <a:r>
              <a:rPr lang="ru-RU" altLang="ru-RU" sz="1800" baseline="-14000" smtClean="0">
                <a:latin typeface="Times New Roman" panose="02020603050405020304" pitchFamily="18" charset="0"/>
                <a:cs typeface="Times New Roman" panose="02020603050405020304" pitchFamily="18" charset="0"/>
              </a:rPr>
              <a:t>3</a:t>
            </a:r>
            <a:r>
              <a:rPr lang="ru-RU" altLang="ru-RU" sz="1800" smtClean="0">
                <a:latin typeface="Times New Roman" panose="02020603050405020304" pitchFamily="18" charset="0"/>
                <a:cs typeface="Times New Roman" panose="02020603050405020304" pitchFamily="18" charset="0"/>
              </a:rPr>
              <a:t>  </a:t>
            </a:r>
            <a:r>
              <a:rPr lang="ru-RU" altLang="ru-RU" sz="1800" smtClean="0">
                <a:latin typeface="Times New Roman" panose="02020603050405020304" pitchFamily="18" charset="0"/>
              </a:rPr>
              <a:t>и </a:t>
            </a:r>
            <a:r>
              <a:rPr lang="el-GR" altLang="ru-RU" sz="1800" smtClean="0">
                <a:latin typeface="Times New Roman" panose="02020603050405020304" pitchFamily="18" charset="0"/>
                <a:cs typeface="Times New Roman" panose="02020603050405020304" pitchFamily="18" charset="0"/>
              </a:rPr>
              <a:t>λ</a:t>
            </a:r>
            <a:r>
              <a:rPr lang="ru-RU" altLang="ru-RU" sz="1800" baseline="-12000" smtClean="0">
                <a:latin typeface="Times New Roman" panose="02020603050405020304" pitchFamily="18" charset="0"/>
                <a:cs typeface="Times New Roman" panose="02020603050405020304" pitchFamily="18" charset="0"/>
              </a:rPr>
              <a:t>4</a:t>
            </a:r>
            <a:r>
              <a:rPr lang="ru-RU" altLang="ru-RU" sz="1800" smtClean="0">
                <a:latin typeface="Times New Roman" panose="02020603050405020304" pitchFamily="18" charset="0"/>
              </a:rPr>
              <a:t>.</a:t>
            </a:r>
          </a:p>
          <a:p>
            <a:pPr eaLnBrk="1" hangingPunct="1">
              <a:lnSpc>
                <a:spcPct val="80000"/>
              </a:lnSpc>
              <a:buFontTx/>
              <a:buNone/>
            </a:pPr>
            <a:r>
              <a:rPr lang="ru-RU" altLang="ru-RU" sz="1800" smtClean="0">
                <a:latin typeface="Times New Roman" panose="02020603050405020304" pitchFamily="18" charset="0"/>
              </a:rPr>
              <a:t/>
            </a:r>
            <a:br>
              <a:rPr lang="ru-RU" altLang="ru-RU" sz="1800" smtClean="0">
                <a:latin typeface="Times New Roman" panose="02020603050405020304" pitchFamily="18" charset="0"/>
              </a:rPr>
            </a:br>
            <a:endParaRPr lang="ru-RU" altLang="ru-RU" sz="1800" smtClean="0">
              <a:latin typeface="Times New Roman" panose="02020603050405020304" pitchFamily="18" charset="0"/>
            </a:endParaRPr>
          </a:p>
        </p:txBody>
      </p:sp>
      <p:pic>
        <p:nvPicPr>
          <p:cNvPr id="117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76475"/>
            <a:ext cx="18716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205038"/>
            <a:ext cx="30241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276475"/>
            <a:ext cx="26638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205038"/>
            <a:ext cx="30241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Структурные схемы надежности систем</a:t>
            </a:r>
          </a:p>
        </p:txBody>
      </p:sp>
      <p:pic>
        <p:nvPicPr>
          <p:cNvPr id="11878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825" y="692150"/>
            <a:ext cx="3313113" cy="723900"/>
          </a:xfrm>
          <a:noFill/>
        </p:spPr>
      </p:pic>
      <p:pic>
        <p:nvPicPr>
          <p:cNvPr id="1187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916113"/>
            <a:ext cx="28082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052513"/>
            <a:ext cx="3671888"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0" name="Rectangle 7"/>
          <p:cNvSpPr>
            <a:spLocks noChangeArrowheads="1"/>
          </p:cNvSpPr>
          <p:nvPr/>
        </p:nvSpPr>
        <p:spPr bwMode="auto">
          <a:xfrm>
            <a:off x="1187450" y="3573463"/>
            <a:ext cx="6916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Типовые функциональные (структурные) схемы в автоматике</a:t>
            </a:r>
          </a:p>
        </p:txBody>
      </p:sp>
      <p:sp>
        <p:nvSpPr>
          <p:cNvPr id="118791" name="Rectangle 11"/>
          <p:cNvSpPr>
            <a:spLocks noChangeArrowheads="1"/>
          </p:cNvSpPr>
          <p:nvPr/>
        </p:nvSpPr>
        <p:spPr bwMode="auto">
          <a:xfrm>
            <a:off x="0" y="4076700"/>
            <a:ext cx="914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solidFill>
                  <a:srgbClr val="000000"/>
                </a:solidFill>
                <a:latin typeface="Times New Roman" panose="02020603050405020304" pitchFamily="18" charset="0"/>
              </a:rPr>
              <a:t>К</a:t>
            </a:r>
            <a:r>
              <a:rPr lang="ru-RU" altLang="ru-RU" sz="2400" baseline="0">
                <a:solidFill>
                  <a:srgbClr val="000000"/>
                </a:solidFill>
                <a:latin typeface="Times New Roman" panose="02020603050405020304" pitchFamily="18" charset="0"/>
                <a:cs typeface="Times New Roman" panose="02020603050405020304" pitchFamily="18" charset="0"/>
              </a:rPr>
              <a:t>аждый элемент обозначается "прямоугольником" </a:t>
            </a:r>
            <a:r>
              <a:rPr lang="ru-RU" altLang="ru-RU" sz="2400" baseline="0">
                <a:solidFill>
                  <a:srgbClr val="000000"/>
                </a:solidFill>
                <a:latin typeface="Times New Roman" panose="02020603050405020304" pitchFamily="18" charset="0"/>
              </a:rPr>
              <a:t>с указанием в нем функции</a:t>
            </a:r>
            <a:r>
              <a:rPr lang="ru-RU" altLang="ru-RU" sz="2400" baseline="0">
                <a:solidFill>
                  <a:srgbClr val="000000"/>
                </a:solidFill>
                <a:latin typeface="Times New Roman" panose="02020603050405020304" pitchFamily="18" charset="0"/>
                <a:cs typeface="Times New Roman" panose="02020603050405020304" pitchFamily="18" charset="0"/>
              </a:rPr>
              <a:t> </a:t>
            </a:r>
            <a:r>
              <a:rPr lang="ru-RU" altLang="ru-RU" sz="2400" baseline="0">
                <a:solidFill>
                  <a:srgbClr val="000000"/>
                </a:solidFill>
                <a:latin typeface="Times New Roman" panose="02020603050405020304" pitchFamily="18" charset="0"/>
              </a:rPr>
              <a:t>элемента,</a:t>
            </a:r>
            <a:r>
              <a:rPr lang="ru-RU" altLang="ru-RU" sz="2400" b="1" baseline="0">
                <a:solidFill>
                  <a:srgbClr val="000000"/>
                </a:solidFill>
                <a:latin typeface="Times New Roman" panose="02020603050405020304" pitchFamily="18" charset="0"/>
              </a:rPr>
              <a:t> </a:t>
            </a:r>
            <a:r>
              <a:rPr lang="ru-RU" altLang="ru-RU" sz="2400" baseline="0">
                <a:solidFill>
                  <a:srgbClr val="000000"/>
                </a:solidFill>
                <a:latin typeface="Times New Roman" panose="02020603050405020304" pitchFamily="18" charset="0"/>
              </a:rPr>
              <a:t>а информационные связи между элементами показываются линиями со стрелками отображающими направление передачи сигналов.</a:t>
            </a:r>
            <a:r>
              <a:rPr lang="ru-RU" altLang="ru-RU" sz="2400" baseline="0">
                <a:latin typeface="Times New Roman" panose="02020603050405020304" pitchFamily="18" charset="0"/>
              </a:rPr>
              <a:t>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0"/>
            <a:ext cx="8229600" cy="188913"/>
          </a:xfrm>
        </p:spPr>
        <p:txBody>
          <a:bodyPr/>
          <a:lstStyle/>
          <a:p>
            <a:pPr eaLnBrk="1" hangingPunct="1"/>
            <a:r>
              <a:rPr lang="ru-RU" altLang="ru-RU" sz="1800" smtClean="0">
                <a:latin typeface="Times New Roman" panose="02020603050405020304" pitchFamily="18" charset="0"/>
              </a:rPr>
              <a:t>Структурные схемы надежности систем</a:t>
            </a:r>
          </a:p>
        </p:txBody>
      </p:sp>
      <p:sp>
        <p:nvSpPr>
          <p:cNvPr id="119811" name="Rectangle 3"/>
          <p:cNvSpPr>
            <a:spLocks noGrp="1" noChangeArrowheads="1"/>
          </p:cNvSpPr>
          <p:nvPr>
            <p:ph type="body" idx="1"/>
          </p:nvPr>
        </p:nvSpPr>
        <p:spPr>
          <a:xfrm>
            <a:off x="0" y="404813"/>
            <a:ext cx="9144000" cy="6453187"/>
          </a:xfrm>
        </p:spPr>
        <p:txBody>
          <a:bodyPr/>
          <a:lstStyle/>
          <a:p>
            <a:pPr algn="just" eaLnBrk="1" hangingPunct="1">
              <a:buFontTx/>
              <a:buNone/>
            </a:pPr>
            <a:r>
              <a:rPr lang="ru-RU" altLang="ru-RU" sz="2400" smtClean="0">
                <a:latin typeface="Times New Roman" panose="02020603050405020304" pitchFamily="18" charset="0"/>
              </a:rPr>
              <a:t>	При составлении структурных надежностных схем следует иметь в виду,</a:t>
            </a:r>
            <a:r>
              <a:rPr lang="ru-RU" altLang="ru-RU" sz="2400" b="1" smtClean="0">
                <a:latin typeface="Times New Roman" panose="02020603050405020304" pitchFamily="18" charset="0"/>
              </a:rPr>
              <a:t> </a:t>
            </a:r>
            <a:r>
              <a:rPr lang="ru-RU" altLang="ru-RU" sz="2400" smtClean="0">
                <a:latin typeface="Times New Roman" panose="02020603050405020304" pitchFamily="18" charset="0"/>
              </a:rPr>
              <a:t>что они не всегда совпадают с функциональными схемами системы. </a:t>
            </a:r>
          </a:p>
          <a:p>
            <a:pPr algn="just" eaLnBrk="1" hangingPunct="1">
              <a:buFontTx/>
              <a:buNone/>
            </a:pPr>
            <a:r>
              <a:rPr lang="ru-RU" altLang="ru-RU" sz="2400" smtClean="0">
                <a:latin typeface="Times New Roman" panose="02020603050405020304" pitchFamily="18" charset="0"/>
              </a:rPr>
              <a:t>    Например - ПИД -регулятор  имеет следующую функциональную схему.</a:t>
            </a:r>
          </a:p>
          <a:p>
            <a:pPr algn="just" eaLnBrk="1" hangingPunct="1">
              <a:buFontTx/>
              <a:buNone/>
            </a:pPr>
            <a:r>
              <a:rPr lang="ru-RU" altLang="ru-RU" sz="2400" smtClean="0">
                <a:latin typeface="Times New Roman" panose="02020603050405020304" pitchFamily="18" charset="0"/>
              </a:rPr>
              <a:t>	</a:t>
            </a:r>
          </a:p>
          <a:p>
            <a:pPr algn="just" eaLnBrk="1" hangingPunct="1">
              <a:buFontTx/>
              <a:buNone/>
            </a:pPr>
            <a:endParaRPr lang="ru-RU" altLang="ru-RU" sz="2400" smtClean="0">
              <a:latin typeface="Times New Roman" panose="02020603050405020304" pitchFamily="18" charset="0"/>
            </a:endParaRPr>
          </a:p>
          <a:p>
            <a:pPr algn="just" eaLnBrk="1" hangingPunct="1">
              <a:buFontTx/>
              <a:buNone/>
            </a:pPr>
            <a:endParaRPr lang="ru-RU" altLang="ru-RU" sz="2400" smtClean="0">
              <a:latin typeface="Times New Roman" panose="02020603050405020304" pitchFamily="18" charset="0"/>
            </a:endParaRPr>
          </a:p>
          <a:p>
            <a:pPr algn="just" eaLnBrk="1" hangingPunct="1">
              <a:buFontTx/>
              <a:buNone/>
            </a:pPr>
            <a:r>
              <a:rPr lang="ru-RU" altLang="ru-RU" sz="1800" smtClean="0">
                <a:latin typeface="Times New Roman" panose="02020603050405020304" pitchFamily="18" charset="0"/>
              </a:rPr>
              <a:t>	</a:t>
            </a:r>
          </a:p>
          <a:p>
            <a:pPr algn="just" eaLnBrk="1" hangingPunct="1">
              <a:buFontTx/>
              <a:buNone/>
            </a:pPr>
            <a:endParaRPr lang="ru-RU" altLang="ru-RU" sz="1800" smtClean="0">
              <a:latin typeface="Times New Roman" panose="02020603050405020304" pitchFamily="18" charset="0"/>
            </a:endParaRPr>
          </a:p>
          <a:p>
            <a:pPr algn="just" eaLnBrk="1" hangingPunct="1">
              <a:buFontTx/>
              <a:buNone/>
            </a:pPr>
            <a:r>
              <a:rPr lang="ru-RU" altLang="ru-RU" sz="1800" smtClean="0">
                <a:latin typeface="Times New Roman" panose="02020603050405020304" pitchFamily="18" charset="0"/>
              </a:rPr>
              <a:t>			Функциональная схема ПИД - регулятора</a:t>
            </a:r>
          </a:p>
          <a:p>
            <a:pPr algn="just" eaLnBrk="1" hangingPunct="1">
              <a:buFontTx/>
              <a:buNone/>
            </a:pPr>
            <a:r>
              <a:rPr lang="ru-RU" altLang="ru-RU" sz="2400" smtClean="0">
                <a:latin typeface="Times New Roman" panose="02020603050405020304" pitchFamily="18" charset="0"/>
              </a:rPr>
              <a:t>	</a:t>
            </a:r>
            <a:r>
              <a:rPr lang="ru-RU" altLang="ru-RU" sz="1600" smtClean="0">
                <a:latin typeface="Times New Roman" panose="02020603050405020304" pitchFamily="18" charset="0"/>
              </a:rPr>
              <a:t>У - усилитель; И - интегратор; Д - дифференциатор; </a:t>
            </a:r>
            <a:r>
              <a:rPr lang="ru-RU" altLang="ru-RU" sz="1600" smtClean="0">
                <a:solidFill>
                  <a:srgbClr val="000000"/>
                </a:solidFill>
                <a:latin typeface="Times New Roman" panose="02020603050405020304" pitchFamily="18" charset="0"/>
              </a:rPr>
              <a:t>∑</a:t>
            </a:r>
            <a:r>
              <a:rPr lang="ru-RU" altLang="ru-RU" sz="1600" smtClean="0">
                <a:latin typeface="Times New Roman" panose="02020603050405020304" pitchFamily="18" charset="0"/>
              </a:rPr>
              <a:t> - сумматор сигналов</a:t>
            </a:r>
          </a:p>
          <a:p>
            <a:pPr algn="just" eaLnBrk="1" hangingPunct="1">
              <a:buFontTx/>
              <a:buNone/>
            </a:pPr>
            <a:r>
              <a:rPr lang="ru-RU" altLang="ru-RU" sz="1600" smtClean="0">
                <a:latin typeface="Times New Roman" panose="02020603050405020304" pitchFamily="18" charset="0"/>
              </a:rPr>
              <a:t> </a:t>
            </a:r>
          </a:p>
          <a:p>
            <a:pPr algn="just" eaLnBrk="1" hangingPunct="1">
              <a:buFontTx/>
              <a:buNone/>
            </a:pPr>
            <a:r>
              <a:rPr lang="ru-RU" altLang="ru-RU" sz="2400" smtClean="0">
                <a:latin typeface="Times New Roman" panose="02020603050405020304" pitchFamily="18" charset="0"/>
              </a:rPr>
              <a:t>	</a:t>
            </a:r>
          </a:p>
          <a:p>
            <a:pPr algn="just" eaLnBrk="1" hangingPunct="1">
              <a:buFontTx/>
              <a:buNone/>
            </a:pPr>
            <a:endParaRPr lang="ru-RU" altLang="ru-RU" sz="2400" smtClean="0">
              <a:latin typeface="Times New Roman" panose="02020603050405020304" pitchFamily="18" charset="0"/>
            </a:endParaRPr>
          </a:p>
          <a:p>
            <a:pPr algn="just" eaLnBrk="1" hangingPunct="1">
              <a:buFontTx/>
              <a:buNone/>
            </a:pPr>
            <a:r>
              <a:rPr lang="ru-RU" altLang="ru-RU" sz="2400" smtClean="0">
                <a:latin typeface="Times New Roman" panose="02020603050405020304" pitchFamily="18" charset="0"/>
              </a:rPr>
              <a:t>		</a:t>
            </a:r>
            <a:r>
              <a:rPr lang="ru-RU" altLang="ru-RU" sz="1600" smtClean="0">
                <a:latin typeface="Times New Roman" panose="02020603050405020304" pitchFamily="18" charset="0"/>
              </a:rPr>
              <a:t>Структурная схема надежности безызбыточного ПИД - регулятора</a:t>
            </a:r>
          </a:p>
        </p:txBody>
      </p:sp>
      <p:pic>
        <p:nvPicPr>
          <p:cNvPr id="1198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349500"/>
            <a:ext cx="25209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5373688"/>
            <a:ext cx="38163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Структурные схемы надежности систем</a:t>
            </a:r>
          </a:p>
        </p:txBody>
      </p:sp>
      <p:sp>
        <p:nvSpPr>
          <p:cNvPr id="120835" name="Rectangle 3"/>
          <p:cNvSpPr>
            <a:spLocks noGrp="1" noChangeArrowheads="1"/>
          </p:cNvSpPr>
          <p:nvPr>
            <p:ph type="body" idx="1"/>
          </p:nvPr>
        </p:nvSpPr>
        <p:spPr>
          <a:xfrm>
            <a:off x="0" y="404813"/>
            <a:ext cx="9251950" cy="6453187"/>
          </a:xfrm>
        </p:spPr>
        <p:txBody>
          <a:bodyPr/>
          <a:lstStyle/>
          <a:p>
            <a:pPr eaLnBrk="1" hangingPunct="1">
              <a:buFontTx/>
              <a:buNone/>
            </a:pPr>
            <a:r>
              <a:rPr lang="ru-RU" altLang="ru-RU" sz="2800" smtClean="0"/>
              <a:t>	</a:t>
            </a:r>
            <a:r>
              <a:rPr lang="ru-RU" altLang="ru-RU" sz="2800" smtClean="0">
                <a:latin typeface="Times New Roman" panose="02020603050405020304" pitchFamily="18" charset="0"/>
              </a:rPr>
              <a:t>Общая процедура построения структурных надежностных схем технических систем такова:</a:t>
            </a:r>
          </a:p>
          <a:p>
            <a:pPr eaLnBrk="1" hangingPunct="1">
              <a:buFontTx/>
              <a:buNone/>
            </a:pPr>
            <a:endParaRPr lang="ru-RU" altLang="ru-RU" sz="2800" smtClean="0">
              <a:latin typeface="Times New Roman" panose="02020603050405020304" pitchFamily="18" charset="0"/>
            </a:endParaRPr>
          </a:p>
          <a:p>
            <a:pPr eaLnBrk="1" hangingPunct="1">
              <a:lnSpc>
                <a:spcPct val="110000"/>
              </a:lnSpc>
              <a:buFontTx/>
              <a:buNone/>
            </a:pPr>
            <a:r>
              <a:rPr lang="ru-RU" altLang="ru-RU" sz="2400" smtClean="0">
                <a:latin typeface="Times New Roman" panose="02020603050405020304" pitchFamily="18" charset="0"/>
              </a:rPr>
              <a:t>1). На физическом уровне проводится анализ функционирования технической системы и понятий "отказ" и "работоспособность".</a:t>
            </a:r>
          </a:p>
          <a:p>
            <a:pPr eaLnBrk="1" hangingPunct="1">
              <a:lnSpc>
                <a:spcPct val="110000"/>
              </a:lnSpc>
              <a:buFontTx/>
              <a:buNone/>
            </a:pPr>
            <a:endParaRPr lang="ru-RU" altLang="ru-RU" sz="2400" smtClean="0">
              <a:latin typeface="Times New Roman" panose="02020603050405020304" pitchFamily="18" charset="0"/>
            </a:endParaRPr>
          </a:p>
          <a:p>
            <a:pPr eaLnBrk="1" hangingPunct="1">
              <a:lnSpc>
                <a:spcPct val="110000"/>
              </a:lnSpc>
              <a:buFontTx/>
              <a:buNone/>
            </a:pPr>
            <a:r>
              <a:rPr lang="ru-RU" altLang="ru-RU" sz="2400" smtClean="0">
                <a:latin typeface="Times New Roman" panose="02020603050405020304" pitchFamily="18" charset="0"/>
              </a:rPr>
              <a:t> 2). Выделяются существенные (для конкретной задачи) элементы системы, каждому из которых присваивается имя или номер (условное обозначение).</a:t>
            </a:r>
          </a:p>
          <a:p>
            <a:pPr eaLnBrk="1" hangingPunct="1">
              <a:lnSpc>
                <a:spcPct val="110000"/>
              </a:lnSpc>
              <a:buFontTx/>
              <a:buNone/>
            </a:pPr>
            <a:endParaRPr lang="ru-RU" altLang="ru-RU" sz="2400" smtClean="0">
              <a:latin typeface="Times New Roman" panose="02020603050405020304" pitchFamily="18" charset="0"/>
            </a:endParaRPr>
          </a:p>
          <a:p>
            <a:pPr eaLnBrk="1" hangingPunct="1">
              <a:lnSpc>
                <a:spcPct val="110000"/>
              </a:lnSpc>
              <a:buFontTx/>
              <a:buNone/>
            </a:pPr>
            <a:r>
              <a:rPr lang="ru-RU" altLang="ru-RU" sz="2400" smtClean="0">
                <a:latin typeface="Times New Roman" panose="02020603050405020304" pitchFamily="18" charset="0"/>
              </a:rPr>
              <a:t>3). Составляется традиционная функциональная схема системы, на которой с помощью стрелок показаны направления передачи информации и/или субстанции (связи между именованными элементами).</a:t>
            </a:r>
          </a:p>
          <a:p>
            <a:pPr eaLnBrk="1" hangingPunct="1">
              <a:lnSpc>
                <a:spcPct val="110000"/>
              </a:lnSpc>
              <a:buFontTx/>
              <a:buNone/>
            </a:pPr>
            <a:endParaRPr lang="ru-RU" altLang="ru-RU" sz="2400" smtClean="0">
              <a:latin typeface="Times New Roman" panose="02020603050405020304" pitchFamily="18" charset="0"/>
            </a:endParaRPr>
          </a:p>
          <a:p>
            <a:pPr eaLnBrk="1" hangingPunct="1">
              <a:buFontTx/>
              <a:buNone/>
            </a:pPr>
            <a:endParaRPr lang="ru-RU" altLang="ru-RU" sz="2400" smtClean="0">
              <a:latin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Структурные схемы надежности систем</a:t>
            </a:r>
          </a:p>
        </p:txBody>
      </p:sp>
      <p:sp>
        <p:nvSpPr>
          <p:cNvPr id="121859" name="Rectangle 3"/>
          <p:cNvSpPr>
            <a:spLocks noGrp="1" noChangeArrowheads="1"/>
          </p:cNvSpPr>
          <p:nvPr>
            <p:ph type="body" idx="1"/>
          </p:nvPr>
        </p:nvSpPr>
        <p:spPr>
          <a:xfrm>
            <a:off x="0" y="404813"/>
            <a:ext cx="9144000" cy="6453187"/>
          </a:xfrm>
        </p:spPr>
        <p:txBody>
          <a:bodyPr/>
          <a:lstStyle/>
          <a:p>
            <a:pPr algn="just" eaLnBrk="1" hangingPunct="1">
              <a:lnSpc>
                <a:spcPct val="105000"/>
              </a:lnSpc>
              <a:buFontTx/>
              <a:buNone/>
            </a:pPr>
            <a:r>
              <a:rPr lang="ru-RU" altLang="ru-RU" sz="1800" smtClean="0">
                <a:latin typeface="Times New Roman" panose="02020603050405020304" pitchFamily="18" charset="0"/>
              </a:rPr>
              <a:t>4). </a:t>
            </a:r>
            <a:r>
              <a:rPr lang="ru-RU" altLang="ru-RU" sz="2400" smtClean="0">
                <a:latin typeface="Times New Roman" panose="02020603050405020304" pitchFamily="18" charset="0"/>
              </a:rPr>
              <a:t>На физическом уровне выполняется последовательный анализ влияния   отказа   (типа   "обрыв"   и/или   КЗ)   каждого   элемента   на работоспособность всей технической системы; цель анализа заключается в выявлении основных элементов и числа резервных элементов. </a:t>
            </a:r>
          </a:p>
          <a:p>
            <a:pPr algn="just" eaLnBrk="1" hangingPunct="1">
              <a:lnSpc>
                <a:spcPct val="105000"/>
              </a:lnSpc>
              <a:buFontTx/>
              <a:buNone/>
            </a:pPr>
            <a:r>
              <a:rPr lang="ru-RU" altLang="ru-RU" sz="2400" smtClean="0">
                <a:latin typeface="Times New Roman" panose="02020603050405020304" pitchFamily="18" charset="0"/>
              </a:rPr>
              <a:t>5). Составляется структурная схема надежности, на которой вначале все  основные    физические    элементы    изображаются    в    форме последовательно соединенных (линиями без стрелок) "прямоугольников", а затем к ним добавляются параллельно подключенные резервные элементы.</a:t>
            </a:r>
          </a:p>
          <a:p>
            <a:pPr algn="just" eaLnBrk="1" hangingPunct="1">
              <a:lnSpc>
                <a:spcPct val="105000"/>
              </a:lnSpc>
              <a:buFontTx/>
              <a:buNone/>
            </a:pPr>
            <a:r>
              <a:rPr lang="ru-RU" altLang="ru-RU" sz="2400" smtClean="0">
                <a:latin typeface="Times New Roman" panose="02020603050405020304" pitchFamily="18" charset="0"/>
              </a:rPr>
              <a:t>	Каждому "прямоугольнику" на надежностной схеме присваивается имя или номер    соответствующего    элемента, при    этом     общее    число "прямоугольников" должно быть равно количеству физических элементов.</a:t>
            </a:r>
          </a:p>
          <a:p>
            <a:pPr eaLnBrk="1" hangingPunct="1">
              <a:lnSpc>
                <a:spcPct val="80000"/>
              </a:lnSpc>
            </a:pPr>
            <a:endParaRPr lang="ru-RU" altLang="ru-RU" sz="2400" smtClean="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68313" y="0"/>
            <a:ext cx="8229600" cy="274638"/>
          </a:xfrm>
        </p:spPr>
        <p:txBody>
          <a:bodyPr/>
          <a:lstStyle/>
          <a:p>
            <a:pPr eaLnBrk="1" hangingPunct="1"/>
            <a:r>
              <a:rPr lang="ru-RU" altLang="ru-RU" sz="1800" smtClean="0">
                <a:latin typeface="Times New Roman" panose="02020603050405020304" pitchFamily="18" charset="0"/>
              </a:rPr>
              <a:t>Структурные схемы надежности систем</a:t>
            </a:r>
          </a:p>
        </p:txBody>
      </p:sp>
      <p:sp>
        <p:nvSpPr>
          <p:cNvPr id="122883" name="Rectangle 3"/>
          <p:cNvSpPr>
            <a:spLocks noGrp="1" noChangeArrowheads="1"/>
          </p:cNvSpPr>
          <p:nvPr>
            <p:ph type="body" idx="1"/>
          </p:nvPr>
        </p:nvSpPr>
        <p:spPr>
          <a:xfrm>
            <a:off x="0" y="404813"/>
            <a:ext cx="9144000" cy="6453187"/>
          </a:xfrm>
        </p:spPr>
        <p:txBody>
          <a:bodyPr/>
          <a:lstStyle/>
          <a:p>
            <a:pPr algn="just" eaLnBrk="1" hangingPunct="1">
              <a:lnSpc>
                <a:spcPct val="110000"/>
              </a:lnSpc>
              <a:buFontTx/>
              <a:buNone/>
            </a:pPr>
            <a:r>
              <a:rPr lang="ru-RU" altLang="ru-RU" sz="2400" smtClean="0">
                <a:latin typeface="Times New Roman" panose="02020603050405020304" pitchFamily="18" charset="0"/>
              </a:rPr>
              <a:t>6). По надежностной схеме проверяется влияние отказов каждого элемента ("прямоугольника") на отказ всей схемы.</a:t>
            </a:r>
          </a:p>
          <a:p>
            <a:pPr algn="just" eaLnBrk="1" hangingPunct="1">
              <a:lnSpc>
                <a:spcPct val="110000"/>
              </a:lnSpc>
              <a:buFontTx/>
              <a:buNone/>
            </a:pPr>
            <a:r>
              <a:rPr lang="ru-RU" altLang="ru-RU" sz="2400" smtClean="0">
                <a:latin typeface="Times New Roman" panose="02020603050405020304" pitchFamily="18" charset="0"/>
              </a:rPr>
              <a:t>	Количество основных и резервных элементов на надежностной и функциональной схемах должно быть одинаковым. </a:t>
            </a:r>
          </a:p>
          <a:p>
            <a:pPr algn="just" eaLnBrk="1" hangingPunct="1">
              <a:lnSpc>
                <a:spcPct val="110000"/>
              </a:lnSpc>
              <a:buFontTx/>
              <a:buNone/>
            </a:pPr>
            <a:r>
              <a:rPr lang="ru-RU" altLang="ru-RU" sz="2400" smtClean="0">
                <a:latin typeface="Times New Roman" panose="02020603050405020304" pitchFamily="18" charset="0"/>
              </a:rPr>
              <a:t>	Построенная подобным образом структурная надежностная схема используется при анализе (синтезе) и расчете надежности простых технических систем.</a:t>
            </a:r>
          </a:p>
          <a:p>
            <a:pPr algn="just" eaLnBrk="1" hangingPunct="1">
              <a:lnSpc>
                <a:spcPct val="110000"/>
              </a:lnSpc>
              <a:buFontTx/>
              <a:buNone/>
            </a:pPr>
            <a:endParaRPr lang="ru-RU" altLang="ru-RU" sz="2400" smtClean="0">
              <a:latin typeface="Times New Roman" panose="02020603050405020304" pitchFamily="18" charset="0"/>
            </a:endParaRPr>
          </a:p>
          <a:p>
            <a:pPr algn="just" eaLnBrk="1" hangingPunct="1">
              <a:lnSpc>
                <a:spcPct val="110000"/>
              </a:lnSpc>
              <a:buFontTx/>
              <a:buNone/>
            </a:pPr>
            <a:r>
              <a:rPr lang="ru-RU" altLang="ru-RU" sz="2400" smtClean="0">
                <a:latin typeface="Times New Roman" panose="02020603050405020304" pitchFamily="18" charset="0"/>
              </a:rPr>
              <a:t>			</a:t>
            </a:r>
            <a:r>
              <a:rPr lang="ru-RU" altLang="ru-RU" sz="1800" b="1" smtClean="0">
                <a:latin typeface="Times New Roman" panose="02020603050405020304" pitchFamily="18" charset="0"/>
              </a:rPr>
              <a:t>Надежность нерезервированных систем</a:t>
            </a:r>
          </a:p>
          <a:p>
            <a:pPr algn="just" eaLnBrk="1" hangingPunct="1">
              <a:lnSpc>
                <a:spcPct val="110000"/>
              </a:lnSpc>
              <a:buFontTx/>
              <a:buNone/>
            </a:pPr>
            <a:endParaRPr lang="ru-RU" altLang="ru-RU" sz="2400" smtClean="0">
              <a:latin typeface="Times New Roman" panose="02020603050405020304" pitchFamily="18" charset="0"/>
            </a:endParaRPr>
          </a:p>
          <a:p>
            <a:pPr algn="just" eaLnBrk="1" hangingPunct="1">
              <a:lnSpc>
                <a:spcPct val="110000"/>
              </a:lnSpc>
              <a:buFontTx/>
              <a:buNone/>
            </a:pPr>
            <a:endParaRPr lang="ru-RU" altLang="ru-RU" sz="2400" smtClean="0">
              <a:latin typeface="Times New Roman" panose="02020603050405020304" pitchFamily="18" charset="0"/>
            </a:endParaRPr>
          </a:p>
          <a:p>
            <a:pPr eaLnBrk="1" hangingPunct="1"/>
            <a:endParaRPr lang="ru-RU" altLang="ru-RU" sz="2400" smtClean="0"/>
          </a:p>
        </p:txBody>
      </p:sp>
      <p:pic>
        <p:nvPicPr>
          <p:cNvPr id="1228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5589588"/>
            <a:ext cx="60483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Rectangle 6"/>
          <p:cNvSpPr>
            <a:spLocks noChangeArrowheads="1"/>
          </p:cNvSpPr>
          <p:nvPr/>
        </p:nvSpPr>
        <p:spPr bwMode="auto">
          <a:xfrm>
            <a:off x="0" y="4365625"/>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11150"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solidFill>
                  <a:srgbClr val="000000"/>
                </a:solidFill>
                <a:latin typeface="Times New Roman" panose="02020603050405020304" pitchFamily="18" charset="0"/>
                <a:cs typeface="Times New Roman" panose="02020603050405020304" pitchFamily="18" charset="0"/>
              </a:rPr>
              <a:t>Нерезервированная система состоит из </a:t>
            </a:r>
            <a:r>
              <a:rPr lang="ru-RU" altLang="ru-RU" sz="2400" i="1" baseline="0">
                <a:solidFill>
                  <a:srgbClr val="000000"/>
                </a:solidFill>
                <a:latin typeface="Times New Roman" panose="02020603050405020304" pitchFamily="18" charset="0"/>
                <a:cs typeface="Times New Roman" panose="02020603050405020304" pitchFamily="18" charset="0"/>
              </a:rPr>
              <a:t>т </a:t>
            </a:r>
            <a:r>
              <a:rPr lang="ru-RU" altLang="ru-RU" sz="2400" baseline="0">
                <a:solidFill>
                  <a:srgbClr val="000000"/>
                </a:solidFill>
                <a:latin typeface="Times New Roman" panose="02020603050405020304" pitchFamily="18" charset="0"/>
                <a:cs typeface="Times New Roman" panose="02020603050405020304" pitchFamily="18" charset="0"/>
              </a:rPr>
              <a:t>основных элементов с показателями надежности </a:t>
            </a:r>
            <a:r>
              <a:rPr lang="en-US" altLang="ru-RU" baseline="0"/>
              <a:t>P</a:t>
            </a:r>
            <a:r>
              <a:rPr lang="en-US" altLang="ru-RU" baseline="-14000"/>
              <a:t>i</a:t>
            </a:r>
            <a:r>
              <a:rPr lang="en-US" altLang="ru-RU" baseline="0"/>
              <a:t>(t), </a:t>
            </a:r>
            <a:r>
              <a:rPr lang="en-US" altLang="ru-RU" i="1" baseline="0"/>
              <a:t>f</a:t>
            </a:r>
            <a:r>
              <a:rPr lang="en-US" altLang="ru-RU" i="1"/>
              <a:t>i</a:t>
            </a:r>
            <a:r>
              <a:rPr lang="en-US" altLang="ru-RU" baseline="0"/>
              <a:t>(t),</a:t>
            </a:r>
            <a:r>
              <a:rPr lang="el-GR" altLang="ru-RU" baseline="0"/>
              <a:t>λ</a:t>
            </a:r>
            <a:r>
              <a:rPr lang="en-US" altLang="ru-RU"/>
              <a:t>i</a:t>
            </a:r>
            <a:r>
              <a:rPr lang="en-US" altLang="ru-RU" baseline="0"/>
              <a:t>(t), t</a:t>
            </a:r>
            <a:r>
              <a:rPr lang="ru-RU" altLang="ru-RU"/>
              <a:t>н</a:t>
            </a:r>
            <a:r>
              <a:rPr lang="en-US" altLang="ru-RU"/>
              <a:t>i</a:t>
            </a:r>
            <a:r>
              <a:rPr lang="en-US" altLang="ru-RU" baseline="0"/>
              <a:t> i=1,2,…,m</a:t>
            </a:r>
            <a:r>
              <a:rPr lang="ru-RU" altLang="ru-RU" baseline="0"/>
              <a:t> </a:t>
            </a:r>
            <a:endParaRPr lang="el-GR" altLang="ru-RU" baseline="0"/>
          </a:p>
          <a:p>
            <a:pPr algn="just" eaLnBrk="1" hangingPunct="1"/>
            <a:endParaRPr lang="ru-RU" altLang="ru-RU" sz="2400" baseline="0">
              <a:latin typeface="Times New Roman" panose="02020603050405020304" pitchFamily="18" charset="0"/>
            </a:endParaRPr>
          </a:p>
        </p:txBody>
      </p:sp>
      <p:sp>
        <p:nvSpPr>
          <p:cNvPr id="122886" name="Rectangle 8"/>
          <p:cNvSpPr>
            <a:spLocks noChangeArrowheads="1"/>
          </p:cNvSpPr>
          <p:nvPr/>
        </p:nvSpPr>
        <p:spPr bwMode="auto">
          <a:xfrm>
            <a:off x="0" y="1735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graphicFrame>
        <p:nvGraphicFramePr>
          <p:cNvPr id="96274" name="Group 18"/>
          <p:cNvGraphicFramePr>
            <a:graphicFrameLocks noGrp="1"/>
          </p:cNvGraphicFramePr>
          <p:nvPr/>
        </p:nvGraphicFramePr>
        <p:xfrm>
          <a:off x="0" y="2806700"/>
          <a:ext cx="207963" cy="517525"/>
        </p:xfrm>
        <a:graphic>
          <a:graphicData uri="http://schemas.openxmlformats.org/drawingml/2006/table">
            <a:tbl>
              <a:tblPr/>
              <a:tblGrid>
                <a:gridCol w="208002"/>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marL="91301" marR="91301" marT="45664" marB="45664" horzOverflow="overflow">
                    <a:lnL cap="flat">
                      <a:noFill/>
                    </a:lnL>
                    <a:lnR cap="flat">
                      <a:noFill/>
                    </a:lnR>
                    <a:lnT cap="flat">
                      <a:noFill/>
                    </a:lnT>
                    <a:lnB cap="flat">
                      <a:noFill/>
                    </a:lnB>
                    <a:lnTlToBr>
                      <a:noFill/>
                    </a:lnTlToBr>
                    <a:lnBlToTr>
                      <a:noFill/>
                    </a:lnBlToTr>
                    <a:noFill/>
                  </a:tcPr>
                </a:tc>
              </a:tr>
            </a:tbl>
          </a:graphicData>
        </a:graphic>
      </p:graphicFrame>
      <p:sp>
        <p:nvSpPr>
          <p:cNvPr id="122889" name="Rectangle 19"/>
          <p:cNvSpPr>
            <a:spLocks noChangeArrowheads="1"/>
          </p:cNvSpPr>
          <p:nvPr/>
        </p:nvSpPr>
        <p:spPr bwMode="auto">
          <a:xfrm>
            <a:off x="0" y="3324225"/>
            <a:ext cx="184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baseline="0"/>
              <a:t/>
            </a:r>
            <a:br>
              <a:rPr lang="ru-RU" altLang="ru-RU" baseline="0"/>
            </a:br>
            <a:endParaRPr lang="ru-RU" altLang="ru-RU" baseline="0"/>
          </a:p>
          <a:p>
            <a:endParaRPr lang="ru-RU" altLang="ru-RU" baseline="0"/>
          </a:p>
        </p:txBody>
      </p:sp>
      <p:graphicFrame>
        <p:nvGraphicFramePr>
          <p:cNvPr id="96289" name="Group 33"/>
          <p:cNvGraphicFramePr>
            <a:graphicFrameLocks noGrp="1"/>
          </p:cNvGraphicFramePr>
          <p:nvPr/>
        </p:nvGraphicFramePr>
        <p:xfrm>
          <a:off x="755650" y="6237288"/>
          <a:ext cx="8388350" cy="304800"/>
        </p:xfrm>
        <a:graphic>
          <a:graphicData uri="http://schemas.openxmlformats.org/drawingml/2006/table">
            <a:tbl>
              <a:tblPr/>
              <a:tblGrid>
                <a:gridCol w="8388350"/>
              </a:tblGrid>
              <a:tr h="230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Times New Roman" pitchFamily="18" charset="0"/>
                        </a:rPr>
                        <a:t> </a:t>
                      </a: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Структурная схема расчета надежности нерезервированной системы из </a:t>
                      </a:r>
                      <a:r>
                        <a:rPr kumimoji="0" lang="ru-RU" sz="1400" b="0" i="1" u="none" strike="noStrike" cap="none" normalizeH="0" baseline="0" smtClean="0">
                          <a:ln>
                            <a:noFill/>
                          </a:ln>
                          <a:solidFill>
                            <a:srgbClr val="000000"/>
                          </a:solidFill>
                          <a:effectLst/>
                          <a:latin typeface="Times New Roman" pitchFamily="18" charset="0"/>
                          <a:cs typeface="Times New Roman" pitchFamily="18" charset="0"/>
                        </a:rPr>
                        <a:t>т </a:t>
                      </a: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элементов</a:t>
                      </a:r>
                      <a:endParaRPr kumimoji="0" lang="ru-RU" sz="14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22892" name="Rectangle 30"/>
          <p:cNvSpPr>
            <a:spLocks noChangeArrowheads="1"/>
          </p:cNvSpPr>
          <p:nvPr/>
        </p:nvSpPr>
        <p:spPr bwMode="auto">
          <a:xfrm>
            <a:off x="0" y="460375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t/>
            </a:r>
            <a:br>
              <a:rPr lang="ru-RU" altLang="ru-RU" sz="1000" baseline="0"/>
            </a:br>
            <a:endParaRPr lang="ru-RU" altLang="ru-RU" baseline="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Надежность нерезервированных систем</a:t>
            </a:r>
          </a:p>
        </p:txBody>
      </p:sp>
      <p:sp>
        <p:nvSpPr>
          <p:cNvPr id="123907" name="Rectangle 3"/>
          <p:cNvSpPr>
            <a:spLocks noGrp="1" noChangeArrowheads="1"/>
          </p:cNvSpPr>
          <p:nvPr>
            <p:ph type="body" idx="1"/>
          </p:nvPr>
        </p:nvSpPr>
        <p:spPr>
          <a:xfrm>
            <a:off x="0" y="620713"/>
            <a:ext cx="9144000" cy="6237287"/>
          </a:xfrm>
        </p:spPr>
        <p:txBody>
          <a:bodyPr/>
          <a:lstStyle/>
          <a:p>
            <a:pPr algn="just" eaLnBrk="1" hangingPunct="1">
              <a:buFontTx/>
              <a:buNone/>
            </a:pPr>
            <a:r>
              <a:rPr lang="ru-RU" altLang="ru-RU" sz="2400" smtClean="0">
                <a:latin typeface="Times New Roman" panose="02020603050405020304" pitchFamily="18" charset="0"/>
              </a:rPr>
              <a:t>Задача анализа безызбыточной системы заключается в определении</a:t>
            </a:r>
          </a:p>
          <a:p>
            <a:pPr algn="just" eaLnBrk="1" hangingPunct="1">
              <a:buFontTx/>
              <a:buNone/>
            </a:pPr>
            <a:r>
              <a:rPr lang="ru-RU" altLang="ru-RU" sz="2400" smtClean="0">
                <a:latin typeface="Times New Roman" panose="02020603050405020304" pitchFamily="18" charset="0"/>
              </a:rPr>
              <a:t>одной из ее характеристик </a:t>
            </a:r>
            <a:r>
              <a:rPr lang="en-US" altLang="ru-RU" sz="2400" smtClean="0">
                <a:latin typeface="Times New Roman" panose="02020603050405020304" pitchFamily="18" charset="0"/>
              </a:rPr>
              <a:t>P</a:t>
            </a:r>
            <a:r>
              <a:rPr lang="ru-RU" altLang="ru-RU" sz="2400" baseline="-16000" smtClean="0">
                <a:latin typeface="Times New Roman" panose="02020603050405020304" pitchFamily="18" charset="0"/>
              </a:rPr>
              <a:t>с</a:t>
            </a:r>
            <a:r>
              <a:rPr lang="en-US" altLang="ru-RU" sz="2400" smtClean="0">
                <a:latin typeface="Times New Roman" panose="02020603050405020304" pitchFamily="18" charset="0"/>
              </a:rPr>
              <a:t>(t), </a:t>
            </a:r>
            <a:r>
              <a:rPr lang="en-US" altLang="ru-RU" sz="2400" i="1" smtClean="0">
                <a:latin typeface="Times New Roman" panose="02020603050405020304" pitchFamily="18" charset="0"/>
              </a:rPr>
              <a:t>f</a:t>
            </a:r>
            <a:r>
              <a:rPr lang="ru-RU" altLang="ru-RU" sz="2400" i="1" baseline="-16000" smtClean="0">
                <a:latin typeface="Times New Roman" panose="02020603050405020304" pitchFamily="18" charset="0"/>
              </a:rPr>
              <a:t>с</a:t>
            </a:r>
            <a:r>
              <a:rPr lang="en-US" altLang="ru-RU" sz="2400" smtClean="0">
                <a:latin typeface="Times New Roman" panose="02020603050405020304" pitchFamily="18" charset="0"/>
              </a:rPr>
              <a:t>(t),</a:t>
            </a:r>
            <a:r>
              <a:rPr lang="el-GR" altLang="ru-RU" sz="2400" smtClean="0">
                <a:latin typeface="Times New Roman" panose="02020603050405020304" pitchFamily="18" charset="0"/>
              </a:rPr>
              <a:t>λ</a:t>
            </a:r>
            <a:r>
              <a:rPr lang="ru-RU" altLang="ru-RU" sz="2400" baseline="-16000" smtClean="0">
                <a:latin typeface="Times New Roman" panose="02020603050405020304" pitchFamily="18" charset="0"/>
              </a:rPr>
              <a:t>с</a:t>
            </a:r>
            <a:r>
              <a:rPr lang="en-US" altLang="ru-RU" sz="2400" smtClean="0">
                <a:latin typeface="Times New Roman" panose="02020603050405020304" pitchFamily="18" charset="0"/>
              </a:rPr>
              <a:t>(t), t</a:t>
            </a:r>
            <a:r>
              <a:rPr lang="ru-RU" altLang="ru-RU" sz="2400" baseline="-16000" smtClean="0">
                <a:latin typeface="Times New Roman" panose="02020603050405020304" pitchFamily="18" charset="0"/>
              </a:rPr>
              <a:t>нс</a:t>
            </a:r>
            <a:r>
              <a:rPr lang="en-US" altLang="ru-RU" sz="2400" smtClean="0">
                <a:latin typeface="Times New Roman" panose="02020603050405020304" pitchFamily="18" charset="0"/>
              </a:rPr>
              <a:t> </a:t>
            </a:r>
            <a:r>
              <a:rPr lang="ru-RU" altLang="ru-RU" sz="2400" smtClean="0">
                <a:latin typeface="Times New Roman" panose="02020603050405020304" pitchFamily="18" charset="0"/>
              </a:rPr>
              <a:t>по известным показателям </a:t>
            </a:r>
            <a:r>
              <a:rPr lang="en-US" altLang="ru-RU" sz="2400" smtClean="0">
                <a:latin typeface="Times New Roman" panose="02020603050405020304" pitchFamily="18" charset="0"/>
              </a:rPr>
              <a:t>P</a:t>
            </a:r>
            <a:r>
              <a:rPr lang="en-US" altLang="ru-RU" sz="2400" baseline="-16000" smtClean="0">
                <a:latin typeface="Times New Roman" panose="02020603050405020304" pitchFamily="18" charset="0"/>
              </a:rPr>
              <a:t>i</a:t>
            </a:r>
            <a:r>
              <a:rPr lang="en-US" altLang="ru-RU" sz="2400" smtClean="0">
                <a:latin typeface="Times New Roman" panose="02020603050405020304" pitchFamily="18" charset="0"/>
              </a:rPr>
              <a:t>(t), </a:t>
            </a:r>
            <a:r>
              <a:rPr lang="en-US" altLang="ru-RU" sz="2400" i="1" smtClean="0">
                <a:latin typeface="Times New Roman" panose="02020603050405020304" pitchFamily="18" charset="0"/>
              </a:rPr>
              <a:t>f</a:t>
            </a:r>
            <a:r>
              <a:rPr lang="en-US" altLang="ru-RU" sz="2400" i="1" baseline="-16000" smtClean="0">
                <a:latin typeface="Times New Roman" panose="02020603050405020304" pitchFamily="18" charset="0"/>
              </a:rPr>
              <a:t>i</a:t>
            </a:r>
            <a:r>
              <a:rPr lang="en-US" altLang="ru-RU" sz="2400" smtClean="0">
                <a:latin typeface="Times New Roman" panose="02020603050405020304" pitchFamily="18" charset="0"/>
              </a:rPr>
              <a:t>(t),</a:t>
            </a:r>
            <a:r>
              <a:rPr lang="el-GR" altLang="ru-RU" sz="2400" smtClean="0">
                <a:latin typeface="Times New Roman" panose="02020603050405020304" pitchFamily="18" charset="0"/>
              </a:rPr>
              <a:t>λ</a:t>
            </a:r>
            <a:r>
              <a:rPr lang="en-US" altLang="ru-RU" sz="2400" baseline="-16000" smtClean="0">
                <a:latin typeface="Times New Roman" panose="02020603050405020304" pitchFamily="18" charset="0"/>
              </a:rPr>
              <a:t>i</a:t>
            </a:r>
            <a:r>
              <a:rPr lang="en-US" altLang="ru-RU" sz="2400" smtClean="0">
                <a:latin typeface="Times New Roman" panose="02020603050405020304" pitchFamily="18" charset="0"/>
              </a:rPr>
              <a:t>(t), t</a:t>
            </a:r>
            <a:r>
              <a:rPr lang="ru-RU" altLang="ru-RU" sz="2400" baseline="-16000" smtClean="0">
                <a:latin typeface="Times New Roman" panose="02020603050405020304" pitchFamily="18" charset="0"/>
              </a:rPr>
              <a:t>н</a:t>
            </a:r>
            <a:r>
              <a:rPr lang="en-US" altLang="ru-RU" sz="2400" baseline="-16000" smtClean="0">
                <a:latin typeface="Times New Roman" panose="02020603050405020304" pitchFamily="18" charset="0"/>
              </a:rPr>
              <a:t>i</a:t>
            </a:r>
            <a:r>
              <a:rPr lang="en-US" altLang="ru-RU" sz="2400" smtClean="0">
                <a:latin typeface="Times New Roman" panose="02020603050405020304" pitchFamily="18" charset="0"/>
              </a:rPr>
              <a:t> i=1,2,…,m</a:t>
            </a:r>
            <a:r>
              <a:rPr lang="ru-RU" altLang="ru-RU" sz="2400" smtClean="0">
                <a:latin typeface="Times New Roman" panose="02020603050405020304" pitchFamily="18" charset="0"/>
              </a:rPr>
              <a:t>.</a:t>
            </a:r>
          </a:p>
          <a:p>
            <a:pPr algn="just" eaLnBrk="1" hangingPunct="1">
              <a:buFontTx/>
              <a:buNone/>
            </a:pPr>
            <a:r>
              <a:rPr lang="ru-RU" altLang="ru-RU" sz="2400" smtClean="0">
                <a:latin typeface="Times New Roman" panose="02020603050405020304" pitchFamily="18" charset="0"/>
              </a:rPr>
              <a:t> Эта задача сводится к нахождению</a:t>
            </a:r>
            <a:r>
              <a:rPr lang="en-US" altLang="ru-RU" sz="2400" smtClean="0">
                <a:latin typeface="Times New Roman" panose="02020603050405020304" pitchFamily="18" charset="0"/>
              </a:rPr>
              <a:t> </a:t>
            </a:r>
            <a:r>
              <a:rPr lang="ru-RU" altLang="ru-RU" sz="2400" smtClean="0">
                <a:latin typeface="Times New Roman" panose="02020603050405020304" pitchFamily="18" charset="0"/>
              </a:rPr>
              <a:t>вероятности    произведения    независимых    случайных    событий    -безотказностей элементов.</a:t>
            </a:r>
          </a:p>
          <a:p>
            <a:pPr eaLnBrk="1" hangingPunct="1">
              <a:buFontTx/>
              <a:buNone/>
            </a:pPr>
            <a:r>
              <a:rPr lang="ru-RU" altLang="ru-RU" sz="2400" smtClean="0">
                <a:latin typeface="Times New Roman" panose="02020603050405020304" pitchFamily="18" charset="0"/>
              </a:rPr>
              <a:t>Согласно теореме о произведении независимых случайных событий</a:t>
            </a:r>
          </a:p>
          <a:p>
            <a:pPr eaLnBrk="1" hangingPunct="1">
              <a:buFontTx/>
              <a:buNone/>
            </a:pPr>
            <a:r>
              <a:rPr lang="ru-RU" altLang="ru-RU" sz="2400" smtClean="0">
                <a:latin typeface="Times New Roman" panose="02020603050405020304" pitchFamily="18" charset="0"/>
              </a:rPr>
              <a:t>вероятность </a:t>
            </a:r>
            <a:r>
              <a:rPr lang="en-US" altLang="ru-RU" sz="2400" smtClean="0">
                <a:latin typeface="Times New Roman" panose="02020603050405020304" pitchFamily="18" charset="0"/>
              </a:rPr>
              <a:t>P</a:t>
            </a:r>
            <a:r>
              <a:rPr lang="ru-RU" altLang="ru-RU" sz="2400" baseline="-16000" smtClean="0">
                <a:latin typeface="Times New Roman" panose="02020603050405020304" pitchFamily="18" charset="0"/>
              </a:rPr>
              <a:t>с</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 равна произведению вероятностей </a:t>
            </a:r>
            <a:r>
              <a:rPr lang="en-US" altLang="ru-RU" sz="2400" smtClean="0">
                <a:latin typeface="Times New Roman" panose="02020603050405020304" pitchFamily="18" charset="0"/>
              </a:rPr>
              <a:t>P</a:t>
            </a:r>
            <a:r>
              <a:rPr lang="en-US" altLang="ru-RU" sz="2400" baseline="-16000" smtClean="0">
                <a:latin typeface="Times New Roman" panose="02020603050405020304" pitchFamily="18" charset="0"/>
              </a:rPr>
              <a:t>i</a:t>
            </a:r>
            <a:r>
              <a:rPr lang="en-US" altLang="ru-RU" sz="2400" smtClean="0">
                <a:latin typeface="Times New Roman" panose="02020603050405020304" pitchFamily="18" charset="0"/>
              </a:rPr>
              <a:t>(t) i=1,2,…,m</a:t>
            </a:r>
            <a:r>
              <a:rPr lang="ru-RU" altLang="ru-RU" sz="2400" smtClean="0">
                <a:latin typeface="Times New Roman" panose="02020603050405020304" pitchFamily="18" charset="0"/>
              </a:rPr>
              <a:t>. </a:t>
            </a:r>
          </a:p>
          <a:p>
            <a:pPr eaLnBrk="1" hangingPunct="1">
              <a:lnSpc>
                <a:spcPct val="60000"/>
              </a:lnSpc>
              <a:buFontTx/>
              <a:buNone/>
            </a:pPr>
            <a:r>
              <a:rPr lang="en-US" altLang="ru-RU" sz="2400" smtClean="0">
                <a:latin typeface="Times New Roman" panose="02020603050405020304" pitchFamily="18" charset="0"/>
              </a:rPr>
              <a:t>		</a:t>
            </a:r>
            <a:endParaRPr lang="ru-RU" altLang="ru-RU" sz="1400" smtClean="0">
              <a:latin typeface="Times New Roman" panose="02020603050405020304" pitchFamily="18" charset="0"/>
            </a:endParaRPr>
          </a:p>
        </p:txBody>
      </p:sp>
      <p:pic>
        <p:nvPicPr>
          <p:cNvPr id="123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946525"/>
            <a:ext cx="41036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652963"/>
            <a:ext cx="23050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5589588"/>
            <a:ext cx="50419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30175"/>
          </a:xfrm>
        </p:spPr>
        <p:txBody>
          <a:bodyPr/>
          <a:lstStyle/>
          <a:p>
            <a:pPr eaLnBrk="1" hangingPunct="1"/>
            <a:r>
              <a:rPr lang="ru-RU" altLang="ru-RU" sz="1600" b="1" smtClean="0">
                <a:latin typeface="Times New Roman" panose="02020603050405020304" pitchFamily="18" charset="0"/>
              </a:rPr>
              <a:t>основных понятий и определений</a:t>
            </a:r>
          </a:p>
        </p:txBody>
      </p:sp>
      <p:pic>
        <p:nvPicPr>
          <p:cNvPr id="1433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58888" y="620713"/>
            <a:ext cx="5761037" cy="1957387"/>
          </a:xfrm>
          <a:noFill/>
        </p:spPr>
      </p:pic>
      <p:sp>
        <p:nvSpPr>
          <p:cNvPr id="14340" name="Rectangle 5"/>
          <p:cNvSpPr>
            <a:spLocks noChangeArrowheads="1"/>
          </p:cNvSpPr>
          <p:nvPr/>
        </p:nvSpPr>
        <p:spPr bwMode="auto">
          <a:xfrm>
            <a:off x="323850" y="5229225"/>
            <a:ext cx="82248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После попадания в предельное состояние может следовать ремонт (капитальный или средний), в результате чего восстанавливается исправное состояние, или же система окончательно прекращает использоваться по назначению.</a:t>
            </a:r>
          </a:p>
        </p:txBody>
      </p:sp>
      <p:sp>
        <p:nvSpPr>
          <p:cNvPr id="14341" name="Rectangle 6"/>
          <p:cNvSpPr>
            <a:spLocks noChangeArrowheads="1"/>
          </p:cNvSpPr>
          <p:nvPr/>
        </p:nvSpPr>
        <p:spPr bwMode="auto">
          <a:xfrm>
            <a:off x="250825" y="2678113"/>
            <a:ext cx="8893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23838" algn="l"/>
              </a:tabLst>
              <a:defRPr baseline="-16000">
                <a:solidFill>
                  <a:schemeClr val="tx1"/>
                </a:solidFill>
                <a:latin typeface="Arial" panose="020B0604020202020204" pitchFamily="34" charset="0"/>
              </a:defRPr>
            </a:lvl1pPr>
            <a:lvl2pPr marL="742950" indent="-285750" eaLnBrk="0" hangingPunct="0">
              <a:tabLst>
                <a:tab pos="223838" algn="l"/>
              </a:tabLst>
              <a:defRPr baseline="-16000">
                <a:solidFill>
                  <a:schemeClr val="tx1"/>
                </a:solidFill>
                <a:latin typeface="Arial" panose="020B0604020202020204" pitchFamily="34" charset="0"/>
              </a:defRPr>
            </a:lvl2pPr>
            <a:lvl3pPr marL="1143000" indent="-228600" eaLnBrk="0" hangingPunct="0">
              <a:tabLst>
                <a:tab pos="223838" algn="l"/>
              </a:tabLst>
              <a:defRPr baseline="-16000">
                <a:solidFill>
                  <a:schemeClr val="tx1"/>
                </a:solidFill>
                <a:latin typeface="Arial" panose="020B0604020202020204" pitchFamily="34" charset="0"/>
              </a:defRPr>
            </a:lvl3pPr>
            <a:lvl4pPr marL="1600200" indent="-228600" eaLnBrk="0" hangingPunct="0">
              <a:tabLst>
                <a:tab pos="223838" algn="l"/>
              </a:tabLst>
              <a:defRPr baseline="-16000">
                <a:solidFill>
                  <a:schemeClr val="tx1"/>
                </a:solidFill>
                <a:latin typeface="Arial" panose="020B0604020202020204" pitchFamily="34" charset="0"/>
              </a:defRPr>
            </a:lvl4pPr>
            <a:lvl5pPr marL="2057400" indent="-228600" eaLnBrk="0" hangingPunct="0">
              <a:tabLst>
                <a:tab pos="223838" algn="l"/>
              </a:tabLst>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tabLst>
                <a:tab pos="223838" algn="l"/>
              </a:tabLs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tabLst>
                <a:tab pos="223838" algn="l"/>
              </a:tabLs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tabLst>
                <a:tab pos="223838" algn="l"/>
              </a:tabLs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tabLst>
                <a:tab pos="223838" algn="l"/>
              </a:tabLst>
              <a:defRPr baseline="-16000">
                <a:solidFill>
                  <a:schemeClr val="tx1"/>
                </a:solidFill>
                <a:latin typeface="Arial" panose="020B0604020202020204" pitchFamily="34" charset="0"/>
              </a:defRPr>
            </a:lvl9pPr>
          </a:lstStyle>
          <a:p>
            <a:pPr algn="just" eaLnBrk="1" hangingPunct="1"/>
            <a:r>
              <a:rPr lang="ru-RU" altLang="ru-RU" sz="2400" b="1" i="1" baseline="0">
                <a:latin typeface="Times New Roman" panose="02020603050405020304" pitchFamily="18" charset="0"/>
              </a:rPr>
              <a:t>Предельное состояние</a:t>
            </a:r>
            <a:r>
              <a:rPr lang="ru-RU" altLang="ru-RU" sz="2000" i="1" baseline="0">
                <a:latin typeface="Times New Roman" panose="02020603050405020304" pitchFamily="18" charset="0"/>
              </a:rPr>
              <a:t> </a:t>
            </a:r>
            <a:r>
              <a:rPr lang="ru-RU" altLang="ru-RU" sz="2000" baseline="0">
                <a:latin typeface="Times New Roman" panose="02020603050405020304" pitchFamily="18" charset="0"/>
              </a:rPr>
              <a:t>— состояние объекта, при котором его применение по назначению недопустимо или нецелесообразно. </a:t>
            </a:r>
          </a:p>
          <a:p>
            <a:pPr algn="just" eaLnBrk="1" hangingPunct="1"/>
            <a:r>
              <a:rPr lang="ru-RU" altLang="ru-RU" sz="2000" baseline="0">
                <a:latin typeface="Times New Roman" panose="02020603050405020304" pitchFamily="18" charset="0"/>
              </a:rPr>
              <a:t>Применение (использование) объекта по назначению прекращается в следующих случаях:</a:t>
            </a:r>
          </a:p>
          <a:p>
            <a:pPr algn="just" eaLnBrk="1" hangingPunct="1"/>
            <a:r>
              <a:rPr lang="ru-RU" altLang="ru-RU" sz="2000" baseline="0">
                <a:latin typeface="Times New Roman" panose="02020603050405020304" pitchFamily="18" charset="0"/>
              </a:rPr>
              <a:t>- при неустранимом нарушении безопасности;</a:t>
            </a:r>
          </a:p>
          <a:p>
            <a:pPr algn="just" eaLnBrk="1" hangingPunct="1"/>
            <a:r>
              <a:rPr lang="ru-RU" altLang="ru-RU" sz="2000" baseline="0">
                <a:latin typeface="Times New Roman" panose="02020603050405020304" pitchFamily="18" charset="0"/>
              </a:rPr>
              <a:t>- при неустранимом отклонении величин заданных параметров;</a:t>
            </a:r>
          </a:p>
          <a:p>
            <a:pPr algn="just" eaLnBrk="1" hangingPunct="1"/>
            <a:r>
              <a:rPr lang="ru-RU" altLang="ru-RU" sz="2000" baseline="0">
                <a:latin typeface="Times New Roman" panose="02020603050405020304" pitchFamily="18" charset="0"/>
              </a:rPr>
              <a:t>- при недопустимом увеличении эксплуатационных расходов.</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Надежность нерезервированных систем</a:t>
            </a:r>
          </a:p>
        </p:txBody>
      </p:sp>
      <p:sp>
        <p:nvSpPr>
          <p:cNvPr id="124931" name="Rectangle 3"/>
          <p:cNvSpPr>
            <a:spLocks noGrp="1" noChangeArrowheads="1"/>
          </p:cNvSpPr>
          <p:nvPr>
            <p:ph type="body" idx="1"/>
          </p:nvPr>
        </p:nvSpPr>
        <p:spPr>
          <a:xfrm>
            <a:off x="0" y="620713"/>
            <a:ext cx="9144000" cy="6237287"/>
          </a:xfrm>
        </p:spPr>
        <p:txBody>
          <a:bodyPr/>
          <a:lstStyle/>
          <a:p>
            <a:pPr eaLnBrk="1" hangingPunct="1">
              <a:buFontTx/>
              <a:buNone/>
            </a:pPr>
            <a:r>
              <a:rPr lang="ru-RU" altLang="ru-RU" sz="2400" smtClean="0">
                <a:latin typeface="Times New Roman" panose="02020603050405020304" pitchFamily="18" charset="0"/>
              </a:rPr>
              <a:t>где </a:t>
            </a:r>
            <a:r>
              <a:rPr lang="el-GR" altLang="ru-RU" sz="2400" smtClean="0">
                <a:latin typeface="Times New Roman" panose="02020603050405020304" pitchFamily="18" charset="0"/>
              </a:rPr>
              <a:t>λ</a:t>
            </a:r>
            <a:r>
              <a:rPr lang="ru-RU" altLang="ru-RU" sz="2400" baseline="-16000" smtClean="0">
                <a:latin typeface="Times New Roman" panose="02020603050405020304" pitchFamily="18" charset="0"/>
              </a:rPr>
              <a:t>с</a:t>
            </a:r>
            <a:r>
              <a:rPr lang="en-US" altLang="ru-RU" sz="2400" smtClean="0">
                <a:latin typeface="Times New Roman" panose="02020603050405020304" pitchFamily="18" charset="0"/>
              </a:rPr>
              <a:t>(t) -</a:t>
            </a:r>
            <a:r>
              <a:rPr lang="ru-RU" altLang="ru-RU" sz="2400" smtClean="0">
                <a:latin typeface="Times New Roman" panose="02020603050405020304" pitchFamily="18" charset="0"/>
              </a:rPr>
              <a:t>интенсивность отказа системы</a:t>
            </a:r>
          </a:p>
        </p:txBody>
      </p:sp>
      <p:pic>
        <p:nvPicPr>
          <p:cNvPr id="1249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196975"/>
            <a:ext cx="1655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44675"/>
            <a:ext cx="26654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1916113"/>
            <a:ext cx="482441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565400"/>
            <a:ext cx="396081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6" name="Rectangle 9"/>
          <p:cNvSpPr>
            <a:spLocks noChangeArrowheads="1"/>
          </p:cNvSpPr>
          <p:nvPr/>
        </p:nvSpPr>
        <p:spPr bwMode="auto">
          <a:xfrm>
            <a:off x="0" y="344805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Если наработка каждого элемента описывается </a:t>
            </a:r>
            <a:r>
              <a:rPr lang="ru-RU" altLang="ru-RU" sz="2000" baseline="0">
                <a:solidFill>
                  <a:srgbClr val="000000"/>
                </a:solidFill>
                <a:latin typeface="Times New Roman" panose="02020603050405020304" pitchFamily="18" charset="0"/>
              </a:rPr>
              <a:t>э</a:t>
            </a:r>
            <a:r>
              <a:rPr lang="ru-RU" altLang="ru-RU" sz="2000" baseline="0">
                <a:solidFill>
                  <a:srgbClr val="000000"/>
                </a:solidFill>
                <a:latin typeface="Times New Roman" panose="02020603050405020304" pitchFamily="18" charset="0"/>
                <a:cs typeface="Times New Roman" panose="02020603050405020304" pitchFamily="18" charset="0"/>
              </a:rPr>
              <a:t>кспоненциальным распределением</a:t>
            </a:r>
            <a:r>
              <a:rPr lang="ru-RU" altLang="ru-RU" sz="2000" baseline="0">
                <a:solidFill>
                  <a:srgbClr val="000000"/>
                </a:solidFill>
                <a:latin typeface="Times New Roman" panose="02020603050405020304" pitchFamily="18" charset="0"/>
              </a:rPr>
              <a:t>    </a:t>
            </a:r>
            <a:r>
              <a:rPr lang="en-US" altLang="ru-RU" sz="2000" baseline="0">
                <a:solidFill>
                  <a:srgbClr val="000000"/>
                </a:solidFill>
                <a:latin typeface="Times New Roman" panose="02020603050405020304" pitchFamily="18" charset="0"/>
              </a:rPr>
              <a:t>P(t) =exp{-</a:t>
            </a:r>
            <a:r>
              <a:rPr lang="el-GR" altLang="ru-RU" sz="2000" baseline="0">
                <a:solidFill>
                  <a:srgbClr val="000000"/>
                </a:solidFill>
                <a:latin typeface="Times New Roman" panose="02020603050405020304" pitchFamily="18" charset="0"/>
                <a:cs typeface="Times New Roman" panose="02020603050405020304" pitchFamily="18" charset="0"/>
              </a:rPr>
              <a:t>λ</a:t>
            </a:r>
            <a:r>
              <a:rPr lang="en-US" altLang="ru-RU" sz="2000">
                <a:solidFill>
                  <a:srgbClr val="000000"/>
                </a:solidFill>
                <a:latin typeface="Times New Roman" panose="02020603050405020304" pitchFamily="18" charset="0"/>
                <a:cs typeface="Times New Roman" panose="02020603050405020304" pitchFamily="18" charset="0"/>
              </a:rPr>
              <a:t>i </a:t>
            </a:r>
            <a:r>
              <a:rPr lang="en-US" altLang="ru-RU" sz="2000" baseline="0">
                <a:solidFill>
                  <a:srgbClr val="000000"/>
                </a:solidFill>
                <a:latin typeface="Times New Roman" panose="02020603050405020304" pitchFamily="18" charset="0"/>
                <a:cs typeface="Times New Roman" panose="02020603050405020304" pitchFamily="18" charset="0"/>
              </a:rPr>
              <a:t>t} i=1,2,…,m </a:t>
            </a:r>
            <a:r>
              <a:rPr lang="ru-RU" altLang="ru-RU" sz="2000" baseline="0">
                <a:solidFill>
                  <a:srgbClr val="000000"/>
                </a:solidFill>
                <a:latin typeface="Times New Roman" panose="02020603050405020304" pitchFamily="18" charset="0"/>
                <a:cs typeface="Times New Roman" panose="02020603050405020304" pitchFamily="18" charset="0"/>
              </a:rPr>
              <a:t>   то  наработка  всей</a:t>
            </a:r>
            <a:r>
              <a:rPr lang="en-US" altLang="ru-RU" sz="2000" baseline="0">
                <a:solidFill>
                  <a:srgbClr val="000000"/>
                </a:solidFill>
                <a:latin typeface="Times New Roman" panose="02020603050405020304" pitchFamily="18" charset="0"/>
                <a:cs typeface="Times New Roman" panose="02020603050405020304" pitchFamily="18" charset="0"/>
              </a:rPr>
              <a:t> </a:t>
            </a:r>
            <a:r>
              <a:rPr lang="ru-RU" altLang="ru-RU" sz="2000" baseline="0">
                <a:solidFill>
                  <a:srgbClr val="000000"/>
                </a:solidFill>
                <a:latin typeface="Times New Roman" panose="02020603050405020304" pitchFamily="18" charset="0"/>
              </a:rPr>
              <a:t>системы также подчинена экспоненциальному распределению </a:t>
            </a:r>
          </a:p>
        </p:txBody>
      </p:sp>
      <p:pic>
        <p:nvPicPr>
          <p:cNvPr id="12493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4652963"/>
            <a:ext cx="38163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8" name="Rectangle 12"/>
          <p:cNvSpPr>
            <a:spLocks noChangeArrowheads="1"/>
          </p:cNvSpPr>
          <p:nvPr/>
        </p:nvSpPr>
        <p:spPr bwMode="auto">
          <a:xfrm>
            <a:off x="179388" y="5575300"/>
            <a:ext cx="290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с интенсивностью отказа</a:t>
            </a:r>
          </a:p>
        </p:txBody>
      </p:sp>
      <p:pic>
        <p:nvPicPr>
          <p:cNvPr id="12493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5589588"/>
            <a:ext cx="1366837"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0"/>
            <a:ext cx="8229600" cy="333375"/>
          </a:xfrm>
        </p:spPr>
        <p:txBody>
          <a:bodyPr/>
          <a:lstStyle/>
          <a:p>
            <a:pPr eaLnBrk="1" hangingPunct="1"/>
            <a:r>
              <a:rPr lang="ru-RU" altLang="ru-RU" sz="1800" smtClean="0">
                <a:latin typeface="Times New Roman" panose="02020603050405020304" pitchFamily="18" charset="0"/>
              </a:rPr>
              <a:t>Надежность нерезервированных систем</a:t>
            </a:r>
          </a:p>
        </p:txBody>
      </p:sp>
      <p:pic>
        <p:nvPicPr>
          <p:cNvPr id="12595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95513" y="1196975"/>
            <a:ext cx="2520950" cy="801688"/>
          </a:xfrm>
          <a:noFill/>
        </p:spPr>
      </p:pic>
      <p:sp>
        <p:nvSpPr>
          <p:cNvPr id="125956" name="Rectangle 5"/>
          <p:cNvSpPr>
            <a:spLocks noChangeArrowheads="1"/>
          </p:cNvSpPr>
          <p:nvPr/>
        </p:nvSpPr>
        <p:spPr bwMode="auto">
          <a:xfrm>
            <a:off x="0" y="3937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latin typeface="Times New Roman" panose="02020603050405020304" pitchFamily="18" charset="0"/>
              </a:rPr>
              <a:t>Средняя наработка до отказа безызбыточной "экспоненциальной" системы равна</a:t>
            </a:r>
          </a:p>
        </p:txBody>
      </p:sp>
      <p:sp>
        <p:nvSpPr>
          <p:cNvPr id="125957" name="Rectangle 7"/>
          <p:cNvSpPr>
            <a:spLocks noChangeArrowheads="1"/>
          </p:cNvSpPr>
          <p:nvPr/>
        </p:nvSpPr>
        <p:spPr bwMode="auto">
          <a:xfrm>
            <a:off x="468313" y="2098675"/>
            <a:ext cx="7288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solidFill>
                  <a:srgbClr val="000000"/>
                </a:solidFill>
                <a:latin typeface="Times New Roman" panose="02020603050405020304" pitchFamily="18" charset="0"/>
                <a:cs typeface="Times New Roman" panose="02020603050405020304" pitchFamily="18" charset="0"/>
              </a:rPr>
              <a:t>Для равнонадежных элементов с</a:t>
            </a:r>
            <a:r>
              <a:rPr lang="ru-RU" altLang="ru-RU" sz="2400" baseline="0">
                <a:solidFill>
                  <a:srgbClr val="000000"/>
                </a:solidFill>
                <a:latin typeface="Times New Roman" panose="02020603050405020304" pitchFamily="18" charset="0"/>
              </a:rPr>
              <a:t> </a:t>
            </a:r>
            <a:r>
              <a:rPr lang="el-GR" altLang="ru-RU" sz="2400" baseline="0">
                <a:solidFill>
                  <a:srgbClr val="000000"/>
                </a:solidFill>
                <a:latin typeface="Times New Roman" panose="02020603050405020304" pitchFamily="18" charset="0"/>
                <a:cs typeface="Times New Roman" panose="02020603050405020304" pitchFamily="18" charset="0"/>
              </a:rPr>
              <a:t>λ</a:t>
            </a:r>
            <a:r>
              <a:rPr lang="ru-RU" altLang="ru-RU" sz="2400">
                <a:solidFill>
                  <a:srgbClr val="000000"/>
                </a:solidFill>
                <a:latin typeface="Times New Roman" panose="02020603050405020304" pitchFamily="18" charset="0"/>
                <a:cs typeface="Times New Roman" panose="02020603050405020304" pitchFamily="18" charset="0"/>
              </a:rPr>
              <a:t>1</a:t>
            </a:r>
            <a:r>
              <a:rPr lang="ru-RU" altLang="ru-RU" sz="2400" baseline="0">
                <a:solidFill>
                  <a:srgbClr val="000000"/>
                </a:solidFill>
                <a:latin typeface="Times New Roman" panose="02020603050405020304" pitchFamily="18" charset="0"/>
                <a:cs typeface="Times New Roman" panose="02020603050405020304" pitchFamily="18" charset="0"/>
              </a:rPr>
              <a:t> = </a:t>
            </a:r>
            <a:r>
              <a:rPr lang="el-GR" altLang="ru-RU" sz="2400" baseline="0">
                <a:solidFill>
                  <a:srgbClr val="000000"/>
                </a:solidFill>
                <a:latin typeface="Times New Roman" panose="02020603050405020304" pitchFamily="18" charset="0"/>
              </a:rPr>
              <a:t>λ</a:t>
            </a:r>
            <a:r>
              <a:rPr lang="ru-RU" altLang="ru-RU" sz="2400">
                <a:solidFill>
                  <a:srgbClr val="000000"/>
                </a:solidFill>
                <a:latin typeface="Times New Roman" panose="02020603050405020304" pitchFamily="18" charset="0"/>
              </a:rPr>
              <a:t>2</a:t>
            </a:r>
            <a:r>
              <a:rPr lang="ru-RU" altLang="ru-RU" sz="2400" baseline="0">
                <a:solidFill>
                  <a:srgbClr val="000000"/>
                </a:solidFill>
                <a:latin typeface="Times New Roman" panose="02020603050405020304" pitchFamily="18" charset="0"/>
              </a:rPr>
              <a:t> =…</a:t>
            </a:r>
            <a:r>
              <a:rPr lang="ru-RU" altLang="ru-RU" sz="2400" baseline="0">
                <a:latin typeface="Times New Roman" panose="02020603050405020304" pitchFamily="18" charset="0"/>
              </a:rPr>
              <a:t> </a:t>
            </a:r>
            <a:r>
              <a:rPr lang="el-GR" altLang="ru-RU" sz="2400" baseline="0">
                <a:solidFill>
                  <a:srgbClr val="000000"/>
                </a:solidFill>
                <a:latin typeface="Times New Roman" panose="02020603050405020304" pitchFamily="18" charset="0"/>
              </a:rPr>
              <a:t>λ</a:t>
            </a:r>
            <a:r>
              <a:rPr lang="en-US" altLang="ru-RU" sz="2400">
                <a:solidFill>
                  <a:srgbClr val="000000"/>
                </a:solidFill>
                <a:latin typeface="Times New Roman" panose="02020603050405020304" pitchFamily="18" charset="0"/>
              </a:rPr>
              <a:t>m</a:t>
            </a:r>
            <a:r>
              <a:rPr lang="ru-RU" altLang="ru-RU" sz="2400">
                <a:solidFill>
                  <a:srgbClr val="000000"/>
                </a:solidFill>
                <a:latin typeface="Times New Roman" panose="02020603050405020304" pitchFamily="18" charset="0"/>
              </a:rPr>
              <a:t> </a:t>
            </a:r>
            <a:r>
              <a:rPr lang="ru-RU" altLang="ru-RU" sz="2400" baseline="0">
                <a:solidFill>
                  <a:srgbClr val="000000"/>
                </a:solidFill>
                <a:latin typeface="Times New Roman" panose="02020603050405020304" pitchFamily="18" charset="0"/>
              </a:rPr>
              <a:t>имеем </a:t>
            </a:r>
            <a:r>
              <a:rPr lang="ru-RU" altLang="ru-RU" sz="2400">
                <a:latin typeface="Times New Roman" panose="02020603050405020304" pitchFamily="18" charset="0"/>
              </a:rPr>
              <a:t> </a:t>
            </a:r>
            <a:endParaRPr lang="el-GR" altLang="ru-RU" sz="2400">
              <a:latin typeface="Times New Roman" panose="02020603050405020304" pitchFamily="18" charset="0"/>
            </a:endParaRPr>
          </a:p>
        </p:txBody>
      </p:sp>
      <p:pic>
        <p:nvPicPr>
          <p:cNvPr id="12595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852738"/>
            <a:ext cx="14398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924175"/>
            <a:ext cx="151288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924175"/>
            <a:ext cx="1512887"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2852738"/>
            <a:ext cx="13684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2" name="Rectangle 14"/>
          <p:cNvSpPr>
            <a:spLocks noChangeArrowheads="1"/>
          </p:cNvSpPr>
          <p:nvPr/>
        </p:nvSpPr>
        <p:spPr bwMode="auto">
          <a:xfrm>
            <a:off x="0" y="3284538"/>
            <a:ext cx="9144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solidFill>
                  <a:srgbClr val="000000"/>
                </a:solidFill>
                <a:latin typeface="Times New Roman" panose="02020603050405020304" pitchFamily="18" charset="0"/>
                <a:cs typeface="Times New Roman" panose="02020603050405020304" pitchFamily="18" charset="0"/>
              </a:rPr>
              <a:t>Из анализа полученных формул следует, что надежность нерезервированной системы снижается при увеличении числа ее элементов </a:t>
            </a:r>
            <a:r>
              <a:rPr lang="ru-RU" altLang="ru-RU" sz="2400" i="1" baseline="0">
                <a:solidFill>
                  <a:srgbClr val="000000"/>
                </a:solidFill>
                <a:latin typeface="Times New Roman" panose="02020603050405020304" pitchFamily="18" charset="0"/>
                <a:cs typeface="Times New Roman" panose="02020603050405020304" pitchFamily="18" charset="0"/>
              </a:rPr>
              <a:t>т, </a:t>
            </a:r>
            <a:r>
              <a:rPr lang="ru-RU" altLang="ru-RU" sz="2400" baseline="0">
                <a:solidFill>
                  <a:srgbClr val="000000"/>
                </a:solidFill>
                <a:latin typeface="Times New Roman" panose="02020603050405020304" pitchFamily="18" charset="0"/>
                <a:cs typeface="Times New Roman" panose="02020603050405020304" pitchFamily="18" charset="0"/>
              </a:rPr>
              <a:t>в частности для равнонадежных элементов с экспоненциальным распределением </a:t>
            </a:r>
            <a:r>
              <a:rPr lang="ru-RU" altLang="ru-RU" sz="2400" i="1" baseline="0">
                <a:solidFill>
                  <a:srgbClr val="000000"/>
                </a:solidFill>
                <a:latin typeface="Times New Roman" panose="02020603050405020304" pitchFamily="18" charset="0"/>
                <a:cs typeface="Times New Roman" panose="02020603050405020304" pitchFamily="18" charset="0"/>
              </a:rPr>
              <a:t>Т </a:t>
            </a:r>
            <a:r>
              <a:rPr lang="ru-RU" altLang="ru-RU" sz="2400" baseline="0">
                <a:solidFill>
                  <a:srgbClr val="000000"/>
                </a:solidFill>
                <a:latin typeface="Times New Roman" panose="02020603050405020304" pitchFamily="18" charset="0"/>
                <a:cs typeface="Times New Roman" panose="02020603050405020304" pitchFamily="18" charset="0"/>
              </a:rPr>
              <a:t>средняя наработка до отказа системы </a:t>
            </a:r>
            <a:r>
              <a:rPr lang="en-US" altLang="ru-RU" sz="2400" baseline="0">
                <a:solidFill>
                  <a:srgbClr val="000000"/>
                </a:solidFill>
                <a:latin typeface="Times New Roman" panose="02020603050405020304" pitchFamily="18" charset="0"/>
                <a:cs typeface="Times New Roman" panose="02020603050405020304" pitchFamily="18" charset="0"/>
              </a:rPr>
              <a:t>t</a:t>
            </a:r>
            <a:r>
              <a:rPr lang="ru-RU" altLang="ru-RU" sz="2400">
                <a:solidFill>
                  <a:srgbClr val="000000"/>
                </a:solidFill>
                <a:latin typeface="Times New Roman" panose="02020603050405020304" pitchFamily="18" charset="0"/>
              </a:rPr>
              <a:t>н</a:t>
            </a:r>
            <a:r>
              <a:rPr lang="en-US" altLang="ru-RU" sz="2400" baseline="20000">
                <a:solidFill>
                  <a:srgbClr val="000000"/>
                </a:solidFill>
                <a:latin typeface="Times New Roman" panose="02020603050405020304" pitchFamily="18" charset="0"/>
                <a:cs typeface="Times New Roman" panose="02020603050405020304" pitchFamily="18" charset="0"/>
              </a:rPr>
              <a:t>c</a:t>
            </a:r>
            <a:r>
              <a:rPr lang="ru-RU" altLang="ru-RU" sz="2400" baseline="20000">
                <a:solidFill>
                  <a:srgbClr val="000000"/>
                </a:solidFill>
                <a:latin typeface="Times New Roman" panose="02020603050405020304" pitchFamily="18" charset="0"/>
              </a:rPr>
              <a:t> </a:t>
            </a:r>
            <a:r>
              <a:rPr lang="ru-RU" altLang="ru-RU" sz="2400" baseline="0">
                <a:solidFill>
                  <a:srgbClr val="000000"/>
                </a:solidFill>
                <a:latin typeface="Times New Roman" panose="02020603050405020304" pitchFamily="18" charset="0"/>
              </a:rPr>
              <a:t>обратно пропорциональна числу элементов </a:t>
            </a:r>
            <a:r>
              <a:rPr lang="en-US" altLang="ru-RU" sz="2400" baseline="0">
                <a:solidFill>
                  <a:srgbClr val="000000"/>
                </a:solidFill>
                <a:latin typeface="Times New Roman" panose="02020603050405020304" pitchFamily="18" charset="0"/>
              </a:rPr>
              <a:t>m</a:t>
            </a:r>
            <a:endParaRPr lang="ru-RU" altLang="ru-RU" sz="2400" baseline="0">
              <a:latin typeface="Times New Roman" panose="02020603050405020304" pitchFamily="18" charset="0"/>
            </a:endParaRPr>
          </a:p>
        </p:txBody>
      </p:sp>
      <p:pic>
        <p:nvPicPr>
          <p:cNvPr id="12596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4625" y="3338513"/>
            <a:ext cx="152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4"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0338" y="5157788"/>
            <a:ext cx="100806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5" name="Rectangle 17"/>
          <p:cNvSpPr>
            <a:spLocks noChangeArrowheads="1"/>
          </p:cNvSpPr>
          <p:nvPr/>
        </p:nvSpPr>
        <p:spPr bwMode="auto">
          <a:xfrm>
            <a:off x="0" y="5876925"/>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800" b="1">
                <a:latin typeface="Times New Roman" panose="02020603050405020304" pitchFamily="18" charset="0"/>
              </a:rPr>
              <a:t>надежность нерезервированной системы всегда ниже надежности каждого элемента системы!</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Надежность нерезервированных систем</a:t>
            </a:r>
          </a:p>
        </p:txBody>
      </p:sp>
      <p:sp>
        <p:nvSpPr>
          <p:cNvPr id="126979" name="Rectangle 3"/>
          <p:cNvSpPr>
            <a:spLocks noGrp="1" noChangeArrowheads="1"/>
          </p:cNvSpPr>
          <p:nvPr>
            <p:ph type="body" idx="1"/>
          </p:nvPr>
        </p:nvSpPr>
        <p:spPr>
          <a:xfrm>
            <a:off x="0" y="692150"/>
            <a:ext cx="9144000" cy="6165850"/>
          </a:xfrm>
        </p:spPr>
        <p:txBody>
          <a:bodyPr/>
          <a:lstStyle/>
          <a:p>
            <a:pPr eaLnBrk="1" hangingPunct="1">
              <a:buFontTx/>
              <a:buNone/>
            </a:pPr>
            <a:r>
              <a:rPr lang="ru-RU" altLang="ru-RU" sz="2400" smtClean="0">
                <a:latin typeface="Times New Roman" panose="02020603050405020304" pitchFamily="18" charset="0"/>
              </a:rPr>
              <a:t>Для повышения надежности нерезервированной системы следует:</a:t>
            </a:r>
            <a:endParaRPr lang="en-US" altLang="ru-RU" sz="2400" smtClean="0">
              <a:latin typeface="Times New Roman" panose="02020603050405020304" pitchFamily="18" charset="0"/>
            </a:endParaRPr>
          </a:p>
          <a:p>
            <a:pPr eaLnBrk="1" hangingPunct="1">
              <a:buFontTx/>
              <a:buNone/>
            </a:pPr>
            <a:endParaRPr lang="ru-RU" altLang="ru-RU" sz="2400" smtClean="0">
              <a:latin typeface="Times New Roman" panose="02020603050405020304" pitchFamily="18" charset="0"/>
            </a:endParaRPr>
          </a:p>
          <a:p>
            <a:pPr eaLnBrk="1" hangingPunct="1"/>
            <a:r>
              <a:rPr lang="ru-RU" altLang="ru-RU" sz="2400" smtClean="0">
                <a:latin typeface="Times New Roman" panose="02020603050405020304" pitchFamily="18" charset="0"/>
              </a:rPr>
              <a:t>уменьшать число основных элементов </a:t>
            </a:r>
            <a:r>
              <a:rPr lang="en-US" altLang="ru-RU" sz="2400" i="1" smtClean="0">
                <a:latin typeface="Times New Roman" panose="02020603050405020304" pitchFamily="18" charset="0"/>
              </a:rPr>
              <a:t>m </a:t>
            </a:r>
            <a:r>
              <a:rPr lang="ru-RU" altLang="ru-RU" sz="2400" smtClean="0">
                <a:latin typeface="Times New Roman" panose="02020603050405020304" pitchFamily="18" charset="0"/>
              </a:rPr>
              <a:t>(там, где это возможно);</a:t>
            </a:r>
            <a:endParaRPr lang="en-US" altLang="ru-RU" sz="2400" smtClean="0">
              <a:latin typeface="Times New Roman" panose="02020603050405020304" pitchFamily="18" charset="0"/>
            </a:endParaRPr>
          </a:p>
          <a:p>
            <a:pPr eaLnBrk="1" hangingPunct="1"/>
            <a:endParaRPr lang="ru-RU" altLang="ru-RU" sz="2400" smtClean="0">
              <a:latin typeface="Times New Roman" panose="02020603050405020304" pitchFamily="18" charset="0"/>
            </a:endParaRPr>
          </a:p>
          <a:p>
            <a:pPr eaLnBrk="1" hangingPunct="1"/>
            <a:r>
              <a:rPr lang="ru-RU" altLang="ru-RU" sz="2400" smtClean="0">
                <a:latin typeface="Times New Roman" panose="02020603050405020304" pitchFamily="18" charset="0"/>
              </a:rPr>
              <a:t>применять равнонадежные элементы (напомним, что</a:t>
            </a:r>
            <a:r>
              <a:rPr lang="en-US" altLang="ru-RU" sz="2400" smtClean="0">
                <a:latin typeface="Times New Roman" panose="02020603050405020304" pitchFamily="18" charset="0"/>
              </a:rPr>
              <a:t> </a:t>
            </a:r>
            <a:r>
              <a:rPr lang="en-US" altLang="ru-RU" sz="2000" smtClean="0">
                <a:latin typeface="Times New Roman" panose="02020603050405020304" pitchFamily="18" charset="0"/>
              </a:rPr>
              <a:t>P</a:t>
            </a:r>
            <a:r>
              <a:rPr lang="ru-RU" altLang="ru-RU" sz="2000" baseline="-16000" smtClean="0">
                <a:latin typeface="Times New Roman" panose="02020603050405020304" pitchFamily="18" charset="0"/>
              </a:rPr>
              <a:t>с</a:t>
            </a:r>
            <a:r>
              <a:rPr lang="en-US" altLang="ru-RU" sz="2000" smtClean="0">
                <a:latin typeface="Times New Roman" panose="02020603050405020304" pitchFamily="18" charset="0"/>
              </a:rPr>
              <a:t>(t)</a:t>
            </a:r>
            <a:r>
              <a:rPr lang="en-US" altLang="ru-RU" sz="2400" smtClean="0">
                <a:latin typeface="Times New Roman" panose="02020603050405020304" pitchFamily="18" charset="0"/>
              </a:rPr>
              <a:t> </a:t>
            </a:r>
            <a:r>
              <a:rPr lang="ru-RU" altLang="ru-RU" sz="2400" smtClean="0">
                <a:latin typeface="Times New Roman" panose="02020603050405020304" pitchFamily="18" charset="0"/>
              </a:rPr>
              <a:t>не</a:t>
            </a:r>
            <a:br>
              <a:rPr lang="ru-RU" altLang="ru-RU" sz="2400" smtClean="0">
                <a:latin typeface="Times New Roman" panose="02020603050405020304" pitchFamily="18" charset="0"/>
              </a:rPr>
            </a:br>
            <a:r>
              <a:rPr lang="ru-RU" altLang="ru-RU" sz="2400" smtClean="0">
                <a:latin typeface="Times New Roman" panose="02020603050405020304" pitchFamily="18" charset="0"/>
              </a:rPr>
              <a:t>может быть больше функции </a:t>
            </a:r>
            <a:r>
              <a:rPr lang="en-US" altLang="ru-RU" sz="2000" smtClean="0">
                <a:latin typeface="Times New Roman" panose="02020603050405020304" pitchFamily="18" charset="0"/>
              </a:rPr>
              <a:t>P</a:t>
            </a:r>
            <a:r>
              <a:rPr lang="en-US" altLang="ru-RU" sz="2000" baseline="-16000" smtClean="0">
                <a:latin typeface="Times New Roman" panose="02020603050405020304" pitchFamily="18" charset="0"/>
              </a:rPr>
              <a:t>i</a:t>
            </a:r>
            <a:r>
              <a:rPr lang="en-US" altLang="ru-RU" sz="2000" smtClean="0">
                <a:latin typeface="Times New Roman" panose="02020603050405020304" pitchFamily="18" charset="0"/>
              </a:rPr>
              <a:t>(t), </a:t>
            </a:r>
            <a:r>
              <a:rPr lang="ru-RU" altLang="ru-RU" sz="2400" smtClean="0">
                <a:latin typeface="Times New Roman" panose="02020603050405020304" pitchFamily="18" charset="0"/>
              </a:rPr>
              <a:t>самого ненадежного элемента);</a:t>
            </a:r>
            <a:endParaRPr lang="en-US" altLang="ru-RU" sz="2400" smtClean="0">
              <a:latin typeface="Times New Roman" panose="02020603050405020304" pitchFamily="18" charset="0"/>
            </a:endParaRPr>
          </a:p>
          <a:p>
            <a:pPr eaLnBrk="1" hangingPunct="1"/>
            <a:endParaRPr lang="ru-RU" altLang="ru-RU" sz="2400" smtClean="0">
              <a:latin typeface="Times New Roman" panose="02020603050405020304" pitchFamily="18" charset="0"/>
            </a:endParaRPr>
          </a:p>
          <a:p>
            <a:pPr eaLnBrk="1" hangingPunct="1"/>
            <a:r>
              <a:rPr lang="ru-RU" altLang="ru-RU" sz="2400" smtClean="0">
                <a:latin typeface="Times New Roman" panose="02020603050405020304" pitchFamily="18" charset="0"/>
              </a:rPr>
              <a:t>находить самый ненадежный элемент (с наибольшим </a:t>
            </a:r>
            <a:r>
              <a:rPr lang="el-GR" altLang="ru-RU" sz="2800" smtClean="0">
                <a:solidFill>
                  <a:srgbClr val="000000"/>
                </a:solidFill>
                <a:latin typeface="Times New Roman" panose="02020603050405020304" pitchFamily="18" charset="0"/>
              </a:rPr>
              <a:t>λ</a:t>
            </a:r>
            <a:r>
              <a:rPr lang="en-US" altLang="ru-RU" sz="2800" baseline="-16000" smtClean="0">
                <a:solidFill>
                  <a:srgbClr val="000000"/>
                </a:solidFill>
                <a:latin typeface="Times New Roman" panose="02020603050405020304" pitchFamily="18" charset="0"/>
              </a:rPr>
              <a:t>i</a:t>
            </a:r>
            <a:r>
              <a:rPr lang="en-US" altLang="ru-RU" sz="2800" smtClean="0"/>
              <a:t>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 и</a:t>
            </a:r>
            <a:br>
              <a:rPr lang="ru-RU" altLang="ru-RU" sz="2400" smtClean="0">
                <a:latin typeface="Times New Roman" panose="02020603050405020304" pitchFamily="18" charset="0"/>
              </a:rPr>
            </a:br>
            <a:r>
              <a:rPr lang="ru-RU" altLang="ru-RU" sz="2400" smtClean="0">
                <a:latin typeface="Times New Roman" panose="02020603050405020304" pitchFamily="18" charset="0"/>
              </a:rPr>
              <a:t>заменять его другим элементом с меньшим </a:t>
            </a:r>
            <a:r>
              <a:rPr lang="el-GR" altLang="ru-RU" sz="2800" smtClean="0">
                <a:solidFill>
                  <a:srgbClr val="000000"/>
                </a:solidFill>
                <a:latin typeface="Times New Roman" panose="02020603050405020304" pitchFamily="18" charset="0"/>
              </a:rPr>
              <a:t>λ</a:t>
            </a:r>
            <a:r>
              <a:rPr lang="en-US" altLang="ru-RU" sz="2800" baseline="-16000" smtClean="0">
                <a:solidFill>
                  <a:srgbClr val="000000"/>
                </a:solidFill>
                <a:latin typeface="Times New Roman" panose="02020603050405020304" pitchFamily="18" charset="0"/>
              </a:rPr>
              <a:t>i</a:t>
            </a:r>
            <a:r>
              <a:rPr lang="en-US" altLang="ru-RU" sz="2800" smtClean="0"/>
              <a:t>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a:t>
            </a:r>
            <a:endParaRPr lang="en-US" altLang="ru-RU" sz="2400" smtClean="0">
              <a:latin typeface="Times New Roman" panose="02020603050405020304" pitchFamily="18" charset="0"/>
            </a:endParaRPr>
          </a:p>
          <a:p>
            <a:pPr eaLnBrk="1" hangingPunct="1"/>
            <a:endParaRPr lang="ru-RU" altLang="ru-RU" sz="2400" smtClean="0">
              <a:latin typeface="Times New Roman" panose="02020603050405020304" pitchFamily="18" charset="0"/>
            </a:endParaRPr>
          </a:p>
          <a:p>
            <a:pPr eaLnBrk="1" hangingPunct="1"/>
            <a:r>
              <a:rPr lang="ru-RU" altLang="ru-RU" sz="2400" smtClean="0">
                <a:latin typeface="Times New Roman" panose="02020603050405020304" pitchFamily="18" charset="0"/>
              </a:rPr>
              <a:t>использовать при конструировании системы более надежные</a:t>
            </a:r>
            <a:br>
              <a:rPr lang="ru-RU" altLang="ru-RU" sz="2400" smtClean="0">
                <a:latin typeface="Times New Roman" panose="02020603050405020304" pitchFamily="18" charset="0"/>
              </a:rPr>
            </a:br>
            <a:r>
              <a:rPr lang="ru-RU" altLang="ru-RU" sz="2400" smtClean="0">
                <a:latin typeface="Times New Roman" panose="02020603050405020304" pitchFamily="18" charset="0"/>
              </a:rPr>
              <a:t>элементы с меньшими </a:t>
            </a:r>
            <a:r>
              <a:rPr lang="el-GR" altLang="ru-RU" sz="2800" smtClean="0">
                <a:solidFill>
                  <a:srgbClr val="000000"/>
                </a:solidFill>
                <a:latin typeface="Times New Roman" panose="02020603050405020304" pitchFamily="18" charset="0"/>
              </a:rPr>
              <a:t>λ</a:t>
            </a:r>
            <a:r>
              <a:rPr lang="en-US" altLang="ru-RU" sz="2800" baseline="-16000" smtClean="0">
                <a:solidFill>
                  <a:srgbClr val="000000"/>
                </a:solidFill>
                <a:latin typeface="Times New Roman" panose="02020603050405020304" pitchFamily="18" charset="0"/>
              </a:rPr>
              <a:t>i</a:t>
            </a:r>
            <a:r>
              <a:rPr lang="en-US" altLang="ru-RU" sz="2800" smtClean="0"/>
              <a:t>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 </a:t>
            </a:r>
            <a:r>
              <a:rPr lang="ru-RU" altLang="ru-RU" sz="2400" i="1" smtClean="0">
                <a:latin typeface="Times New Roman" panose="02020603050405020304" pitchFamily="18" charset="0"/>
              </a:rPr>
              <a:t>.</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4638"/>
            <a:ext cx="8229600" cy="274637"/>
          </a:xfrm>
        </p:spPr>
        <p:txBody>
          <a:bodyPr/>
          <a:lstStyle/>
          <a:p>
            <a:pPr eaLnBrk="1" hangingPunct="1"/>
            <a:r>
              <a:rPr lang="ru-RU" altLang="ru-RU" sz="1800" smtClean="0">
                <a:latin typeface="Times New Roman" panose="02020603050405020304" pitchFamily="18" charset="0"/>
              </a:rPr>
              <a:t>Надежность нерезервированных систем</a:t>
            </a:r>
          </a:p>
        </p:txBody>
      </p:sp>
      <p:sp>
        <p:nvSpPr>
          <p:cNvPr id="128003" name="Rectangle 3"/>
          <p:cNvSpPr>
            <a:spLocks noGrp="1" noChangeArrowheads="1"/>
          </p:cNvSpPr>
          <p:nvPr>
            <p:ph type="body" idx="1"/>
          </p:nvPr>
        </p:nvSpPr>
        <p:spPr>
          <a:xfrm>
            <a:off x="0" y="692150"/>
            <a:ext cx="9144000" cy="6165850"/>
          </a:xfrm>
        </p:spPr>
        <p:txBody>
          <a:bodyPr/>
          <a:lstStyle/>
          <a:p>
            <a:pPr algn="just" eaLnBrk="1" hangingPunct="1">
              <a:buFontTx/>
              <a:buNone/>
            </a:pPr>
            <a:r>
              <a:rPr lang="en-US" altLang="ru-RU" smtClean="0"/>
              <a:t>	</a:t>
            </a:r>
            <a:r>
              <a:rPr lang="ru-RU" altLang="ru-RU" sz="2400" smtClean="0">
                <a:latin typeface="Times New Roman" panose="02020603050405020304" pitchFamily="18" charset="0"/>
              </a:rPr>
              <a:t>Нерезервированные системы часто применяют при автоматизации ТОУ, в частности при построении локальных АСР и информационных каналов АСУТП. </a:t>
            </a:r>
            <a:endParaRPr lang="en-US" altLang="ru-RU" sz="2400" smtClean="0">
              <a:latin typeface="Times New Roman" panose="02020603050405020304" pitchFamily="18" charset="0"/>
            </a:endParaRPr>
          </a:p>
          <a:p>
            <a:pPr algn="just" eaLnBrk="1" hangingPunct="1">
              <a:buFontTx/>
              <a:buNone/>
            </a:pPr>
            <a:endParaRPr lang="en-US" altLang="ru-RU" sz="2400" smtClean="0">
              <a:latin typeface="Times New Roman" panose="02020603050405020304" pitchFamily="18" charset="0"/>
            </a:endParaRPr>
          </a:p>
          <a:p>
            <a:pPr algn="just" eaLnBrk="1" hangingPunct="1">
              <a:buFontTx/>
              <a:buNone/>
            </a:pPr>
            <a:endParaRPr lang="en-US" altLang="ru-RU" sz="2400" smtClean="0">
              <a:latin typeface="Times New Roman" panose="02020603050405020304" pitchFamily="18" charset="0"/>
            </a:endParaRPr>
          </a:p>
          <a:p>
            <a:pPr algn="just" eaLnBrk="1" hangingPunct="1">
              <a:buFontTx/>
              <a:buNone/>
            </a:pPr>
            <a:endParaRPr lang="en-US" altLang="ru-RU" sz="2400" smtClean="0">
              <a:latin typeface="Times New Roman" panose="02020603050405020304" pitchFamily="18" charset="0"/>
            </a:endParaRPr>
          </a:p>
          <a:p>
            <a:pPr algn="just" eaLnBrk="1" hangingPunct="1">
              <a:buFontTx/>
              <a:buNone/>
            </a:pPr>
            <a:endParaRPr lang="en-US" altLang="ru-RU" sz="2400" smtClean="0">
              <a:latin typeface="Times New Roman" panose="02020603050405020304" pitchFamily="18" charset="0"/>
            </a:endParaRPr>
          </a:p>
          <a:p>
            <a:pPr algn="just" eaLnBrk="1" hangingPunct="1">
              <a:buFontTx/>
              <a:buNone/>
            </a:pPr>
            <a:endParaRPr lang="en-US" altLang="ru-RU" sz="2400" smtClean="0">
              <a:latin typeface="Times New Roman" panose="02020603050405020304" pitchFamily="18" charset="0"/>
            </a:endParaRPr>
          </a:p>
          <a:p>
            <a:pPr algn="just" eaLnBrk="1" hangingPunct="1">
              <a:buFontTx/>
              <a:buNone/>
            </a:pPr>
            <a:endParaRPr lang="en-US" altLang="ru-RU" sz="2400" smtClean="0">
              <a:latin typeface="Times New Roman" panose="02020603050405020304" pitchFamily="18" charset="0"/>
            </a:endParaRPr>
          </a:p>
          <a:p>
            <a:pPr algn="just" eaLnBrk="1" hangingPunct="1">
              <a:buFontTx/>
              <a:buNone/>
            </a:pPr>
            <a:r>
              <a:rPr lang="ru-RU" altLang="ru-RU" sz="1800" smtClean="0">
                <a:latin typeface="Times New Roman" panose="02020603050405020304" pitchFamily="18" charset="0"/>
              </a:rPr>
              <a:t>АСР, состоящая из датчика Д, нормирующего преобразователя НП, линий связи ЛС</a:t>
            </a:r>
            <a:r>
              <a:rPr lang="en-US" altLang="ru-RU" sz="1800" baseline="-16000" smtClean="0">
                <a:latin typeface="Times New Roman" panose="02020603050405020304" pitchFamily="18" charset="0"/>
              </a:rPr>
              <a:t>1</a:t>
            </a:r>
            <a:r>
              <a:rPr lang="ru-RU" altLang="ru-RU" sz="1800" smtClean="0">
                <a:latin typeface="Times New Roman" panose="02020603050405020304" pitchFamily="18" charset="0"/>
              </a:rPr>
              <a:t> и </a:t>
            </a:r>
            <a:r>
              <a:rPr lang="ru-RU" altLang="ru-RU" sz="1800" b="1" i="1" smtClean="0">
                <a:latin typeface="Times New Roman" panose="02020603050405020304" pitchFamily="18" charset="0"/>
              </a:rPr>
              <a:t>ЛСг </a:t>
            </a:r>
            <a:r>
              <a:rPr lang="ru-RU" altLang="ru-RU" sz="1800" smtClean="0">
                <a:latin typeface="Times New Roman" panose="02020603050405020304" pitchFamily="18" charset="0"/>
              </a:rPr>
              <a:t>ЛС</a:t>
            </a:r>
            <a:r>
              <a:rPr lang="en-US" altLang="ru-RU" sz="1800" baseline="-16000" smtClean="0">
                <a:latin typeface="Times New Roman" panose="02020603050405020304" pitchFamily="18" charset="0"/>
              </a:rPr>
              <a:t>2</a:t>
            </a:r>
            <a:r>
              <a:rPr lang="ru-RU" altLang="ru-RU" sz="1800" b="1" i="1" smtClean="0">
                <a:latin typeface="Times New Roman" panose="02020603050405020304" pitchFamily="18" charset="0"/>
              </a:rPr>
              <a:t>, </a:t>
            </a:r>
            <a:r>
              <a:rPr lang="ru-RU" altLang="ru-RU" sz="1800" smtClean="0">
                <a:latin typeface="Times New Roman" panose="02020603050405020304" pitchFamily="18" charset="0"/>
              </a:rPr>
              <a:t>задатчика ЗД, элемента сравнения ЭС, регулятора Р, исполнительного механизма ИМ, регулирующего органа РО.</a:t>
            </a:r>
          </a:p>
        </p:txBody>
      </p:sp>
      <p:pic>
        <p:nvPicPr>
          <p:cNvPr id="128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133600"/>
            <a:ext cx="431958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5445125"/>
            <a:ext cx="7191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Rectangle 10"/>
          <p:cNvSpPr>
            <a:spLocks noChangeArrowheads="1"/>
          </p:cNvSpPr>
          <p:nvPr/>
        </p:nvSpPr>
        <p:spPr bwMode="auto">
          <a:xfrm>
            <a:off x="-42863" y="5516563"/>
            <a:ext cx="9186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АСР содержит только основные элементы и ее безотказность</a:t>
            </a:r>
            <a:r>
              <a:rPr lang="en-US" altLang="ru-RU" sz="2000" baseline="0">
                <a:solidFill>
                  <a:srgbClr val="000000"/>
                </a:solidFill>
                <a:latin typeface="Times New Roman" panose="02020603050405020304" pitchFamily="18" charset="0"/>
                <a:cs typeface="Times New Roman" panose="02020603050405020304" pitchFamily="18" charset="0"/>
              </a:rPr>
              <a:t>              </a:t>
            </a:r>
            <a:r>
              <a:rPr lang="ru-RU" altLang="ru-RU" sz="2000" baseline="0">
                <a:solidFill>
                  <a:srgbClr val="000000"/>
                </a:solidFill>
                <a:latin typeface="Times New Roman" panose="02020603050405020304" pitchFamily="18" charset="0"/>
              </a:rPr>
              <a:t>определяется</a:t>
            </a:r>
          </a:p>
          <a:p>
            <a:pPr eaLnBrk="1" hangingPunct="1"/>
            <a:r>
              <a:rPr lang="ru-RU" altLang="ru-RU" sz="2000" baseline="0">
                <a:solidFill>
                  <a:srgbClr val="000000"/>
                </a:solidFill>
                <a:latin typeface="Times New Roman" panose="02020603050405020304" pitchFamily="18" charset="0"/>
              </a:rPr>
              <a:t> произведением функций надежности </a:t>
            </a:r>
            <a:r>
              <a:rPr lang="ru-RU" altLang="ru-RU" sz="2000" baseline="0">
                <a:solidFill>
                  <a:srgbClr val="000000"/>
                </a:solidFill>
                <a:latin typeface="Times New Roman" panose="02020603050405020304" pitchFamily="18" charset="0"/>
                <a:cs typeface="Times New Roman" panose="02020603050405020304" pitchFamily="18" charset="0"/>
              </a:rPr>
              <a:t> </a:t>
            </a:r>
            <a:r>
              <a:rPr lang="ru-RU" altLang="ru-RU" sz="2000" baseline="0">
                <a:solidFill>
                  <a:srgbClr val="000000"/>
                </a:solidFill>
                <a:latin typeface="Times New Roman" panose="02020603050405020304" pitchFamily="18" charset="0"/>
              </a:rPr>
              <a:t>всех элементов</a:t>
            </a:r>
            <a:endParaRPr lang="ru-RU" altLang="ru-RU" sz="2000" baseline="0">
              <a:latin typeface="Times New Roman" panose="02020603050405020304" pitchFamily="18" charset="0"/>
            </a:endParaRPr>
          </a:p>
        </p:txBody>
      </p:sp>
      <p:sp>
        <p:nvSpPr>
          <p:cNvPr id="128007" name="Rectangle 15"/>
          <p:cNvSpPr>
            <a:spLocks noChangeArrowheads="1"/>
          </p:cNvSpPr>
          <p:nvPr/>
        </p:nvSpPr>
        <p:spPr bwMode="auto">
          <a:xfrm>
            <a:off x="2787650" y="4589463"/>
            <a:ext cx="1279525" cy="39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solidFill>
                  <a:srgbClr val="000000"/>
                </a:solidFill>
                <a:cs typeface="Times New Roman" panose="02020603050405020304" pitchFamily="18" charset="0"/>
              </a:rPr>
              <a:t>порядка нескольких</a:t>
            </a:r>
            <a:endParaRPr lang="ru-RU" altLang="ru-RU" sz="1000" baseline="0"/>
          </a:p>
          <a:p>
            <a:r>
              <a:rPr lang="ru-RU" altLang="ru-RU" sz="1000" baseline="0">
                <a:solidFill>
                  <a:srgbClr val="000000"/>
                </a:solidFill>
                <a:cs typeface="Times New Roman" panose="02020603050405020304" pitchFamily="18" charset="0"/>
              </a:rPr>
              <a:t>тысяч часов.</a:t>
            </a:r>
            <a:endParaRPr lang="ru-RU" altLang="ru-RU" baseline="0"/>
          </a:p>
        </p:txBody>
      </p:sp>
      <p:pic>
        <p:nvPicPr>
          <p:cNvPr id="12800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6237288"/>
            <a:ext cx="46815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Резервирование</a:t>
            </a:r>
          </a:p>
        </p:txBody>
      </p:sp>
      <p:sp>
        <p:nvSpPr>
          <p:cNvPr id="129027" name="Rectangle 3"/>
          <p:cNvSpPr>
            <a:spLocks noGrp="1" noChangeArrowheads="1"/>
          </p:cNvSpPr>
          <p:nvPr>
            <p:ph type="body" idx="1"/>
          </p:nvPr>
        </p:nvSpPr>
        <p:spPr>
          <a:xfrm>
            <a:off x="0" y="333375"/>
            <a:ext cx="9144000" cy="6696075"/>
          </a:xfrm>
        </p:spPr>
        <p:txBody>
          <a:bodyPr/>
          <a:lstStyle/>
          <a:p>
            <a:pPr algn="just" eaLnBrk="1" hangingPunct="1">
              <a:buFontTx/>
              <a:buNone/>
            </a:pPr>
            <a:r>
              <a:rPr lang="ru-RU" altLang="ru-RU" sz="2800" smtClean="0"/>
              <a:t>	</a:t>
            </a:r>
            <a:r>
              <a:rPr lang="ru-RU" altLang="ru-RU" sz="2400" smtClean="0">
                <a:latin typeface="Times New Roman" panose="02020603050405020304" pitchFamily="18" charset="0"/>
              </a:rPr>
              <a:t>Для повышения надежности систем и элементов применяют резервирование, основанное на использовании того или иного вида избыточности.</a:t>
            </a:r>
            <a:r>
              <a:rPr lang="ru-RU" altLang="ru-RU" sz="2800" smtClean="0">
                <a:latin typeface="Times New Roman" panose="02020603050405020304" pitchFamily="18" charset="0"/>
              </a:rPr>
              <a:t> </a:t>
            </a:r>
          </a:p>
          <a:p>
            <a:pPr algn="just" eaLnBrk="1" hangingPunct="1">
              <a:buFontTx/>
              <a:buNone/>
            </a:pPr>
            <a:r>
              <a:rPr lang="ru-RU" altLang="ru-RU" sz="2800" smtClean="0">
                <a:latin typeface="Times New Roman" panose="02020603050405020304" pitchFamily="18" charset="0"/>
              </a:rPr>
              <a:t>	Разновидности резервирования: </a:t>
            </a:r>
            <a:r>
              <a:rPr lang="ru-RU" altLang="ru-RU" sz="2800" b="1" smtClean="0">
                <a:latin typeface="Times New Roman" panose="02020603050405020304" pitchFamily="18" charset="0"/>
              </a:rPr>
              <a:t>функциональное, временное, информационное, структурное.</a:t>
            </a:r>
          </a:p>
          <a:p>
            <a:pPr algn="just" eaLnBrk="1" hangingPunct="1">
              <a:lnSpc>
                <a:spcPct val="120000"/>
              </a:lnSpc>
              <a:buFontTx/>
              <a:buNone/>
            </a:pPr>
            <a:r>
              <a:rPr lang="ru-RU" altLang="ru-RU" sz="2800" smtClean="0">
                <a:latin typeface="Times New Roman" panose="02020603050405020304" pitchFamily="18" charset="0"/>
              </a:rPr>
              <a:t>	</a:t>
            </a:r>
            <a:r>
              <a:rPr lang="ru-RU" altLang="ru-RU" sz="2800" b="1" smtClean="0">
                <a:latin typeface="Times New Roman" panose="02020603050405020304" pitchFamily="18" charset="0"/>
              </a:rPr>
              <a:t>Функциональное резервирование</a:t>
            </a:r>
            <a:r>
              <a:rPr lang="ru-RU" altLang="ru-RU" sz="2800" smtClean="0">
                <a:latin typeface="Times New Roman" panose="02020603050405020304" pitchFamily="18" charset="0"/>
              </a:rPr>
              <a:t> - резервирование для многофункциональных систем, выполняющих близкие функции.</a:t>
            </a:r>
          </a:p>
          <a:p>
            <a:pPr algn="just" eaLnBrk="1" hangingPunct="1">
              <a:buFontTx/>
              <a:buNone/>
            </a:pPr>
            <a:r>
              <a:rPr lang="ru-RU" altLang="ru-RU" sz="2800" smtClean="0">
                <a:latin typeface="Times New Roman" panose="02020603050405020304" pitchFamily="18" charset="0"/>
              </a:rPr>
              <a:t>	</a:t>
            </a:r>
            <a:r>
              <a:rPr lang="ru-RU" altLang="ru-RU" sz="2400" smtClean="0">
                <a:latin typeface="Times New Roman" panose="02020603050405020304" pitchFamily="18" charset="0"/>
              </a:rPr>
              <a:t>Так, значение температуры пара на выходе котлоагрегата может быть определено по показаниям потенциометра, осуществляющего в комплекте с термоэлектрическим преобразователем и с помощью вызова этого параметра на экран монитора БЩУ.</a:t>
            </a:r>
          </a:p>
          <a:p>
            <a:pPr algn="just" eaLnBrk="1" hangingPunct="1">
              <a:buFontTx/>
              <a:buNone/>
            </a:pPr>
            <a:r>
              <a:rPr lang="ru-RU" altLang="ru-RU" sz="2800" smtClean="0">
                <a:latin typeface="Times New Roman" panose="02020603050405020304" pitchFamily="18" charset="0"/>
              </a:rPr>
              <a:t>	</a:t>
            </a:r>
            <a:endParaRPr lang="ru-RU" altLang="ru-RU" sz="2400" smtClean="0">
              <a:latin typeface="Times New Roman" panose="02020603050405020304"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0"/>
            <a:ext cx="8229600" cy="188913"/>
          </a:xfrm>
        </p:spPr>
        <p:txBody>
          <a:bodyPr/>
          <a:lstStyle/>
          <a:p>
            <a:pPr eaLnBrk="1" hangingPunct="1"/>
            <a:r>
              <a:rPr lang="ru-RU" altLang="ru-RU" sz="1800" smtClean="0">
                <a:latin typeface="Times New Roman" panose="02020603050405020304" pitchFamily="18" charset="0"/>
              </a:rPr>
              <a:t>Резервирование</a:t>
            </a:r>
          </a:p>
        </p:txBody>
      </p:sp>
      <p:sp>
        <p:nvSpPr>
          <p:cNvPr id="130051" name="Rectangle 3"/>
          <p:cNvSpPr>
            <a:spLocks noGrp="1" noChangeArrowheads="1"/>
          </p:cNvSpPr>
          <p:nvPr>
            <p:ph type="body" idx="1"/>
          </p:nvPr>
        </p:nvSpPr>
        <p:spPr>
          <a:xfrm>
            <a:off x="0" y="476250"/>
            <a:ext cx="9144000" cy="6381750"/>
          </a:xfrm>
        </p:spPr>
        <p:txBody>
          <a:bodyPr/>
          <a:lstStyle/>
          <a:p>
            <a:pPr algn="just" eaLnBrk="1" hangingPunct="1">
              <a:buFontTx/>
              <a:buNone/>
            </a:pPr>
            <a:r>
              <a:rPr lang="ru-RU" altLang="ru-RU" b="1" smtClean="0">
                <a:latin typeface="Times New Roman" panose="02020603050405020304" pitchFamily="18" charset="0"/>
              </a:rPr>
              <a:t>	Временное резервирование</a:t>
            </a:r>
            <a:r>
              <a:rPr lang="ru-RU" altLang="ru-RU" smtClean="0">
                <a:latin typeface="Times New Roman" panose="02020603050405020304" pitchFamily="18" charset="0"/>
              </a:rPr>
              <a:t> заключается в том, что допускается перерыв функционирования системы или устройства из-за отказа элемента. Временное резервирование осуществляется за счет введения аккумулирующих емкостей, из-за аккумулирующей способности технологического объекта. </a:t>
            </a:r>
          </a:p>
          <a:p>
            <a:pPr algn="just" eaLnBrk="1" hangingPunct="1">
              <a:buFontTx/>
              <a:buNone/>
            </a:pPr>
            <a:r>
              <a:rPr lang="ru-RU" altLang="ru-RU" smtClean="0">
                <a:latin typeface="Times New Roman" panose="02020603050405020304" pitchFamily="18" charset="0"/>
              </a:rPr>
              <a:t>	</a:t>
            </a:r>
            <a:r>
              <a:rPr lang="ru-RU" altLang="ru-RU" sz="2800" smtClean="0">
                <a:latin typeface="Times New Roman" panose="02020603050405020304" pitchFamily="18" charset="0"/>
              </a:rPr>
              <a:t>Кратковременный перерыв в подаче топлива не приведет к прекращению генерации пара из-за аккумуляции теплоты поверхностям нагрева котлоагрегата.</a:t>
            </a:r>
          </a:p>
          <a:p>
            <a:pPr eaLnBrk="1" hangingPunct="1"/>
            <a:endParaRPr lang="ru-RU" altLang="ru-RU"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Резервирование</a:t>
            </a:r>
          </a:p>
        </p:txBody>
      </p:sp>
      <p:sp>
        <p:nvSpPr>
          <p:cNvPr id="131075" name="Rectangle 3"/>
          <p:cNvSpPr>
            <a:spLocks noGrp="1" noChangeArrowheads="1"/>
          </p:cNvSpPr>
          <p:nvPr>
            <p:ph type="body" idx="1"/>
          </p:nvPr>
        </p:nvSpPr>
        <p:spPr>
          <a:xfrm>
            <a:off x="0" y="404813"/>
            <a:ext cx="9144000" cy="6453187"/>
          </a:xfrm>
        </p:spPr>
        <p:txBody>
          <a:bodyPr/>
          <a:lstStyle/>
          <a:p>
            <a:pPr algn="just" eaLnBrk="1" hangingPunct="1">
              <a:lnSpc>
                <a:spcPct val="120000"/>
              </a:lnSpc>
              <a:buFontTx/>
              <a:buNone/>
            </a:pPr>
            <a:r>
              <a:rPr lang="ru-RU" altLang="ru-RU" smtClean="0"/>
              <a:t>	</a:t>
            </a:r>
            <a:r>
              <a:rPr lang="ru-RU" altLang="ru-RU" sz="2400" smtClean="0">
                <a:latin typeface="Times New Roman" panose="02020603050405020304" pitchFamily="18" charset="0"/>
              </a:rPr>
              <a:t>Информационное резервирование связано с возможностью компенсации потери информации по одному каналу информацией по другому. </a:t>
            </a:r>
          </a:p>
          <a:p>
            <a:pPr algn="just" eaLnBrk="1" hangingPunct="1">
              <a:lnSpc>
                <a:spcPct val="120000"/>
              </a:lnSpc>
              <a:buFontTx/>
              <a:buNone/>
            </a:pPr>
            <a:r>
              <a:rPr lang="ru-RU" altLang="ru-RU" sz="2400" smtClean="0">
                <a:latin typeface="Times New Roman" panose="02020603050405020304" pitchFamily="18" charset="0"/>
              </a:rPr>
              <a:t>	На большинстве технологических объектов, благодаря внутренним связям, имеет место информационная избыточность, которая часто используется для оценки достовер­ности информации.</a:t>
            </a:r>
            <a:r>
              <a:rPr lang="ru-RU" altLang="ru-RU" sz="2000" smtClean="0">
                <a:latin typeface="Times New Roman" panose="02020603050405020304" pitchFamily="18" charset="0"/>
              </a:rPr>
              <a:t> </a:t>
            </a:r>
          </a:p>
          <a:p>
            <a:pPr algn="just" eaLnBrk="1" hangingPunct="1">
              <a:lnSpc>
                <a:spcPct val="90000"/>
              </a:lnSpc>
              <a:buFontTx/>
              <a:buNone/>
            </a:pPr>
            <a:r>
              <a:rPr lang="ru-RU" altLang="ru-RU" sz="2000" smtClean="0">
                <a:latin typeface="Times New Roman" panose="02020603050405020304" pitchFamily="18" charset="0"/>
              </a:rPr>
              <a:t>	Усредненный расход пара на выходе котла соответствует усредненному расходу воды на его входе, расход газа на котле определяет расход воздуха при фиксированном составе дымовых газов.</a:t>
            </a:r>
          </a:p>
          <a:p>
            <a:pPr algn="just" eaLnBrk="1" hangingPunct="1">
              <a:lnSpc>
                <a:spcPct val="90000"/>
              </a:lnSpc>
              <a:buFontTx/>
              <a:buNone/>
            </a:pPr>
            <a:r>
              <a:rPr lang="ru-RU" altLang="ru-RU" smtClean="0"/>
              <a:t>	</a:t>
            </a:r>
            <a:r>
              <a:rPr lang="ru-RU" altLang="ru-RU" sz="2800" smtClean="0">
                <a:latin typeface="Times New Roman" panose="02020603050405020304" pitchFamily="18" charset="0"/>
              </a:rPr>
              <a:t>Для локальных систем наиболее характерно структурное резервирование. При использовании последнего повышение надежности достигается путем введения дополнительных элементов в структуру системы.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74638"/>
            <a:ext cx="8229600" cy="274637"/>
          </a:xfrm>
        </p:spPr>
        <p:txBody>
          <a:bodyPr/>
          <a:lstStyle/>
          <a:p>
            <a:pPr eaLnBrk="1" hangingPunct="1"/>
            <a:r>
              <a:rPr lang="ru-RU" altLang="ru-RU" sz="1800" smtClean="0">
                <a:latin typeface="Times New Roman" panose="02020603050405020304" pitchFamily="18" charset="0"/>
              </a:rPr>
              <a:t>Резервирование</a:t>
            </a:r>
          </a:p>
        </p:txBody>
      </p:sp>
      <p:sp>
        <p:nvSpPr>
          <p:cNvPr id="132099" name="Rectangle 3"/>
          <p:cNvSpPr>
            <a:spLocks noGrp="1" noChangeArrowheads="1"/>
          </p:cNvSpPr>
          <p:nvPr>
            <p:ph type="body" idx="1"/>
          </p:nvPr>
        </p:nvSpPr>
        <p:spPr>
          <a:xfrm>
            <a:off x="0" y="620713"/>
            <a:ext cx="9144000" cy="6237287"/>
          </a:xfrm>
        </p:spPr>
        <p:txBody>
          <a:bodyPr/>
          <a:lstStyle/>
          <a:p>
            <a:pPr algn="just" eaLnBrk="1" hangingPunct="1">
              <a:lnSpc>
                <a:spcPct val="80000"/>
              </a:lnSpc>
              <a:buFontTx/>
              <a:buNone/>
            </a:pPr>
            <a:r>
              <a:rPr lang="ru-RU" altLang="ru-RU" sz="2000" b="1" i="1" smtClean="0">
                <a:latin typeface="Times New Roman" panose="02020603050405020304" pitchFamily="18" charset="0"/>
              </a:rPr>
              <a:t>	</a:t>
            </a:r>
            <a:r>
              <a:rPr lang="ru-RU" altLang="ru-RU" sz="2400" b="1" i="1" smtClean="0">
                <a:latin typeface="Times New Roman" panose="02020603050405020304" pitchFamily="18" charset="0"/>
              </a:rPr>
              <a:t>Резервированием</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называют способ повышения надежности путем включения резервных единиц, способных в случае отказа основного устройства выполнять его функции.</a:t>
            </a:r>
          </a:p>
          <a:p>
            <a:pPr algn="just" eaLnBrk="1" hangingPunct="1">
              <a:lnSpc>
                <a:spcPct val="80000"/>
              </a:lnSpc>
              <a:buFontTx/>
              <a:buNone/>
            </a:pPr>
            <a:r>
              <a:rPr lang="ru-RU" altLang="ru-RU" sz="2400" smtClean="0">
                <a:latin typeface="Times New Roman" panose="02020603050405020304" pitchFamily="18" charset="0"/>
              </a:rPr>
              <a:t> </a:t>
            </a:r>
          </a:p>
          <a:p>
            <a:pPr algn="just" eaLnBrk="1" hangingPunct="1">
              <a:lnSpc>
                <a:spcPct val="80000"/>
              </a:lnSpc>
              <a:buFontTx/>
              <a:buNone/>
            </a:pPr>
            <a:r>
              <a:rPr lang="ru-RU" altLang="ru-RU" sz="1800" smtClean="0">
                <a:latin typeface="Times New Roman" panose="02020603050405020304" pitchFamily="18" charset="0"/>
              </a:rPr>
              <a:t>	Три метода резервирования: </a:t>
            </a:r>
            <a:r>
              <a:rPr lang="ru-RU" altLang="ru-RU" sz="1800" b="1" smtClean="0">
                <a:latin typeface="Times New Roman" panose="02020603050405020304" pitchFamily="18" charset="0"/>
              </a:rPr>
              <a:t>общей, раздельный (поэлементный) и комбинированный (смешанный).</a:t>
            </a:r>
            <a:r>
              <a:rPr lang="ru-RU" altLang="ru-RU" sz="2400" b="1" smtClean="0">
                <a:latin typeface="Times New Roman" panose="02020603050405020304" pitchFamily="18" charset="0"/>
              </a:rPr>
              <a:t> </a:t>
            </a:r>
            <a:endParaRPr lang="ru-RU" altLang="ru-RU" sz="2400" b="1" i="1" smtClean="0">
              <a:latin typeface="Times New Roman" panose="02020603050405020304" pitchFamily="18" charset="0"/>
            </a:endParaRPr>
          </a:p>
          <a:p>
            <a:pPr algn="just" eaLnBrk="1" hangingPunct="1">
              <a:lnSpc>
                <a:spcPct val="80000"/>
              </a:lnSpc>
              <a:buFontTx/>
              <a:buNone/>
            </a:pPr>
            <a:r>
              <a:rPr lang="ru-RU" altLang="ru-RU" sz="2400" b="1" i="1" smtClean="0">
                <a:latin typeface="Times New Roman" panose="02020603050405020304" pitchFamily="18" charset="0"/>
              </a:rPr>
              <a:t>	-общим</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называется такое резервирование системы, при котором параллельно включаются идентичные системы;</a:t>
            </a:r>
            <a:r>
              <a:rPr lang="ru-RU" altLang="ru-RU" sz="2000" smtClean="0">
                <a:latin typeface="Times New Roman" panose="02020603050405020304" pitchFamily="18" charset="0"/>
              </a:rPr>
              <a:t> </a:t>
            </a:r>
          </a:p>
          <a:p>
            <a:pPr algn="just" eaLnBrk="1" hangingPunct="1">
              <a:lnSpc>
                <a:spcPct val="80000"/>
              </a:lnSpc>
              <a:buFontTx/>
              <a:buNone/>
            </a:pPr>
            <a:endParaRPr lang="ru-RU" altLang="ru-RU" sz="2000" i="1" smtClean="0">
              <a:latin typeface="Times New Roman" panose="02020603050405020304" pitchFamily="18" charset="0"/>
            </a:endParaRPr>
          </a:p>
          <a:p>
            <a:pPr algn="just" eaLnBrk="1" hangingPunct="1">
              <a:lnSpc>
                <a:spcPct val="80000"/>
              </a:lnSpc>
              <a:buFontTx/>
              <a:buNone/>
            </a:pPr>
            <a:r>
              <a:rPr lang="ru-RU" altLang="ru-RU" sz="2000" i="1" smtClean="0">
                <a:latin typeface="Times New Roman" panose="02020603050405020304" pitchFamily="18" charset="0"/>
              </a:rPr>
              <a:t>	</a:t>
            </a:r>
          </a:p>
          <a:p>
            <a:pPr algn="just" eaLnBrk="1" hangingPunct="1">
              <a:lnSpc>
                <a:spcPct val="80000"/>
              </a:lnSpc>
              <a:buFontTx/>
              <a:buNone/>
            </a:pPr>
            <a:endParaRPr lang="ru-RU" altLang="ru-RU" sz="2000" b="1" i="1" smtClean="0">
              <a:latin typeface="Times New Roman" panose="02020603050405020304" pitchFamily="18" charset="0"/>
            </a:endParaRPr>
          </a:p>
          <a:p>
            <a:pPr algn="just" eaLnBrk="1" hangingPunct="1">
              <a:lnSpc>
                <a:spcPct val="80000"/>
              </a:lnSpc>
              <a:buFontTx/>
              <a:buNone/>
            </a:pPr>
            <a:endParaRPr lang="ru-RU" altLang="ru-RU" sz="2000" b="1" i="1" smtClean="0">
              <a:latin typeface="Times New Roman" panose="02020603050405020304" pitchFamily="18" charset="0"/>
            </a:endParaRPr>
          </a:p>
          <a:p>
            <a:pPr algn="just" eaLnBrk="1" hangingPunct="1">
              <a:lnSpc>
                <a:spcPct val="80000"/>
              </a:lnSpc>
              <a:buFontTx/>
              <a:buNone/>
            </a:pPr>
            <a:endParaRPr lang="ru-RU" altLang="ru-RU" sz="2000" b="1" i="1" smtClean="0">
              <a:latin typeface="Times New Roman" panose="02020603050405020304" pitchFamily="18" charset="0"/>
            </a:endParaRPr>
          </a:p>
          <a:p>
            <a:pPr algn="just" eaLnBrk="1" hangingPunct="1">
              <a:lnSpc>
                <a:spcPct val="80000"/>
              </a:lnSpc>
              <a:buFontTx/>
              <a:buNone/>
            </a:pPr>
            <a:r>
              <a:rPr lang="ru-RU" altLang="ru-RU" sz="2000" b="1" i="1" smtClean="0">
                <a:latin typeface="Times New Roman" panose="02020603050405020304" pitchFamily="18" charset="0"/>
              </a:rPr>
              <a:t>	</a:t>
            </a:r>
            <a:r>
              <a:rPr lang="ru-RU" altLang="ru-RU" sz="2400" b="1" i="1" smtClean="0">
                <a:latin typeface="Times New Roman" panose="02020603050405020304" pitchFamily="18" charset="0"/>
              </a:rPr>
              <a:t>-раздельным</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называется резервирование системы путем использования отдельных резервных устройств;</a:t>
            </a:r>
            <a:r>
              <a:rPr lang="ru-RU" altLang="ru-RU" sz="2000" smtClean="0">
                <a:latin typeface="Times New Roman" panose="02020603050405020304" pitchFamily="18" charset="0"/>
              </a:rPr>
              <a:t> </a:t>
            </a:r>
          </a:p>
          <a:p>
            <a:pPr algn="just" eaLnBrk="1" hangingPunct="1">
              <a:lnSpc>
                <a:spcPct val="80000"/>
              </a:lnSpc>
              <a:buFontTx/>
              <a:buNone/>
            </a:pPr>
            <a:r>
              <a:rPr lang="ru-RU" altLang="ru-RU" sz="2000" smtClean="0">
                <a:latin typeface="Times New Roman" panose="02020603050405020304" pitchFamily="18" charset="0"/>
              </a:rPr>
              <a:t>	</a:t>
            </a:r>
          </a:p>
          <a:p>
            <a:pPr algn="just" eaLnBrk="1" hangingPunct="1">
              <a:lnSpc>
                <a:spcPct val="80000"/>
              </a:lnSpc>
              <a:buFontTx/>
              <a:buNone/>
            </a:pPr>
            <a:r>
              <a:rPr lang="ru-RU" altLang="ru-RU" sz="2000" smtClean="0">
                <a:latin typeface="Times New Roman" panose="02020603050405020304" pitchFamily="18" charset="0"/>
              </a:rPr>
              <a:t>	</a:t>
            </a:r>
            <a:endParaRPr lang="ru-RU" altLang="ru-RU" sz="1800" smtClean="0">
              <a:latin typeface="Times New Roman" panose="02020603050405020304" pitchFamily="18" charset="0"/>
            </a:endParaRPr>
          </a:p>
        </p:txBody>
      </p:sp>
      <p:pic>
        <p:nvPicPr>
          <p:cNvPr id="132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284538"/>
            <a:ext cx="30241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5516563"/>
            <a:ext cx="26638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Резервирование</a:t>
            </a:r>
          </a:p>
        </p:txBody>
      </p:sp>
      <p:sp>
        <p:nvSpPr>
          <p:cNvPr id="133123" name="Rectangle 3"/>
          <p:cNvSpPr>
            <a:spLocks noGrp="1" noChangeArrowheads="1"/>
          </p:cNvSpPr>
          <p:nvPr>
            <p:ph type="body" idx="1"/>
          </p:nvPr>
        </p:nvSpPr>
        <p:spPr>
          <a:xfrm>
            <a:off x="0" y="620713"/>
            <a:ext cx="9144000" cy="6237287"/>
          </a:xfrm>
        </p:spPr>
        <p:txBody>
          <a:bodyPr/>
          <a:lstStyle/>
          <a:p>
            <a:pPr algn="just" eaLnBrk="1" hangingPunct="1">
              <a:lnSpc>
                <a:spcPct val="90000"/>
              </a:lnSpc>
              <a:buFontTx/>
              <a:buNone/>
            </a:pPr>
            <a:r>
              <a:rPr lang="ru-RU" altLang="ru-RU" sz="2400" smtClean="0">
                <a:latin typeface="Times New Roman" panose="02020603050405020304" pitchFamily="18" charset="0"/>
              </a:rPr>
              <a:t>-при </a:t>
            </a:r>
            <a:r>
              <a:rPr lang="ru-RU" altLang="ru-RU" sz="2400" b="1" i="1" smtClean="0">
                <a:latin typeface="Times New Roman" panose="02020603050405020304" pitchFamily="18" charset="0"/>
              </a:rPr>
              <a:t>комбинированном</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резервировании в одной и той же системе применяется общее и раздельное резервирование.</a:t>
            </a:r>
            <a:r>
              <a:rPr lang="ru-RU" altLang="ru-RU" smtClean="0">
                <a:latin typeface="Times New Roman" panose="02020603050405020304" pitchFamily="18" charset="0"/>
              </a:rPr>
              <a:t> </a:t>
            </a:r>
          </a:p>
          <a:p>
            <a:pPr algn="just" eaLnBrk="1" hangingPunct="1">
              <a:lnSpc>
                <a:spcPct val="90000"/>
              </a:lnSpc>
              <a:buFontTx/>
              <a:buNone/>
            </a:pPr>
            <a:r>
              <a:rPr lang="ru-RU" altLang="ru-RU" smtClean="0">
                <a:latin typeface="Times New Roman" panose="02020603050405020304" pitchFamily="18" charset="0"/>
              </a:rPr>
              <a:t>	</a:t>
            </a:r>
            <a:r>
              <a:rPr lang="ru-RU" altLang="ru-RU" sz="1800" smtClean="0">
                <a:latin typeface="Times New Roman" panose="02020603050405020304" pitchFamily="18" charset="0"/>
              </a:rPr>
              <a:t>Отношение числа резервных устройств к числу основных называется кратностью резервирования. </a:t>
            </a:r>
          </a:p>
          <a:p>
            <a:pPr algn="just" eaLnBrk="1" hangingPunct="1">
              <a:lnSpc>
                <a:spcPct val="120000"/>
              </a:lnSpc>
              <a:buFontTx/>
              <a:buNone/>
            </a:pPr>
            <a:r>
              <a:rPr lang="ru-RU" altLang="ru-RU" sz="1800" smtClean="0">
                <a:latin typeface="Times New Roman" panose="02020603050405020304" pitchFamily="18" charset="0"/>
              </a:rPr>
              <a:t>	Если это отношение — число целое, то такое резервирование называется резервированием с целой кратностью, иначе — с дробной кратностью.</a:t>
            </a:r>
          </a:p>
          <a:p>
            <a:pPr algn="just" eaLnBrk="1" hangingPunct="1">
              <a:lnSpc>
                <a:spcPct val="120000"/>
              </a:lnSpc>
              <a:buFontTx/>
              <a:buNone/>
            </a:pPr>
            <a:r>
              <a:rPr lang="ru-RU" altLang="ru-RU" sz="2600" smtClean="0">
                <a:latin typeface="Times New Roman" panose="02020603050405020304" pitchFamily="18" charset="0"/>
              </a:rPr>
              <a:t>	Главными способами включения резервных устройств при отказах основных являются следующие: </a:t>
            </a:r>
          </a:p>
          <a:p>
            <a:pPr algn="just" eaLnBrk="1" hangingPunct="1">
              <a:lnSpc>
                <a:spcPct val="120000"/>
              </a:lnSpc>
              <a:buFontTx/>
              <a:buNone/>
            </a:pPr>
            <a:r>
              <a:rPr lang="ru-RU" altLang="ru-RU" sz="2600" smtClean="0">
                <a:latin typeface="Times New Roman" panose="02020603050405020304" pitchFamily="18" charset="0"/>
              </a:rPr>
              <a:t>	- </a:t>
            </a:r>
            <a:r>
              <a:rPr lang="ru-RU" altLang="ru-RU" sz="2600" b="1" smtClean="0">
                <a:latin typeface="Times New Roman" panose="02020603050405020304" pitchFamily="18" charset="0"/>
              </a:rPr>
              <a:t>постоянное</a:t>
            </a:r>
            <a:r>
              <a:rPr lang="ru-RU" altLang="ru-RU" sz="2600" smtClean="0">
                <a:latin typeface="Times New Roman" panose="02020603050405020304" pitchFamily="18" charset="0"/>
              </a:rPr>
              <a:t>, при котором резервные объекты соединены с основными течение всего времени работы; </a:t>
            </a:r>
          </a:p>
          <a:p>
            <a:pPr algn="just" eaLnBrk="1" hangingPunct="1">
              <a:lnSpc>
                <a:spcPct val="120000"/>
              </a:lnSpc>
              <a:buFontTx/>
              <a:buNone/>
            </a:pPr>
            <a:r>
              <a:rPr lang="ru-RU" altLang="ru-RU" sz="2600" smtClean="0">
                <a:latin typeface="Times New Roman" panose="02020603050405020304" pitchFamily="18" charset="0"/>
              </a:rPr>
              <a:t>	- </a:t>
            </a:r>
            <a:r>
              <a:rPr lang="ru-RU" altLang="ru-RU" sz="2600" b="1" smtClean="0">
                <a:latin typeface="Times New Roman" panose="02020603050405020304" pitchFamily="18" charset="0"/>
              </a:rPr>
              <a:t>замещением</a:t>
            </a:r>
            <a:r>
              <a:rPr lang="ru-RU" altLang="ru-RU" sz="2600" smtClean="0">
                <a:latin typeface="Times New Roman" panose="02020603050405020304" pitchFamily="18" charset="0"/>
              </a:rPr>
              <a:t>, при котором резервные объекты замещают основные только после отказа последних.</a:t>
            </a:r>
          </a:p>
          <a:p>
            <a:pPr algn="just" eaLnBrk="1" hangingPunct="1">
              <a:lnSpc>
                <a:spcPct val="120000"/>
              </a:lnSpc>
              <a:buFontTx/>
              <a:buNone/>
            </a:pPr>
            <a:endParaRPr lang="ru-RU" altLang="ru-RU" sz="1800" smtClean="0">
              <a:latin typeface="Times New Roman" panose="02020603050405020304" pitchFamily="18" charset="0"/>
            </a:endParaRPr>
          </a:p>
          <a:p>
            <a:pPr eaLnBrk="1" hangingPunct="1">
              <a:lnSpc>
                <a:spcPct val="90000"/>
              </a:lnSpc>
              <a:buFontTx/>
              <a:buNone/>
            </a:pPr>
            <a:endParaRPr lang="ru-RU" altLang="ru-RU" sz="1800" smtClean="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68313" y="0"/>
            <a:ext cx="8229600" cy="201613"/>
          </a:xfrm>
        </p:spPr>
        <p:txBody>
          <a:bodyPr/>
          <a:lstStyle/>
          <a:p>
            <a:pPr eaLnBrk="1" hangingPunct="1"/>
            <a:r>
              <a:rPr lang="ru-RU" altLang="ru-RU" sz="1800" smtClean="0">
                <a:latin typeface="Times New Roman" panose="02020603050405020304" pitchFamily="18" charset="0"/>
              </a:rPr>
              <a:t>Резервирование</a:t>
            </a:r>
          </a:p>
        </p:txBody>
      </p:sp>
      <p:sp>
        <p:nvSpPr>
          <p:cNvPr id="134147" name="Rectangle 3"/>
          <p:cNvSpPr>
            <a:spLocks noGrp="1" noChangeArrowheads="1"/>
          </p:cNvSpPr>
          <p:nvPr>
            <p:ph type="body" idx="1"/>
          </p:nvPr>
        </p:nvSpPr>
        <p:spPr>
          <a:xfrm>
            <a:off x="0" y="260350"/>
            <a:ext cx="9144000" cy="6769100"/>
          </a:xfrm>
        </p:spPr>
        <p:txBody>
          <a:bodyPr/>
          <a:lstStyle/>
          <a:p>
            <a:pPr algn="just" eaLnBrk="1" hangingPunct="1">
              <a:lnSpc>
                <a:spcPct val="120000"/>
              </a:lnSpc>
              <a:buFontTx/>
              <a:buNone/>
            </a:pPr>
            <a:r>
              <a:rPr lang="ru-RU" altLang="ru-RU" sz="1600" smtClean="0">
                <a:latin typeface="Times New Roman" panose="02020603050405020304" pitchFamily="18" charset="0"/>
              </a:rPr>
              <a:t>	</a:t>
            </a:r>
            <a:r>
              <a:rPr lang="ru-RU" altLang="ru-RU" sz="2600" smtClean="0">
                <a:latin typeface="Times New Roman" panose="02020603050405020304" pitchFamily="18" charset="0"/>
              </a:rPr>
              <a:t>	</a:t>
            </a:r>
          </a:p>
          <a:p>
            <a:pPr algn="just" eaLnBrk="1" hangingPunct="1">
              <a:lnSpc>
                <a:spcPct val="120000"/>
              </a:lnSpc>
              <a:buFontTx/>
              <a:buNone/>
            </a:pPr>
            <a:r>
              <a:rPr lang="ru-RU" altLang="ru-RU" sz="2600" smtClean="0">
                <a:latin typeface="Times New Roman" panose="02020603050405020304" pitchFamily="18" charset="0"/>
              </a:rPr>
              <a:t>	</a:t>
            </a:r>
          </a:p>
          <a:p>
            <a:pPr algn="just" eaLnBrk="1" hangingPunct="1">
              <a:lnSpc>
                <a:spcPct val="120000"/>
              </a:lnSpc>
              <a:buFontTx/>
              <a:buNone/>
            </a:pPr>
            <a:r>
              <a:rPr lang="ru-RU" altLang="ru-RU" sz="2600" smtClean="0">
                <a:latin typeface="Times New Roman" panose="02020603050405020304" pitchFamily="18" charset="0"/>
              </a:rPr>
              <a:t>	Резервные объекты могут находиться в трех режимах работы: </a:t>
            </a:r>
            <a:r>
              <a:rPr lang="ru-RU" altLang="ru-RU" sz="2600" b="1" i="1" smtClean="0">
                <a:latin typeface="Times New Roman" panose="02020603050405020304" pitchFamily="18" charset="0"/>
              </a:rPr>
              <a:t>нагруженном, ненагруженном, облегченном</a:t>
            </a:r>
            <a:endParaRPr lang="ru-RU" altLang="ru-RU" sz="2600" smtClean="0">
              <a:latin typeface="Times New Roman" panose="02020603050405020304" pitchFamily="18" charset="0"/>
            </a:endParaRPr>
          </a:p>
          <a:p>
            <a:pPr algn="just" eaLnBrk="1" hangingPunct="1">
              <a:lnSpc>
                <a:spcPct val="120000"/>
              </a:lnSpc>
              <a:buFontTx/>
              <a:buNone/>
            </a:pPr>
            <a:r>
              <a:rPr lang="ru-RU" altLang="ru-RU" sz="2600" smtClean="0">
                <a:latin typeface="Times New Roman" panose="02020603050405020304" pitchFamily="18" charset="0"/>
              </a:rPr>
              <a:t>	- </a:t>
            </a:r>
            <a:r>
              <a:rPr lang="ru-RU" altLang="ru-RU" sz="2600" b="1" i="1" smtClean="0">
                <a:latin typeface="Times New Roman" panose="02020603050405020304" pitchFamily="18" charset="0"/>
              </a:rPr>
              <a:t>нагруженном</a:t>
            </a:r>
            <a:r>
              <a:rPr lang="ru-RU" altLang="ru-RU" sz="2600" i="1" smtClean="0">
                <a:latin typeface="Times New Roman" panose="02020603050405020304" pitchFamily="18" charset="0"/>
              </a:rPr>
              <a:t>, </a:t>
            </a:r>
            <a:r>
              <a:rPr lang="ru-RU" altLang="ru-RU" sz="2600" smtClean="0">
                <a:latin typeface="Times New Roman" panose="02020603050405020304" pitchFamily="18" charset="0"/>
              </a:rPr>
              <a:t>при котором резервные объекты находятся в тех же условиях, что и основные.</a:t>
            </a:r>
          </a:p>
          <a:p>
            <a:pPr algn="just" eaLnBrk="1" hangingPunct="1">
              <a:lnSpc>
                <a:spcPct val="90000"/>
              </a:lnSpc>
              <a:buFontTx/>
              <a:buNone/>
            </a:pPr>
            <a:r>
              <a:rPr lang="ru-RU" altLang="ru-RU" sz="2600" i="1" smtClean="0">
                <a:latin typeface="Times New Roman" panose="02020603050405020304" pitchFamily="18" charset="0"/>
              </a:rPr>
              <a:t>	</a:t>
            </a:r>
            <a:r>
              <a:rPr lang="ru-RU" altLang="ru-RU" sz="2400" smtClean="0">
                <a:latin typeface="Times New Roman" panose="02020603050405020304" pitchFamily="18" charset="0"/>
              </a:rPr>
              <a:t>В системе с </a:t>
            </a:r>
            <a:r>
              <a:rPr lang="ru-RU" altLang="ru-RU" sz="2400" b="1" smtClean="0">
                <a:latin typeface="Times New Roman" panose="02020603050405020304" pitchFamily="18" charset="0"/>
              </a:rPr>
              <a:t>нагруженным резервом </a:t>
            </a:r>
            <a:r>
              <a:rPr lang="ru-RU" altLang="ru-RU" sz="2400" smtClean="0">
                <a:latin typeface="Times New Roman" panose="02020603050405020304" pitchFamily="18" charset="0"/>
              </a:rPr>
              <a:t>все элементы постоянно находятся в работе и не делятся на основные и резервные.</a:t>
            </a:r>
          </a:p>
          <a:p>
            <a:pPr algn="just" eaLnBrk="1" hangingPunct="1">
              <a:lnSpc>
                <a:spcPct val="90000"/>
              </a:lnSpc>
              <a:buFontTx/>
              <a:buNone/>
            </a:pPr>
            <a:r>
              <a:rPr lang="ru-RU" altLang="ru-RU" sz="2400" smtClean="0">
                <a:latin typeface="Times New Roman" panose="02020603050405020304" pitchFamily="18" charset="0"/>
              </a:rPr>
              <a:t>	 </a:t>
            </a:r>
          </a:p>
          <a:p>
            <a:pPr algn="just" eaLnBrk="1" hangingPunct="1">
              <a:lnSpc>
                <a:spcPct val="90000"/>
              </a:lnSpc>
              <a:buFontTx/>
              <a:buNone/>
            </a:pPr>
            <a:r>
              <a:rPr lang="ru-RU" altLang="ru-RU" sz="2400" smtClean="0">
                <a:latin typeface="Times New Roman" panose="02020603050405020304" pitchFamily="18" charset="0"/>
              </a:rPr>
              <a:t>	При отказе одного</a:t>
            </a:r>
            <a:r>
              <a:rPr lang="ru-RU" altLang="ru-RU" sz="2400" b="1" smtClean="0">
                <a:latin typeface="Times New Roman" panose="02020603050405020304" pitchFamily="18" charset="0"/>
              </a:rPr>
              <a:t> </a:t>
            </a:r>
            <a:r>
              <a:rPr lang="ru-RU" altLang="ru-RU" sz="2400" smtClean="0">
                <a:latin typeface="Times New Roman" panose="02020603050405020304" pitchFamily="18" charset="0"/>
              </a:rPr>
              <a:t>из элементов система продолжает функционировать, при этом не требуется вводить в работу какие - либо дополнительные устройства, т.е. в системе</a:t>
            </a:r>
            <a:r>
              <a:rPr lang="ru-RU" altLang="ru-RU" sz="2400" b="1" smtClean="0">
                <a:latin typeface="Times New Roman" panose="02020603050405020304" pitchFamily="18" charset="0"/>
              </a:rPr>
              <a:t> </a:t>
            </a:r>
            <a:r>
              <a:rPr lang="ru-RU" altLang="ru-RU" sz="2400" smtClean="0">
                <a:latin typeface="Times New Roman" panose="02020603050405020304" pitchFamily="18" charset="0"/>
              </a:rPr>
              <a:t>с "горячим" резервом нет перерывов на подготовку и включение резервных элементов.</a:t>
            </a:r>
          </a:p>
          <a:p>
            <a:pPr algn="just" eaLnBrk="1" hangingPunct="1">
              <a:lnSpc>
                <a:spcPct val="90000"/>
              </a:lnSpc>
              <a:buFontTx/>
              <a:buNone/>
            </a:pPr>
            <a:r>
              <a:rPr lang="ru-RU" altLang="ru-RU" sz="2400" smtClean="0">
                <a:latin typeface="Times New Roman" panose="02020603050405020304" pitchFamily="18" charset="0"/>
              </a:rPr>
              <a:t>	</a:t>
            </a:r>
          </a:p>
        </p:txBody>
      </p:sp>
      <p:pic>
        <p:nvPicPr>
          <p:cNvPr id="134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33375"/>
            <a:ext cx="26638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33375"/>
            <a:ext cx="31686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201612"/>
          </a:xfrm>
        </p:spPr>
        <p:txBody>
          <a:bodyPr/>
          <a:lstStyle/>
          <a:p>
            <a:pPr eaLnBrk="1" hangingPunct="1"/>
            <a:r>
              <a:rPr lang="ru-RU" altLang="ru-RU" sz="1800" smtClean="0"/>
              <a:t>Отказ</a:t>
            </a:r>
          </a:p>
        </p:txBody>
      </p:sp>
      <p:sp>
        <p:nvSpPr>
          <p:cNvPr id="15363" name="Rectangle 3"/>
          <p:cNvSpPr>
            <a:spLocks noGrp="1" noChangeArrowheads="1"/>
          </p:cNvSpPr>
          <p:nvPr>
            <p:ph type="body" idx="1"/>
          </p:nvPr>
        </p:nvSpPr>
        <p:spPr>
          <a:xfrm>
            <a:off x="0" y="549275"/>
            <a:ext cx="8964613" cy="6308725"/>
          </a:xfrm>
        </p:spPr>
        <p:txBody>
          <a:bodyPr/>
          <a:lstStyle/>
          <a:p>
            <a:pPr algn="just" eaLnBrk="1" hangingPunct="1">
              <a:lnSpc>
                <a:spcPct val="80000"/>
              </a:lnSpc>
              <a:buFontTx/>
              <a:buNone/>
            </a:pPr>
            <a:r>
              <a:rPr lang="ru-RU" altLang="ru-RU" sz="2000" b="1" i="1" smtClean="0"/>
              <a:t>	</a:t>
            </a:r>
            <a:r>
              <a:rPr lang="ru-RU" altLang="ru-RU" sz="2400" b="1" smtClean="0">
                <a:latin typeface="Times New Roman" panose="02020603050405020304" pitchFamily="18" charset="0"/>
              </a:rPr>
              <a:t>Отказом</a:t>
            </a:r>
            <a:r>
              <a:rPr lang="ru-RU" altLang="ru-RU" sz="2000" i="1" smtClean="0">
                <a:latin typeface="Times New Roman" panose="02020603050405020304" pitchFamily="18" charset="0"/>
              </a:rPr>
              <a:t> </a:t>
            </a:r>
            <a:r>
              <a:rPr lang="ru-RU" altLang="ru-RU" sz="2000" smtClean="0">
                <a:latin typeface="Times New Roman" panose="02020603050405020304" pitchFamily="18" charset="0"/>
              </a:rPr>
              <a:t>называется событие, после возникновения которого характеристики технического объекта (параметры) выходят за допустимые пределы. </a:t>
            </a:r>
          </a:p>
          <a:p>
            <a:pPr algn="just" eaLnBrk="1" hangingPunct="1">
              <a:lnSpc>
                <a:spcPct val="80000"/>
              </a:lnSpc>
              <a:buFontTx/>
              <a:buNone/>
            </a:pPr>
            <a:r>
              <a:rPr lang="ru-RU" altLang="ru-RU" sz="2000" smtClean="0">
                <a:latin typeface="Times New Roman" panose="02020603050405020304" pitchFamily="18" charset="0"/>
              </a:rPr>
              <a:t>	Это понятие субъективно, т. к. допуск на параметры объекта устанавливает пользователь.</a:t>
            </a:r>
          </a:p>
          <a:p>
            <a:pPr algn="just" eaLnBrk="1" hangingPunct="1">
              <a:lnSpc>
                <a:spcPct val="80000"/>
              </a:lnSpc>
              <a:buFontTx/>
              <a:buNone/>
            </a:pPr>
            <a:r>
              <a:rPr lang="ru-RU" altLang="ru-RU" sz="2000" smtClean="0">
                <a:latin typeface="Times New Roman" panose="02020603050405020304" pitchFamily="18" charset="0"/>
              </a:rPr>
              <a:t> </a:t>
            </a:r>
          </a:p>
          <a:p>
            <a:pPr eaLnBrk="1" hangingPunct="1">
              <a:lnSpc>
                <a:spcPct val="80000"/>
              </a:lnSpc>
            </a:pPr>
            <a:r>
              <a:rPr lang="ru-RU" altLang="ru-RU" sz="2400" smtClean="0">
                <a:latin typeface="Times New Roman" panose="02020603050405020304" pitchFamily="18" charset="0"/>
              </a:rPr>
              <a:t>По </a:t>
            </a:r>
            <a:r>
              <a:rPr lang="ru-RU" altLang="ru-RU" sz="2400" b="1" smtClean="0">
                <a:latin typeface="Times New Roman" panose="02020603050405020304" pitchFamily="18" charset="0"/>
              </a:rPr>
              <a:t>типу</a:t>
            </a:r>
            <a:r>
              <a:rPr lang="ru-RU" altLang="ru-RU" sz="2400" b="1" i="1" smtClean="0">
                <a:latin typeface="Times New Roman" panose="02020603050405020304" pitchFamily="18" charset="0"/>
              </a:rPr>
              <a:t> </a:t>
            </a:r>
            <a:r>
              <a:rPr lang="ru-RU" altLang="ru-RU" sz="2400" smtClean="0">
                <a:latin typeface="Times New Roman" panose="02020603050405020304" pitchFamily="18" charset="0"/>
              </a:rPr>
              <a:t>отказы подразделяются на:</a:t>
            </a:r>
          </a:p>
          <a:p>
            <a:pPr eaLnBrk="1" hangingPunct="1">
              <a:lnSpc>
                <a:spcPct val="80000"/>
              </a:lnSpc>
              <a:buFontTx/>
              <a:buNone/>
            </a:pPr>
            <a:r>
              <a:rPr lang="ru-RU" altLang="ru-RU" sz="2400" smtClean="0">
                <a:latin typeface="Times New Roman" panose="02020603050405020304" pitchFamily="18" charset="0"/>
              </a:rPr>
              <a:t>	-отказы </a:t>
            </a:r>
            <a:r>
              <a:rPr lang="ru-RU" altLang="ru-RU" sz="2400" b="1" i="1" smtClean="0">
                <a:latin typeface="Times New Roman" panose="02020603050405020304" pitchFamily="18" charset="0"/>
              </a:rPr>
              <a:t>функционирования, </a:t>
            </a:r>
            <a:r>
              <a:rPr lang="ru-RU" altLang="ru-RU" sz="2400" smtClean="0">
                <a:latin typeface="Times New Roman" panose="02020603050405020304" pitchFamily="18" charset="0"/>
              </a:rPr>
              <a:t>при которых прекращается выполнение объектом основных функций;</a:t>
            </a:r>
          </a:p>
          <a:p>
            <a:pPr eaLnBrk="1" hangingPunct="1">
              <a:lnSpc>
                <a:spcPct val="80000"/>
              </a:lnSpc>
              <a:buFontTx/>
              <a:buNone/>
            </a:pPr>
            <a:r>
              <a:rPr lang="ru-RU" altLang="ru-RU" sz="2400" smtClean="0">
                <a:latin typeface="Times New Roman" panose="02020603050405020304" pitchFamily="18" charset="0"/>
              </a:rPr>
              <a:t>	-отказы </a:t>
            </a:r>
            <a:r>
              <a:rPr lang="ru-RU" altLang="ru-RU" sz="2400" b="1" i="1" smtClean="0">
                <a:latin typeface="Times New Roman" panose="02020603050405020304" pitchFamily="18" charset="0"/>
              </a:rPr>
              <a:t>параметрические</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при которых параметры объекта изменяются в недопустимых пределах.</a:t>
            </a:r>
          </a:p>
          <a:p>
            <a:pPr eaLnBrk="1" hangingPunct="1">
              <a:lnSpc>
                <a:spcPct val="80000"/>
              </a:lnSpc>
            </a:pPr>
            <a:endParaRPr lang="ru-RU" altLang="ru-RU" sz="2400" smtClean="0">
              <a:latin typeface="Times New Roman" panose="02020603050405020304" pitchFamily="18" charset="0"/>
            </a:endParaRPr>
          </a:p>
          <a:p>
            <a:pPr eaLnBrk="1" hangingPunct="1">
              <a:lnSpc>
                <a:spcPct val="80000"/>
              </a:lnSpc>
            </a:pPr>
            <a:r>
              <a:rPr lang="ru-RU" altLang="ru-RU" sz="2400" smtClean="0">
                <a:latin typeface="Times New Roman" panose="02020603050405020304" pitchFamily="18" charset="0"/>
              </a:rPr>
              <a:t>По своей </a:t>
            </a:r>
            <a:r>
              <a:rPr lang="ru-RU" altLang="ru-RU" sz="2400" b="1" smtClean="0">
                <a:latin typeface="Times New Roman" panose="02020603050405020304" pitchFamily="18" charset="0"/>
              </a:rPr>
              <a:t>природе</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отказы могут быть:</a:t>
            </a:r>
          </a:p>
          <a:p>
            <a:pPr eaLnBrk="1" hangingPunct="1">
              <a:lnSpc>
                <a:spcPct val="80000"/>
              </a:lnSpc>
              <a:buFontTx/>
              <a:buNone/>
            </a:pPr>
            <a:r>
              <a:rPr lang="ru-RU" altLang="ru-RU" sz="2400" i="1" smtClean="0">
                <a:latin typeface="Times New Roman" panose="02020603050405020304" pitchFamily="18" charset="0"/>
              </a:rPr>
              <a:t>	-</a:t>
            </a:r>
            <a:r>
              <a:rPr lang="ru-RU" altLang="ru-RU" sz="2400" b="1" i="1" smtClean="0">
                <a:latin typeface="Times New Roman" panose="02020603050405020304" pitchFamily="18" charset="0"/>
              </a:rPr>
              <a:t>случайные,</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обусловленные непредусмотренными перегрузками, дефектами материала, ошибками персонала, сбоями системы управления и т. п.;</a:t>
            </a:r>
            <a:endParaRPr lang="ru-RU" altLang="ru-RU" sz="2400" i="1" smtClean="0">
              <a:latin typeface="Times New Roman" panose="02020603050405020304" pitchFamily="18" charset="0"/>
            </a:endParaRPr>
          </a:p>
          <a:p>
            <a:pPr eaLnBrk="1" hangingPunct="1">
              <a:lnSpc>
                <a:spcPct val="80000"/>
              </a:lnSpc>
              <a:buFontTx/>
              <a:buNone/>
            </a:pPr>
            <a:r>
              <a:rPr lang="ru-RU" altLang="ru-RU" sz="2400" i="1" smtClean="0">
                <a:latin typeface="Times New Roman" panose="02020603050405020304" pitchFamily="18" charset="0"/>
              </a:rPr>
              <a:t>	-</a:t>
            </a:r>
            <a:r>
              <a:rPr lang="ru-RU" altLang="ru-RU" sz="2400" b="1" i="1" smtClean="0">
                <a:latin typeface="Times New Roman" panose="02020603050405020304" pitchFamily="18" charset="0"/>
              </a:rPr>
              <a:t>систематические</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обусловленные закономерными явлениями, вызывающими постепенное накопление повреждений: усталость, износ, старение, коррозия материалов и т. п.</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0"/>
            <a:ext cx="8229600" cy="333375"/>
          </a:xfrm>
        </p:spPr>
        <p:txBody>
          <a:bodyPr/>
          <a:lstStyle/>
          <a:p>
            <a:pPr eaLnBrk="1" hangingPunct="1"/>
            <a:r>
              <a:rPr lang="ru-RU" altLang="ru-RU" sz="1800" smtClean="0">
                <a:latin typeface="Times New Roman" panose="02020603050405020304" pitchFamily="18" charset="0"/>
              </a:rPr>
              <a:t>Резервирование</a:t>
            </a:r>
          </a:p>
        </p:txBody>
      </p:sp>
      <p:pic>
        <p:nvPicPr>
          <p:cNvPr id="13517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59113" y="1268413"/>
            <a:ext cx="2952750" cy="1457325"/>
          </a:xfrm>
          <a:noFill/>
        </p:spPr>
      </p:pic>
      <p:sp>
        <p:nvSpPr>
          <p:cNvPr id="135172" name="Rectangle 5"/>
          <p:cNvSpPr>
            <a:spLocks noChangeArrowheads="1"/>
          </p:cNvSpPr>
          <p:nvPr/>
        </p:nvSpPr>
        <p:spPr bwMode="auto">
          <a:xfrm>
            <a:off x="0" y="270986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17500"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lnSpc>
                <a:spcPct val="120000"/>
              </a:lnSpc>
            </a:pPr>
            <a:r>
              <a:rPr lang="ru-RU" altLang="ru-RU" sz="2000" baseline="0">
                <a:latin typeface="Times New Roman" panose="02020603050405020304" pitchFamily="18" charset="0"/>
              </a:rPr>
              <a:t>Эта система работоспособна, если исправна хотя бы одна электролампа. При отказе любых двух ламп система выполняет свои функции без перерывов в освещении.</a:t>
            </a:r>
          </a:p>
          <a:p>
            <a:pPr algn="ctr" eaLnBrk="1" hangingPunct="1"/>
            <a:endParaRPr lang="ru-RU" altLang="ru-RU" baseline="0">
              <a:latin typeface="Times New Roman" panose="02020603050405020304" pitchFamily="18" charset="0"/>
            </a:endParaRPr>
          </a:p>
        </p:txBody>
      </p:sp>
      <p:sp>
        <p:nvSpPr>
          <p:cNvPr id="135173" name="Rectangle 8"/>
          <p:cNvSpPr>
            <a:spLocks noChangeArrowheads="1"/>
          </p:cNvSpPr>
          <p:nvPr/>
        </p:nvSpPr>
        <p:spPr bwMode="auto">
          <a:xfrm>
            <a:off x="-49213" y="4186238"/>
            <a:ext cx="25400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sz="1000" b="1" baseline="0">
              <a:solidFill>
                <a:srgbClr val="000000"/>
              </a:solidFill>
              <a:cs typeface="Times New Roman" panose="02020603050405020304" pitchFamily="18" charset="0"/>
            </a:endParaRPr>
          </a:p>
          <a:p>
            <a:r>
              <a:rPr lang="ru-RU" altLang="ru-RU" sz="1000" b="1" baseline="0">
                <a:solidFill>
                  <a:srgbClr val="000000"/>
                </a:solidFill>
                <a:cs typeface="Times New Roman" panose="02020603050405020304" pitchFamily="18" charset="0"/>
              </a:rPr>
              <a:t> </a:t>
            </a:r>
            <a:r>
              <a:rPr lang="ru-RU" altLang="ru-RU" sz="1000" baseline="0"/>
              <a:t> </a:t>
            </a:r>
            <a:endParaRPr lang="ru-RU" altLang="ru-RU" baseline="0"/>
          </a:p>
        </p:txBody>
      </p:sp>
      <p:sp>
        <p:nvSpPr>
          <p:cNvPr id="135174" name="Rectangle 9"/>
          <p:cNvSpPr>
            <a:spLocks noChangeArrowheads="1"/>
          </p:cNvSpPr>
          <p:nvPr/>
        </p:nvSpPr>
        <p:spPr bwMode="auto">
          <a:xfrm>
            <a:off x="0" y="836613"/>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Примером такой системы служит осветительная система из трех электроламп Л</a:t>
            </a:r>
            <a:r>
              <a:rPr lang="ru-RU" altLang="ru-RU" sz="2000" baseline="-14000">
                <a:latin typeface="Times New Roman" panose="02020603050405020304" pitchFamily="18" charset="0"/>
              </a:rPr>
              <a:t>1</a:t>
            </a:r>
            <a:r>
              <a:rPr lang="ru-RU" altLang="ru-RU" sz="2000" baseline="0">
                <a:latin typeface="Times New Roman" panose="02020603050405020304" pitchFamily="18" charset="0"/>
              </a:rPr>
              <a:t>, Л</a:t>
            </a:r>
            <a:r>
              <a:rPr lang="ru-RU" altLang="ru-RU" sz="2000">
                <a:latin typeface="Times New Roman" panose="02020603050405020304" pitchFamily="18" charset="0"/>
              </a:rPr>
              <a:t>2</a:t>
            </a:r>
            <a:r>
              <a:rPr lang="ru-RU" altLang="ru-RU" sz="2000" baseline="0">
                <a:latin typeface="Times New Roman" panose="02020603050405020304" pitchFamily="18" charset="0"/>
              </a:rPr>
              <a:t>, Л</a:t>
            </a:r>
            <a:r>
              <a:rPr lang="ru-RU" altLang="ru-RU" sz="2000">
                <a:latin typeface="Times New Roman" panose="02020603050405020304" pitchFamily="18" charset="0"/>
              </a:rPr>
              <a:t>3</a:t>
            </a:r>
          </a:p>
        </p:txBody>
      </p:sp>
      <p:pic>
        <p:nvPicPr>
          <p:cNvPr id="13517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716338"/>
            <a:ext cx="22320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6" name="Rectangle 11"/>
          <p:cNvSpPr>
            <a:spLocks noChangeArrowheads="1"/>
          </p:cNvSpPr>
          <p:nvPr/>
        </p:nvSpPr>
        <p:spPr bwMode="auto">
          <a:xfrm>
            <a:off x="971550" y="5805488"/>
            <a:ext cx="7200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baseline="0">
                <a:latin typeface="Times New Roman" panose="02020603050405020304" pitchFamily="18" charset="0"/>
              </a:rPr>
              <a:t>Упрощенная структурная надежностная схема:</a:t>
            </a:r>
          </a:p>
          <a:p>
            <a:pPr eaLnBrk="1" hangingPunct="1"/>
            <a:r>
              <a:rPr lang="ru-RU" altLang="ru-RU" baseline="0">
                <a:latin typeface="Times New Roman" panose="02020603050405020304" pitchFamily="18" charset="0"/>
              </a:rPr>
              <a:t>а - осветительной системы из трех электроламп</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Резервирование</a:t>
            </a:r>
          </a:p>
        </p:txBody>
      </p:sp>
      <p:sp>
        <p:nvSpPr>
          <p:cNvPr id="136195" name="Rectangle 4"/>
          <p:cNvSpPr>
            <a:spLocks noGrp="1" noChangeArrowheads="1"/>
          </p:cNvSpPr>
          <p:nvPr>
            <p:ph type="body" idx="1"/>
          </p:nvPr>
        </p:nvSpPr>
        <p:spPr>
          <a:xfrm>
            <a:off x="0" y="404813"/>
            <a:ext cx="9144000" cy="5721350"/>
          </a:xfrm>
          <a:noFill/>
        </p:spPr>
        <p:txBody>
          <a:bodyPr/>
          <a:lstStyle/>
          <a:p>
            <a:pPr algn="just" eaLnBrk="1" hangingPunct="1">
              <a:spcBef>
                <a:spcPct val="0"/>
              </a:spcBef>
              <a:buFontTx/>
              <a:buNone/>
            </a:pPr>
            <a:r>
              <a:rPr lang="ru-RU" altLang="ru-RU" sz="2000" smtClean="0">
                <a:latin typeface="Times New Roman" panose="02020603050405020304" pitchFamily="18" charset="0"/>
              </a:rPr>
              <a:t>В промышленности и коммунальном хозяйстве широко применяются насосные станции для нагнетания жидкости в напорный коллектор НК</a:t>
            </a:r>
          </a:p>
        </p:txBody>
      </p:sp>
      <p:pic>
        <p:nvPicPr>
          <p:cNvPr id="136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052513"/>
            <a:ext cx="295116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Rectangle 6"/>
          <p:cNvSpPr>
            <a:spLocks noChangeArrowheads="1"/>
          </p:cNvSpPr>
          <p:nvPr/>
        </p:nvSpPr>
        <p:spPr bwMode="auto">
          <a:xfrm>
            <a:off x="0" y="2833688"/>
            <a:ext cx="91440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07975"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baseline="0">
                <a:latin typeface="Times New Roman" panose="02020603050405020304" pitchFamily="18" charset="0"/>
              </a:rPr>
              <a:t>В состав станции входят: два постоянно действующих насоса </a:t>
            </a:r>
            <a:r>
              <a:rPr lang="en-US" altLang="ru-RU" baseline="0">
                <a:latin typeface="Times New Roman" panose="02020603050405020304" pitchFamily="18" charset="0"/>
              </a:rPr>
              <a:t>H</a:t>
            </a:r>
            <a:r>
              <a:rPr lang="ru-RU" altLang="ru-RU">
                <a:latin typeface="Times New Roman" panose="02020603050405020304" pitchFamily="18" charset="0"/>
              </a:rPr>
              <a:t>1</a:t>
            </a:r>
            <a:r>
              <a:rPr lang="en-US" altLang="ru-RU" baseline="0">
                <a:latin typeface="Times New Roman" panose="02020603050405020304" pitchFamily="18" charset="0"/>
              </a:rPr>
              <a:t>, H</a:t>
            </a:r>
            <a:r>
              <a:rPr lang="en-US" altLang="ru-RU">
                <a:latin typeface="Times New Roman" panose="02020603050405020304" pitchFamily="18" charset="0"/>
              </a:rPr>
              <a:t>2</a:t>
            </a:r>
            <a:r>
              <a:rPr lang="en-US" altLang="ru-RU" baseline="0">
                <a:latin typeface="Times New Roman" panose="02020603050405020304" pitchFamily="18" charset="0"/>
              </a:rPr>
              <a:t>, </a:t>
            </a:r>
            <a:r>
              <a:rPr lang="ru-RU" altLang="ru-RU" baseline="0">
                <a:latin typeface="Times New Roman" panose="02020603050405020304" pitchFamily="18" charset="0"/>
              </a:rPr>
              <a:t>электродвигатели Э</a:t>
            </a:r>
            <a:r>
              <a:rPr lang="ru-RU" altLang="ru-RU">
                <a:latin typeface="Times New Roman" panose="02020603050405020304" pitchFamily="18" charset="0"/>
              </a:rPr>
              <a:t>1</a:t>
            </a:r>
            <a:r>
              <a:rPr lang="ru-RU" altLang="ru-RU" baseline="0">
                <a:latin typeface="Times New Roman" panose="02020603050405020304" pitchFamily="18" charset="0"/>
              </a:rPr>
              <a:t>, Э</a:t>
            </a:r>
            <a:r>
              <a:rPr lang="ru-RU" altLang="ru-RU">
                <a:latin typeface="Times New Roman" panose="02020603050405020304" pitchFamily="18" charset="0"/>
              </a:rPr>
              <a:t>2</a:t>
            </a:r>
            <a:r>
              <a:rPr lang="ru-RU" altLang="ru-RU" baseline="0">
                <a:latin typeface="Times New Roman" panose="02020603050405020304" pitchFamily="18" charset="0"/>
              </a:rPr>
              <a:t>, запорная арматура В</a:t>
            </a:r>
            <a:r>
              <a:rPr lang="en-US" altLang="ru-RU">
                <a:latin typeface="Times New Roman" panose="02020603050405020304" pitchFamily="18" charset="0"/>
              </a:rPr>
              <a:t>i</a:t>
            </a:r>
            <a:r>
              <a:rPr lang="ru-RU" altLang="ru-RU" baseline="0">
                <a:latin typeface="Times New Roman" panose="02020603050405020304" pitchFamily="18" charset="0"/>
              </a:rPr>
              <a:t>, </a:t>
            </a:r>
            <a:r>
              <a:rPr lang="en-US" altLang="ru-RU" baseline="0">
                <a:latin typeface="Times New Roman" panose="02020603050405020304" pitchFamily="18" charset="0"/>
              </a:rPr>
              <a:t>i</a:t>
            </a:r>
            <a:r>
              <a:rPr lang="ru-RU" altLang="ru-RU" baseline="0">
                <a:latin typeface="Times New Roman" panose="02020603050405020304" pitchFamily="18" charset="0"/>
              </a:rPr>
              <a:t>=1,..,4, всасывающий коллектор  </a:t>
            </a:r>
            <a:r>
              <a:rPr lang="en-US" altLang="ru-RU" baseline="0">
                <a:latin typeface="Times New Roman" panose="02020603050405020304" pitchFamily="18" charset="0"/>
              </a:rPr>
              <a:t>KB </a:t>
            </a:r>
            <a:r>
              <a:rPr lang="ru-RU" altLang="ru-RU" baseline="0">
                <a:latin typeface="Times New Roman" panose="02020603050405020304" pitchFamily="18" charset="0"/>
              </a:rPr>
              <a:t>и напорный НК.</a:t>
            </a:r>
          </a:p>
          <a:p>
            <a:pPr algn="just" eaLnBrk="1" hangingPunct="1"/>
            <a:r>
              <a:rPr lang="ru-RU" altLang="ru-RU" sz="2400" baseline="0">
                <a:latin typeface="Times New Roman" panose="02020603050405020304" pitchFamily="18" charset="0"/>
              </a:rPr>
              <a:t>Насосная станция работоспособна, если функционирует хотя бы один из двух насосов </a:t>
            </a:r>
            <a:r>
              <a:rPr lang="en-US" altLang="ru-RU" sz="2400" baseline="0">
                <a:latin typeface="Times New Roman" panose="02020603050405020304" pitchFamily="18" charset="0"/>
              </a:rPr>
              <a:t>H</a:t>
            </a:r>
            <a:r>
              <a:rPr lang="ru-RU" altLang="ru-RU" sz="2400">
                <a:latin typeface="Times New Roman" panose="02020603050405020304" pitchFamily="18" charset="0"/>
              </a:rPr>
              <a:t>1</a:t>
            </a:r>
            <a:r>
              <a:rPr lang="en-US" altLang="ru-RU" sz="2400" baseline="0">
                <a:latin typeface="Times New Roman" panose="02020603050405020304" pitchFamily="18" charset="0"/>
              </a:rPr>
              <a:t>, H</a:t>
            </a:r>
            <a:r>
              <a:rPr lang="en-US" altLang="ru-RU" sz="2400">
                <a:latin typeface="Times New Roman" panose="02020603050405020304" pitchFamily="18" charset="0"/>
              </a:rPr>
              <a:t>2</a:t>
            </a:r>
            <a:r>
              <a:rPr lang="ru-RU" altLang="ru-RU" sz="2400" baseline="0">
                <a:latin typeface="Times New Roman" panose="02020603050405020304" pitchFamily="18" charset="0"/>
              </a:rPr>
              <a:t>. Отказ одного насоса не требует дополнительных трудоемких операций по переходу на нерезервированный режим работы.</a:t>
            </a:r>
          </a:p>
        </p:txBody>
      </p:sp>
      <p:pic>
        <p:nvPicPr>
          <p:cNvPr id="1361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5157788"/>
            <a:ext cx="2017712"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9" name="Rectangle 8"/>
          <p:cNvSpPr>
            <a:spLocks noChangeArrowheads="1"/>
          </p:cNvSpPr>
          <p:nvPr/>
        </p:nvSpPr>
        <p:spPr bwMode="auto">
          <a:xfrm>
            <a:off x="3779838" y="5445125"/>
            <a:ext cx="53641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baseline="0">
                <a:latin typeface="Times New Roman" panose="02020603050405020304" pitchFamily="18" charset="0"/>
              </a:rPr>
              <a:t>Упрощенная структурная надежностная схема: насосной станции из двух насосов</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Резервирование</a:t>
            </a:r>
          </a:p>
        </p:txBody>
      </p:sp>
      <p:pic>
        <p:nvPicPr>
          <p:cNvPr id="13721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08175" y="692150"/>
            <a:ext cx="5327650" cy="2990850"/>
          </a:xfrm>
          <a:noFill/>
        </p:spPr>
      </p:pic>
      <p:sp>
        <p:nvSpPr>
          <p:cNvPr id="137220" name="Rectangle 6"/>
          <p:cNvSpPr>
            <a:spLocks noChangeArrowheads="1"/>
          </p:cNvSpPr>
          <p:nvPr/>
        </p:nvSpPr>
        <p:spPr bwMode="auto">
          <a:xfrm>
            <a:off x="0" y="4160838"/>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rPr>
              <a:t>С</a:t>
            </a:r>
            <a:r>
              <a:rPr lang="ru-RU" altLang="ru-RU" sz="2000" baseline="0">
                <a:solidFill>
                  <a:srgbClr val="000000"/>
                </a:solidFill>
                <a:latin typeface="Times New Roman" panose="02020603050405020304" pitchFamily="18" charset="0"/>
                <a:cs typeface="Times New Roman" panose="02020603050405020304" pitchFamily="18" charset="0"/>
              </a:rPr>
              <a:t>истем</a:t>
            </a:r>
            <a:r>
              <a:rPr lang="ru-RU" altLang="ru-RU" sz="2000" baseline="0">
                <a:solidFill>
                  <a:srgbClr val="000000"/>
                </a:solidFill>
                <a:latin typeface="Times New Roman" panose="02020603050405020304" pitchFamily="18" charset="0"/>
              </a:rPr>
              <a:t>а</a:t>
            </a:r>
            <a:r>
              <a:rPr lang="ru-RU" altLang="ru-RU" sz="2000" baseline="0">
                <a:solidFill>
                  <a:srgbClr val="000000"/>
                </a:solidFill>
                <a:latin typeface="Times New Roman" panose="02020603050405020304" pitchFamily="18" charset="0"/>
                <a:cs typeface="Times New Roman" panose="02020603050405020304" pitchFamily="18" charset="0"/>
              </a:rPr>
              <a:t> с нагруженным резервом </a:t>
            </a:r>
            <a:r>
              <a:rPr lang="ru-RU" altLang="ru-RU" sz="2000" baseline="0">
                <a:solidFill>
                  <a:srgbClr val="000000"/>
                </a:solidFill>
                <a:latin typeface="Times New Roman" panose="02020603050405020304" pitchFamily="18" charset="0"/>
              </a:rPr>
              <a:t>-</a:t>
            </a:r>
            <a:r>
              <a:rPr lang="ru-RU" altLang="ru-RU" sz="2000" baseline="0">
                <a:solidFill>
                  <a:srgbClr val="000000"/>
                </a:solidFill>
                <a:latin typeface="Times New Roman" panose="02020603050405020304" pitchFamily="18" charset="0"/>
                <a:cs typeface="Times New Roman" panose="02020603050405020304" pitchFamily="18" charset="0"/>
              </a:rPr>
              <a:t> дублирующие информационно-измерительные каналы К</a:t>
            </a:r>
            <a:r>
              <a:rPr lang="ru-RU" altLang="ru-RU" sz="2000">
                <a:solidFill>
                  <a:srgbClr val="000000"/>
                </a:solidFill>
                <a:latin typeface="Times New Roman" panose="02020603050405020304" pitchFamily="18" charset="0"/>
              </a:rPr>
              <a:t>1, </a:t>
            </a:r>
            <a:r>
              <a:rPr lang="ru-RU" altLang="ru-RU" sz="2000" baseline="0">
                <a:solidFill>
                  <a:srgbClr val="000000"/>
                </a:solidFill>
                <a:latin typeface="Times New Roman" panose="02020603050405020304" pitchFamily="18" charset="0"/>
                <a:cs typeface="Times New Roman" panose="02020603050405020304" pitchFamily="18" charset="0"/>
              </a:rPr>
              <a:t> К</a:t>
            </a:r>
            <a:r>
              <a:rPr lang="ru-RU" altLang="ru-RU" sz="2000">
                <a:solidFill>
                  <a:srgbClr val="000000"/>
                </a:solidFill>
                <a:latin typeface="Times New Roman" panose="02020603050405020304" pitchFamily="18" charset="0"/>
              </a:rPr>
              <a:t>2</a:t>
            </a:r>
            <a:r>
              <a:rPr lang="ru-RU" altLang="ru-RU" sz="2000" baseline="0">
                <a:solidFill>
                  <a:srgbClr val="000000"/>
                </a:solidFill>
                <a:latin typeface="Times New Roman" panose="02020603050405020304" pitchFamily="18" charset="0"/>
                <a:cs typeface="Times New Roman" panose="02020603050405020304" pitchFamily="18" charset="0"/>
              </a:rPr>
              <a:t>, используемые при контроле ответственных координат ТОУ</a:t>
            </a:r>
            <a:r>
              <a:rPr lang="ru-RU" altLang="ru-RU" sz="2000" baseline="0">
                <a:solidFill>
                  <a:srgbClr val="000000"/>
                </a:solidFill>
                <a:latin typeface="Times New Roman" panose="02020603050405020304" pitchFamily="18" charset="0"/>
              </a:rPr>
              <a:t>.</a:t>
            </a:r>
            <a:r>
              <a:rPr lang="ru-RU" altLang="ru-RU" sz="2000" baseline="0">
                <a:solidFill>
                  <a:srgbClr val="000000"/>
                </a:solidFill>
                <a:latin typeface="Times New Roman" panose="02020603050405020304" pitchFamily="18" charset="0"/>
                <a:cs typeface="Times New Roman" panose="02020603050405020304" pitchFamily="18" charset="0"/>
              </a:rPr>
              <a:t> </a:t>
            </a:r>
            <a:endParaRPr lang="ru-RU" altLang="ru-RU" sz="2000" baseline="0">
              <a:solidFill>
                <a:srgbClr val="000000"/>
              </a:solidFill>
              <a:latin typeface="Times New Roman" panose="02020603050405020304" pitchFamily="18" charset="0"/>
            </a:endParaRPr>
          </a:p>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Здесь: Д</a:t>
            </a:r>
            <a:r>
              <a:rPr lang="ru-RU" altLang="ru-RU" sz="2000">
                <a:solidFill>
                  <a:srgbClr val="000000"/>
                </a:solidFill>
                <a:latin typeface="Times New Roman" panose="02020603050405020304" pitchFamily="18" charset="0"/>
              </a:rPr>
              <a:t>1</a:t>
            </a:r>
            <a:r>
              <a:rPr lang="ru-RU" altLang="ru-RU" sz="2000" i="1">
                <a:solidFill>
                  <a:srgbClr val="000000"/>
                </a:solidFill>
                <a:latin typeface="Times New Roman" panose="02020603050405020304" pitchFamily="18" charset="0"/>
              </a:rPr>
              <a:t>,</a:t>
            </a:r>
            <a:r>
              <a:rPr lang="ru-RU" altLang="ru-RU" sz="2000" i="1">
                <a:solidFill>
                  <a:srgbClr val="000000"/>
                </a:solidFill>
                <a:latin typeface="Times New Roman" panose="02020603050405020304" pitchFamily="18" charset="0"/>
                <a:cs typeface="Times New Roman" panose="02020603050405020304" pitchFamily="18" charset="0"/>
              </a:rPr>
              <a:t> </a:t>
            </a:r>
            <a:r>
              <a:rPr lang="ru-RU" altLang="ru-RU" sz="2000" baseline="0">
                <a:solidFill>
                  <a:srgbClr val="000000"/>
                </a:solidFill>
                <a:latin typeface="Times New Roman" panose="02020603050405020304" pitchFamily="18" charset="0"/>
                <a:cs typeface="Times New Roman" panose="02020603050405020304" pitchFamily="18" charset="0"/>
              </a:rPr>
              <a:t>Д</a:t>
            </a:r>
            <a:r>
              <a:rPr lang="ru-RU" altLang="ru-RU" sz="2000">
                <a:solidFill>
                  <a:srgbClr val="000000"/>
                </a:solidFill>
                <a:latin typeface="Times New Roman" panose="02020603050405020304" pitchFamily="18" charset="0"/>
              </a:rPr>
              <a:t>2</a:t>
            </a:r>
            <a:r>
              <a:rPr lang="ru-RU" altLang="ru-RU" sz="2000" baseline="0">
                <a:solidFill>
                  <a:srgbClr val="000000"/>
                </a:solidFill>
                <a:latin typeface="Times New Roman" panose="02020603050405020304" pitchFamily="18" charset="0"/>
                <a:cs typeface="Times New Roman" panose="02020603050405020304" pitchFamily="18" charset="0"/>
              </a:rPr>
              <a:t> - датчики координаты </a:t>
            </a:r>
            <a:r>
              <a:rPr lang="ru-RU" altLang="ru-RU" sz="2400" baseline="0">
                <a:solidFill>
                  <a:srgbClr val="000000"/>
                </a:solidFill>
                <a:latin typeface="Times New Roman" panose="02020603050405020304" pitchFamily="18" charset="0"/>
                <a:cs typeface="Times New Roman" panose="02020603050405020304" pitchFamily="18" charset="0"/>
              </a:rPr>
              <a:t>у</a:t>
            </a:r>
            <a:r>
              <a:rPr lang="ru-RU" altLang="ru-RU" sz="2000" i="1" baseline="0">
                <a:solidFill>
                  <a:srgbClr val="000000"/>
                </a:solidFill>
                <a:latin typeface="Times New Roman" panose="02020603050405020304" pitchFamily="18" charset="0"/>
                <a:cs typeface="Times New Roman" panose="02020603050405020304" pitchFamily="18" charset="0"/>
              </a:rPr>
              <a:t>; </a:t>
            </a:r>
            <a:r>
              <a:rPr lang="ru-RU" altLang="ru-RU" sz="2000" baseline="0">
                <a:solidFill>
                  <a:srgbClr val="000000"/>
                </a:solidFill>
                <a:latin typeface="Times New Roman" panose="02020603050405020304" pitchFamily="18" charset="0"/>
                <a:cs typeface="Times New Roman" panose="02020603050405020304" pitchFamily="18" charset="0"/>
              </a:rPr>
              <a:t>НП</a:t>
            </a:r>
            <a:r>
              <a:rPr lang="ru-RU" altLang="ru-RU" sz="2000" baseline="1000">
                <a:solidFill>
                  <a:srgbClr val="000000"/>
                </a:solidFill>
                <a:latin typeface="Times New Roman" panose="02020603050405020304" pitchFamily="18" charset="0"/>
              </a:rPr>
              <a:t>1, </a:t>
            </a:r>
            <a:r>
              <a:rPr lang="ru-RU" altLang="ru-RU" sz="2000" baseline="0">
                <a:solidFill>
                  <a:srgbClr val="000000"/>
                </a:solidFill>
                <a:latin typeface="Times New Roman" panose="02020603050405020304" pitchFamily="18" charset="0"/>
                <a:cs typeface="Times New Roman" panose="02020603050405020304" pitchFamily="18" charset="0"/>
              </a:rPr>
              <a:t> НП</a:t>
            </a:r>
            <a:r>
              <a:rPr lang="ru-RU" altLang="ru-RU" sz="2000">
                <a:solidFill>
                  <a:srgbClr val="000000"/>
                </a:solidFill>
                <a:latin typeface="Times New Roman" panose="02020603050405020304" pitchFamily="18" charset="0"/>
                <a:cs typeface="Times New Roman" panose="02020603050405020304" pitchFamily="18" charset="0"/>
              </a:rPr>
              <a:t>2</a:t>
            </a:r>
            <a:r>
              <a:rPr lang="ru-RU" altLang="ru-RU" sz="2000" baseline="0">
                <a:solidFill>
                  <a:srgbClr val="000000"/>
                </a:solidFill>
                <a:latin typeface="Times New Roman" panose="02020603050405020304" pitchFamily="18" charset="0"/>
                <a:cs typeface="Times New Roman" panose="02020603050405020304" pitchFamily="18" charset="0"/>
              </a:rPr>
              <a:t> - нормирующие преобразова</a:t>
            </a:r>
            <a:r>
              <a:rPr lang="ru-RU" altLang="ru-RU" sz="2000" baseline="0">
                <a:solidFill>
                  <a:srgbClr val="000000"/>
                </a:solidFill>
                <a:latin typeface="Times New Roman" panose="02020603050405020304" pitchFamily="18" charset="0"/>
              </a:rPr>
              <a:t>-</a:t>
            </a:r>
            <a:r>
              <a:rPr lang="ru-RU" altLang="ru-RU" sz="2000" baseline="0">
                <a:solidFill>
                  <a:srgbClr val="000000"/>
                </a:solidFill>
                <a:latin typeface="Times New Roman" panose="02020603050405020304" pitchFamily="18" charset="0"/>
                <a:cs typeface="Times New Roman" panose="02020603050405020304" pitchFamily="18" charset="0"/>
              </a:rPr>
              <a:t>тели; ИМ — исполнительный механизм; ЛС</a:t>
            </a:r>
            <a:r>
              <a:rPr lang="ru-RU" altLang="ru-RU" sz="2000">
                <a:solidFill>
                  <a:srgbClr val="000000"/>
                </a:solidFill>
                <a:latin typeface="Times New Roman" panose="02020603050405020304" pitchFamily="18" charset="0"/>
              </a:rPr>
              <a:t>1</a:t>
            </a:r>
            <a:r>
              <a:rPr lang="ru-RU" altLang="ru-RU" sz="2000" baseline="0">
                <a:solidFill>
                  <a:srgbClr val="000000"/>
                </a:solidFill>
                <a:latin typeface="Times New Roman" panose="02020603050405020304" pitchFamily="18" charset="0"/>
                <a:cs typeface="Times New Roman" panose="02020603050405020304" pitchFamily="18" charset="0"/>
              </a:rPr>
              <a:t>, ЛС</a:t>
            </a:r>
            <a:r>
              <a:rPr lang="ru-RU" altLang="ru-RU" sz="2000">
                <a:solidFill>
                  <a:srgbClr val="000000"/>
                </a:solidFill>
                <a:latin typeface="Times New Roman" panose="02020603050405020304" pitchFamily="18" charset="0"/>
              </a:rPr>
              <a:t>2</a:t>
            </a:r>
            <a:r>
              <a:rPr lang="ru-RU" altLang="ru-RU" sz="2000" baseline="0">
                <a:solidFill>
                  <a:srgbClr val="000000"/>
                </a:solidFill>
                <a:latin typeface="Times New Roman" panose="02020603050405020304" pitchFamily="18" charset="0"/>
                <a:cs typeface="Times New Roman" panose="02020603050405020304" pitchFamily="18" charset="0"/>
              </a:rPr>
              <a:t> — линии</a:t>
            </a:r>
            <a:r>
              <a:rPr lang="ru-RU" altLang="ru-RU" sz="2000" baseline="0">
                <a:solidFill>
                  <a:srgbClr val="000000"/>
                </a:solidFill>
                <a:latin typeface="Times New Roman" panose="02020603050405020304" pitchFamily="18" charset="0"/>
              </a:rPr>
              <a:t> </a:t>
            </a:r>
            <a:r>
              <a:rPr lang="ru-RU" altLang="ru-RU" sz="2000" baseline="0">
                <a:solidFill>
                  <a:srgbClr val="000000"/>
                </a:solidFill>
                <a:latin typeface="Times New Roman" panose="02020603050405020304" pitchFamily="18" charset="0"/>
                <a:cs typeface="Times New Roman" panose="02020603050405020304" pitchFamily="18" charset="0"/>
              </a:rPr>
              <a:t>связи; И, Р - измеритель и регистратор</a:t>
            </a:r>
            <a:r>
              <a:rPr lang="ru-RU" altLang="ru-RU" sz="2000" baseline="0">
                <a:solidFill>
                  <a:srgbClr val="000000"/>
                </a:solidFill>
                <a:latin typeface="Times New Roman" panose="02020603050405020304" pitchFamily="18" charset="0"/>
              </a:rPr>
              <a:t>.</a:t>
            </a:r>
            <a:endParaRPr lang="ru-RU" altLang="ru-RU" sz="2000" baseline="0">
              <a:latin typeface="Times New Roman" panose="02020603050405020304" pitchFamily="18" charset="0"/>
            </a:endParaRPr>
          </a:p>
        </p:txBody>
      </p:sp>
      <p:pic>
        <p:nvPicPr>
          <p:cNvPr id="137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613" y="3390900"/>
            <a:ext cx="276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2" name="Rectangle 7"/>
          <p:cNvSpPr>
            <a:spLocks noChangeArrowheads="1"/>
          </p:cNvSpPr>
          <p:nvPr/>
        </p:nvSpPr>
        <p:spPr bwMode="auto">
          <a:xfrm>
            <a:off x="-4011613" y="3619500"/>
            <a:ext cx="159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solidFill>
                  <a:srgbClr val="000000"/>
                </a:solidFill>
                <a:cs typeface="Times New Roman" panose="02020603050405020304" pitchFamily="18" charset="0"/>
              </a:rPr>
              <a:t>- человек-оператор АСУ.</a:t>
            </a:r>
            <a:r>
              <a:rPr lang="ru-RU" altLang="ru-RU" sz="1000" baseline="0"/>
              <a:t> </a:t>
            </a:r>
            <a:endParaRPr lang="ru-RU" altLang="ru-RU" baseline="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0"/>
            <a:ext cx="8229600" cy="188913"/>
          </a:xfrm>
        </p:spPr>
        <p:txBody>
          <a:bodyPr/>
          <a:lstStyle/>
          <a:p>
            <a:pPr eaLnBrk="1" hangingPunct="1"/>
            <a:r>
              <a:rPr lang="ru-RU" altLang="ru-RU" sz="1800" smtClean="0">
                <a:latin typeface="Times New Roman" panose="02020603050405020304" pitchFamily="18" charset="0"/>
              </a:rPr>
              <a:t>Резервирование</a:t>
            </a:r>
          </a:p>
        </p:txBody>
      </p:sp>
      <p:sp>
        <p:nvSpPr>
          <p:cNvPr id="138243" name="Rectangle 5"/>
          <p:cNvSpPr>
            <a:spLocks noChangeArrowheads="1"/>
          </p:cNvSpPr>
          <p:nvPr/>
        </p:nvSpPr>
        <p:spPr bwMode="auto">
          <a:xfrm>
            <a:off x="0" y="439738"/>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latin typeface="Times New Roman" panose="02020603050405020304" pitchFamily="18" charset="0"/>
              </a:rPr>
              <a:t>Структурные надежностные схемы резервированных систем с нагруженным или "горячим" резервом- </a:t>
            </a:r>
            <a:r>
              <a:rPr lang="ru-RU" altLang="ru-RU" baseline="0">
                <a:latin typeface="Times New Roman" panose="02020603050405020304" pitchFamily="18" charset="0"/>
              </a:rPr>
              <a:t>информационно-измерительных каналов</a:t>
            </a:r>
          </a:p>
          <a:p>
            <a:pPr eaLnBrk="1" hangingPunct="1"/>
            <a:endParaRPr lang="ru-RU" altLang="ru-RU" baseline="0">
              <a:latin typeface="Times New Roman" panose="02020603050405020304" pitchFamily="18" charset="0"/>
            </a:endParaRPr>
          </a:p>
        </p:txBody>
      </p:sp>
      <p:sp>
        <p:nvSpPr>
          <p:cNvPr id="138244" name="Rectangle 6"/>
          <p:cNvSpPr>
            <a:spLocks noChangeArrowheads="1"/>
          </p:cNvSpPr>
          <p:nvPr/>
        </p:nvSpPr>
        <p:spPr bwMode="auto">
          <a:xfrm>
            <a:off x="0" y="3395663"/>
            <a:ext cx="91440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ctr" eaLnBrk="1" hangingPunct="1"/>
            <a:endParaRPr lang="ru-RU" altLang="ru-RU" sz="2000" baseline="0">
              <a:latin typeface="Times New Roman" panose="02020603050405020304" pitchFamily="18" charset="0"/>
            </a:endParaRPr>
          </a:p>
          <a:p>
            <a:pPr algn="ctr" eaLnBrk="1" hangingPunct="1"/>
            <a:r>
              <a:rPr lang="ru-RU" altLang="ru-RU" baseline="0">
                <a:latin typeface="Times New Roman" panose="02020603050405020304" pitchFamily="18" charset="0"/>
              </a:rPr>
              <a:t> </a:t>
            </a:r>
            <a:endParaRPr lang="ru-RU" altLang="ru-RU" sz="2400" i="1" baseline="0">
              <a:solidFill>
                <a:srgbClr val="000000"/>
              </a:solidFill>
              <a:latin typeface="Times New Roman" panose="02020603050405020304" pitchFamily="18" charset="0"/>
            </a:endParaRPr>
          </a:p>
          <a:p>
            <a:pPr eaLnBrk="1" hangingPunct="1"/>
            <a:r>
              <a:rPr lang="ru-RU" altLang="ru-RU" sz="2400" i="1" baseline="0">
                <a:solidFill>
                  <a:srgbClr val="000000"/>
                </a:solidFill>
                <a:latin typeface="Times New Roman" panose="02020603050405020304" pitchFamily="18" charset="0"/>
              </a:rPr>
              <a:t>РК1, РК2 </a:t>
            </a:r>
            <a:r>
              <a:rPr lang="ru-RU" altLang="ru-RU" sz="2400" baseline="0">
                <a:solidFill>
                  <a:srgbClr val="000000"/>
                </a:solidFill>
                <a:latin typeface="Times New Roman" panose="02020603050405020304" pitchFamily="18" charset="0"/>
              </a:rPr>
              <a:t>- вероятности безотказной работы каналов </a:t>
            </a:r>
            <a:r>
              <a:rPr lang="ru-RU" altLang="ru-RU" sz="2400" i="1" baseline="0">
                <a:solidFill>
                  <a:srgbClr val="000000"/>
                </a:solidFill>
                <a:latin typeface="Times New Roman" panose="02020603050405020304" pitchFamily="18" charset="0"/>
              </a:rPr>
              <a:t>К1, </a:t>
            </a:r>
            <a:r>
              <a:rPr lang="en-US" altLang="ru-RU" sz="2400" i="1" baseline="0">
                <a:solidFill>
                  <a:srgbClr val="000000"/>
                </a:solidFill>
                <a:latin typeface="Times New Roman" panose="02020603050405020304" pitchFamily="18" charset="0"/>
              </a:rPr>
              <a:t>K2</a:t>
            </a:r>
            <a:endParaRPr lang="ru-RU" altLang="ru-RU" sz="2400" baseline="0">
              <a:latin typeface="Times New Roman" panose="02020603050405020304" pitchFamily="18" charset="0"/>
            </a:endParaRPr>
          </a:p>
          <a:p>
            <a:pPr algn="ctr" eaLnBrk="1" hangingPunct="1"/>
            <a:endParaRPr lang="ru-RU" altLang="ru-RU" sz="2400" baseline="0">
              <a:latin typeface="Times New Roman" panose="02020603050405020304" pitchFamily="18" charset="0"/>
            </a:endParaRPr>
          </a:p>
        </p:txBody>
      </p:sp>
      <p:pic>
        <p:nvPicPr>
          <p:cNvPr id="13824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0663"/>
            <a:ext cx="36004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5373688"/>
            <a:ext cx="40322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7" name="Rectangle 10"/>
          <p:cNvSpPr>
            <a:spLocks noChangeArrowheads="1"/>
          </p:cNvSpPr>
          <p:nvPr/>
        </p:nvSpPr>
        <p:spPr bwMode="auto">
          <a:xfrm>
            <a:off x="0" y="3546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pic>
        <p:nvPicPr>
          <p:cNvPr id="13824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989138"/>
            <a:ext cx="2233612"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2060575"/>
            <a:ext cx="50403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68313" y="115888"/>
            <a:ext cx="8229600" cy="217487"/>
          </a:xfrm>
        </p:spPr>
        <p:txBody>
          <a:bodyPr/>
          <a:lstStyle/>
          <a:p>
            <a:pPr eaLnBrk="1" hangingPunct="1"/>
            <a:r>
              <a:rPr lang="ru-RU" altLang="ru-RU" sz="1800" smtClean="0">
                <a:latin typeface="Times New Roman" panose="02020603050405020304" pitchFamily="18" charset="0"/>
              </a:rPr>
              <a:t>Резервирование</a:t>
            </a:r>
          </a:p>
        </p:txBody>
      </p:sp>
      <p:sp>
        <p:nvSpPr>
          <p:cNvPr id="139267" name="Rectangle 3"/>
          <p:cNvSpPr>
            <a:spLocks noGrp="1" noChangeArrowheads="1"/>
          </p:cNvSpPr>
          <p:nvPr>
            <p:ph type="body" idx="1"/>
          </p:nvPr>
        </p:nvSpPr>
        <p:spPr>
          <a:xfrm>
            <a:off x="0" y="476250"/>
            <a:ext cx="9144000" cy="6381750"/>
          </a:xfrm>
        </p:spPr>
        <p:txBody>
          <a:bodyPr/>
          <a:lstStyle/>
          <a:p>
            <a:pPr eaLnBrk="1" hangingPunct="1">
              <a:buFontTx/>
              <a:buNone/>
            </a:pPr>
            <a:r>
              <a:rPr lang="ru-RU" altLang="ru-RU" sz="2000" smtClean="0">
                <a:latin typeface="Times New Roman" panose="02020603050405020304" pitchFamily="18" charset="0"/>
              </a:rPr>
              <a:t>В общем случае структурная надежностная схема нагруженной системы из </a:t>
            </a:r>
            <a:r>
              <a:rPr lang="en-US" altLang="ru-RU" sz="2000" smtClean="0">
                <a:latin typeface="Times New Roman" panose="02020603050405020304" pitchFamily="18" charset="0"/>
              </a:rPr>
              <a:t>m </a:t>
            </a:r>
            <a:r>
              <a:rPr lang="ru-RU" altLang="ru-RU" sz="2000" smtClean="0">
                <a:latin typeface="Times New Roman" panose="02020603050405020304" pitchFamily="18" charset="0"/>
              </a:rPr>
              <a:t> элементов имеет вид.</a:t>
            </a:r>
          </a:p>
        </p:txBody>
      </p:sp>
      <p:pic>
        <p:nvPicPr>
          <p:cNvPr id="139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268413"/>
            <a:ext cx="2449512"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Rectangle 5"/>
          <p:cNvSpPr>
            <a:spLocks noChangeArrowheads="1"/>
          </p:cNvSpPr>
          <p:nvPr/>
        </p:nvSpPr>
        <p:spPr bwMode="auto">
          <a:xfrm>
            <a:off x="0" y="3462338"/>
            <a:ext cx="91440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09563"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Для анализа надежности нагруженной системы и определения ее показателей необходимо ввести расширенные понятия работоспособности и отказа:</a:t>
            </a:r>
          </a:p>
          <a:p>
            <a:pPr algn="just" eaLnBrk="1" hangingPunct="1"/>
            <a:endParaRPr lang="ru-RU" altLang="ru-RU" sz="2000" baseline="0">
              <a:latin typeface="Times New Roman" panose="02020603050405020304" pitchFamily="18" charset="0"/>
            </a:endParaRPr>
          </a:p>
          <a:p>
            <a:pPr algn="just" eaLnBrk="1" hangingPunct="1"/>
            <a:r>
              <a:rPr lang="ru-RU" altLang="ru-RU" sz="2400" baseline="0">
                <a:latin typeface="Times New Roman" panose="02020603050405020304" pitchFamily="18" charset="0"/>
              </a:rPr>
              <a:t>Нагруженная система из </a:t>
            </a:r>
            <a:r>
              <a:rPr lang="en-US" altLang="ru-RU" sz="2400" baseline="0">
                <a:latin typeface="Times New Roman" panose="02020603050405020304" pitchFamily="18" charset="0"/>
              </a:rPr>
              <a:t>m </a:t>
            </a:r>
            <a:r>
              <a:rPr lang="ru-RU" altLang="ru-RU" sz="2400" baseline="0">
                <a:latin typeface="Times New Roman" panose="02020603050405020304" pitchFamily="18" charset="0"/>
              </a:rPr>
              <a:t>элементов работоспособна, если исправны любые М</a:t>
            </a:r>
            <a:r>
              <a:rPr lang="en-US" altLang="ru-RU" sz="2400" baseline="0">
                <a:latin typeface="Times New Roman" panose="02020603050405020304" pitchFamily="18" charset="0"/>
              </a:rPr>
              <a:t> </a:t>
            </a:r>
            <a:r>
              <a:rPr lang="ru-RU" altLang="ru-RU" sz="2400" baseline="0">
                <a:latin typeface="Times New Roman" panose="02020603050405020304" pitchFamily="18" charset="0"/>
              </a:rPr>
              <a:t>и более</a:t>
            </a:r>
            <a:r>
              <a:rPr lang="en-US" altLang="ru-RU" sz="2400" baseline="0">
                <a:latin typeface="Times New Roman" panose="02020603050405020304" pitchFamily="18" charset="0"/>
              </a:rPr>
              <a:t> </a:t>
            </a:r>
            <a:r>
              <a:rPr lang="ru-RU" altLang="ru-RU" sz="2400" baseline="0">
                <a:latin typeface="Times New Roman" panose="02020603050405020304" pitchFamily="18" charset="0"/>
              </a:rPr>
              <a:t>элементов, М=1, 2, ..., </a:t>
            </a:r>
            <a:r>
              <a:rPr lang="en-US" altLang="ru-RU" baseline="0">
                <a:latin typeface="Times New Roman" panose="02020603050405020304" pitchFamily="18" charset="0"/>
              </a:rPr>
              <a:t>m</a:t>
            </a:r>
            <a:r>
              <a:rPr lang="ru-RU" altLang="ru-RU" sz="2400" baseline="0">
                <a:latin typeface="Times New Roman" panose="02020603050405020304" pitchFamily="18" charset="0"/>
              </a:rPr>
              <a:t>.</a:t>
            </a:r>
          </a:p>
          <a:p>
            <a:pPr algn="just" eaLnBrk="1" hangingPunct="1"/>
            <a:endParaRPr lang="en-US" altLang="ru-RU" sz="2400" baseline="0">
              <a:latin typeface="Times New Roman" panose="02020603050405020304" pitchFamily="18" charset="0"/>
            </a:endParaRPr>
          </a:p>
          <a:p>
            <a:pPr algn="just" eaLnBrk="1" hangingPunct="1"/>
            <a:r>
              <a:rPr lang="ru-RU" altLang="ru-RU" sz="2400" baseline="0">
                <a:latin typeface="Times New Roman" panose="02020603050405020304" pitchFamily="18" charset="0"/>
              </a:rPr>
              <a:t>Под отказом нагруженной системы из </a:t>
            </a:r>
            <a:r>
              <a:rPr lang="en-US" altLang="ru-RU" sz="2400" baseline="0">
                <a:latin typeface="Times New Roman" panose="02020603050405020304" pitchFamily="18" charset="0"/>
              </a:rPr>
              <a:t>m</a:t>
            </a:r>
            <a:r>
              <a:rPr lang="ru-RU" altLang="ru-RU" sz="2400" baseline="0">
                <a:latin typeface="Times New Roman" panose="02020603050405020304" pitchFamily="18" charset="0"/>
              </a:rPr>
              <a:t> элементов понимают случайное событие, заключающееся в отказе </a:t>
            </a:r>
            <a:r>
              <a:rPr lang="en-US" altLang="ru-RU" sz="2400" baseline="0">
                <a:latin typeface="Times New Roman" panose="02020603050405020304" pitchFamily="18" charset="0"/>
              </a:rPr>
              <a:t>m</a:t>
            </a:r>
            <a:r>
              <a:rPr lang="ru-RU" altLang="ru-RU" sz="2400" baseline="0">
                <a:latin typeface="Times New Roman" panose="02020603050405020304" pitchFamily="18" charset="0"/>
              </a:rPr>
              <a:t>-М+1 элементов, М=1, 2, ..., </a:t>
            </a:r>
            <a:r>
              <a:rPr lang="en-US" altLang="ru-RU" sz="2400" baseline="0">
                <a:latin typeface="Times New Roman" panose="02020603050405020304" pitchFamily="18" charset="0"/>
              </a:rPr>
              <a:t>m</a:t>
            </a:r>
            <a:r>
              <a:rPr lang="ru-RU" altLang="ru-RU" sz="2400" baseline="0">
                <a:latin typeface="Times New Roman" panose="02020603050405020304" pitchFamily="18" charset="0"/>
              </a:rPr>
              <a:t>.</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39750" y="0"/>
            <a:ext cx="8229600" cy="188913"/>
          </a:xfrm>
        </p:spPr>
        <p:txBody>
          <a:bodyPr/>
          <a:lstStyle/>
          <a:p>
            <a:pPr eaLnBrk="1" hangingPunct="1"/>
            <a:r>
              <a:rPr lang="ru-RU" altLang="ru-RU" sz="1800" smtClean="0">
                <a:latin typeface="Times New Roman" panose="02020603050405020304" pitchFamily="18" charset="0"/>
              </a:rPr>
              <a:t>Резервирование</a:t>
            </a:r>
          </a:p>
        </p:txBody>
      </p:sp>
      <p:sp>
        <p:nvSpPr>
          <p:cNvPr id="140291" name="Rectangle 3"/>
          <p:cNvSpPr>
            <a:spLocks noGrp="1" noChangeArrowheads="1"/>
          </p:cNvSpPr>
          <p:nvPr>
            <p:ph type="body" idx="1"/>
          </p:nvPr>
        </p:nvSpPr>
        <p:spPr>
          <a:xfrm>
            <a:off x="0" y="333375"/>
            <a:ext cx="9144000" cy="6524625"/>
          </a:xfrm>
        </p:spPr>
        <p:txBody>
          <a:bodyPr/>
          <a:lstStyle/>
          <a:p>
            <a:pPr algn="just" eaLnBrk="1" hangingPunct="1">
              <a:buFontTx/>
              <a:buNone/>
            </a:pPr>
            <a:r>
              <a:rPr lang="ru-RU" altLang="ru-RU" smtClean="0"/>
              <a:t>	</a:t>
            </a:r>
            <a:endParaRPr lang="ru-RU" altLang="ru-RU" sz="2400" smtClean="0">
              <a:latin typeface="Times New Roman" panose="02020603050405020304" pitchFamily="18" charset="0"/>
            </a:endParaRPr>
          </a:p>
        </p:txBody>
      </p:sp>
      <p:sp>
        <p:nvSpPr>
          <p:cNvPr id="140292" name="Rectangle 7"/>
          <p:cNvSpPr>
            <a:spLocks noChangeArrowheads="1"/>
          </p:cNvSpPr>
          <p:nvPr/>
        </p:nvSpPr>
        <p:spPr bwMode="auto">
          <a:xfrm>
            <a:off x="0" y="777875"/>
            <a:ext cx="914400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lnSpc>
                <a:spcPct val="120000"/>
              </a:lnSpc>
            </a:pPr>
            <a:r>
              <a:rPr lang="ru-RU" altLang="ru-RU" sz="2400" baseline="0">
                <a:solidFill>
                  <a:srgbClr val="000000"/>
                </a:solidFill>
                <a:latin typeface="Times New Roman" panose="02020603050405020304" pitchFamily="18" charset="0"/>
                <a:cs typeface="Times New Roman" panose="02020603050405020304" pitchFamily="18" charset="0"/>
              </a:rPr>
              <a:t>Слабость нагруженной системы заключается в функционировании </a:t>
            </a:r>
            <a:r>
              <a:rPr lang="ru-RU" altLang="ru-RU" sz="2400" b="1" baseline="0">
                <a:solidFill>
                  <a:srgbClr val="000000"/>
                </a:solidFill>
                <a:latin typeface="Times New Roman" panose="02020603050405020304" pitchFamily="18" charset="0"/>
                <a:cs typeface="Times New Roman" panose="02020603050405020304" pitchFamily="18" charset="0"/>
              </a:rPr>
              <a:t>всех</a:t>
            </a:r>
            <a:r>
              <a:rPr lang="ru-RU" altLang="ru-RU" sz="2400" baseline="0">
                <a:solidFill>
                  <a:srgbClr val="000000"/>
                </a:solidFill>
                <a:latin typeface="Times New Roman" panose="02020603050405020304" pitchFamily="18" charset="0"/>
                <a:cs typeface="Times New Roman" panose="02020603050405020304" pitchFamily="18" charset="0"/>
              </a:rPr>
              <a:t> входящих в нее элементов, что приводит к их старению и снижению ресурса (увеличению</a:t>
            </a:r>
            <a:r>
              <a:rPr lang="el-GR" altLang="ru-RU" sz="2400" baseline="0">
                <a:solidFill>
                  <a:srgbClr val="000000"/>
                </a:solidFill>
                <a:latin typeface="Times New Roman" panose="02020603050405020304" pitchFamily="18" charset="0"/>
                <a:cs typeface="Times New Roman" panose="02020603050405020304" pitchFamily="18" charset="0"/>
              </a:rPr>
              <a:t>λ</a:t>
            </a:r>
            <a:r>
              <a:rPr lang="ru-RU" altLang="ru-RU" sz="2400" baseline="0">
                <a:solidFill>
                  <a:srgbClr val="000000"/>
                </a:solidFill>
                <a:latin typeface="Times New Roman" panose="02020603050405020304" pitchFamily="18" charset="0"/>
                <a:cs typeface="Times New Roman" panose="02020603050405020304" pitchFamily="18" charset="0"/>
              </a:rPr>
              <a:t>(</a:t>
            </a:r>
            <a:r>
              <a:rPr lang="en-US" altLang="ru-RU" sz="2400" baseline="0">
                <a:solidFill>
                  <a:srgbClr val="000000"/>
                </a:solidFill>
                <a:latin typeface="Times New Roman" panose="02020603050405020304" pitchFamily="18" charset="0"/>
                <a:cs typeface="Times New Roman" panose="02020603050405020304" pitchFamily="18" charset="0"/>
              </a:rPr>
              <a:t>t) </a:t>
            </a:r>
            <a:r>
              <a:rPr lang="ru-RU" altLang="ru-RU" sz="2400" baseline="0">
                <a:solidFill>
                  <a:srgbClr val="000000"/>
                </a:solidFill>
                <a:latin typeface="Times New Roman" panose="02020603050405020304" pitchFamily="18" charset="0"/>
                <a:cs typeface="Times New Roman" panose="02020603050405020304" pitchFamily="18" charset="0"/>
              </a:rPr>
              <a:t>и уменьшению </a:t>
            </a:r>
            <a:r>
              <a:rPr lang="en-US" altLang="ru-RU" sz="2400" baseline="0">
                <a:solidFill>
                  <a:srgbClr val="000000"/>
                </a:solidFill>
                <a:latin typeface="Times New Roman" panose="02020603050405020304" pitchFamily="18" charset="0"/>
                <a:cs typeface="Times New Roman" panose="02020603050405020304" pitchFamily="18" charset="0"/>
              </a:rPr>
              <a:t>t</a:t>
            </a:r>
            <a:r>
              <a:rPr lang="el-GR" altLang="ru-RU" sz="2400" baseline="-14000">
                <a:solidFill>
                  <a:srgbClr val="000000"/>
                </a:solidFill>
                <a:latin typeface="Times New Roman" panose="02020603050405020304" pitchFamily="18" charset="0"/>
                <a:cs typeface="Times New Roman" panose="02020603050405020304" pitchFamily="18" charset="0"/>
              </a:rPr>
              <a:t>γ</a:t>
            </a:r>
            <a:r>
              <a:rPr lang="en-US" altLang="ru-RU" sz="2400" baseline="-14000">
                <a:solidFill>
                  <a:srgbClr val="000000"/>
                </a:solidFill>
                <a:latin typeface="Times New Roman" panose="02020603050405020304" pitchFamily="18" charset="0"/>
                <a:cs typeface="Times New Roman" panose="02020603050405020304" pitchFamily="18" charset="0"/>
              </a:rPr>
              <a:t> </a:t>
            </a:r>
            <a:r>
              <a:rPr lang="ru-RU" altLang="ru-RU" sz="2400" baseline="0">
                <a:solidFill>
                  <a:srgbClr val="000000"/>
                </a:solidFill>
                <a:latin typeface="Times New Roman" panose="02020603050405020304" pitchFamily="18" charset="0"/>
                <a:cs typeface="Times New Roman" panose="02020603050405020304" pitchFamily="18" charset="0"/>
              </a:rPr>
              <a:t>при фиксированном </a:t>
            </a:r>
            <a:r>
              <a:rPr lang="en-US" altLang="ru-RU" sz="2400" baseline="0">
                <a:solidFill>
                  <a:srgbClr val="000000"/>
                </a:solidFill>
                <a:latin typeface="Times New Roman" panose="02020603050405020304" pitchFamily="18" charset="0"/>
                <a:cs typeface="Times New Roman" panose="02020603050405020304" pitchFamily="18" charset="0"/>
              </a:rPr>
              <a:t>P</a:t>
            </a:r>
            <a:r>
              <a:rPr lang="el-GR" altLang="ru-RU" baseline="0">
                <a:solidFill>
                  <a:srgbClr val="000000"/>
                </a:solidFill>
                <a:latin typeface="Times New Roman" panose="02020603050405020304" pitchFamily="18" charset="0"/>
              </a:rPr>
              <a:t>γ</a:t>
            </a:r>
            <a:r>
              <a:rPr lang="en-US" altLang="ru-RU" baseline="0"/>
              <a:t>)</a:t>
            </a:r>
            <a:r>
              <a:rPr lang="ru-RU" altLang="ru-RU" baseline="0"/>
              <a:t>. </a:t>
            </a:r>
            <a:r>
              <a:rPr lang="ru-RU" altLang="ru-RU" sz="2400" baseline="0">
                <a:latin typeface="Times New Roman" panose="02020603050405020304" pitchFamily="18" charset="0"/>
              </a:rPr>
              <a:t>В этом смысле нагруженное резервирование считается самым "тяжелым" среди всех видов резервирования.</a:t>
            </a:r>
          </a:p>
          <a:p>
            <a:pPr algn="just" eaLnBrk="1" hangingPunct="1">
              <a:lnSpc>
                <a:spcPct val="120000"/>
              </a:lnSpc>
              <a:spcBef>
                <a:spcPct val="20000"/>
              </a:spcBef>
            </a:pPr>
            <a:endParaRPr lang="ru-RU" altLang="ru-RU" sz="2400" baseline="0">
              <a:latin typeface="Times New Roman" panose="02020603050405020304" pitchFamily="18" charset="0"/>
            </a:endParaRPr>
          </a:p>
          <a:p>
            <a:pPr algn="just" eaLnBrk="1" hangingPunct="1">
              <a:lnSpc>
                <a:spcPct val="120000"/>
              </a:lnSpc>
              <a:spcBef>
                <a:spcPct val="20000"/>
              </a:spcBef>
            </a:pPr>
            <a:endParaRPr lang="ru-RU" altLang="ru-RU" sz="2400" baseline="0">
              <a:latin typeface="Times New Roman" panose="02020603050405020304" pitchFamily="18" charset="0"/>
            </a:endParaRPr>
          </a:p>
          <a:p>
            <a:pPr algn="just" eaLnBrk="1" hangingPunct="1">
              <a:lnSpc>
                <a:spcPct val="120000"/>
              </a:lnSpc>
              <a:spcBef>
                <a:spcPct val="20000"/>
              </a:spcBef>
            </a:pPr>
            <a:r>
              <a:rPr lang="ru-RU" altLang="ru-RU" sz="2400" baseline="0">
                <a:latin typeface="Times New Roman" panose="02020603050405020304" pitchFamily="18" charset="0"/>
              </a:rPr>
              <a:t>Резервные объекты могут находиться в трех режимах работы: </a:t>
            </a:r>
            <a:r>
              <a:rPr lang="ru-RU" altLang="ru-RU" sz="2400" b="1" i="1" baseline="0">
                <a:latin typeface="Times New Roman" panose="02020603050405020304" pitchFamily="18" charset="0"/>
              </a:rPr>
              <a:t>нагруженном, ненагруженном, облегченном</a:t>
            </a:r>
          </a:p>
          <a:p>
            <a:pPr algn="just" eaLnBrk="1" hangingPunct="1">
              <a:lnSpc>
                <a:spcPct val="120000"/>
              </a:lnSpc>
              <a:spcBef>
                <a:spcPct val="20000"/>
              </a:spcBef>
            </a:pPr>
            <a:r>
              <a:rPr lang="ru-RU" altLang="ru-RU" sz="2400" i="1" baseline="0">
                <a:latin typeface="Times New Roman" panose="02020603050405020304" pitchFamily="18" charset="0"/>
              </a:rPr>
              <a:t>- </a:t>
            </a:r>
            <a:r>
              <a:rPr lang="ru-RU" altLang="ru-RU" sz="2400" b="1" i="1" baseline="0">
                <a:latin typeface="Times New Roman" panose="02020603050405020304" pitchFamily="18" charset="0"/>
              </a:rPr>
              <a:t>ненагруженном</a:t>
            </a:r>
            <a:r>
              <a:rPr lang="ru-RU" altLang="ru-RU" sz="2400" i="1" baseline="0">
                <a:latin typeface="Times New Roman" panose="02020603050405020304" pitchFamily="18" charset="0"/>
              </a:rPr>
              <a:t>, </a:t>
            </a:r>
            <a:r>
              <a:rPr lang="ru-RU" altLang="ru-RU" sz="2400" baseline="0">
                <a:latin typeface="Times New Roman" panose="02020603050405020304" pitchFamily="18" charset="0"/>
              </a:rPr>
              <a:t>при котором резервные объекты не включены и не могут</a:t>
            </a:r>
            <a:r>
              <a:rPr lang="en-US" altLang="ru-RU" sz="2400" baseline="0">
                <a:latin typeface="Times New Roman" panose="02020603050405020304" pitchFamily="18" charset="0"/>
              </a:rPr>
              <a:t> </a:t>
            </a:r>
            <a:r>
              <a:rPr lang="ru-RU" altLang="ru-RU" sz="2400" baseline="0">
                <a:latin typeface="Times New Roman" panose="02020603050405020304" pitchFamily="18" charset="0"/>
              </a:rPr>
              <a:t>отказывать.</a:t>
            </a:r>
          </a:p>
          <a:p>
            <a:pPr algn="just" eaLnBrk="1" hangingPunct="1">
              <a:lnSpc>
                <a:spcPct val="120000"/>
              </a:lnSpc>
            </a:pPr>
            <a:endParaRPr lang="el-GR" altLang="ru-RU" sz="2400" baseline="0">
              <a:latin typeface="Times New Roman" panose="02020603050405020304"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Резервирование</a:t>
            </a:r>
          </a:p>
        </p:txBody>
      </p:sp>
      <p:sp>
        <p:nvSpPr>
          <p:cNvPr id="141315" name="Rectangle 3"/>
          <p:cNvSpPr>
            <a:spLocks noGrp="1" noChangeArrowheads="1"/>
          </p:cNvSpPr>
          <p:nvPr>
            <p:ph type="body" idx="1"/>
          </p:nvPr>
        </p:nvSpPr>
        <p:spPr>
          <a:xfrm>
            <a:off x="0" y="692150"/>
            <a:ext cx="9144000" cy="6165850"/>
          </a:xfrm>
        </p:spPr>
        <p:txBody>
          <a:bodyPr/>
          <a:lstStyle/>
          <a:p>
            <a:pPr algn="just" eaLnBrk="1" hangingPunct="1">
              <a:lnSpc>
                <a:spcPct val="130000"/>
              </a:lnSpc>
              <a:buFontTx/>
              <a:buNone/>
            </a:pPr>
            <a:r>
              <a:rPr lang="ru-RU" altLang="ru-RU" smtClean="0"/>
              <a:t>	</a:t>
            </a:r>
            <a:r>
              <a:rPr lang="ru-RU" altLang="ru-RU" sz="2400" smtClean="0">
                <a:latin typeface="Times New Roman" panose="02020603050405020304" pitchFamily="18" charset="0"/>
              </a:rPr>
              <a:t>Системы с недогруженным резервом имеют основной элемент, находящийся в работе до момента отказа </a:t>
            </a:r>
            <a:r>
              <a:rPr lang="en-US" altLang="ru-RU" sz="2400" smtClean="0">
                <a:latin typeface="Times New Roman" panose="02020603050405020304" pitchFamily="18" charset="0"/>
              </a:rPr>
              <a:t>t</a:t>
            </a:r>
            <a:r>
              <a:rPr lang="en-US" altLang="ru-RU" sz="2400" baseline="-14000" smtClean="0">
                <a:latin typeface="Times New Roman" panose="02020603050405020304" pitchFamily="18" charset="0"/>
              </a:rPr>
              <a:t>j</a:t>
            </a:r>
            <a:r>
              <a:rPr lang="ru-RU" altLang="ru-RU" sz="2400" smtClean="0">
                <a:latin typeface="Times New Roman" panose="02020603050405020304" pitchFamily="18" charset="0"/>
              </a:rPr>
              <a:t>, и запасной или "холодный" (т.е. не готовый к работе). Этот элемент включается в работу автоматически или вручную после момента времени </a:t>
            </a:r>
            <a:r>
              <a:rPr lang="en-US" altLang="ru-RU" sz="2400" smtClean="0">
                <a:latin typeface="Times New Roman" panose="02020603050405020304" pitchFamily="18" charset="0"/>
              </a:rPr>
              <a:t>t</a:t>
            </a:r>
            <a:r>
              <a:rPr lang="en-US" altLang="ru-RU" sz="2400" baseline="-14000" smtClean="0">
                <a:latin typeface="Times New Roman" panose="02020603050405020304" pitchFamily="18" charset="0"/>
              </a:rPr>
              <a:t>j</a:t>
            </a:r>
            <a:r>
              <a:rPr lang="ru-RU" altLang="ru-RU" sz="2400" smtClean="0">
                <a:latin typeface="Times New Roman" panose="02020603050405020304" pitchFamily="18" charset="0"/>
              </a:rPr>
              <a:t>. </a:t>
            </a:r>
          </a:p>
          <a:p>
            <a:pPr algn="just" eaLnBrk="1" hangingPunct="1">
              <a:lnSpc>
                <a:spcPct val="130000"/>
              </a:lnSpc>
              <a:buFontTx/>
              <a:buNone/>
            </a:pPr>
            <a:r>
              <a:rPr lang="ru-RU" altLang="ru-RU" sz="2400" smtClean="0">
                <a:latin typeface="Times New Roman" panose="02020603050405020304" pitchFamily="18" charset="0"/>
              </a:rPr>
              <a:t>	Помимо основного и резервного (одного или нескольких) элементов в ненагруженной системе должны быть: контрольное устройство для определения момента отказа </a:t>
            </a:r>
            <a:r>
              <a:rPr lang="en-US" altLang="ru-RU" sz="2400" smtClean="0">
                <a:latin typeface="Times New Roman" panose="02020603050405020304" pitchFamily="18" charset="0"/>
              </a:rPr>
              <a:t>t</a:t>
            </a:r>
            <a:r>
              <a:rPr lang="en-US" altLang="ru-RU" sz="2400" baseline="-16000" smtClean="0">
                <a:latin typeface="Times New Roman" panose="02020603050405020304" pitchFamily="18" charset="0"/>
              </a:rPr>
              <a:t>j</a:t>
            </a:r>
            <a:r>
              <a:rPr lang="ru-RU" altLang="ru-RU" sz="2400" smtClean="0">
                <a:latin typeface="Times New Roman" panose="02020603050405020304" pitchFamily="18" charset="0"/>
              </a:rPr>
              <a:t>, управляющее устройство для вывода из системы отказавшего элемента и ввода в момент времени </a:t>
            </a:r>
            <a:r>
              <a:rPr lang="en-US" altLang="ru-RU" sz="2400" smtClean="0">
                <a:latin typeface="Times New Roman" panose="02020603050405020304" pitchFamily="18" charset="0"/>
              </a:rPr>
              <a:t>t</a:t>
            </a:r>
            <a:r>
              <a:rPr lang="en-US" altLang="ru-RU" sz="2400" baseline="-16000" smtClean="0">
                <a:latin typeface="Times New Roman" panose="02020603050405020304" pitchFamily="18" charset="0"/>
              </a:rPr>
              <a:t>j</a:t>
            </a:r>
            <a:r>
              <a:rPr lang="en-US" altLang="ru-RU" sz="2400" smtClean="0">
                <a:latin typeface="Times New Roman" panose="02020603050405020304" pitchFamily="18" charset="0"/>
              </a:rPr>
              <a:t> </a:t>
            </a:r>
            <a:r>
              <a:rPr lang="ru-RU" altLang="ru-RU" sz="2400" smtClean="0">
                <a:latin typeface="Times New Roman" panose="02020603050405020304" pitchFamily="18" charset="0"/>
              </a:rPr>
              <a:t>+τ, τ&gt;0 в эксплуатацию резервного элемента. </a:t>
            </a:r>
          </a:p>
        </p:txBody>
      </p:sp>
      <p:pic>
        <p:nvPicPr>
          <p:cNvPr id="141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5445125"/>
            <a:ext cx="396081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Резервирование</a:t>
            </a:r>
          </a:p>
        </p:txBody>
      </p:sp>
      <p:sp>
        <p:nvSpPr>
          <p:cNvPr id="142339" name="Rectangle 3"/>
          <p:cNvSpPr>
            <a:spLocks noGrp="1" noChangeArrowheads="1"/>
          </p:cNvSpPr>
          <p:nvPr>
            <p:ph type="body" idx="1"/>
          </p:nvPr>
        </p:nvSpPr>
        <p:spPr>
          <a:xfrm>
            <a:off x="0" y="404813"/>
            <a:ext cx="9144000" cy="6453187"/>
          </a:xfrm>
        </p:spPr>
        <p:txBody>
          <a:bodyPr/>
          <a:lstStyle/>
          <a:p>
            <a:pPr algn="just" eaLnBrk="1" hangingPunct="1">
              <a:lnSpc>
                <a:spcPct val="130000"/>
              </a:lnSpc>
              <a:buFontTx/>
              <a:buNone/>
            </a:pPr>
            <a:r>
              <a:rPr lang="ru-RU" altLang="ru-RU" smtClean="0"/>
              <a:t>	</a:t>
            </a:r>
          </a:p>
          <a:p>
            <a:pPr algn="just" eaLnBrk="1" hangingPunct="1">
              <a:lnSpc>
                <a:spcPct val="130000"/>
              </a:lnSpc>
              <a:buFontTx/>
              <a:buNone/>
            </a:pPr>
            <a:endParaRPr lang="ru-RU" altLang="ru-RU" smtClean="0"/>
          </a:p>
          <a:p>
            <a:pPr algn="just" eaLnBrk="1" hangingPunct="1">
              <a:lnSpc>
                <a:spcPct val="130000"/>
              </a:lnSpc>
              <a:buFontTx/>
              <a:buNone/>
            </a:pPr>
            <a:r>
              <a:rPr lang="ru-RU" altLang="ru-RU" smtClean="0"/>
              <a:t>	</a:t>
            </a:r>
            <a:r>
              <a:rPr lang="ru-RU" altLang="ru-RU" sz="2400" smtClean="0">
                <a:latin typeface="Times New Roman" panose="02020603050405020304" pitchFamily="18" charset="0"/>
              </a:rPr>
              <a:t>При автоматическом обнаружении отказа и выводе-вводе элементов время простоя системы [</a:t>
            </a:r>
            <a:r>
              <a:rPr lang="en-US" altLang="ru-RU" sz="2400" smtClean="0">
                <a:latin typeface="Times New Roman" panose="02020603050405020304" pitchFamily="18" charset="0"/>
              </a:rPr>
              <a:t>t</a:t>
            </a:r>
            <a:r>
              <a:rPr lang="en-US" altLang="ru-RU" sz="2400" baseline="-16000" smtClean="0">
                <a:latin typeface="Times New Roman" panose="02020603050405020304" pitchFamily="18" charset="0"/>
              </a:rPr>
              <a:t>j</a:t>
            </a:r>
            <a:r>
              <a:rPr lang="en-US" altLang="ru-RU" sz="2400" smtClean="0">
                <a:latin typeface="Times New Roman" panose="02020603050405020304" pitchFamily="18" charset="0"/>
              </a:rPr>
              <a:t> </a:t>
            </a:r>
            <a:r>
              <a:rPr lang="ru-RU" altLang="ru-RU" sz="2400" smtClean="0">
                <a:latin typeface="Times New Roman" panose="02020603050405020304" pitchFamily="18" charset="0"/>
              </a:rPr>
              <a:t>, </a:t>
            </a:r>
            <a:r>
              <a:rPr lang="en-US" altLang="ru-RU" sz="2400" smtClean="0">
                <a:latin typeface="Times New Roman" panose="02020603050405020304" pitchFamily="18" charset="0"/>
              </a:rPr>
              <a:t>t</a:t>
            </a:r>
            <a:r>
              <a:rPr lang="en-US" altLang="ru-RU" sz="2400" baseline="-16000" smtClean="0">
                <a:latin typeface="Times New Roman" panose="02020603050405020304" pitchFamily="18" charset="0"/>
              </a:rPr>
              <a:t>j</a:t>
            </a:r>
            <a:r>
              <a:rPr lang="en-US" altLang="ru-RU" sz="2400" smtClean="0">
                <a:latin typeface="Times New Roman" panose="02020603050405020304" pitchFamily="18" charset="0"/>
              </a:rPr>
              <a:t> </a:t>
            </a:r>
            <a:r>
              <a:rPr lang="ru-RU" altLang="ru-RU" sz="2400" smtClean="0">
                <a:latin typeface="Times New Roman" panose="02020603050405020304" pitchFamily="18" charset="0"/>
              </a:rPr>
              <a:t>+τ]   может быть малым относительно </a:t>
            </a:r>
            <a:r>
              <a:rPr lang="en-US" altLang="ru-RU" sz="2400" smtClean="0">
                <a:latin typeface="Times New Roman" panose="02020603050405020304" pitchFamily="18" charset="0"/>
              </a:rPr>
              <a:t>t</a:t>
            </a:r>
            <a:r>
              <a:rPr lang="en-US" altLang="ru-RU" sz="2400" baseline="18000" smtClean="0">
                <a:latin typeface="Times New Roman" panose="02020603050405020304" pitchFamily="18" charset="0"/>
              </a:rPr>
              <a:t>c</a:t>
            </a:r>
            <a:r>
              <a:rPr lang="ru-RU" altLang="ru-RU" sz="2400" baseline="-16000" smtClean="0">
                <a:latin typeface="Times New Roman" panose="02020603050405020304" pitchFamily="18" charset="0"/>
              </a:rPr>
              <a:t>н</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и не учитываться при анализе функционирования нагруженной системы. При визуальном обнаружении отказа и ручном выводе-вводе элементов время простоя системы τ может быть значительным, что снижает качество функционирования нагруженной системы.</a:t>
            </a:r>
          </a:p>
        </p:txBody>
      </p:sp>
      <p:sp>
        <p:nvSpPr>
          <p:cNvPr id="142340" name="Rectangle 5"/>
          <p:cNvSpPr>
            <a:spLocks noChangeArrowheads="1"/>
          </p:cNvSpPr>
          <p:nvPr/>
        </p:nvSpPr>
        <p:spPr bwMode="auto">
          <a:xfrm>
            <a:off x="0" y="5546725"/>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endParaRPr lang="ru-RU" altLang="ru-RU" sz="2000" baseline="0">
              <a:latin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Резервирование</a:t>
            </a:r>
          </a:p>
        </p:txBody>
      </p:sp>
      <p:pic>
        <p:nvPicPr>
          <p:cNvPr id="14336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68538" y="765175"/>
            <a:ext cx="2879725" cy="2117725"/>
          </a:xfrm>
          <a:noFill/>
        </p:spPr>
      </p:pic>
      <p:sp>
        <p:nvSpPr>
          <p:cNvPr id="143364" name="Rectangle 5"/>
          <p:cNvSpPr>
            <a:spLocks noChangeArrowheads="1"/>
          </p:cNvSpPr>
          <p:nvPr/>
        </p:nvSpPr>
        <p:spPr bwMode="auto">
          <a:xfrm>
            <a:off x="0" y="2924175"/>
            <a:ext cx="9144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latin typeface="Times New Roman" panose="02020603050405020304" pitchFamily="18" charset="0"/>
              </a:rPr>
              <a:t>Примером системы с "холодным" резервом служит осветительная система из двух электроламп ЭЛ1, ЭЛ2, устройства контроля освещенности УКО (фотоэлемент или человек-оператор), устройство управления положением ключей К1 К2.</a:t>
            </a:r>
          </a:p>
          <a:p>
            <a:pPr algn="just" eaLnBrk="1" hangingPunct="1"/>
            <a:r>
              <a:rPr lang="ru-RU" altLang="ru-RU" sz="2000" baseline="0">
                <a:latin typeface="Times New Roman" panose="02020603050405020304" pitchFamily="18" charset="0"/>
              </a:rPr>
              <a:t>Лампа ЭЛ1 - основная, при ее отказе (обрыв или короткое замыкание) устройство контроля УКО подает сигнал на устройство управления УУ (электромагнитное реле), которое размыкает ключ К1 и замыкает К2.</a:t>
            </a:r>
          </a:p>
        </p:txBody>
      </p:sp>
      <p:pic>
        <p:nvPicPr>
          <p:cNvPr id="1433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5576888"/>
            <a:ext cx="410527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115888"/>
            <a:ext cx="8229600" cy="144462"/>
          </a:xfrm>
        </p:spPr>
        <p:txBody>
          <a:bodyPr/>
          <a:lstStyle/>
          <a:p>
            <a:pPr eaLnBrk="1" hangingPunct="1"/>
            <a:r>
              <a:rPr lang="ru-RU" altLang="ru-RU" sz="1800" smtClean="0">
                <a:latin typeface="Times New Roman" panose="02020603050405020304" pitchFamily="18" charset="0"/>
              </a:rPr>
              <a:t>Резервирование</a:t>
            </a:r>
          </a:p>
        </p:txBody>
      </p:sp>
      <p:sp>
        <p:nvSpPr>
          <p:cNvPr id="144387" name="Rectangle 5"/>
          <p:cNvSpPr>
            <a:spLocks noChangeArrowheads="1"/>
          </p:cNvSpPr>
          <p:nvPr/>
        </p:nvSpPr>
        <p:spPr bwMode="auto">
          <a:xfrm>
            <a:off x="0" y="771525"/>
            <a:ext cx="9144000"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lnSpc>
                <a:spcPct val="130000"/>
              </a:lnSpc>
            </a:pPr>
            <a:r>
              <a:rPr lang="ru-RU" altLang="ru-RU" sz="2400" baseline="0">
                <a:latin typeface="Times New Roman" panose="02020603050405020304" pitchFamily="18" charset="0"/>
              </a:rPr>
              <a:t>По сравнению с нагруженной, система с "холодным" резервом характеризуется:</a:t>
            </a:r>
          </a:p>
          <a:p>
            <a:pPr algn="just" eaLnBrk="1" hangingPunct="1">
              <a:lnSpc>
                <a:spcPct val="130000"/>
              </a:lnSpc>
            </a:pPr>
            <a:r>
              <a:rPr lang="ru-RU" altLang="ru-RU" sz="2400" baseline="0">
                <a:latin typeface="Times New Roman" panose="02020603050405020304" pitchFamily="18" charset="0"/>
              </a:rPr>
              <a:t>- более   сложной   технической   структурой   (дополнительные элементы: контрольное и управляющее устройство, ключи-переключатели);</a:t>
            </a:r>
          </a:p>
          <a:p>
            <a:pPr algn="just" eaLnBrk="1" hangingPunct="1">
              <a:lnSpc>
                <a:spcPct val="130000"/>
              </a:lnSpc>
            </a:pPr>
            <a:r>
              <a:rPr lang="ru-RU" altLang="ru-RU" sz="2400" baseline="0">
                <a:latin typeface="Times New Roman" panose="02020603050405020304" pitchFamily="18" charset="0"/>
              </a:rPr>
              <a:t>- более высокими капитальными затратами на дополнительное оборудование;</a:t>
            </a:r>
          </a:p>
          <a:p>
            <a:pPr algn="just" eaLnBrk="1" hangingPunct="1">
              <a:lnSpc>
                <a:spcPct val="130000"/>
              </a:lnSpc>
            </a:pPr>
            <a:r>
              <a:rPr lang="ru-RU" altLang="ru-RU" sz="2400" baseline="0">
                <a:latin typeface="Times New Roman" panose="02020603050405020304" pitchFamily="18" charset="0"/>
              </a:rPr>
              <a:t>- более низкими показателями надежности (при учете надежности дополнитель-ного оборудования);</a:t>
            </a:r>
          </a:p>
          <a:p>
            <a:pPr algn="just" eaLnBrk="1" hangingPunct="1">
              <a:lnSpc>
                <a:spcPct val="130000"/>
              </a:lnSpc>
            </a:pPr>
            <a:r>
              <a:rPr lang="ru-RU" altLang="ru-RU" sz="2400" baseline="0">
                <a:latin typeface="Times New Roman" panose="02020603050405020304" pitchFamily="18" charset="0"/>
              </a:rPr>
              <a:t> - уменьшением эксплуатационных расходов на функционирование элементов;</a:t>
            </a:r>
          </a:p>
          <a:p>
            <a:pPr algn="just" eaLnBrk="1" hangingPunct="1">
              <a:lnSpc>
                <a:spcPct val="130000"/>
              </a:lnSpc>
            </a:pPr>
            <a:r>
              <a:rPr lang="ru-RU" altLang="ru-RU" sz="2400" baseline="0">
                <a:latin typeface="Times New Roman" panose="02020603050405020304" pitchFamily="18" charset="0"/>
              </a:rPr>
              <a:t> -  сохранностью ресурса резервного элемента.</a:t>
            </a:r>
          </a:p>
          <a:p>
            <a:pPr algn="just" eaLnBrk="1" hangingPunct="1"/>
            <a:r>
              <a:rPr lang="ru-RU" altLang="ru-RU" sz="2400" baseline="0">
                <a:latin typeface="Times New Roman" panose="02020603050405020304" pitchFamily="18" charset="0"/>
              </a:rPr>
              <a:t/>
            </a:r>
            <a:br>
              <a:rPr lang="ru-RU" altLang="ru-RU" sz="2400" baseline="0">
                <a:latin typeface="Times New Roman" panose="02020603050405020304" pitchFamily="18" charset="0"/>
              </a:rPr>
            </a:br>
            <a:r>
              <a:rPr lang="ru-RU" altLang="ru-RU" sz="2400" baseline="0">
                <a:latin typeface="Times New Roman" panose="02020603050405020304"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201612"/>
          </a:xfrm>
        </p:spPr>
        <p:txBody>
          <a:bodyPr/>
          <a:lstStyle/>
          <a:p>
            <a:pPr eaLnBrk="1" hangingPunct="1"/>
            <a:r>
              <a:rPr lang="ru-RU" altLang="ru-RU" sz="1800" smtClean="0"/>
              <a:t>Отказ</a:t>
            </a:r>
          </a:p>
        </p:txBody>
      </p:sp>
      <p:sp>
        <p:nvSpPr>
          <p:cNvPr id="16387" name="Rectangle 3"/>
          <p:cNvSpPr>
            <a:spLocks noGrp="1" noChangeArrowheads="1"/>
          </p:cNvSpPr>
          <p:nvPr>
            <p:ph type="body" idx="1"/>
          </p:nvPr>
        </p:nvSpPr>
        <p:spPr>
          <a:xfrm>
            <a:off x="0" y="549275"/>
            <a:ext cx="9144000" cy="6624638"/>
          </a:xfrm>
        </p:spPr>
        <p:txBody>
          <a:bodyPr/>
          <a:lstStyle/>
          <a:p>
            <a:pPr eaLnBrk="1" hangingPunct="1"/>
            <a:r>
              <a:rPr lang="ru-RU" altLang="ru-RU" sz="2000" smtClean="0">
                <a:latin typeface="Times New Roman" panose="02020603050405020304" pitchFamily="18" charset="0"/>
              </a:rPr>
              <a:t>По </a:t>
            </a:r>
            <a:r>
              <a:rPr lang="ru-RU" altLang="ru-RU" sz="2000" b="1" smtClean="0">
                <a:latin typeface="Times New Roman" panose="02020603050405020304" pitchFamily="18" charset="0"/>
              </a:rPr>
              <a:t>виду</a:t>
            </a:r>
            <a:r>
              <a:rPr lang="ru-RU" altLang="ru-RU" sz="2000" b="1" i="1" smtClean="0">
                <a:latin typeface="Times New Roman" panose="02020603050405020304" pitchFamily="18" charset="0"/>
              </a:rPr>
              <a:t> </a:t>
            </a:r>
            <a:r>
              <a:rPr lang="ru-RU" altLang="ru-RU" sz="2000" smtClean="0">
                <a:latin typeface="Times New Roman" panose="02020603050405020304" pitchFamily="18" charset="0"/>
              </a:rPr>
              <a:t>отказы подразделяются на:</a:t>
            </a:r>
          </a:p>
          <a:p>
            <a:pPr eaLnBrk="1" hangingPunct="1">
              <a:buFontTx/>
              <a:buNone/>
            </a:pPr>
            <a:r>
              <a:rPr lang="ru-RU" altLang="ru-RU" sz="2000" b="1" smtClean="0">
                <a:latin typeface="Times New Roman" panose="02020603050405020304" pitchFamily="18" charset="0"/>
              </a:rPr>
              <a:t>	</a:t>
            </a:r>
            <a:r>
              <a:rPr lang="ru-RU" altLang="ru-RU" sz="2400" b="1" smtClean="0">
                <a:latin typeface="Times New Roman" panose="02020603050405020304" pitchFamily="18" charset="0"/>
              </a:rPr>
              <a:t>-зависимые отказы </a:t>
            </a:r>
            <a:r>
              <a:rPr lang="ru-RU" altLang="ru-RU" sz="2400" smtClean="0">
                <a:latin typeface="Times New Roman" panose="02020603050405020304" pitchFamily="18" charset="0"/>
              </a:rPr>
              <a:t>нескольких элементов вызваны одной ошибкой (дефектом);</a:t>
            </a:r>
            <a:r>
              <a:rPr lang="ru-RU" altLang="ru-RU" sz="2000" smtClean="0">
                <a:latin typeface="Times New Roman" panose="02020603050405020304" pitchFamily="18" charset="0"/>
              </a:rPr>
              <a:t> </a:t>
            </a:r>
          </a:p>
          <a:p>
            <a:pPr eaLnBrk="1" hangingPunct="1">
              <a:buFontTx/>
              <a:buNone/>
            </a:pPr>
            <a:r>
              <a:rPr lang="ru-RU" altLang="ru-RU" sz="2000" smtClean="0">
                <a:latin typeface="Times New Roman" panose="02020603050405020304" pitchFamily="18" charset="0"/>
              </a:rPr>
              <a:t>	Например, одновременное погасание осветительных ламп в жилом доме может быть вызвано отказом общего предохранителя на все здание. </a:t>
            </a:r>
          </a:p>
          <a:p>
            <a:pPr eaLnBrk="1" hangingPunct="1">
              <a:buFontTx/>
              <a:buNone/>
            </a:pPr>
            <a:r>
              <a:rPr lang="ru-RU" altLang="ru-RU" b="1" smtClean="0"/>
              <a:t>	</a:t>
            </a:r>
            <a:r>
              <a:rPr lang="ru-RU" altLang="ru-RU" sz="2400" b="1" smtClean="0">
                <a:latin typeface="Times New Roman" panose="02020603050405020304" pitchFamily="18" charset="0"/>
              </a:rPr>
              <a:t>-независимые отказы </a:t>
            </a:r>
            <a:r>
              <a:rPr lang="ru-RU" altLang="ru-RU" sz="2400" smtClean="0">
                <a:latin typeface="Times New Roman" panose="02020603050405020304" pitchFamily="18" charset="0"/>
              </a:rPr>
              <a:t>разных элементов вызваны разными причинами (ошибками), при этом вероятность одновременных отказов пренебрежимо мала; </a:t>
            </a:r>
          </a:p>
          <a:p>
            <a:pPr eaLnBrk="1" hangingPunct="1">
              <a:lnSpc>
                <a:spcPct val="90000"/>
              </a:lnSpc>
              <a:buFontTx/>
              <a:buNone/>
            </a:pPr>
            <a:r>
              <a:rPr lang="ru-RU" altLang="ru-RU" b="1" smtClean="0"/>
              <a:t>	</a:t>
            </a:r>
            <a:r>
              <a:rPr lang="ru-RU" altLang="ru-RU" sz="2400" b="1" smtClean="0">
                <a:latin typeface="Times New Roman" panose="02020603050405020304" pitchFamily="18" charset="0"/>
              </a:rPr>
              <a:t>-устойчивые отказы </a:t>
            </a:r>
            <a:r>
              <a:rPr lang="ru-RU" altLang="ru-RU" sz="2400" smtClean="0">
                <a:latin typeface="Times New Roman" panose="02020603050405020304" pitchFamily="18" charset="0"/>
              </a:rPr>
              <a:t>не исчезают сами по себе; после устойчивого отказа элемент заменяется на новый или ремонтируется;</a:t>
            </a:r>
            <a:r>
              <a:rPr lang="ru-RU" altLang="ru-RU" smtClean="0"/>
              <a:t> </a:t>
            </a:r>
          </a:p>
          <a:p>
            <a:pPr eaLnBrk="1" hangingPunct="1">
              <a:lnSpc>
                <a:spcPct val="90000"/>
              </a:lnSpc>
              <a:buFontTx/>
              <a:buNone/>
            </a:pPr>
            <a:r>
              <a:rPr lang="ru-RU" altLang="ru-RU" b="1" smtClean="0"/>
              <a:t>	</a:t>
            </a:r>
            <a:r>
              <a:rPr lang="ru-RU" altLang="ru-RU" sz="2400" b="1" smtClean="0">
                <a:latin typeface="Times New Roman" panose="02020603050405020304" pitchFamily="18" charset="0"/>
              </a:rPr>
              <a:t>-неустойчивые (перемежающиеся) отказы </a:t>
            </a:r>
            <a:r>
              <a:rPr lang="ru-RU" altLang="ru-RU" sz="2400" smtClean="0">
                <a:latin typeface="Times New Roman" panose="02020603050405020304" pitchFamily="18" charset="0"/>
              </a:rPr>
              <a:t>могут самопроизвольно исчезать, а затем возникнуть снова, ибо причина их не устранена.</a:t>
            </a:r>
            <a:r>
              <a:rPr lang="ru-RU" altLang="ru-RU" sz="2000" smtClean="0">
                <a:latin typeface="Times New Roman" panose="02020603050405020304" pitchFamily="18" charset="0"/>
              </a:rPr>
              <a:t>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Резервирование</a:t>
            </a:r>
          </a:p>
        </p:txBody>
      </p:sp>
      <p:sp>
        <p:nvSpPr>
          <p:cNvPr id="145411" name="Rectangle 3"/>
          <p:cNvSpPr>
            <a:spLocks noGrp="1" noChangeArrowheads="1"/>
          </p:cNvSpPr>
          <p:nvPr>
            <p:ph type="body" idx="1"/>
          </p:nvPr>
        </p:nvSpPr>
        <p:spPr>
          <a:xfrm>
            <a:off x="0" y="620713"/>
            <a:ext cx="9144000" cy="6237287"/>
          </a:xfrm>
        </p:spPr>
        <p:txBody>
          <a:bodyPr/>
          <a:lstStyle/>
          <a:p>
            <a:pPr algn="just" eaLnBrk="1" hangingPunct="1">
              <a:lnSpc>
                <a:spcPct val="80000"/>
              </a:lnSpc>
              <a:buFontTx/>
              <a:buNone/>
            </a:pPr>
            <a:r>
              <a:rPr lang="ru-RU" altLang="ru-RU" sz="2400" smtClean="0"/>
              <a:t> 	</a:t>
            </a:r>
            <a:r>
              <a:rPr lang="ru-RU" altLang="ru-RU" sz="1800" smtClean="0">
                <a:latin typeface="Times New Roman" panose="02020603050405020304" pitchFamily="18" charset="0"/>
              </a:rPr>
              <a:t>Системы с ненагруженным резервом достаточно широко применяются в различных отраслях промышленности, преимущественно в тех ситуациях, где удается реализовать надежный автоматический контроль отказов основных элементов и уменьшить время простоя τ .</a:t>
            </a:r>
          </a:p>
          <a:p>
            <a:pPr algn="just" eaLnBrk="1" hangingPunct="1">
              <a:lnSpc>
                <a:spcPct val="80000"/>
              </a:lnSpc>
              <a:buFontTx/>
              <a:buNone/>
            </a:pPr>
            <a:r>
              <a:rPr lang="ru-RU" altLang="ru-RU" sz="1800" smtClean="0">
                <a:latin typeface="Times New Roman" panose="02020603050405020304" pitchFamily="18" charset="0"/>
              </a:rPr>
              <a:t>	</a:t>
            </a:r>
          </a:p>
          <a:p>
            <a:pPr algn="just" eaLnBrk="1" hangingPunct="1">
              <a:lnSpc>
                <a:spcPct val="80000"/>
              </a:lnSpc>
              <a:buFontTx/>
              <a:buNone/>
            </a:pPr>
            <a:r>
              <a:rPr lang="ru-RU" altLang="ru-RU" sz="1800" smtClean="0">
                <a:latin typeface="Times New Roman" panose="02020603050405020304" pitchFamily="18" charset="0"/>
              </a:rPr>
              <a:t>	</a:t>
            </a:r>
            <a:r>
              <a:rPr lang="ru-RU" altLang="ru-RU" sz="2400" smtClean="0">
                <a:latin typeface="Times New Roman" panose="02020603050405020304" pitchFamily="18" charset="0"/>
              </a:rPr>
              <a:t>Резервные объекты могут находиться в трех режимах работы: </a:t>
            </a:r>
            <a:r>
              <a:rPr lang="ru-RU" altLang="ru-RU" sz="2400" b="1" i="1" smtClean="0">
                <a:latin typeface="Times New Roman" panose="02020603050405020304" pitchFamily="18" charset="0"/>
              </a:rPr>
              <a:t>нагруженном, ненагруженном, облегченном</a:t>
            </a:r>
          </a:p>
          <a:p>
            <a:pPr algn="just" eaLnBrk="1" hangingPunct="1">
              <a:lnSpc>
                <a:spcPct val="120000"/>
              </a:lnSpc>
              <a:buFontTx/>
              <a:buChar char="-"/>
            </a:pPr>
            <a:r>
              <a:rPr lang="ru-RU" altLang="ru-RU" sz="2400" b="1" i="1" smtClean="0">
                <a:latin typeface="Times New Roman" panose="02020603050405020304" pitchFamily="18" charset="0"/>
              </a:rPr>
              <a:t>облегченном</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при котором резервные объекты включены, но работают не на полную нагрузку, т. е. их надежность в резервном состоянии выше, чем в рабочем. Однако отказ элементов возможен.</a:t>
            </a:r>
          </a:p>
          <a:p>
            <a:pPr algn="just" eaLnBrk="1" hangingPunct="1">
              <a:lnSpc>
                <a:spcPct val="120000"/>
              </a:lnSpc>
              <a:buFontTx/>
              <a:buNone/>
            </a:pPr>
            <a:r>
              <a:rPr lang="ru-RU" altLang="ru-RU" sz="2400" smtClean="0">
                <a:latin typeface="Times New Roman" panose="02020603050405020304" pitchFamily="18" charset="0"/>
              </a:rPr>
              <a:t>	Системы с облегченным или "теплым" резервом содержат основной элемент, функционирующий до своего отказа в случайный момент </a:t>
            </a:r>
            <a:r>
              <a:rPr lang="en-US" altLang="ru-RU" sz="2400" smtClean="0">
                <a:latin typeface="Times New Roman" panose="02020603050405020304" pitchFamily="18" charset="0"/>
              </a:rPr>
              <a:t>t</a:t>
            </a:r>
            <a:r>
              <a:rPr lang="en-US" altLang="ru-RU" sz="2400" baseline="-16000" smtClean="0">
                <a:latin typeface="Times New Roman" panose="02020603050405020304" pitchFamily="18" charset="0"/>
              </a:rPr>
              <a:t>j</a:t>
            </a:r>
            <a:r>
              <a:rPr lang="ru-RU" altLang="ru-RU" sz="2400" smtClean="0">
                <a:latin typeface="Times New Roman" panose="02020603050405020304" pitchFamily="18" charset="0"/>
              </a:rPr>
              <a:t>, и резервный элемент, подготовленный ("прогретый") к быстрому включению в работу в момент </a:t>
            </a:r>
            <a:r>
              <a:rPr lang="en-US" altLang="ru-RU" sz="2400" smtClean="0">
                <a:latin typeface="Times New Roman" panose="02020603050405020304" pitchFamily="18" charset="0"/>
              </a:rPr>
              <a:t>t</a:t>
            </a:r>
            <a:r>
              <a:rPr lang="en-US" altLang="ru-RU" sz="2400" baseline="-16000" smtClean="0">
                <a:latin typeface="Times New Roman" panose="02020603050405020304" pitchFamily="18" charset="0"/>
              </a:rPr>
              <a:t>j</a:t>
            </a:r>
            <a:r>
              <a:rPr lang="ru-RU" altLang="ru-RU" sz="2400" smtClean="0">
                <a:latin typeface="Times New Roman" panose="02020603050405020304" pitchFamily="18" charset="0"/>
              </a:rPr>
              <a:t>+</a:t>
            </a:r>
            <a:r>
              <a:rPr lang="el-GR" altLang="ru-RU" sz="2400" smtClean="0">
                <a:latin typeface="Times New Roman" panose="02020603050405020304" pitchFamily="18" charset="0"/>
                <a:cs typeface="Times New Roman" panose="02020603050405020304" pitchFamily="18" charset="0"/>
              </a:rPr>
              <a:t>τ</a:t>
            </a:r>
            <a:r>
              <a:rPr lang="ru-RU" altLang="ru-RU" sz="2400" smtClean="0">
                <a:latin typeface="Times New Roman" panose="02020603050405020304" pitchFamily="18" charset="0"/>
              </a:rPr>
              <a:t> по сигналу устройства контроля отказов.</a:t>
            </a:r>
            <a:endParaRPr lang="ru-RU" altLang="ru-RU" sz="1800" smtClean="0">
              <a:latin typeface="Times New Roman" panose="02020603050405020304" pitchFamily="18" charset="0"/>
            </a:endParaRPr>
          </a:p>
          <a:p>
            <a:pPr algn="just" eaLnBrk="1" hangingPunct="1">
              <a:lnSpc>
                <a:spcPct val="80000"/>
              </a:lnSpc>
              <a:buFontTx/>
              <a:buNone/>
            </a:pPr>
            <a:endParaRPr lang="ru-RU" altLang="ru-RU" sz="1800" b="1" i="1" smtClean="0">
              <a:latin typeface="Times New Roman" panose="02020603050405020304"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Резервирование</a:t>
            </a:r>
          </a:p>
        </p:txBody>
      </p:sp>
      <p:sp>
        <p:nvSpPr>
          <p:cNvPr id="146435" name="Rectangle 3"/>
          <p:cNvSpPr>
            <a:spLocks noGrp="1" noChangeArrowheads="1"/>
          </p:cNvSpPr>
          <p:nvPr>
            <p:ph type="body" idx="1"/>
          </p:nvPr>
        </p:nvSpPr>
        <p:spPr>
          <a:xfrm>
            <a:off x="0" y="620713"/>
            <a:ext cx="9144000" cy="6237287"/>
          </a:xfrm>
        </p:spPr>
        <p:txBody>
          <a:bodyPr/>
          <a:lstStyle/>
          <a:p>
            <a:pPr algn="just" eaLnBrk="1" hangingPunct="1">
              <a:lnSpc>
                <a:spcPct val="130000"/>
              </a:lnSpc>
              <a:buFontTx/>
              <a:buNone/>
            </a:pPr>
            <a:r>
              <a:rPr lang="ru-RU" altLang="ru-RU" smtClean="0"/>
              <a:t>	</a:t>
            </a:r>
            <a:r>
              <a:rPr lang="ru-RU" altLang="ru-RU" sz="2400" smtClean="0">
                <a:latin typeface="Times New Roman" panose="02020603050405020304" pitchFamily="18" charset="0"/>
              </a:rPr>
              <a:t>Термин "подготовленный" или "теплый" элемент означает частичное подключение резервного элемента или его эксплуатацию в режиме малой нагрузки ("холостой ход").</a:t>
            </a:r>
          </a:p>
          <a:p>
            <a:pPr algn="just" eaLnBrk="1" hangingPunct="1">
              <a:lnSpc>
                <a:spcPct val="130000"/>
              </a:lnSpc>
              <a:buFontTx/>
              <a:buNone/>
            </a:pPr>
            <a:endParaRPr lang="ru-RU" altLang="ru-RU" sz="2400" smtClean="0">
              <a:latin typeface="Times New Roman" panose="02020603050405020304" pitchFamily="18" charset="0"/>
            </a:endParaRPr>
          </a:p>
          <a:p>
            <a:pPr algn="just" eaLnBrk="1" hangingPunct="1">
              <a:lnSpc>
                <a:spcPct val="135000"/>
              </a:lnSpc>
              <a:buFontTx/>
              <a:buNone/>
            </a:pPr>
            <a:r>
              <a:rPr lang="ru-RU" altLang="ru-RU" sz="2400" smtClean="0">
                <a:latin typeface="Times New Roman" panose="02020603050405020304" pitchFamily="18" charset="0"/>
              </a:rPr>
              <a:t>	Главная цель использования облегченного резерва - значительное уменьшение времени простоя системы τ и соответственное увеличение коэффициента готовности. </a:t>
            </a:r>
          </a:p>
          <a:p>
            <a:pPr algn="just" eaLnBrk="1" hangingPunct="1">
              <a:lnSpc>
                <a:spcPct val="135000"/>
              </a:lnSpc>
              <a:buFontTx/>
              <a:buNone/>
            </a:pPr>
            <a:r>
              <a:rPr lang="ru-RU" altLang="ru-RU" sz="2400" smtClean="0">
                <a:latin typeface="Times New Roman" panose="02020603050405020304" pitchFamily="18" charset="0"/>
              </a:rPr>
              <a:t>	Вместе с тем резервный элемент "стареет" и его надежностные характеристики ухудшаются (по сравнению с ненагруженным резервом). Возрастают при облегченном резерве и эксплуатационные расходы.</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Резервирование</a:t>
            </a:r>
          </a:p>
        </p:txBody>
      </p:sp>
      <p:sp>
        <p:nvSpPr>
          <p:cNvPr id="147459" name="Rectangle 3"/>
          <p:cNvSpPr>
            <a:spLocks noGrp="1" noChangeArrowheads="1"/>
          </p:cNvSpPr>
          <p:nvPr>
            <p:ph type="body" idx="1"/>
          </p:nvPr>
        </p:nvSpPr>
        <p:spPr>
          <a:xfrm>
            <a:off x="0" y="476250"/>
            <a:ext cx="9144000" cy="6381750"/>
          </a:xfrm>
        </p:spPr>
        <p:txBody>
          <a:bodyPr/>
          <a:lstStyle/>
          <a:p>
            <a:pPr algn="just" eaLnBrk="1" hangingPunct="1">
              <a:lnSpc>
                <a:spcPct val="130000"/>
              </a:lnSpc>
              <a:buFontTx/>
              <a:buNone/>
            </a:pPr>
            <a:r>
              <a:rPr lang="ru-RU" altLang="ru-RU" smtClean="0"/>
              <a:t>	</a:t>
            </a:r>
            <a:r>
              <a:rPr lang="ru-RU" altLang="ru-RU" sz="2400" smtClean="0">
                <a:latin typeface="Times New Roman" panose="02020603050405020304" pitchFamily="18" charset="0"/>
              </a:rPr>
              <a:t>Поскольку структурное резервирование сопряжено с дополнительными затратами на резервные элементы, то последние должны окупаться за счет повышения надежности системы и снижения потерь от ее отказов.</a:t>
            </a:r>
          </a:p>
          <a:p>
            <a:pPr algn="just" eaLnBrk="1" hangingPunct="1">
              <a:lnSpc>
                <a:spcPct val="130000"/>
              </a:lnSpc>
              <a:buFontTx/>
              <a:buNone/>
            </a:pPr>
            <a:r>
              <a:rPr lang="ru-RU" altLang="ru-RU" sz="2400" smtClean="0">
                <a:latin typeface="Times New Roman" panose="02020603050405020304" pitchFamily="18" charset="0"/>
              </a:rPr>
              <a:t>	</a:t>
            </a:r>
          </a:p>
          <a:p>
            <a:pPr algn="just" eaLnBrk="1" hangingPunct="1">
              <a:lnSpc>
                <a:spcPct val="130000"/>
              </a:lnSpc>
              <a:buFontTx/>
              <a:buNone/>
            </a:pPr>
            <a:r>
              <a:rPr lang="ru-RU" altLang="ru-RU" sz="2400" smtClean="0">
                <a:latin typeface="Times New Roman" panose="02020603050405020304" pitchFamily="18" charset="0"/>
              </a:rPr>
              <a:t>	Оценим качество резервированной системы набором показателей: время простоя </a:t>
            </a:r>
            <a:r>
              <a:rPr lang="el-GR" altLang="ru-RU" sz="2400" smtClean="0">
                <a:latin typeface="Times New Roman" panose="02020603050405020304" pitchFamily="18" charset="0"/>
                <a:cs typeface="Times New Roman" panose="02020603050405020304" pitchFamily="18" charset="0"/>
              </a:rPr>
              <a:t>τ</a:t>
            </a:r>
            <a:r>
              <a:rPr lang="ru-RU" altLang="ru-RU" sz="2400" smtClean="0">
                <a:latin typeface="Times New Roman" panose="02020603050405020304" pitchFamily="18" charset="0"/>
              </a:rPr>
              <a:t>, затраты капитальные ЗК и эксплуатационные ЗЭ, средняя наработка на отказ резервируемой системы </a:t>
            </a:r>
            <a:r>
              <a:rPr lang="en-US" altLang="ru-RU" sz="2400" smtClean="0">
                <a:latin typeface="Times New Roman" panose="02020603050405020304" pitchFamily="18" charset="0"/>
              </a:rPr>
              <a:t>t</a:t>
            </a:r>
            <a:r>
              <a:rPr lang="en-US" altLang="ru-RU" sz="2400" baseline="18000" smtClean="0">
                <a:latin typeface="Times New Roman" panose="02020603050405020304" pitchFamily="18" charset="0"/>
              </a:rPr>
              <a:t>c</a:t>
            </a:r>
            <a:r>
              <a:rPr lang="ru-RU" altLang="ru-RU" sz="2400" baseline="-16000" smtClean="0">
                <a:latin typeface="Times New Roman" panose="02020603050405020304" pitchFamily="18" charset="0"/>
              </a:rPr>
              <a:t>н</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средняя наработка на отказ нерезервируемой системы </a:t>
            </a:r>
            <a:r>
              <a:rPr lang="en-US" altLang="ru-RU" sz="2400" smtClean="0">
                <a:latin typeface="Times New Roman" panose="02020603050405020304" pitchFamily="18" charset="0"/>
              </a:rPr>
              <a:t>t</a:t>
            </a:r>
            <a:r>
              <a:rPr lang="en-US" altLang="ru-RU" sz="2400" baseline="18000" smtClean="0">
                <a:latin typeface="Times New Roman" panose="02020603050405020304" pitchFamily="18" charset="0"/>
              </a:rPr>
              <a:t>c</a:t>
            </a:r>
            <a:r>
              <a:rPr lang="ru-RU" altLang="ru-RU" sz="2400" baseline="-16000" smtClean="0">
                <a:latin typeface="Times New Roman" panose="02020603050405020304" pitchFamily="18" charset="0"/>
              </a:rPr>
              <a:t>ннер</a:t>
            </a:r>
            <a:r>
              <a:rPr lang="ru-RU" altLang="ru-RU" sz="2400" i="1" smtClean="0">
                <a:latin typeface="Times New Roman" panose="02020603050405020304" pitchFamily="18" charset="0"/>
              </a:rPr>
              <a:t> , </a:t>
            </a:r>
            <a:r>
              <a:rPr lang="ru-RU" altLang="ru-RU" sz="2400" smtClean="0">
                <a:latin typeface="Times New Roman" panose="02020603050405020304" pitchFamily="18" charset="0"/>
              </a:rPr>
              <a:t>коэффициент готовности </a:t>
            </a:r>
            <a:r>
              <a:rPr lang="ru-RU" altLang="ru-RU" sz="2400" i="1" smtClean="0">
                <a:latin typeface="Times New Roman" panose="02020603050405020304" pitchFamily="18" charset="0"/>
              </a:rPr>
              <a:t>К</a:t>
            </a:r>
            <a:r>
              <a:rPr lang="ru-RU" altLang="ru-RU" sz="2400" smtClean="0">
                <a:latin typeface="Times New Roman" panose="02020603050405020304" pitchFamily="18" charset="0"/>
              </a:rPr>
              <a:t>г.</a:t>
            </a:r>
          </a:p>
          <a:p>
            <a:pPr algn="just" eaLnBrk="1" hangingPunct="1">
              <a:buFontTx/>
              <a:buNone/>
            </a:pPr>
            <a:r>
              <a:rPr lang="ru-RU" altLang="ru-RU" sz="2400" smtClean="0">
                <a:latin typeface="Times New Roman" panose="02020603050405020304" pitchFamily="18" charset="0"/>
              </a:rPr>
              <a:t> </a:t>
            </a:r>
          </a:p>
          <a:p>
            <a:pPr algn="just" eaLnBrk="1" hangingPunct="1">
              <a:buFontTx/>
              <a:buNone/>
            </a:pPr>
            <a:r>
              <a:rPr lang="ru-RU" altLang="ru-RU" sz="2400" smtClean="0">
                <a:latin typeface="Times New Roman" panose="02020603050405020304" pitchFamily="18" charset="0"/>
              </a:rPr>
              <a:t>	</a:t>
            </a:r>
            <a:endParaRPr lang="ru-RU" altLang="ru-RU" sz="2400" baseline="-16000" smtClean="0">
              <a:latin typeface="Times New Roman" panose="02020603050405020304"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body" idx="1"/>
          </p:nvPr>
        </p:nvSpPr>
        <p:spPr>
          <a:xfrm>
            <a:off x="0" y="620713"/>
            <a:ext cx="9144000" cy="6237287"/>
          </a:xfrm>
        </p:spPr>
        <p:txBody>
          <a:bodyPr/>
          <a:lstStyle/>
          <a:p>
            <a:pPr algn="just" eaLnBrk="1" hangingPunct="1">
              <a:lnSpc>
                <a:spcPct val="80000"/>
              </a:lnSpc>
              <a:buFontTx/>
              <a:buNone/>
            </a:pPr>
            <a:r>
              <a:rPr lang="ru-RU" altLang="ru-RU" sz="2400" smtClean="0">
                <a:latin typeface="Times New Roman" panose="02020603050405020304" pitchFamily="18" charset="0"/>
              </a:rPr>
              <a:t>Наиболее простыми для определения показателями эффективности резервирования являются следующие: </a:t>
            </a:r>
          </a:p>
          <a:p>
            <a:pPr algn="just" eaLnBrk="1" hangingPunct="1">
              <a:lnSpc>
                <a:spcPct val="80000"/>
              </a:lnSpc>
              <a:buFontTx/>
              <a:buNone/>
            </a:pPr>
            <a:r>
              <a:rPr lang="en-US" altLang="ru-RU" sz="2400" smtClean="0">
                <a:latin typeface="Times New Roman" panose="02020603050405020304" pitchFamily="18" charset="0"/>
              </a:rPr>
              <a:t>		</a:t>
            </a:r>
            <a:r>
              <a:rPr lang="ru-RU" altLang="ru-RU" sz="2400" smtClean="0">
                <a:latin typeface="Times New Roman" panose="02020603050405020304" pitchFamily="18" charset="0"/>
              </a:rPr>
              <a:t>В</a:t>
            </a:r>
            <a:r>
              <a:rPr lang="en-US" altLang="ru-RU" sz="2400" baseline="-16000" smtClean="0">
                <a:latin typeface="Times New Roman" panose="02020603050405020304" pitchFamily="18" charset="0"/>
              </a:rPr>
              <a:t>t </a:t>
            </a:r>
            <a:r>
              <a:rPr lang="en-US" altLang="ru-RU" sz="2400" smtClean="0">
                <a:latin typeface="Times New Roman" panose="02020603050405020304" pitchFamily="18" charset="0"/>
              </a:rPr>
              <a:t>= t</a:t>
            </a:r>
            <a:r>
              <a:rPr lang="en-US" altLang="ru-RU" sz="2400" baseline="18000" smtClean="0">
                <a:latin typeface="Times New Roman" panose="02020603050405020304" pitchFamily="18" charset="0"/>
              </a:rPr>
              <a:t>c</a:t>
            </a:r>
            <a:r>
              <a:rPr lang="ru-RU" altLang="ru-RU" sz="2400" baseline="-16000" smtClean="0">
                <a:latin typeface="Times New Roman" panose="02020603050405020304" pitchFamily="18" charset="0"/>
              </a:rPr>
              <a:t>н</a:t>
            </a:r>
            <a:r>
              <a:rPr lang="en-US" altLang="ru-RU" sz="2400" baseline="-16000" smtClean="0">
                <a:latin typeface="Times New Roman" panose="02020603050405020304" pitchFamily="18" charset="0"/>
              </a:rPr>
              <a:t> </a:t>
            </a:r>
            <a:r>
              <a:rPr lang="en-US" altLang="ru-RU" sz="2400" smtClean="0">
                <a:latin typeface="Times New Roman" panose="02020603050405020304" pitchFamily="18" charset="0"/>
              </a:rPr>
              <a:t>/ t</a:t>
            </a:r>
            <a:r>
              <a:rPr lang="en-US" altLang="ru-RU" sz="2400" baseline="18000" smtClean="0">
                <a:latin typeface="Times New Roman" panose="02020603050405020304" pitchFamily="18" charset="0"/>
              </a:rPr>
              <a:t>c</a:t>
            </a:r>
            <a:r>
              <a:rPr lang="ru-RU" altLang="ru-RU" sz="2400" baseline="-16000" smtClean="0">
                <a:latin typeface="Times New Roman" panose="02020603050405020304" pitchFamily="18" charset="0"/>
              </a:rPr>
              <a:t>ннер</a:t>
            </a:r>
            <a:r>
              <a:rPr lang="ru-RU" altLang="ru-RU" sz="2400" i="1" smtClean="0">
                <a:latin typeface="Times New Roman" panose="02020603050405020304" pitchFamily="18" charset="0"/>
              </a:rPr>
              <a:t> </a:t>
            </a:r>
            <a:r>
              <a:rPr lang="en-US" altLang="ru-RU" sz="2400" i="1" smtClean="0">
                <a:latin typeface="Times New Roman" panose="02020603050405020304" pitchFamily="18" charset="0"/>
              </a:rPr>
              <a:t>, </a:t>
            </a:r>
            <a:r>
              <a:rPr lang="ru-RU" altLang="ru-RU" sz="2400" smtClean="0">
                <a:latin typeface="Times New Roman" panose="02020603050405020304" pitchFamily="18" charset="0"/>
              </a:rPr>
              <a:t>В</a:t>
            </a:r>
            <a:r>
              <a:rPr lang="en-US" altLang="ru-RU" sz="2400" baseline="-16000" smtClean="0">
                <a:latin typeface="Times New Roman" panose="02020603050405020304" pitchFamily="18" charset="0"/>
              </a:rPr>
              <a:t>p </a:t>
            </a:r>
            <a:r>
              <a:rPr lang="en-US" altLang="ru-RU" sz="2400" smtClean="0">
                <a:latin typeface="Times New Roman" panose="02020603050405020304" pitchFamily="18" charset="0"/>
              </a:rPr>
              <a:t>=P</a:t>
            </a:r>
            <a:r>
              <a:rPr lang="ru-RU" altLang="ru-RU" sz="2400" baseline="-16000" smtClean="0">
                <a:latin typeface="Times New Roman" panose="02020603050405020304" pitchFamily="18" charset="0"/>
              </a:rPr>
              <a:t>н </a:t>
            </a:r>
            <a:r>
              <a:rPr lang="ru-RU" altLang="ru-RU" sz="2400" smtClean="0">
                <a:latin typeface="Times New Roman" panose="02020603050405020304" pitchFamily="18" charset="0"/>
              </a:rPr>
              <a:t>/ </a:t>
            </a:r>
            <a:r>
              <a:rPr lang="en-US" altLang="ru-RU" sz="2400" smtClean="0">
                <a:latin typeface="Times New Roman" panose="02020603050405020304" pitchFamily="18" charset="0"/>
              </a:rPr>
              <a:t>P</a:t>
            </a:r>
            <a:r>
              <a:rPr lang="ru-RU" altLang="ru-RU" sz="2400" baseline="-16000" smtClean="0">
                <a:latin typeface="Times New Roman" panose="02020603050405020304" pitchFamily="18" charset="0"/>
              </a:rPr>
              <a:t>нер , </a:t>
            </a:r>
            <a:r>
              <a:rPr lang="ru-RU" altLang="ru-RU" sz="2400" smtClean="0">
                <a:latin typeface="Times New Roman" panose="02020603050405020304" pitchFamily="18" charset="0"/>
              </a:rPr>
              <a:t>В</a:t>
            </a:r>
            <a:r>
              <a:rPr lang="en-US" altLang="ru-RU" sz="2400" baseline="-16000" smtClean="0">
                <a:latin typeface="Times New Roman" panose="02020603050405020304" pitchFamily="18" charset="0"/>
              </a:rPr>
              <a:t>Q </a:t>
            </a:r>
            <a:r>
              <a:rPr lang="en-US" altLang="ru-RU" sz="2400" smtClean="0">
                <a:latin typeface="Times New Roman" panose="02020603050405020304" pitchFamily="18" charset="0"/>
              </a:rPr>
              <a:t>=Q</a:t>
            </a:r>
            <a:r>
              <a:rPr lang="ru-RU" altLang="ru-RU" sz="2400" baseline="-16000" smtClean="0">
                <a:latin typeface="Times New Roman" panose="02020603050405020304" pitchFamily="18" charset="0"/>
              </a:rPr>
              <a:t>н </a:t>
            </a:r>
            <a:r>
              <a:rPr lang="ru-RU" altLang="ru-RU" sz="2400" smtClean="0">
                <a:latin typeface="Times New Roman" panose="02020603050405020304" pitchFamily="18" charset="0"/>
              </a:rPr>
              <a:t>/ </a:t>
            </a:r>
            <a:r>
              <a:rPr lang="en-US" altLang="ru-RU" sz="2400" smtClean="0">
                <a:latin typeface="Times New Roman" panose="02020603050405020304" pitchFamily="18" charset="0"/>
              </a:rPr>
              <a:t>Q</a:t>
            </a:r>
            <a:r>
              <a:rPr lang="ru-RU" altLang="ru-RU" sz="2400" baseline="-16000" smtClean="0">
                <a:latin typeface="Times New Roman" panose="02020603050405020304" pitchFamily="18" charset="0"/>
              </a:rPr>
              <a:t>нер </a:t>
            </a:r>
          </a:p>
          <a:p>
            <a:pPr algn="just" eaLnBrk="1" hangingPunct="1">
              <a:lnSpc>
                <a:spcPct val="80000"/>
              </a:lnSpc>
              <a:buFontTx/>
              <a:buNone/>
            </a:pPr>
            <a:endParaRPr lang="en-US" altLang="ru-RU" sz="2400" baseline="-16000" smtClean="0">
              <a:latin typeface="Times New Roman" panose="02020603050405020304" pitchFamily="18" charset="0"/>
            </a:endParaRPr>
          </a:p>
          <a:p>
            <a:pPr algn="just" eaLnBrk="1" hangingPunct="1">
              <a:lnSpc>
                <a:spcPct val="120000"/>
              </a:lnSpc>
              <a:buFontTx/>
              <a:buNone/>
            </a:pPr>
            <a:r>
              <a:rPr lang="ru-RU" altLang="ru-RU" sz="2000" smtClean="0">
                <a:latin typeface="Times New Roman" panose="02020603050405020304" pitchFamily="18" charset="0"/>
              </a:rPr>
              <a:t>где В</a:t>
            </a:r>
            <a:r>
              <a:rPr lang="en-US" altLang="ru-RU" sz="2000" baseline="-16000" smtClean="0">
                <a:latin typeface="Times New Roman" panose="02020603050405020304" pitchFamily="18" charset="0"/>
              </a:rPr>
              <a:t>t </a:t>
            </a:r>
            <a:r>
              <a:rPr lang="ru-RU" altLang="ru-RU" sz="2000" smtClean="0">
                <a:latin typeface="Times New Roman" panose="02020603050405020304" pitchFamily="18" charset="0"/>
              </a:rPr>
              <a:t>—выигрыш за счет повышения средней наработки до отказа резервированной системы</a:t>
            </a:r>
            <a:r>
              <a:rPr lang="en-US" altLang="ru-RU" sz="2000" smtClean="0">
                <a:latin typeface="Times New Roman" panose="02020603050405020304" pitchFamily="18" charset="0"/>
              </a:rPr>
              <a:t> </a:t>
            </a:r>
            <a:r>
              <a:rPr lang="ru-RU" altLang="ru-RU" sz="2000" smtClean="0">
                <a:latin typeface="Times New Roman" panose="02020603050405020304" pitchFamily="18" charset="0"/>
              </a:rPr>
              <a:t>по сравнению с наработкой нерезервированной системы; </a:t>
            </a:r>
          </a:p>
          <a:p>
            <a:pPr algn="just" eaLnBrk="1" hangingPunct="1">
              <a:lnSpc>
                <a:spcPct val="120000"/>
              </a:lnSpc>
              <a:buFontTx/>
              <a:buNone/>
            </a:pPr>
            <a:r>
              <a:rPr lang="ru-RU" altLang="ru-RU" sz="2000" smtClean="0">
                <a:latin typeface="Times New Roman" panose="02020603050405020304" pitchFamily="18" charset="0"/>
              </a:rPr>
              <a:t>	В</a:t>
            </a:r>
            <a:r>
              <a:rPr lang="en-US" altLang="ru-RU" sz="2000" baseline="-16000" smtClean="0">
                <a:latin typeface="Times New Roman" panose="02020603050405020304" pitchFamily="18" charset="0"/>
              </a:rPr>
              <a:t>p </a:t>
            </a:r>
            <a:r>
              <a:rPr lang="en-US" altLang="ru-RU" sz="2000" smtClean="0">
                <a:latin typeface="Times New Roman" panose="02020603050405020304" pitchFamily="18" charset="0"/>
              </a:rPr>
              <a:t>,</a:t>
            </a:r>
            <a:r>
              <a:rPr lang="ru-RU" altLang="ru-RU" sz="2000" smtClean="0">
                <a:latin typeface="Times New Roman" panose="02020603050405020304" pitchFamily="18" charset="0"/>
              </a:rPr>
              <a:t>В</a:t>
            </a:r>
            <a:r>
              <a:rPr lang="en-US" altLang="ru-RU" sz="2000" baseline="-16000" smtClean="0">
                <a:latin typeface="Times New Roman" panose="02020603050405020304" pitchFamily="18" charset="0"/>
              </a:rPr>
              <a:t>Q </a:t>
            </a:r>
            <a:r>
              <a:rPr lang="ru-RU" altLang="ru-RU" sz="2000" smtClean="0">
                <a:latin typeface="Times New Roman" panose="02020603050405020304" pitchFamily="18" charset="0"/>
              </a:rPr>
              <a:t>— аналогичные показатели по повышению вероятности безотказной работы и снижению вероятности отказа. </a:t>
            </a:r>
          </a:p>
          <a:p>
            <a:pPr algn="just" eaLnBrk="1" hangingPunct="1">
              <a:lnSpc>
                <a:spcPct val="120000"/>
              </a:lnSpc>
              <a:buFontTx/>
              <a:buNone/>
            </a:pPr>
            <a:r>
              <a:rPr lang="ru-RU" altLang="ru-RU" sz="2000" smtClean="0">
                <a:latin typeface="Times New Roman" panose="02020603050405020304" pitchFamily="18" charset="0"/>
              </a:rPr>
              <a:t>	Резервирование эффективно, если значение показателей</a:t>
            </a:r>
            <a:r>
              <a:rPr lang="en-US" altLang="ru-RU" sz="2000" smtClean="0">
                <a:latin typeface="Times New Roman" panose="02020603050405020304" pitchFamily="18" charset="0"/>
              </a:rPr>
              <a:t> </a:t>
            </a:r>
            <a:r>
              <a:rPr lang="ru-RU" altLang="ru-RU" sz="2000" smtClean="0">
                <a:latin typeface="Times New Roman" panose="02020603050405020304" pitchFamily="18" charset="0"/>
              </a:rPr>
              <a:t>В</a:t>
            </a:r>
            <a:r>
              <a:rPr lang="en-US" altLang="ru-RU" sz="2000" baseline="-16000" smtClean="0">
                <a:latin typeface="Times New Roman" panose="02020603050405020304" pitchFamily="18" charset="0"/>
              </a:rPr>
              <a:t>t </a:t>
            </a:r>
            <a:r>
              <a:rPr lang="ru-RU" altLang="ru-RU" sz="2000" smtClean="0">
                <a:latin typeface="Times New Roman" panose="02020603050405020304" pitchFamily="18" charset="0"/>
              </a:rPr>
              <a:t>,В</a:t>
            </a:r>
            <a:r>
              <a:rPr lang="en-US" altLang="ru-RU" sz="2000" baseline="-16000" smtClean="0">
                <a:latin typeface="Times New Roman" panose="02020603050405020304" pitchFamily="18" charset="0"/>
              </a:rPr>
              <a:t>p </a:t>
            </a:r>
            <a:r>
              <a:rPr lang="en-US" altLang="ru-RU" sz="2000" smtClean="0">
                <a:latin typeface="Times New Roman" panose="02020603050405020304" pitchFamily="18" charset="0"/>
              </a:rPr>
              <a:t>,</a:t>
            </a:r>
            <a:r>
              <a:rPr lang="ru-RU" altLang="ru-RU" sz="2000" smtClean="0">
                <a:latin typeface="Times New Roman" panose="02020603050405020304" pitchFamily="18" charset="0"/>
              </a:rPr>
              <a:t>В</a:t>
            </a:r>
            <a:r>
              <a:rPr lang="en-US" altLang="ru-RU" sz="2000" baseline="-16000" smtClean="0">
                <a:latin typeface="Times New Roman" panose="02020603050405020304" pitchFamily="18" charset="0"/>
              </a:rPr>
              <a:t>Q </a:t>
            </a:r>
            <a:r>
              <a:rPr lang="ru-RU" altLang="ru-RU" sz="2000" smtClean="0">
                <a:latin typeface="Times New Roman" panose="02020603050405020304" pitchFamily="18" charset="0"/>
              </a:rPr>
              <a:t>больше единицы.</a:t>
            </a:r>
          </a:p>
          <a:p>
            <a:pPr eaLnBrk="1" hangingPunct="1">
              <a:lnSpc>
                <a:spcPct val="80000"/>
              </a:lnSpc>
              <a:buFontTx/>
              <a:buNone/>
            </a:pPr>
            <a:endParaRPr lang="ru-RU" altLang="ru-RU" sz="2000" smtClean="0">
              <a:latin typeface="Times New Roman" panose="02020603050405020304" pitchFamily="18" charset="0"/>
            </a:endParaRPr>
          </a:p>
          <a:p>
            <a:pPr eaLnBrk="1" hangingPunct="1">
              <a:lnSpc>
                <a:spcPct val="80000"/>
              </a:lnSpc>
              <a:buFontTx/>
              <a:buNone/>
            </a:pPr>
            <a:r>
              <a:rPr lang="ru-RU" altLang="ru-RU" sz="2000" smtClean="0">
                <a:latin typeface="Times New Roman" panose="02020603050405020304" pitchFamily="18" charset="0"/>
              </a:rPr>
              <a:t>	Введем нижние индексы, показывающие принадлежность к режиму резервирования:</a:t>
            </a:r>
          </a:p>
          <a:p>
            <a:pPr eaLnBrk="1" hangingPunct="1">
              <a:lnSpc>
                <a:spcPct val="80000"/>
              </a:lnSpc>
            </a:pPr>
            <a:r>
              <a:rPr lang="ru-RU" altLang="ru-RU" sz="2000" smtClean="0">
                <a:latin typeface="Times New Roman" panose="02020603050405020304" pitchFamily="18" charset="0"/>
              </a:rPr>
              <a:t>нр - нагруженный резерв,</a:t>
            </a:r>
          </a:p>
          <a:p>
            <a:pPr eaLnBrk="1" hangingPunct="1">
              <a:lnSpc>
                <a:spcPct val="80000"/>
              </a:lnSpc>
            </a:pPr>
            <a:r>
              <a:rPr lang="ru-RU" altLang="ru-RU" sz="2000" smtClean="0">
                <a:latin typeface="Times New Roman" panose="02020603050405020304" pitchFamily="18" charset="0"/>
              </a:rPr>
              <a:t>ннр - ненагруженный резерв,</a:t>
            </a:r>
          </a:p>
          <a:p>
            <a:pPr eaLnBrk="1" hangingPunct="1">
              <a:lnSpc>
                <a:spcPct val="80000"/>
              </a:lnSpc>
            </a:pPr>
            <a:r>
              <a:rPr lang="ru-RU" altLang="ru-RU" sz="2000" smtClean="0">
                <a:latin typeface="Times New Roman" panose="02020603050405020304" pitchFamily="18" charset="0"/>
              </a:rPr>
              <a:t>ор - облегченный резерв.</a:t>
            </a:r>
          </a:p>
          <a:p>
            <a:pPr eaLnBrk="1" hangingPunct="1">
              <a:lnSpc>
                <a:spcPct val="80000"/>
              </a:lnSpc>
              <a:buFontTx/>
              <a:buNone/>
            </a:pPr>
            <a:r>
              <a:rPr lang="ru-RU" altLang="ru-RU" sz="2000" smtClean="0">
                <a:latin typeface="Times New Roman" panose="02020603050405020304" pitchFamily="18" charset="0"/>
              </a:rPr>
              <a:t>	</a:t>
            </a:r>
          </a:p>
        </p:txBody>
      </p:sp>
      <p:sp>
        <p:nvSpPr>
          <p:cNvPr id="148483" name="Rectangle 4"/>
          <p:cNvSpPr>
            <a:spLocks noGrp="1" noChangeArrowheads="1"/>
          </p:cNvSpPr>
          <p:nvPr>
            <p:ph type="title"/>
          </p:nvPr>
        </p:nvSpPr>
        <p:spPr>
          <a:xfrm>
            <a:off x="457200" y="274638"/>
            <a:ext cx="8229600" cy="130175"/>
          </a:xfrm>
          <a:noFill/>
        </p:spPr>
        <p:txBody>
          <a:bodyPr/>
          <a:lstStyle/>
          <a:p>
            <a:pPr eaLnBrk="1" hangingPunct="1"/>
            <a:r>
              <a:rPr lang="ru-RU" altLang="ru-RU" sz="1800" smtClean="0">
                <a:latin typeface="Times New Roman" panose="02020603050405020304" pitchFamily="18" charset="0"/>
              </a:rPr>
              <a:t>Резервирование</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274638"/>
            <a:ext cx="8229600" cy="274637"/>
          </a:xfrm>
        </p:spPr>
        <p:txBody>
          <a:bodyPr/>
          <a:lstStyle/>
          <a:p>
            <a:pPr eaLnBrk="1" hangingPunct="1"/>
            <a:r>
              <a:rPr lang="ru-RU" altLang="ru-RU" sz="1800" smtClean="0">
                <a:latin typeface="Times New Roman" panose="02020603050405020304" pitchFamily="18" charset="0"/>
              </a:rPr>
              <a:t>Резервирование</a:t>
            </a:r>
          </a:p>
        </p:txBody>
      </p:sp>
      <p:sp>
        <p:nvSpPr>
          <p:cNvPr id="149507" name="Rectangle 3"/>
          <p:cNvSpPr>
            <a:spLocks noGrp="1" noChangeArrowheads="1"/>
          </p:cNvSpPr>
          <p:nvPr>
            <p:ph type="body" idx="1"/>
          </p:nvPr>
        </p:nvSpPr>
        <p:spPr>
          <a:xfrm>
            <a:off x="0" y="620713"/>
            <a:ext cx="9144000" cy="6237287"/>
          </a:xfrm>
        </p:spPr>
        <p:txBody>
          <a:bodyPr/>
          <a:lstStyle/>
          <a:p>
            <a:pPr eaLnBrk="1" hangingPunct="1">
              <a:buFontTx/>
              <a:buNone/>
            </a:pPr>
            <a:r>
              <a:rPr lang="ru-RU" altLang="ru-RU" smtClean="0"/>
              <a:t>	</a:t>
            </a:r>
            <a:r>
              <a:rPr lang="ru-RU" altLang="ru-RU" sz="2000" smtClean="0">
                <a:latin typeface="Times New Roman" panose="02020603050405020304" pitchFamily="18" charset="0"/>
              </a:rPr>
              <a:t>Сравнительный анализ эффективности функционирования систем с разными режимами резервирования</a:t>
            </a:r>
          </a:p>
        </p:txBody>
      </p:sp>
      <p:pic>
        <p:nvPicPr>
          <p:cNvPr id="149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91440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Резервирование</a:t>
            </a:r>
          </a:p>
        </p:txBody>
      </p:sp>
      <p:sp>
        <p:nvSpPr>
          <p:cNvPr id="150531" name="Rectangle 3"/>
          <p:cNvSpPr>
            <a:spLocks noGrp="1" noChangeArrowheads="1"/>
          </p:cNvSpPr>
          <p:nvPr>
            <p:ph type="body" idx="1"/>
          </p:nvPr>
        </p:nvSpPr>
        <p:spPr>
          <a:xfrm>
            <a:off x="0" y="333375"/>
            <a:ext cx="9144000" cy="6524625"/>
          </a:xfrm>
        </p:spPr>
        <p:txBody>
          <a:bodyPr/>
          <a:lstStyle/>
          <a:p>
            <a:pPr algn="just" eaLnBrk="1" hangingPunct="1">
              <a:lnSpc>
                <a:spcPct val="120000"/>
              </a:lnSpc>
              <a:buFontTx/>
              <a:buNone/>
            </a:pPr>
            <a:r>
              <a:rPr lang="ru-RU" altLang="ru-RU" sz="2800" smtClean="0"/>
              <a:t>	</a:t>
            </a:r>
            <a:r>
              <a:rPr lang="ru-RU" altLang="ru-RU" sz="2000" smtClean="0">
                <a:latin typeface="Times New Roman" panose="02020603050405020304" pitchFamily="18" charset="0"/>
              </a:rPr>
              <a:t>При нагруженном (горячем) резерве интенсивность отказов основного </a:t>
            </a:r>
            <a:r>
              <a:rPr lang="el-GR" altLang="ru-RU" sz="2000" smtClean="0">
                <a:latin typeface="Times New Roman" panose="02020603050405020304" pitchFamily="18" charset="0"/>
                <a:cs typeface="Times New Roman" panose="02020603050405020304" pitchFamily="18" charset="0"/>
              </a:rPr>
              <a:t>λ</a:t>
            </a:r>
            <a:r>
              <a:rPr lang="ru-RU" altLang="ru-RU" sz="2000" baseline="-16000" smtClean="0">
                <a:latin typeface="Times New Roman" panose="02020603050405020304" pitchFamily="18" charset="0"/>
                <a:cs typeface="Times New Roman" panose="02020603050405020304" pitchFamily="18" charset="0"/>
              </a:rPr>
              <a:t>о</a:t>
            </a:r>
            <a:r>
              <a:rPr lang="ru-RU" altLang="ru-RU" sz="2000" smtClean="0">
                <a:latin typeface="Times New Roman" panose="02020603050405020304" pitchFamily="18" charset="0"/>
              </a:rPr>
              <a:t> и резервного </a:t>
            </a:r>
            <a:r>
              <a:rPr lang="el-GR" altLang="ru-RU" sz="2000" smtClean="0">
                <a:latin typeface="Times New Roman" panose="02020603050405020304" pitchFamily="18" charset="0"/>
                <a:cs typeface="Times New Roman" panose="02020603050405020304" pitchFamily="18" charset="0"/>
              </a:rPr>
              <a:t>λ</a:t>
            </a:r>
            <a:r>
              <a:rPr lang="ru-RU" altLang="ru-RU" sz="2000" baseline="-16000" smtClean="0">
                <a:latin typeface="Times New Roman" panose="02020603050405020304" pitchFamily="18" charset="0"/>
                <a:cs typeface="Times New Roman" panose="02020603050405020304" pitchFamily="18" charset="0"/>
              </a:rPr>
              <a:t>г</a:t>
            </a:r>
            <a:r>
              <a:rPr lang="ru-RU" altLang="ru-RU" sz="2000" smtClean="0">
                <a:latin typeface="Times New Roman" panose="02020603050405020304" pitchFamily="18" charset="0"/>
              </a:rPr>
              <a:t> элементов одинакова, </a:t>
            </a:r>
            <a:r>
              <a:rPr lang="el-GR" altLang="ru-RU" sz="2000" smtClean="0">
                <a:latin typeface="Times New Roman" panose="02020603050405020304" pitchFamily="18" charset="0"/>
                <a:cs typeface="Times New Roman" panose="02020603050405020304" pitchFamily="18" charset="0"/>
              </a:rPr>
              <a:t>λ</a:t>
            </a:r>
            <a:r>
              <a:rPr lang="ru-RU" altLang="ru-RU" sz="2000" baseline="-16000" smtClean="0">
                <a:latin typeface="Times New Roman" panose="02020603050405020304" pitchFamily="18" charset="0"/>
                <a:cs typeface="Times New Roman" panose="02020603050405020304" pitchFamily="18" charset="0"/>
              </a:rPr>
              <a:t>о </a:t>
            </a:r>
            <a:r>
              <a:rPr lang="ru-RU" altLang="ru-RU" sz="2000" smtClean="0">
                <a:latin typeface="Times New Roman" panose="02020603050405020304" pitchFamily="18" charset="0"/>
                <a:cs typeface="Times New Roman" panose="02020603050405020304" pitchFamily="18" charset="0"/>
              </a:rPr>
              <a:t>=</a:t>
            </a:r>
            <a:r>
              <a:rPr lang="ru-RU" altLang="ru-RU" sz="2000" smtClean="0">
                <a:latin typeface="Times New Roman" panose="02020603050405020304" pitchFamily="18" charset="0"/>
              </a:rPr>
              <a:t> </a:t>
            </a:r>
            <a:r>
              <a:rPr lang="el-GR" altLang="ru-RU" sz="2000" smtClean="0">
                <a:latin typeface="Times New Roman" panose="02020603050405020304" pitchFamily="18" charset="0"/>
                <a:cs typeface="Times New Roman" panose="02020603050405020304" pitchFamily="18" charset="0"/>
              </a:rPr>
              <a:t>λ</a:t>
            </a:r>
            <a:r>
              <a:rPr lang="ru-RU" altLang="ru-RU" sz="2000" baseline="-16000" smtClean="0">
                <a:latin typeface="Times New Roman" panose="02020603050405020304" pitchFamily="18" charset="0"/>
                <a:cs typeface="Times New Roman" panose="02020603050405020304" pitchFamily="18" charset="0"/>
              </a:rPr>
              <a:t>г</a:t>
            </a:r>
            <a:r>
              <a:rPr lang="ru-RU" altLang="ru-RU" sz="2000" smtClean="0">
                <a:latin typeface="Times New Roman" panose="02020603050405020304" pitchFamily="18" charset="0"/>
              </a:rPr>
              <a:t>. </a:t>
            </a:r>
          </a:p>
          <a:p>
            <a:pPr algn="just" eaLnBrk="1" hangingPunct="1">
              <a:lnSpc>
                <a:spcPct val="120000"/>
              </a:lnSpc>
              <a:buFontTx/>
              <a:buNone/>
            </a:pPr>
            <a:endParaRPr lang="ru-RU" altLang="ru-RU" sz="2000" smtClean="0">
              <a:latin typeface="Times New Roman" panose="02020603050405020304" pitchFamily="18" charset="0"/>
            </a:endParaRPr>
          </a:p>
          <a:p>
            <a:pPr algn="just" eaLnBrk="1" hangingPunct="1">
              <a:lnSpc>
                <a:spcPct val="120000"/>
              </a:lnSpc>
              <a:buFontTx/>
              <a:buNone/>
            </a:pPr>
            <a:r>
              <a:rPr lang="ru-RU" altLang="ru-RU" sz="2000" smtClean="0">
                <a:latin typeface="Times New Roman" panose="02020603050405020304" pitchFamily="18" charset="0"/>
              </a:rPr>
              <a:t>	У облегченного (теплого) резерва интенсивность отказов резервных элементов </a:t>
            </a:r>
            <a:r>
              <a:rPr lang="el-GR" altLang="ru-RU" sz="2000" smtClean="0">
                <a:latin typeface="Times New Roman" panose="02020603050405020304" pitchFamily="18" charset="0"/>
                <a:cs typeface="Times New Roman" panose="02020603050405020304" pitchFamily="18" charset="0"/>
              </a:rPr>
              <a:t>λ</a:t>
            </a:r>
            <a:r>
              <a:rPr lang="ru-RU" altLang="ru-RU" sz="2000" baseline="-16000" smtClean="0">
                <a:latin typeface="Times New Roman" panose="02020603050405020304" pitchFamily="18" charset="0"/>
                <a:cs typeface="Times New Roman" panose="02020603050405020304" pitchFamily="18" charset="0"/>
              </a:rPr>
              <a:t>об</a:t>
            </a:r>
            <a:r>
              <a:rPr lang="ru-RU" altLang="ru-RU" sz="2000" smtClean="0">
                <a:latin typeface="Times New Roman" panose="02020603050405020304" pitchFamily="18" charset="0"/>
              </a:rPr>
              <a:t> ниже, чем у основных работающих, </a:t>
            </a:r>
            <a:r>
              <a:rPr lang="el-GR" altLang="ru-RU" sz="2000" smtClean="0">
                <a:latin typeface="Times New Roman" panose="02020603050405020304" pitchFamily="18" charset="0"/>
                <a:cs typeface="Times New Roman" panose="02020603050405020304" pitchFamily="18" charset="0"/>
              </a:rPr>
              <a:t>λ</a:t>
            </a:r>
            <a:r>
              <a:rPr lang="ru-RU" altLang="ru-RU" sz="2000" baseline="-16000" smtClean="0">
                <a:latin typeface="Times New Roman" panose="02020603050405020304" pitchFamily="18" charset="0"/>
                <a:cs typeface="Times New Roman" panose="02020603050405020304" pitchFamily="18" charset="0"/>
              </a:rPr>
              <a:t>о</a:t>
            </a:r>
            <a:r>
              <a:rPr lang="ru-RU" altLang="ru-RU" sz="2000" smtClean="0">
                <a:latin typeface="Times New Roman" panose="02020603050405020304" pitchFamily="18" charset="0"/>
              </a:rPr>
              <a:t> </a:t>
            </a:r>
            <a:r>
              <a:rPr lang="en-US" altLang="ru-RU" sz="2000" smtClean="0">
                <a:latin typeface="Times New Roman" panose="02020603050405020304" pitchFamily="18" charset="0"/>
                <a:cs typeface="Times New Roman" panose="02020603050405020304" pitchFamily="18" charset="0"/>
              </a:rPr>
              <a:t>&gt; </a:t>
            </a:r>
            <a:r>
              <a:rPr lang="el-GR" altLang="ru-RU" sz="2000" smtClean="0">
                <a:latin typeface="Times New Roman" panose="02020603050405020304" pitchFamily="18" charset="0"/>
                <a:cs typeface="Times New Roman" panose="02020603050405020304" pitchFamily="18" charset="0"/>
              </a:rPr>
              <a:t>λ</a:t>
            </a:r>
            <a:r>
              <a:rPr lang="ru-RU" altLang="ru-RU" sz="2000" baseline="-16000" smtClean="0">
                <a:latin typeface="Times New Roman" panose="02020603050405020304" pitchFamily="18" charset="0"/>
                <a:cs typeface="Times New Roman" panose="02020603050405020304" pitchFamily="18" charset="0"/>
              </a:rPr>
              <a:t>об</a:t>
            </a:r>
            <a:r>
              <a:rPr lang="ru-RU" altLang="ru-RU" sz="2000" smtClean="0">
                <a:latin typeface="Times New Roman" panose="02020603050405020304" pitchFamily="18" charset="0"/>
              </a:rPr>
              <a:t>. </a:t>
            </a:r>
          </a:p>
          <a:p>
            <a:pPr algn="just" eaLnBrk="1" hangingPunct="1">
              <a:lnSpc>
                <a:spcPct val="120000"/>
              </a:lnSpc>
              <a:buFontTx/>
              <a:buNone/>
            </a:pPr>
            <a:endParaRPr lang="ru-RU" altLang="ru-RU" sz="2000" smtClean="0">
              <a:latin typeface="Times New Roman" panose="02020603050405020304" pitchFamily="18" charset="0"/>
            </a:endParaRPr>
          </a:p>
          <a:p>
            <a:pPr algn="just" eaLnBrk="1" hangingPunct="1">
              <a:lnSpc>
                <a:spcPct val="120000"/>
              </a:lnSpc>
              <a:buFontTx/>
              <a:buNone/>
            </a:pPr>
            <a:r>
              <a:rPr lang="ru-RU" altLang="ru-RU" sz="2000" smtClean="0">
                <a:latin typeface="Times New Roman" panose="02020603050405020304" pitchFamily="18" charset="0"/>
              </a:rPr>
              <a:t>	При ненагруженном (холодном) резерве вероятностью отказов элементов в состоянии резерва пренебрегают, </a:t>
            </a:r>
            <a:r>
              <a:rPr lang="el-GR" altLang="ru-RU" sz="2000" smtClean="0">
                <a:latin typeface="Times New Roman" panose="02020603050405020304" pitchFamily="18" charset="0"/>
                <a:cs typeface="Times New Roman" panose="02020603050405020304" pitchFamily="18" charset="0"/>
              </a:rPr>
              <a:t>λ</a:t>
            </a:r>
            <a:r>
              <a:rPr lang="ru-RU" altLang="ru-RU" sz="2000" baseline="-16000" smtClean="0">
                <a:latin typeface="Times New Roman" panose="02020603050405020304" pitchFamily="18" charset="0"/>
                <a:cs typeface="Times New Roman" panose="02020603050405020304" pitchFamily="18" charset="0"/>
              </a:rPr>
              <a:t>ох </a:t>
            </a:r>
            <a:r>
              <a:rPr lang="ru-RU" altLang="ru-RU" sz="2000" smtClean="0">
                <a:latin typeface="Times New Roman" panose="02020603050405020304" pitchFamily="18" charset="0"/>
                <a:cs typeface="Times New Roman" panose="02020603050405020304" pitchFamily="18" charset="0"/>
              </a:rPr>
              <a:t>=0</a:t>
            </a:r>
          </a:p>
          <a:p>
            <a:pPr algn="just" eaLnBrk="1" hangingPunct="1">
              <a:lnSpc>
                <a:spcPct val="120000"/>
              </a:lnSpc>
              <a:buFontTx/>
              <a:buNone/>
            </a:pPr>
            <a:r>
              <a:rPr lang="ru-RU" altLang="ru-RU" sz="2000" smtClean="0">
                <a:latin typeface="Times New Roman" panose="02020603050405020304" pitchFamily="18" charset="0"/>
              </a:rPr>
              <a:t>	</a:t>
            </a:r>
          </a:p>
          <a:p>
            <a:pPr algn="just" eaLnBrk="1" hangingPunct="1">
              <a:lnSpc>
                <a:spcPct val="130000"/>
              </a:lnSpc>
              <a:buFontTx/>
              <a:buNone/>
            </a:pPr>
            <a:r>
              <a:rPr lang="ru-RU" altLang="ru-RU" sz="2000" smtClean="0">
                <a:latin typeface="Times New Roman" panose="02020603050405020304" pitchFamily="18" charset="0"/>
              </a:rPr>
              <a:t>	Обобщенно с позиции надежности можно считать режим нагруженного резервирования наиболее тяжелым, а "холодного" резервирования - самым легким (при абсолютной надежности контролирующих и управляющих устройств); с экономической точки зрения наиболее выгодным считается нагруженный (иногда облегченный) режим резервирования ответственных элементов.</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Резервирование</a:t>
            </a:r>
          </a:p>
        </p:txBody>
      </p:sp>
      <p:pic>
        <p:nvPicPr>
          <p:cNvPr id="151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body" idx="1"/>
          </p:nvPr>
        </p:nvSpPr>
        <p:spPr>
          <a:xfrm>
            <a:off x="0" y="0"/>
            <a:ext cx="9144000" cy="6858000"/>
          </a:xfrm>
        </p:spPr>
        <p:txBody>
          <a:bodyPr/>
          <a:lstStyle/>
          <a:p>
            <a:pPr algn="just" eaLnBrk="1" hangingPunct="1">
              <a:buFontTx/>
              <a:buNone/>
            </a:pPr>
            <a:r>
              <a:rPr lang="ru-RU" altLang="ru-RU" smtClean="0"/>
              <a:t>  </a:t>
            </a:r>
            <a:r>
              <a:rPr lang="ru-RU" altLang="ru-RU" sz="2400" smtClean="0">
                <a:latin typeface="Times New Roman" panose="02020603050405020304" pitchFamily="18" charset="0"/>
              </a:rPr>
              <a:t>Основным способом повышения надежности является структурное резервирование. При этом наиболее эффективным считается раздельное (поэлементное) резервирование. Такой вывод следует из теории. Он безусловно верен, но без учета практической реализуемости раздельного резервирования.</a:t>
            </a:r>
          </a:p>
          <a:p>
            <a:pPr algn="just" eaLnBrk="1" hangingPunct="1">
              <a:buFontTx/>
              <a:buNone/>
            </a:pPr>
            <a:r>
              <a:rPr lang="ru-RU" altLang="ru-RU" sz="2400" smtClean="0">
                <a:latin typeface="Times New Roman" panose="02020603050405020304" pitchFamily="18" charset="0"/>
              </a:rPr>
              <a:t>	Пусть необходимо защитить систему управления от отказа дифференцирующей цепи, обеспечивающей устойчивость системы. </a:t>
            </a:r>
          </a:p>
        </p:txBody>
      </p:sp>
      <p:pic>
        <p:nvPicPr>
          <p:cNvPr id="1525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213100"/>
            <a:ext cx="33845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Надежность систем с нагруженным резервом</a:t>
            </a:r>
            <a:r>
              <a:rPr lang="ru-RU" altLang="ru-RU" sz="4000" smtClean="0">
                <a:latin typeface="Times New Roman" panose="02020603050405020304" pitchFamily="18" charset="0"/>
              </a:rPr>
              <a:t/>
            </a:r>
            <a:br>
              <a:rPr lang="ru-RU" altLang="ru-RU" sz="4000" smtClean="0">
                <a:latin typeface="Times New Roman" panose="02020603050405020304" pitchFamily="18" charset="0"/>
              </a:rPr>
            </a:br>
            <a:endParaRPr lang="ru-RU" altLang="ru-RU" sz="1800" smtClean="0">
              <a:latin typeface="Times New Roman" panose="02020603050405020304" pitchFamily="18" charset="0"/>
            </a:endParaRPr>
          </a:p>
        </p:txBody>
      </p:sp>
      <p:sp>
        <p:nvSpPr>
          <p:cNvPr id="153603" name="Rectangle 3"/>
          <p:cNvSpPr>
            <a:spLocks noGrp="1" noChangeArrowheads="1"/>
          </p:cNvSpPr>
          <p:nvPr>
            <p:ph type="body" idx="1"/>
          </p:nvPr>
        </p:nvSpPr>
        <p:spPr>
          <a:xfrm>
            <a:off x="0" y="404813"/>
            <a:ext cx="9144000" cy="6453187"/>
          </a:xfrm>
        </p:spPr>
        <p:txBody>
          <a:bodyPr/>
          <a:lstStyle/>
          <a:p>
            <a:pPr algn="just" eaLnBrk="1" hangingPunct="1">
              <a:buFontTx/>
              <a:buNone/>
            </a:pPr>
            <a:r>
              <a:rPr lang="ru-RU" altLang="ru-RU" smtClean="0"/>
              <a:t>	</a:t>
            </a:r>
            <a:r>
              <a:rPr lang="ru-RU" altLang="ru-RU" sz="2400" smtClean="0">
                <a:latin typeface="Times New Roman" panose="02020603050405020304" pitchFamily="18" charset="0"/>
              </a:rPr>
              <a:t>Локальные системы включают в свой состав элементы, имеющие различный вид резерва, то для расчета надежности систем рассмотрим методы расчета надежности элементов при различных способах резервирования. </a:t>
            </a:r>
          </a:p>
          <a:p>
            <a:pPr algn="just" eaLnBrk="1" hangingPunct="1">
              <a:buFontTx/>
              <a:buNone/>
            </a:pPr>
            <a:endParaRPr lang="ru-RU" altLang="ru-RU" sz="2400" smtClean="0">
              <a:latin typeface="Times New Roman" panose="02020603050405020304" pitchFamily="18" charset="0"/>
            </a:endParaRPr>
          </a:p>
          <a:p>
            <a:pPr algn="just" eaLnBrk="1" hangingPunct="1">
              <a:buFontTx/>
              <a:buNone/>
            </a:pPr>
            <a:r>
              <a:rPr lang="ru-RU" altLang="ru-RU" sz="2400" smtClean="0">
                <a:latin typeface="Times New Roman" panose="02020603050405020304" pitchFamily="18" charset="0"/>
              </a:rPr>
              <a:t>	Простейший вариант этой задачи — определение показателей безотказности систем, содержащих резервированные невосста-навливаемые элементы.</a:t>
            </a:r>
          </a:p>
          <a:p>
            <a:pPr eaLnBrk="1" hangingPunct="1">
              <a:buFontTx/>
              <a:buNone/>
            </a:pPr>
            <a:r>
              <a:rPr lang="ru-RU" altLang="ru-RU" sz="2400" smtClean="0">
                <a:latin typeface="Times New Roman" panose="02020603050405020304" pitchFamily="18" charset="0"/>
              </a:rPr>
              <a:t>	</a:t>
            </a:r>
          </a:p>
          <a:p>
            <a:pPr eaLnBrk="1" hangingPunct="1">
              <a:buFontTx/>
              <a:buNone/>
            </a:pPr>
            <a:r>
              <a:rPr lang="ru-RU" altLang="ru-RU" sz="2400" smtClean="0">
                <a:latin typeface="Times New Roman" panose="02020603050405020304" pitchFamily="18" charset="0"/>
              </a:rPr>
              <a:t>	Резервированная система состоит из </a:t>
            </a:r>
            <a:r>
              <a:rPr lang="ru-RU" altLang="ru-RU" sz="2400" i="1" smtClean="0">
                <a:latin typeface="Times New Roman" panose="02020603050405020304" pitchFamily="18" charset="0"/>
              </a:rPr>
              <a:t>т </a:t>
            </a:r>
            <a:r>
              <a:rPr lang="ru-RU" altLang="ru-RU" sz="2400" smtClean="0">
                <a:latin typeface="Times New Roman" panose="02020603050405020304" pitchFamily="18" charset="0"/>
              </a:rPr>
              <a:t>элементов с показателями надежности</a:t>
            </a:r>
            <a:r>
              <a:rPr lang="en-US" altLang="ru-RU" sz="2400" smtClean="0">
                <a:latin typeface="Times New Roman" panose="02020603050405020304" pitchFamily="18" charset="0"/>
              </a:rPr>
              <a:t> Q</a:t>
            </a:r>
            <a:r>
              <a:rPr lang="en-US" altLang="ru-RU" sz="2400" baseline="-16000" smtClean="0">
                <a:latin typeface="Times New Roman" panose="02020603050405020304" pitchFamily="18" charset="0"/>
              </a:rPr>
              <a:t>i</a:t>
            </a:r>
            <a:r>
              <a:rPr lang="en-US" altLang="ru-RU" sz="2400" smtClean="0">
                <a:latin typeface="Times New Roman" panose="02020603050405020304" pitchFamily="18" charset="0"/>
              </a:rPr>
              <a:t>(t), P</a:t>
            </a:r>
            <a:r>
              <a:rPr lang="en-US" altLang="ru-RU" sz="2400" baseline="-16000" smtClean="0">
                <a:latin typeface="Times New Roman" panose="02020603050405020304" pitchFamily="18" charset="0"/>
              </a:rPr>
              <a:t>i</a:t>
            </a:r>
            <a:r>
              <a:rPr lang="en-US" altLang="ru-RU" sz="2400" smtClean="0">
                <a:latin typeface="Times New Roman" panose="02020603050405020304" pitchFamily="18" charset="0"/>
              </a:rPr>
              <a:t>(t),</a:t>
            </a:r>
            <a:r>
              <a:rPr lang="el-GR" altLang="ru-RU" sz="2400" smtClean="0">
                <a:latin typeface="Times New Roman" panose="02020603050405020304" pitchFamily="18" charset="0"/>
                <a:cs typeface="Times New Roman" panose="02020603050405020304" pitchFamily="18" charset="0"/>
              </a:rPr>
              <a:t>λ</a:t>
            </a:r>
            <a:r>
              <a:rPr lang="en-US" altLang="ru-RU" sz="2400" baseline="-16000" smtClean="0">
                <a:latin typeface="Times New Roman" panose="02020603050405020304" pitchFamily="18" charset="0"/>
                <a:cs typeface="Times New Roman" panose="02020603050405020304" pitchFamily="18" charset="0"/>
              </a:rPr>
              <a:t>i</a:t>
            </a:r>
            <a:r>
              <a:rPr lang="en-US" altLang="ru-RU" sz="2400" smtClean="0">
                <a:latin typeface="Times New Roman" panose="02020603050405020304" pitchFamily="18" charset="0"/>
                <a:cs typeface="Times New Roman" panose="02020603050405020304" pitchFamily="18" charset="0"/>
              </a:rPr>
              <a:t>(t),t</a:t>
            </a:r>
            <a:r>
              <a:rPr lang="ru-RU" altLang="ru-RU" sz="2400" baseline="-16000" smtClean="0">
                <a:latin typeface="Times New Roman" panose="02020603050405020304" pitchFamily="18" charset="0"/>
                <a:cs typeface="Times New Roman" panose="02020603050405020304" pitchFamily="18" charset="0"/>
              </a:rPr>
              <a:t>н</a:t>
            </a:r>
            <a:r>
              <a:rPr lang="en-US" altLang="ru-RU" sz="2400" baseline="-16000" smtClean="0">
                <a:latin typeface="Times New Roman" panose="02020603050405020304" pitchFamily="18" charset="0"/>
                <a:cs typeface="Times New Roman" panose="02020603050405020304" pitchFamily="18" charset="0"/>
              </a:rPr>
              <a:t>i </a:t>
            </a:r>
            <a:r>
              <a:rPr lang="en-US" altLang="ru-RU" sz="2400" smtClean="0">
                <a:latin typeface="Times New Roman" panose="02020603050405020304" pitchFamily="18" charset="0"/>
                <a:cs typeface="Times New Roman" panose="02020603050405020304" pitchFamily="18" charset="0"/>
              </a:rPr>
              <a:t>i=1,2,…,m. </a:t>
            </a:r>
            <a:r>
              <a:rPr lang="ru-RU" altLang="ru-RU" sz="2400" smtClean="0">
                <a:latin typeface="Times New Roman" panose="02020603050405020304" pitchFamily="18" charset="0"/>
                <a:cs typeface="Times New Roman" panose="02020603050405020304" pitchFamily="18" charset="0"/>
              </a:rPr>
              <a:t>С</a:t>
            </a:r>
            <a:r>
              <a:rPr lang="ru-RU" altLang="ru-RU" sz="2400" smtClean="0">
                <a:latin typeface="Times New Roman" panose="02020603050405020304" pitchFamily="18" charset="0"/>
              </a:rPr>
              <a:t>истема работоспособна, если исправен один и более элементов, система находится в состоянии отказа при выходе из строя всех </a:t>
            </a:r>
            <a:r>
              <a:rPr lang="ru-RU" altLang="ru-RU" sz="2400" i="1" smtClean="0">
                <a:latin typeface="Times New Roman" panose="02020603050405020304" pitchFamily="18" charset="0"/>
              </a:rPr>
              <a:t>т </a:t>
            </a:r>
            <a:r>
              <a:rPr lang="ru-RU" altLang="ru-RU" sz="2400" smtClean="0">
                <a:latin typeface="Times New Roman" panose="02020603050405020304" pitchFamily="18" charset="0"/>
              </a:rPr>
              <a:t>элементов.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68313" y="0"/>
            <a:ext cx="8229600" cy="201613"/>
          </a:xfrm>
        </p:spPr>
        <p:txBody>
          <a:bodyPr/>
          <a:lstStyle/>
          <a:p>
            <a:pPr eaLnBrk="1" hangingPunct="1"/>
            <a:r>
              <a:rPr lang="ru-RU" altLang="ru-RU" sz="1800" smtClean="0">
                <a:latin typeface="Times New Roman" panose="02020603050405020304" pitchFamily="18" charset="0"/>
              </a:rPr>
              <a:t>Надежность систем с нагруженным резервом</a:t>
            </a:r>
          </a:p>
        </p:txBody>
      </p:sp>
      <p:sp>
        <p:nvSpPr>
          <p:cNvPr id="154627" name="Rectangle 3"/>
          <p:cNvSpPr>
            <a:spLocks noGrp="1" noChangeArrowheads="1"/>
          </p:cNvSpPr>
          <p:nvPr>
            <p:ph type="body" idx="1"/>
          </p:nvPr>
        </p:nvSpPr>
        <p:spPr>
          <a:xfrm>
            <a:off x="0" y="260350"/>
            <a:ext cx="9144000" cy="6597650"/>
          </a:xfrm>
        </p:spPr>
        <p:txBody>
          <a:bodyPr/>
          <a:lstStyle/>
          <a:p>
            <a:pPr eaLnBrk="1" hangingPunct="1">
              <a:buFontTx/>
              <a:buNone/>
            </a:pPr>
            <a:r>
              <a:rPr lang="ru-RU" altLang="ru-RU" smtClean="0"/>
              <a:t>	</a:t>
            </a:r>
            <a:r>
              <a:rPr lang="ru-RU" altLang="ru-RU" sz="2000" smtClean="0">
                <a:latin typeface="Times New Roman" panose="02020603050405020304" pitchFamily="18" charset="0"/>
              </a:rPr>
              <a:t>Структурная надежностная схема системы</a:t>
            </a:r>
          </a:p>
        </p:txBody>
      </p:sp>
      <p:pic>
        <p:nvPicPr>
          <p:cNvPr id="154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908050"/>
            <a:ext cx="2449512"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Rectangle 7"/>
          <p:cNvSpPr>
            <a:spLocks noChangeArrowheads="1"/>
          </p:cNvSpPr>
          <p:nvPr/>
        </p:nvSpPr>
        <p:spPr bwMode="auto">
          <a:xfrm>
            <a:off x="0" y="2997200"/>
            <a:ext cx="9144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solidFill>
                  <a:srgbClr val="000000"/>
                </a:solidFill>
                <a:latin typeface="Times New Roman" panose="02020603050405020304" pitchFamily="18" charset="0"/>
                <a:cs typeface="Times New Roman" panose="02020603050405020304" pitchFamily="18" charset="0"/>
              </a:rPr>
              <a:t>Задача анализа системы с нагруженным резервом заключается в определении  системных показателей надежности </a:t>
            </a:r>
            <a:r>
              <a:rPr lang="en-US" altLang="ru-RU" sz="2400" baseline="0">
                <a:latin typeface="Times New Roman" panose="02020603050405020304" pitchFamily="18" charset="0"/>
              </a:rPr>
              <a:t>Q</a:t>
            </a:r>
            <a:r>
              <a:rPr lang="ru-RU" altLang="ru-RU" sz="2400">
                <a:latin typeface="Times New Roman" panose="02020603050405020304" pitchFamily="18" charset="0"/>
              </a:rPr>
              <a:t>с</a:t>
            </a:r>
            <a:r>
              <a:rPr lang="en-US" altLang="ru-RU" sz="2400" baseline="0">
                <a:latin typeface="Times New Roman" panose="02020603050405020304" pitchFamily="18" charset="0"/>
              </a:rPr>
              <a:t>(t), P</a:t>
            </a:r>
            <a:r>
              <a:rPr lang="ru-RU" altLang="ru-RU" sz="2400">
                <a:latin typeface="Times New Roman" panose="02020603050405020304" pitchFamily="18" charset="0"/>
              </a:rPr>
              <a:t>с</a:t>
            </a:r>
            <a:r>
              <a:rPr lang="en-US" altLang="ru-RU" sz="2400" baseline="0">
                <a:latin typeface="Times New Roman" panose="02020603050405020304" pitchFamily="18" charset="0"/>
              </a:rPr>
              <a:t>(t),t</a:t>
            </a:r>
            <a:r>
              <a:rPr lang="ru-RU" altLang="ru-RU" sz="2400">
                <a:latin typeface="Times New Roman" panose="02020603050405020304" pitchFamily="18" charset="0"/>
              </a:rPr>
              <a:t>н</a:t>
            </a:r>
            <a:r>
              <a:rPr lang="ru-RU" altLang="ru-RU" sz="2400" baseline="16000">
                <a:latin typeface="Times New Roman" panose="02020603050405020304" pitchFamily="18" charset="0"/>
              </a:rPr>
              <a:t>с </a:t>
            </a:r>
            <a:r>
              <a:rPr lang="ru-RU" altLang="ru-RU" sz="2400" baseline="0">
                <a:latin typeface="Times New Roman" panose="02020603050405020304" pitchFamily="18" charset="0"/>
              </a:rPr>
              <a:t>по известным характеристикам элементов </a:t>
            </a:r>
            <a:r>
              <a:rPr lang="en-US" altLang="ru-RU" sz="2400" baseline="0">
                <a:latin typeface="Times New Roman" panose="02020603050405020304" pitchFamily="18" charset="0"/>
              </a:rPr>
              <a:t>Qi(t), Pi(t),</a:t>
            </a:r>
            <a:r>
              <a:rPr lang="el-GR" altLang="ru-RU" sz="2400" baseline="0">
                <a:latin typeface="Times New Roman" panose="02020603050405020304" pitchFamily="18" charset="0"/>
              </a:rPr>
              <a:t>λ</a:t>
            </a:r>
            <a:r>
              <a:rPr lang="en-US" altLang="ru-RU" sz="2400" baseline="0">
                <a:latin typeface="Times New Roman" panose="02020603050405020304" pitchFamily="18" charset="0"/>
              </a:rPr>
              <a:t>i(t),t</a:t>
            </a:r>
            <a:r>
              <a:rPr lang="ru-RU" altLang="ru-RU" sz="2400" baseline="0">
                <a:latin typeface="Times New Roman" panose="02020603050405020304" pitchFamily="18" charset="0"/>
              </a:rPr>
              <a:t>н</a:t>
            </a:r>
            <a:r>
              <a:rPr lang="en-US" altLang="ru-RU" sz="2400" baseline="0">
                <a:latin typeface="Times New Roman" panose="02020603050405020304" pitchFamily="18" charset="0"/>
              </a:rPr>
              <a:t>i i=1,2,…,m.</a:t>
            </a:r>
            <a:endParaRPr lang="ru-RU" altLang="ru-RU" sz="2400" baseline="0">
              <a:latin typeface="Times New Roman" panose="02020603050405020304" pitchFamily="18" charset="0"/>
            </a:endParaRPr>
          </a:p>
          <a:p>
            <a:pPr algn="just" eaLnBrk="1" hangingPunct="1"/>
            <a:endParaRPr lang="ru-RU" altLang="ru-RU" sz="2400" baseline="0">
              <a:latin typeface="Times New Roman" panose="02020603050405020304" pitchFamily="18" charset="0"/>
            </a:endParaRPr>
          </a:p>
          <a:p>
            <a:pPr algn="just" eaLnBrk="1" hangingPunct="1"/>
            <a:r>
              <a:rPr lang="ru-RU" altLang="ru-RU" sz="2400" baseline="0">
                <a:latin typeface="Times New Roman" panose="02020603050405020304" pitchFamily="18" charset="0"/>
              </a:rPr>
              <a:t>По теореме умножения независимых случайных событий имеем</a:t>
            </a:r>
            <a:r>
              <a:rPr lang="ru-RU" altLang="ru-RU" sz="2400" baseline="0">
                <a:solidFill>
                  <a:srgbClr val="000000"/>
                </a:solidFill>
                <a:latin typeface="Times New Roman" panose="02020603050405020304" pitchFamily="18" charset="0"/>
                <a:cs typeface="Times New Roman" panose="02020603050405020304" pitchFamily="18" charset="0"/>
              </a:rPr>
              <a:t> </a:t>
            </a:r>
          </a:p>
        </p:txBody>
      </p:sp>
      <p:sp>
        <p:nvSpPr>
          <p:cNvPr id="154630" name="Rectangle 9"/>
          <p:cNvSpPr>
            <a:spLocks noChangeArrowheads="1"/>
          </p:cNvSpPr>
          <p:nvPr/>
        </p:nvSpPr>
        <p:spPr bwMode="auto">
          <a:xfrm>
            <a:off x="1150938" y="3802063"/>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900" baseline="0"/>
              <a:t> </a:t>
            </a:r>
            <a:endParaRPr lang="ru-RU" altLang="ru-RU" baseline="0"/>
          </a:p>
        </p:txBody>
      </p:sp>
      <p:pic>
        <p:nvPicPr>
          <p:cNvPr id="15463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084763"/>
            <a:ext cx="48244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5805488"/>
            <a:ext cx="46799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201612"/>
          </a:xfrm>
        </p:spPr>
        <p:txBody>
          <a:bodyPr/>
          <a:lstStyle/>
          <a:p>
            <a:pPr eaLnBrk="1" hangingPunct="1"/>
            <a:r>
              <a:rPr lang="ru-RU" altLang="ru-RU" sz="1800" smtClean="0"/>
              <a:t>Отказ</a:t>
            </a:r>
          </a:p>
        </p:txBody>
      </p:sp>
      <p:sp>
        <p:nvSpPr>
          <p:cNvPr id="17411" name="Rectangle 3"/>
          <p:cNvSpPr>
            <a:spLocks noGrp="1" noChangeArrowheads="1"/>
          </p:cNvSpPr>
          <p:nvPr>
            <p:ph type="body" idx="1"/>
          </p:nvPr>
        </p:nvSpPr>
        <p:spPr>
          <a:xfrm>
            <a:off x="0" y="620713"/>
            <a:ext cx="9144000" cy="6624637"/>
          </a:xfrm>
        </p:spPr>
        <p:txBody>
          <a:bodyPr/>
          <a:lstStyle/>
          <a:p>
            <a:pPr eaLnBrk="1" hangingPunct="1">
              <a:buFontTx/>
              <a:buNone/>
            </a:pPr>
            <a:r>
              <a:rPr lang="ru-RU" altLang="ru-RU" sz="2000" smtClean="0">
                <a:latin typeface="Times New Roman" panose="02020603050405020304" pitchFamily="18" charset="0"/>
              </a:rPr>
              <a:t>	По </a:t>
            </a:r>
            <a:r>
              <a:rPr lang="ru-RU" altLang="ru-RU" sz="2000" i="1" smtClean="0">
                <a:latin typeface="Times New Roman" panose="02020603050405020304" pitchFamily="18" charset="0"/>
              </a:rPr>
              <a:t>характеру возникновения </a:t>
            </a:r>
            <a:r>
              <a:rPr lang="ru-RU" altLang="ru-RU" sz="2000" smtClean="0">
                <a:latin typeface="Times New Roman" panose="02020603050405020304" pitchFamily="18" charset="0"/>
              </a:rPr>
              <a:t>отказы могут быть:</a:t>
            </a:r>
          </a:p>
          <a:p>
            <a:pPr algn="just" eaLnBrk="1" hangingPunct="1">
              <a:buFontTx/>
              <a:buNone/>
            </a:pPr>
            <a:r>
              <a:rPr lang="ru-RU" altLang="ru-RU" sz="2000" smtClean="0">
                <a:latin typeface="Times New Roman" panose="02020603050405020304" pitchFamily="18" charset="0"/>
              </a:rPr>
              <a:t>	- </a:t>
            </a:r>
            <a:r>
              <a:rPr lang="ru-RU" altLang="ru-RU" sz="2400" b="1" smtClean="0">
                <a:latin typeface="Times New Roman" panose="02020603050405020304" pitchFamily="18" charset="0"/>
              </a:rPr>
              <a:t>в</a:t>
            </a:r>
            <a:r>
              <a:rPr lang="ru-RU" altLang="ru-RU" sz="2400" b="1" i="1" smtClean="0">
                <a:latin typeface="Times New Roman" panose="02020603050405020304" pitchFamily="18" charset="0"/>
              </a:rPr>
              <a:t>незапный </a:t>
            </a:r>
            <a:r>
              <a:rPr lang="ru-RU" altLang="ru-RU" sz="2400" smtClean="0">
                <a:latin typeface="Times New Roman" panose="02020603050405020304" pitchFamily="18" charset="0"/>
              </a:rPr>
              <a:t>отказ — отказ, проявляющийся в резком (мгновенном) изменении характеристик объекта. </a:t>
            </a:r>
          </a:p>
          <a:p>
            <a:pPr algn="just" eaLnBrk="1" hangingPunct="1">
              <a:buFontTx/>
              <a:buNone/>
            </a:pPr>
            <a:r>
              <a:rPr lang="ru-RU" altLang="ru-RU" smtClean="0"/>
              <a:t>	</a:t>
            </a:r>
            <a:r>
              <a:rPr lang="ru-RU" altLang="ru-RU" sz="2400" smtClean="0">
                <a:latin typeface="Times New Roman" panose="02020603050405020304" pitchFamily="18" charset="0"/>
              </a:rPr>
              <a:t>Внезапные отказ обычно проявляются в виде механических повреждений элементов (пробои изоляции, обрывы и т. п.) и не сопровождаются предварительными видимыми признаками их приближения. Внезапный отказ характеризую независимостью момента наступления от времени предыдущей работы, непрогнозируемый. </a:t>
            </a:r>
          </a:p>
          <a:p>
            <a:pPr algn="just" eaLnBrk="1" hangingPunct="1">
              <a:buFontTx/>
              <a:buNone/>
            </a:pPr>
            <a:r>
              <a:rPr lang="ru-RU" altLang="ru-RU" sz="3600" i="1" smtClean="0"/>
              <a:t>	</a:t>
            </a:r>
            <a:endParaRPr lang="ru-RU" altLang="ru-RU" smtClean="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4724400"/>
            <a:ext cx="63357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68313" y="0"/>
            <a:ext cx="8229600" cy="201613"/>
          </a:xfrm>
        </p:spPr>
        <p:txBody>
          <a:bodyPr/>
          <a:lstStyle/>
          <a:p>
            <a:pPr eaLnBrk="1" hangingPunct="1"/>
            <a:r>
              <a:rPr lang="ru-RU" altLang="ru-RU" sz="1800" smtClean="0">
                <a:latin typeface="Times New Roman" panose="02020603050405020304" pitchFamily="18" charset="0"/>
              </a:rPr>
              <a:t>Надежность систем с нагруженным резервом</a:t>
            </a:r>
          </a:p>
        </p:txBody>
      </p:sp>
      <p:sp>
        <p:nvSpPr>
          <p:cNvPr id="155651" name="Rectangle 3"/>
          <p:cNvSpPr>
            <a:spLocks noGrp="1" noChangeArrowheads="1"/>
          </p:cNvSpPr>
          <p:nvPr>
            <p:ph type="body" idx="1"/>
          </p:nvPr>
        </p:nvSpPr>
        <p:spPr>
          <a:xfrm>
            <a:off x="0" y="333375"/>
            <a:ext cx="9144000" cy="6524625"/>
          </a:xfrm>
        </p:spPr>
        <p:txBody>
          <a:bodyPr/>
          <a:lstStyle/>
          <a:p>
            <a:pPr lvl="1" algn="just" eaLnBrk="1" hangingPunct="1">
              <a:buFontTx/>
              <a:buNone/>
            </a:pPr>
            <a:r>
              <a:rPr lang="ru-RU" altLang="ru-RU" sz="2400" smtClean="0">
                <a:latin typeface="Times New Roman" panose="02020603050405020304" pitchFamily="18" charset="0"/>
              </a:rPr>
              <a:t>На</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практике наиболее часто имеют место случаи, когда</a:t>
            </a:r>
            <a:r>
              <a:rPr lang="en-US" altLang="ru-RU" sz="2400" smtClean="0">
                <a:latin typeface="Times New Roman" panose="02020603050405020304" pitchFamily="18" charset="0"/>
              </a:rPr>
              <a:t> </a:t>
            </a:r>
            <a:r>
              <a:rPr lang="ru-RU" altLang="ru-RU" sz="2400" smtClean="0">
                <a:latin typeface="Times New Roman" panose="02020603050405020304" pitchFamily="18" charset="0"/>
              </a:rPr>
              <a:t>основная система и нее резервные одинаковы и имеют вероятность безотказной работы </a:t>
            </a:r>
            <a:r>
              <a:rPr lang="en-US" altLang="ru-RU" sz="2400" smtClean="0">
                <a:latin typeface="Times New Roman" panose="02020603050405020304" pitchFamily="18" charset="0"/>
              </a:rPr>
              <a:t>P</a:t>
            </a:r>
            <a:r>
              <a:rPr lang="ru-RU" altLang="ru-RU" sz="2400" smtClean="0">
                <a:latin typeface="Times New Roman" panose="02020603050405020304" pitchFamily="18" charset="0"/>
              </a:rPr>
              <a:t>(</a:t>
            </a:r>
            <a:r>
              <a:rPr lang="en-US" altLang="ru-RU" sz="2400" smtClean="0">
                <a:latin typeface="Times New Roman" panose="02020603050405020304" pitchFamily="18" charset="0"/>
              </a:rPr>
              <a:t>t)</a:t>
            </a:r>
          </a:p>
          <a:p>
            <a:pPr lvl="1" algn="just" eaLnBrk="1" hangingPunct="1">
              <a:buFontTx/>
              <a:buNone/>
            </a:pPr>
            <a:r>
              <a:rPr lang="en-US" altLang="ru-RU" sz="2400" smtClean="0">
                <a:latin typeface="Times New Roman" panose="02020603050405020304" pitchFamily="18" charset="0"/>
              </a:rPr>
              <a:t>.</a:t>
            </a:r>
            <a:endParaRPr lang="ru-RU" altLang="ru-RU" sz="2400" smtClean="0">
              <a:latin typeface="Times New Roman" panose="02020603050405020304" pitchFamily="18" charset="0"/>
            </a:endParaRPr>
          </a:p>
          <a:p>
            <a:pPr algn="just" eaLnBrk="1" hangingPunct="1">
              <a:buFontTx/>
              <a:buNone/>
            </a:pPr>
            <a:r>
              <a:rPr lang="en-US" altLang="ru-RU" sz="2400" smtClean="0">
                <a:latin typeface="Times New Roman" panose="02020603050405020304" pitchFamily="18" charset="0"/>
              </a:rPr>
              <a:t>					P</a:t>
            </a:r>
            <a:r>
              <a:rPr lang="en-US" altLang="ru-RU" sz="2400" baseline="-16000" smtClean="0">
                <a:latin typeface="Times New Roman" panose="02020603050405020304" pitchFamily="18" charset="0"/>
              </a:rPr>
              <a:t>c </a:t>
            </a:r>
            <a:r>
              <a:rPr lang="en-US" altLang="ru-RU" sz="2400" smtClean="0">
                <a:latin typeface="Times New Roman" panose="02020603050405020304" pitchFamily="18" charset="0"/>
              </a:rPr>
              <a:t>(t)=1-(1-P(t))</a:t>
            </a:r>
            <a:r>
              <a:rPr lang="en-US" altLang="ru-RU" sz="2400" baseline="24000" smtClean="0">
                <a:latin typeface="Times New Roman" panose="02020603050405020304" pitchFamily="18" charset="0"/>
              </a:rPr>
              <a:t>n</a:t>
            </a:r>
            <a:endParaRPr lang="ru-RU" altLang="ru-RU" sz="2400" baseline="24000" smtClean="0">
              <a:latin typeface="Times New Roman" panose="02020603050405020304" pitchFamily="18" charset="0"/>
            </a:endParaRPr>
          </a:p>
          <a:p>
            <a:pPr algn="just" eaLnBrk="1" hangingPunct="1">
              <a:buFontTx/>
              <a:buNone/>
            </a:pPr>
            <a:endParaRPr lang="ru-RU" altLang="ru-RU" sz="2400" smtClean="0">
              <a:latin typeface="Times New Roman" panose="02020603050405020304" pitchFamily="18" charset="0"/>
            </a:endParaRPr>
          </a:p>
          <a:p>
            <a:pPr eaLnBrk="1" hangingPunct="1">
              <a:buFontTx/>
              <a:buNone/>
            </a:pPr>
            <a:endParaRPr lang="ru-RU" altLang="ru-RU" sz="2400" smtClean="0">
              <a:latin typeface="Times New Roman" panose="02020603050405020304" pitchFamily="18" charset="0"/>
            </a:endParaRPr>
          </a:p>
        </p:txBody>
      </p:sp>
      <p:sp>
        <p:nvSpPr>
          <p:cNvPr id="155652" name="Rectangle 5"/>
          <p:cNvSpPr>
            <a:spLocks noChangeArrowheads="1"/>
          </p:cNvSpPr>
          <p:nvPr/>
        </p:nvSpPr>
        <p:spPr bwMode="auto">
          <a:xfrm>
            <a:off x="0" y="2492375"/>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latin typeface="Times New Roman" panose="02020603050405020304" pitchFamily="18" charset="0"/>
              </a:rPr>
              <a:t>Определим интенсивность отказов </a:t>
            </a:r>
            <a:r>
              <a:rPr lang="el-GR" altLang="ru-RU" sz="2400" baseline="0">
                <a:latin typeface="Times New Roman" panose="02020603050405020304" pitchFamily="18" charset="0"/>
                <a:cs typeface="Times New Roman" panose="02020603050405020304" pitchFamily="18" charset="0"/>
              </a:rPr>
              <a:t>λ</a:t>
            </a:r>
            <a:r>
              <a:rPr lang="en-US" altLang="ru-RU" sz="2400">
                <a:latin typeface="Times New Roman" panose="02020603050405020304" pitchFamily="18" charset="0"/>
              </a:rPr>
              <a:t>c</a:t>
            </a:r>
            <a:r>
              <a:rPr lang="en-US" altLang="ru-RU" sz="2400" baseline="0">
                <a:latin typeface="Times New Roman" panose="02020603050405020304" pitchFamily="18" charset="0"/>
              </a:rPr>
              <a:t>(t)</a:t>
            </a:r>
            <a:r>
              <a:rPr lang="en-US" altLang="ru-RU" sz="2400" i="1" baseline="0">
                <a:latin typeface="Times New Roman" panose="02020603050405020304" pitchFamily="18" charset="0"/>
              </a:rPr>
              <a:t> </a:t>
            </a:r>
            <a:r>
              <a:rPr lang="ru-RU" altLang="ru-RU" sz="2400" baseline="0">
                <a:latin typeface="Times New Roman" panose="02020603050405020304" pitchFamily="18" charset="0"/>
              </a:rPr>
              <a:t>резервированной системы с постоянно включенным резервом. По определению интенсивности отказов имеем:</a:t>
            </a:r>
          </a:p>
        </p:txBody>
      </p:sp>
      <p:pic>
        <p:nvPicPr>
          <p:cNvPr id="1556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292600"/>
            <a:ext cx="7056437"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0"/>
            <a:ext cx="8229600" cy="333375"/>
          </a:xfrm>
        </p:spPr>
        <p:txBody>
          <a:bodyPr/>
          <a:lstStyle/>
          <a:p>
            <a:pPr eaLnBrk="1" hangingPunct="1"/>
            <a:r>
              <a:rPr lang="ru-RU" altLang="ru-RU" sz="1800" smtClean="0">
                <a:latin typeface="Times New Roman" panose="02020603050405020304" pitchFamily="18" charset="0"/>
              </a:rPr>
              <a:t>Надежность систем с нагруженным резервом</a:t>
            </a:r>
          </a:p>
        </p:txBody>
      </p:sp>
      <p:sp>
        <p:nvSpPr>
          <p:cNvPr id="156675" name="Rectangle 3"/>
          <p:cNvSpPr>
            <a:spLocks noGrp="1" noChangeArrowheads="1"/>
          </p:cNvSpPr>
          <p:nvPr>
            <p:ph type="body" idx="1"/>
          </p:nvPr>
        </p:nvSpPr>
        <p:spPr>
          <a:xfrm>
            <a:off x="0" y="476250"/>
            <a:ext cx="9144000" cy="6381750"/>
          </a:xfrm>
        </p:spPr>
        <p:txBody>
          <a:bodyPr/>
          <a:lstStyle/>
          <a:p>
            <a:pPr algn="just" eaLnBrk="1" hangingPunct="1">
              <a:buFontTx/>
              <a:buNone/>
            </a:pPr>
            <a:r>
              <a:rPr lang="ru-RU" altLang="ru-RU" smtClean="0"/>
              <a:t>	</a:t>
            </a:r>
            <a:r>
              <a:rPr lang="ru-RU" altLang="ru-RU" sz="2400" smtClean="0">
                <a:latin typeface="Times New Roman" panose="02020603050405020304" pitchFamily="18" charset="0"/>
              </a:rPr>
              <a:t>Для экспоненциального закона распределения наработок имеем</a:t>
            </a:r>
          </a:p>
          <a:p>
            <a:pPr algn="just" eaLnBrk="1" hangingPunct="1">
              <a:buFontTx/>
              <a:buNone/>
            </a:pPr>
            <a:endParaRPr lang="en-US" altLang="ru-RU" sz="2400" smtClean="0">
              <a:latin typeface="Times New Roman" panose="02020603050405020304" pitchFamily="18" charset="0"/>
            </a:endParaRPr>
          </a:p>
          <a:p>
            <a:pPr algn="just" eaLnBrk="1" hangingPunct="1">
              <a:buFontTx/>
              <a:buNone/>
            </a:pPr>
            <a:endParaRPr lang="en-US" altLang="ru-RU" sz="2400" smtClean="0">
              <a:latin typeface="Times New Roman" panose="02020603050405020304" pitchFamily="18" charset="0"/>
            </a:endParaRPr>
          </a:p>
          <a:p>
            <a:pPr algn="just" eaLnBrk="1" hangingPunct="1">
              <a:buFontTx/>
              <a:buNone/>
            </a:pPr>
            <a:r>
              <a:rPr lang="en-US" altLang="ru-RU" sz="2400" smtClean="0">
                <a:latin typeface="Times New Roman" panose="02020603050405020304" pitchFamily="18" charset="0"/>
              </a:rPr>
              <a:t>	</a:t>
            </a:r>
            <a:r>
              <a:rPr lang="ru-RU" altLang="ru-RU" sz="2400" smtClean="0">
                <a:latin typeface="Times New Roman" panose="02020603050405020304" pitchFamily="18" charset="0"/>
              </a:rPr>
              <a:t>Расчетные формулы для случая равнонадежных систем и постоянной интенсивности отказов элементов </a:t>
            </a:r>
            <a:r>
              <a:rPr lang="el-GR" altLang="ru-RU" sz="2400" smtClean="0">
                <a:latin typeface="Times New Roman" panose="02020603050405020304" pitchFamily="18" charset="0"/>
                <a:cs typeface="Times New Roman" panose="02020603050405020304" pitchFamily="18" charset="0"/>
              </a:rPr>
              <a:t>λ</a:t>
            </a:r>
            <a:r>
              <a:rPr lang="ru-RU" altLang="ru-RU" sz="2400" baseline="-16000" smtClean="0">
                <a:latin typeface="Times New Roman" panose="02020603050405020304" pitchFamily="18" charset="0"/>
                <a:cs typeface="Times New Roman" panose="02020603050405020304" pitchFamily="18" charset="0"/>
              </a:rPr>
              <a:t>1</a:t>
            </a:r>
            <a:r>
              <a:rPr lang="ru-RU" altLang="ru-RU" sz="2400" smtClean="0">
                <a:latin typeface="Times New Roman" panose="02020603050405020304" pitchFamily="18" charset="0"/>
                <a:cs typeface="Times New Roman" panose="02020603050405020304" pitchFamily="18" charset="0"/>
              </a:rPr>
              <a:t>=</a:t>
            </a:r>
            <a:r>
              <a:rPr lang="el-GR" altLang="ru-RU" sz="2400" smtClean="0">
                <a:latin typeface="Times New Roman" panose="02020603050405020304" pitchFamily="18" charset="0"/>
                <a:cs typeface="Times New Roman" panose="02020603050405020304" pitchFamily="18" charset="0"/>
              </a:rPr>
              <a:t>λ</a:t>
            </a:r>
            <a:r>
              <a:rPr lang="ru-RU" altLang="ru-RU" sz="2400" baseline="-16000" smtClean="0">
                <a:latin typeface="Times New Roman" panose="02020603050405020304" pitchFamily="18" charset="0"/>
                <a:cs typeface="Times New Roman" panose="02020603050405020304" pitchFamily="18" charset="0"/>
              </a:rPr>
              <a:t>2</a:t>
            </a:r>
            <a:r>
              <a:rPr lang="ru-RU" altLang="ru-RU" sz="2400" smtClean="0">
                <a:latin typeface="Times New Roman" panose="02020603050405020304" pitchFamily="18" charset="0"/>
                <a:cs typeface="Times New Roman" panose="02020603050405020304" pitchFamily="18" charset="0"/>
              </a:rPr>
              <a:t>=</a:t>
            </a:r>
            <a:r>
              <a:rPr lang="el-GR" altLang="ru-RU" sz="2400" smtClean="0">
                <a:latin typeface="Times New Roman" panose="02020603050405020304" pitchFamily="18" charset="0"/>
                <a:cs typeface="Times New Roman" panose="02020603050405020304" pitchFamily="18" charset="0"/>
              </a:rPr>
              <a:t>λ</a:t>
            </a:r>
            <a:r>
              <a:rPr lang="en-US" altLang="ru-RU" sz="2400" baseline="-16000" smtClean="0">
                <a:latin typeface="Times New Roman" panose="02020603050405020304" pitchFamily="18" charset="0"/>
                <a:cs typeface="Times New Roman" panose="02020603050405020304" pitchFamily="18" charset="0"/>
              </a:rPr>
              <a:t>m</a:t>
            </a:r>
            <a:r>
              <a:rPr lang="ru-RU" altLang="ru-RU" sz="2400" smtClean="0">
                <a:latin typeface="Times New Roman" panose="02020603050405020304" pitchFamily="18" charset="0"/>
              </a:rPr>
              <a:t>. В этом случае вероятность безотказной работы системы определяется по формуле:</a:t>
            </a:r>
          </a:p>
        </p:txBody>
      </p:sp>
      <p:pic>
        <p:nvPicPr>
          <p:cNvPr id="156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052513"/>
            <a:ext cx="280828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981075"/>
            <a:ext cx="1871662"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3429000"/>
            <a:ext cx="547211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9" name="Rectangle 8"/>
          <p:cNvSpPr>
            <a:spLocks noChangeArrowheads="1"/>
          </p:cNvSpPr>
          <p:nvPr/>
        </p:nvSpPr>
        <p:spPr bwMode="auto">
          <a:xfrm>
            <a:off x="0" y="4221163"/>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latin typeface="Times New Roman" panose="02020603050405020304" pitchFamily="18" charset="0"/>
              </a:rPr>
              <a:t>Выражение для интенсивности отказов системы легко получить из соотношения:</a:t>
            </a:r>
          </a:p>
        </p:txBody>
      </p:sp>
      <p:pic>
        <p:nvPicPr>
          <p:cNvPr id="15668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5229225"/>
            <a:ext cx="22320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5084763"/>
            <a:ext cx="460851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68313" y="0"/>
            <a:ext cx="8229600" cy="201613"/>
          </a:xfrm>
        </p:spPr>
        <p:txBody>
          <a:bodyPr/>
          <a:lstStyle/>
          <a:p>
            <a:pPr eaLnBrk="1" hangingPunct="1"/>
            <a:r>
              <a:rPr lang="ru-RU" altLang="ru-RU" sz="1800" smtClean="0">
                <a:latin typeface="Times New Roman" panose="02020603050405020304" pitchFamily="18" charset="0"/>
              </a:rPr>
              <a:t>Надежность систем с нагруженным резервом</a:t>
            </a:r>
          </a:p>
        </p:txBody>
      </p:sp>
      <p:sp>
        <p:nvSpPr>
          <p:cNvPr id="157699" name="Rectangle 10"/>
          <p:cNvSpPr>
            <a:spLocks noChangeArrowheads="1"/>
          </p:cNvSpPr>
          <p:nvPr/>
        </p:nvSpPr>
        <p:spPr bwMode="auto">
          <a:xfrm>
            <a:off x="0" y="33337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latin typeface="Times New Roman" panose="02020603050405020304" pitchFamily="18" charset="0"/>
              </a:rPr>
              <a:t>Средняя  наработка до  отказа резервированной  системы  из </a:t>
            </a:r>
            <a:r>
              <a:rPr lang="en-US" altLang="ru-RU" sz="2400" i="1" baseline="0">
                <a:latin typeface="Times New Roman" panose="02020603050405020304" pitchFamily="18" charset="0"/>
              </a:rPr>
              <a:t>m </a:t>
            </a:r>
            <a:r>
              <a:rPr lang="ru-RU" altLang="ru-RU" sz="2400" baseline="0">
                <a:latin typeface="Times New Roman" panose="02020603050405020304" pitchFamily="18" charset="0"/>
              </a:rPr>
              <a:t>равнонадежных элементов</a:t>
            </a:r>
          </a:p>
        </p:txBody>
      </p:sp>
      <p:pic>
        <p:nvPicPr>
          <p:cNvPr id="15770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196975"/>
            <a:ext cx="5976938"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1" name="Rectangle 13"/>
          <p:cNvSpPr>
            <a:spLocks noChangeArrowheads="1"/>
          </p:cNvSpPr>
          <p:nvPr/>
        </p:nvSpPr>
        <p:spPr bwMode="auto">
          <a:xfrm>
            <a:off x="0" y="19891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latin typeface="Times New Roman" panose="02020603050405020304" pitchFamily="18" charset="0"/>
              </a:rPr>
              <a:t>При больших </a:t>
            </a:r>
            <a:r>
              <a:rPr lang="en-US" altLang="ru-RU" sz="2400" i="1" baseline="0">
                <a:latin typeface="Times New Roman" panose="02020603050405020304" pitchFamily="18" charset="0"/>
              </a:rPr>
              <a:t>m </a:t>
            </a:r>
            <a:r>
              <a:rPr lang="ru-RU" altLang="ru-RU" sz="2400" baseline="0">
                <a:latin typeface="Times New Roman" panose="02020603050405020304" pitchFamily="18" charset="0"/>
              </a:rPr>
              <a:t>величину </a:t>
            </a:r>
            <a:r>
              <a:rPr lang="en-US" altLang="ru-RU" sz="2400" i="1" baseline="0">
                <a:latin typeface="Times New Roman" panose="02020603050405020304" pitchFamily="18" charset="0"/>
              </a:rPr>
              <a:t>t</a:t>
            </a:r>
            <a:r>
              <a:rPr lang="en-US" altLang="ru-RU" sz="2400" i="1" baseline="24000">
                <a:latin typeface="Times New Roman" panose="02020603050405020304" pitchFamily="18" charset="0"/>
              </a:rPr>
              <a:t>c</a:t>
            </a:r>
            <a:r>
              <a:rPr lang="en-US" altLang="ru-RU" sz="2400" i="1">
                <a:latin typeface="Times New Roman" panose="02020603050405020304" pitchFamily="18" charset="0"/>
              </a:rPr>
              <a:t>H</a:t>
            </a:r>
            <a:r>
              <a:rPr lang="en-US" altLang="ru-RU" sz="2400" i="1" baseline="0">
                <a:latin typeface="Times New Roman" panose="02020603050405020304" pitchFamily="18" charset="0"/>
              </a:rPr>
              <a:t> </a:t>
            </a:r>
            <a:r>
              <a:rPr lang="ru-RU" altLang="ru-RU" sz="2400" baseline="0">
                <a:latin typeface="Times New Roman" panose="02020603050405020304" pitchFamily="18" charset="0"/>
              </a:rPr>
              <a:t>можно приближенно найти по формуле</a:t>
            </a:r>
          </a:p>
        </p:txBody>
      </p:sp>
      <p:pic>
        <p:nvPicPr>
          <p:cNvPr id="15770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708275"/>
            <a:ext cx="29527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0" y="3984625"/>
            <a:ext cx="2667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4" name="Rectangle 18"/>
          <p:cNvSpPr>
            <a:spLocks noChangeArrowheads="1"/>
          </p:cNvSpPr>
          <p:nvPr/>
        </p:nvSpPr>
        <p:spPr bwMode="auto">
          <a:xfrm>
            <a:off x="0" y="3357563"/>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solidFill>
                  <a:srgbClr val="000000"/>
                </a:solidFill>
                <a:latin typeface="Times New Roman" panose="02020603050405020304" pitchFamily="18" charset="0"/>
                <a:cs typeface="Times New Roman" panose="02020603050405020304" pitchFamily="18" charset="0"/>
              </a:rPr>
              <a:t>Графики изменения</a:t>
            </a:r>
            <a:r>
              <a:rPr lang="en-US" altLang="ru-RU" sz="2400" baseline="0">
                <a:solidFill>
                  <a:srgbClr val="000000"/>
                </a:solidFill>
                <a:latin typeface="Times New Roman" panose="02020603050405020304" pitchFamily="18" charset="0"/>
                <a:cs typeface="Times New Roman" panose="02020603050405020304" pitchFamily="18" charset="0"/>
              </a:rPr>
              <a:t> </a:t>
            </a:r>
            <a:r>
              <a:rPr lang="en-US" altLang="ru-RU" sz="2400" baseline="0">
                <a:solidFill>
                  <a:srgbClr val="000000"/>
                </a:solidFill>
                <a:latin typeface="Times New Roman" panose="02020603050405020304" pitchFamily="18" charset="0"/>
              </a:rPr>
              <a:t>Pc(t) </a:t>
            </a:r>
            <a:r>
              <a:rPr lang="ru-RU" altLang="ru-RU" sz="2400" baseline="0">
                <a:solidFill>
                  <a:srgbClr val="000000"/>
                </a:solidFill>
                <a:latin typeface="Times New Roman" panose="02020603050405020304" pitchFamily="18" charset="0"/>
              </a:rPr>
              <a:t>и </a:t>
            </a:r>
            <a:r>
              <a:rPr lang="el-GR" altLang="ru-RU" sz="2400" baseline="0">
                <a:solidFill>
                  <a:srgbClr val="000000"/>
                </a:solidFill>
                <a:latin typeface="Times New Roman" panose="02020603050405020304" pitchFamily="18" charset="0"/>
                <a:cs typeface="Times New Roman" panose="02020603050405020304" pitchFamily="18" charset="0"/>
              </a:rPr>
              <a:t>λ</a:t>
            </a:r>
            <a:r>
              <a:rPr lang="en-US" altLang="ru-RU" sz="2400" baseline="0">
                <a:solidFill>
                  <a:srgbClr val="000000"/>
                </a:solidFill>
                <a:latin typeface="Times New Roman" panose="02020603050405020304" pitchFamily="18" charset="0"/>
              </a:rPr>
              <a:t>c(t) </a:t>
            </a:r>
            <a:r>
              <a:rPr lang="ru-RU" altLang="ru-RU" sz="2400" baseline="0">
                <a:solidFill>
                  <a:srgbClr val="000000"/>
                </a:solidFill>
                <a:latin typeface="Times New Roman" panose="02020603050405020304" pitchFamily="18" charset="0"/>
              </a:rPr>
              <a:t>в   зависимости   от кратности резервирования и длительности работы системы представлены на рис</a:t>
            </a:r>
            <a:r>
              <a:rPr lang="ru-RU" altLang="ru-RU" sz="2400">
                <a:solidFill>
                  <a:srgbClr val="000000"/>
                </a:solidFill>
                <a:latin typeface="Times New Roman" panose="02020603050405020304" pitchFamily="18" charset="0"/>
              </a:rPr>
              <a:t>.</a:t>
            </a:r>
            <a:r>
              <a:rPr lang="ru-RU" altLang="ru-RU" sz="2400" baseline="0">
                <a:solidFill>
                  <a:srgbClr val="000000"/>
                </a:solidFill>
                <a:latin typeface="Times New Roman" panose="02020603050405020304" pitchFamily="18" charset="0"/>
                <a:cs typeface="Times New Roman" panose="02020603050405020304" pitchFamily="18" charset="0"/>
              </a:rPr>
              <a:t> </a:t>
            </a:r>
          </a:p>
        </p:txBody>
      </p:sp>
      <p:pic>
        <p:nvPicPr>
          <p:cNvPr id="15770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81525"/>
            <a:ext cx="9144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0"/>
            <a:ext cx="8229600" cy="404813"/>
          </a:xfrm>
        </p:spPr>
        <p:txBody>
          <a:bodyPr/>
          <a:lstStyle/>
          <a:p>
            <a:pPr eaLnBrk="1" hangingPunct="1"/>
            <a:r>
              <a:rPr lang="ru-RU" altLang="ru-RU" sz="2000" smtClean="0">
                <a:latin typeface="Times New Roman" panose="02020603050405020304" pitchFamily="18" charset="0"/>
              </a:rPr>
              <a:t>Надежность систем с нагруженным резервом</a:t>
            </a:r>
          </a:p>
        </p:txBody>
      </p:sp>
      <p:sp>
        <p:nvSpPr>
          <p:cNvPr id="158723" name="Rectangle 3"/>
          <p:cNvSpPr>
            <a:spLocks noGrp="1" noChangeArrowheads="1"/>
          </p:cNvSpPr>
          <p:nvPr>
            <p:ph type="body" idx="1"/>
          </p:nvPr>
        </p:nvSpPr>
        <p:spPr>
          <a:xfrm>
            <a:off x="0" y="549275"/>
            <a:ext cx="9144000" cy="6308725"/>
          </a:xfrm>
        </p:spPr>
        <p:txBody>
          <a:bodyPr/>
          <a:lstStyle/>
          <a:p>
            <a:pPr algn="just" eaLnBrk="1" hangingPunct="1">
              <a:buFontTx/>
              <a:buNone/>
            </a:pPr>
            <a:r>
              <a:rPr lang="ru-RU" altLang="ru-RU" sz="2400" smtClean="0">
                <a:latin typeface="Times New Roman" panose="02020603050405020304" pitchFamily="18" charset="0"/>
              </a:rPr>
              <a:t>Графики показывают, что постоянное резервирование эффективно на начальном участке работы системы, когда </a:t>
            </a:r>
            <a:r>
              <a:rPr lang="en-US" altLang="ru-RU" sz="2400" smtClean="0">
                <a:latin typeface="Times New Roman" panose="02020603050405020304" pitchFamily="18" charset="0"/>
              </a:rPr>
              <a:t>t</a:t>
            </a:r>
            <a:r>
              <a:rPr lang="en-US" altLang="ru-RU" sz="2400" smtClean="0">
                <a:latin typeface="Times New Roman" panose="02020603050405020304" pitchFamily="18" charset="0"/>
                <a:cs typeface="Times New Roman" panose="02020603050405020304" pitchFamily="18" charset="0"/>
              </a:rPr>
              <a:t>≤</a:t>
            </a:r>
            <a:r>
              <a:rPr lang="el-GR" altLang="ru-RU" sz="2400" smtClean="0">
                <a:latin typeface="Times New Roman" panose="02020603050405020304" pitchFamily="18" charset="0"/>
                <a:cs typeface="Times New Roman" panose="02020603050405020304" pitchFamily="18" charset="0"/>
              </a:rPr>
              <a:t>τ</a:t>
            </a:r>
          </a:p>
        </p:txBody>
      </p:sp>
      <p:sp>
        <p:nvSpPr>
          <p:cNvPr id="158724" name="Rectangle 4"/>
          <p:cNvSpPr>
            <a:spLocks noChangeArrowheads="1"/>
          </p:cNvSpPr>
          <p:nvPr/>
        </p:nvSpPr>
        <p:spPr bwMode="auto">
          <a:xfrm>
            <a:off x="0" y="2085975"/>
            <a:ext cx="91440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latin typeface="Times New Roman" panose="02020603050405020304" pitchFamily="18" charset="0"/>
              </a:rPr>
              <a:t>Анализ формулы для   равнонадежных  элементов   со   средней   наработкой </a:t>
            </a:r>
            <a:r>
              <a:rPr lang="en-US" altLang="ru-RU" sz="2400" baseline="0">
                <a:latin typeface="Times New Roman" panose="02020603050405020304" pitchFamily="18" charset="0"/>
              </a:rPr>
              <a:t>t</a:t>
            </a:r>
            <a:r>
              <a:rPr lang="ru-RU" altLang="ru-RU" sz="2400">
                <a:latin typeface="Times New Roman" panose="02020603050405020304" pitchFamily="18" charset="0"/>
              </a:rPr>
              <a:t>н</a:t>
            </a:r>
            <a:r>
              <a:rPr lang="ru-RU" altLang="ru-RU" sz="2400" baseline="0">
                <a:latin typeface="Times New Roman" panose="02020603050405020304" pitchFamily="18" charset="0"/>
              </a:rPr>
              <a:t>, показывает, что при малых </a:t>
            </a:r>
            <a:r>
              <a:rPr lang="en-US" altLang="ru-RU" sz="2400" baseline="0">
                <a:latin typeface="Times New Roman" panose="02020603050405020304" pitchFamily="18" charset="0"/>
              </a:rPr>
              <a:t>m </a:t>
            </a:r>
            <a:r>
              <a:rPr lang="ru-RU" altLang="ru-RU" sz="2400" baseline="0">
                <a:latin typeface="Times New Roman" panose="02020603050405020304" pitchFamily="18" charset="0"/>
              </a:rPr>
              <a:t>добавление каждого нового резервного элемента заметно увеличивает </a:t>
            </a:r>
            <a:r>
              <a:rPr lang="en-US" altLang="ru-RU" sz="2400" baseline="0">
                <a:latin typeface="Times New Roman" panose="02020603050405020304" pitchFamily="18" charset="0"/>
              </a:rPr>
              <a:t>t</a:t>
            </a:r>
            <a:r>
              <a:rPr lang="en-US" altLang="ru-RU" sz="2400" baseline="20000">
                <a:latin typeface="Times New Roman" panose="02020603050405020304" pitchFamily="18" charset="0"/>
              </a:rPr>
              <a:t>c</a:t>
            </a:r>
            <a:r>
              <a:rPr lang="ru-RU" altLang="ru-RU" sz="2400">
                <a:latin typeface="Times New Roman" panose="02020603050405020304" pitchFamily="18" charset="0"/>
              </a:rPr>
              <a:t>н</a:t>
            </a:r>
            <a:r>
              <a:rPr lang="ru-RU" altLang="ru-RU" sz="2400" baseline="0">
                <a:latin typeface="Times New Roman" panose="02020603050405020304" pitchFamily="18" charset="0"/>
              </a:rPr>
              <a:t>.</a:t>
            </a:r>
            <a:endParaRPr lang="en-US" altLang="ru-RU" sz="2400" baseline="0">
              <a:latin typeface="Times New Roman" panose="02020603050405020304" pitchFamily="18" charset="0"/>
            </a:endParaRPr>
          </a:p>
          <a:p>
            <a:pPr algn="just" eaLnBrk="1" hangingPunct="1"/>
            <a:r>
              <a:rPr lang="ru-RU" altLang="ru-RU"/>
              <a:t> </a:t>
            </a:r>
            <a:endParaRPr lang="en-US" altLang="ru-RU"/>
          </a:p>
          <a:p>
            <a:pPr algn="just" eaLnBrk="1" hangingPunct="1"/>
            <a:r>
              <a:rPr lang="ru-RU" altLang="ru-RU" sz="2400" baseline="0">
                <a:latin typeface="Times New Roman" panose="02020603050405020304" pitchFamily="18" charset="0"/>
              </a:rPr>
              <a:t>Непосредственными расчетами можно получить относительные значения </a:t>
            </a:r>
            <a:r>
              <a:rPr lang="en-US" altLang="ru-RU" sz="2400" baseline="0">
                <a:latin typeface="Times New Roman" panose="02020603050405020304" pitchFamily="18" charset="0"/>
              </a:rPr>
              <a:t>t</a:t>
            </a:r>
            <a:r>
              <a:rPr lang="en-US" altLang="ru-RU" sz="2400" baseline="20000">
                <a:latin typeface="Times New Roman" panose="02020603050405020304" pitchFamily="18" charset="0"/>
              </a:rPr>
              <a:t>c</a:t>
            </a:r>
            <a:r>
              <a:rPr lang="ru-RU" altLang="ru-RU" sz="2400">
                <a:latin typeface="Times New Roman" panose="02020603050405020304" pitchFamily="18" charset="0"/>
              </a:rPr>
              <a:t>н</a:t>
            </a:r>
            <a:r>
              <a:rPr lang="en-US" altLang="ru-RU" sz="2400" baseline="0">
                <a:latin typeface="Times New Roman" panose="02020603050405020304" pitchFamily="18" charset="0"/>
              </a:rPr>
              <a:t>/ t</a:t>
            </a:r>
            <a:r>
              <a:rPr lang="ru-RU" altLang="ru-RU" sz="2400">
                <a:latin typeface="Times New Roman" panose="02020603050405020304" pitchFamily="18" charset="0"/>
              </a:rPr>
              <a:t>н</a:t>
            </a:r>
            <a:r>
              <a:rPr lang="ru-RU" altLang="ru-RU" sz="2400" baseline="0">
                <a:latin typeface="Times New Roman" panose="02020603050405020304" pitchFamily="18" charset="0"/>
              </a:rPr>
              <a:t> и показатель эффективности резервирования </a:t>
            </a:r>
            <a:r>
              <a:rPr lang="en-US" altLang="ru-RU" sz="2400" baseline="0">
                <a:latin typeface="Times New Roman" panose="02020603050405020304" pitchFamily="18" charset="0"/>
              </a:rPr>
              <a:t>Q</a:t>
            </a:r>
            <a:r>
              <a:rPr lang="en-US" altLang="ru-RU"/>
              <a:t>t</a:t>
            </a:r>
            <a:r>
              <a:rPr lang="ru-RU" altLang="ru-RU"/>
              <a:t>н </a:t>
            </a:r>
            <a:r>
              <a:rPr lang="ru-RU" altLang="ru-RU" sz="2400" baseline="0">
                <a:latin typeface="Times New Roman" panose="02020603050405020304" pitchFamily="18" charset="0"/>
              </a:rPr>
              <a:t>как функции числа элементов </a:t>
            </a:r>
            <a:r>
              <a:rPr lang="en-US" altLang="ru-RU" sz="2400" baseline="0">
                <a:latin typeface="Times New Roman" panose="02020603050405020304" pitchFamily="18" charset="0"/>
              </a:rPr>
              <a:t>m.</a:t>
            </a:r>
            <a:r>
              <a:rPr lang="ru-RU" altLang="ru-RU"/>
              <a:t> </a:t>
            </a:r>
            <a:endParaRPr lang="en-US" altLang="ru-RU"/>
          </a:p>
          <a:p>
            <a:pPr algn="just" eaLnBrk="1" hangingPunct="1"/>
            <a:r>
              <a:rPr lang="en-US" altLang="ru-RU" sz="2400" baseline="0">
                <a:latin typeface="Times New Roman" panose="02020603050405020304" pitchFamily="18" charset="0"/>
              </a:rPr>
              <a:t>t</a:t>
            </a:r>
            <a:r>
              <a:rPr lang="en-US" altLang="ru-RU" sz="2400" baseline="20000">
                <a:latin typeface="Times New Roman" panose="02020603050405020304" pitchFamily="18" charset="0"/>
              </a:rPr>
              <a:t>c</a:t>
            </a:r>
            <a:r>
              <a:rPr lang="ru-RU" altLang="ru-RU" sz="2400">
                <a:latin typeface="Times New Roman" panose="02020603050405020304" pitchFamily="18" charset="0"/>
              </a:rPr>
              <a:t>н</a:t>
            </a:r>
            <a:r>
              <a:rPr lang="en-US" altLang="ru-RU" sz="2400" baseline="0">
                <a:latin typeface="Times New Roman" panose="02020603050405020304" pitchFamily="18" charset="0"/>
              </a:rPr>
              <a:t>/ t</a:t>
            </a:r>
            <a:r>
              <a:rPr lang="ru-RU" altLang="ru-RU" sz="2400">
                <a:latin typeface="Times New Roman" panose="02020603050405020304" pitchFamily="18" charset="0"/>
              </a:rPr>
              <a:t>н</a:t>
            </a:r>
            <a:r>
              <a:rPr lang="en-US" altLang="ru-RU" sz="2400">
                <a:latin typeface="Times New Roman" panose="02020603050405020304" pitchFamily="18" charset="0"/>
              </a:rPr>
              <a:t> </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относительная средняя наработка до отказа системы;</a:t>
            </a:r>
            <a:r>
              <a:rPr lang="ru-RU" altLang="ru-RU"/>
              <a:t> </a:t>
            </a:r>
            <a:endParaRPr lang="en-US" altLang="ru-RU"/>
          </a:p>
          <a:p>
            <a:pPr algn="just" eaLnBrk="1" hangingPunct="1"/>
            <a:r>
              <a:rPr lang="en-US" altLang="ru-RU" sz="2000" baseline="0">
                <a:latin typeface="Times New Roman" panose="02020603050405020304" pitchFamily="18" charset="0"/>
              </a:rPr>
              <a:t>Q </a:t>
            </a:r>
            <a:r>
              <a:rPr lang="en-US" altLang="ru-RU" sz="2000">
                <a:latin typeface="Times New Roman" panose="02020603050405020304" pitchFamily="18" charset="0"/>
              </a:rPr>
              <a:t>t</a:t>
            </a:r>
            <a:r>
              <a:rPr lang="ru-RU" altLang="ru-RU" sz="2000">
                <a:latin typeface="Times New Roman" panose="02020603050405020304" pitchFamily="18" charset="0"/>
              </a:rPr>
              <a:t>н</a:t>
            </a:r>
            <a:r>
              <a:rPr lang="en-US" altLang="ru-RU" sz="2000">
                <a:latin typeface="Times New Roman" panose="02020603050405020304" pitchFamily="18" charset="0"/>
              </a:rPr>
              <a:t> </a:t>
            </a:r>
            <a:r>
              <a:rPr lang="en-US" altLang="ru-RU" sz="2000" baseline="0">
                <a:latin typeface="Times New Roman" panose="02020603050405020304" pitchFamily="18" charset="0"/>
              </a:rPr>
              <a:t>-</a:t>
            </a:r>
            <a:r>
              <a:rPr lang="ru-RU" altLang="ru-RU" sz="2000" baseline="0">
                <a:latin typeface="Times New Roman" panose="02020603050405020304" pitchFamily="18" charset="0"/>
              </a:rPr>
              <a:t> относительный показатель эффективности резервирования</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по параметру </a:t>
            </a:r>
            <a:r>
              <a:rPr lang="en-US" altLang="ru-RU" sz="2400" baseline="0">
                <a:latin typeface="Times New Roman" panose="02020603050405020304" pitchFamily="18" charset="0"/>
              </a:rPr>
              <a:t>t</a:t>
            </a:r>
            <a:r>
              <a:rPr lang="en-US" altLang="ru-RU" sz="2400" baseline="20000">
                <a:latin typeface="Times New Roman" panose="02020603050405020304" pitchFamily="18" charset="0"/>
              </a:rPr>
              <a:t>c</a:t>
            </a:r>
            <a:r>
              <a:rPr lang="en-US" altLang="ru-RU" sz="2400">
                <a:latin typeface="Times New Roman" panose="02020603050405020304" pitchFamily="18" charset="0"/>
              </a:rPr>
              <a:t>H</a:t>
            </a:r>
            <a:r>
              <a:rPr lang="ru-RU" altLang="ru-RU"/>
              <a:t>;</a:t>
            </a:r>
          </a:p>
        </p:txBody>
      </p:sp>
      <p:pic>
        <p:nvPicPr>
          <p:cNvPr id="158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268413"/>
            <a:ext cx="18002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5373688"/>
            <a:ext cx="36718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7" name="Rectangle 21"/>
          <p:cNvSpPr>
            <a:spLocks noChangeArrowheads="1"/>
          </p:cNvSpPr>
          <p:nvPr/>
        </p:nvSpPr>
        <p:spPr bwMode="auto">
          <a:xfrm>
            <a:off x="0" y="6015038"/>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Ц(</a:t>
            </a:r>
            <a:r>
              <a:rPr lang="en-US" altLang="ru-RU" sz="2000" baseline="0">
                <a:latin typeface="Times New Roman" panose="02020603050405020304" pitchFamily="18" charset="0"/>
              </a:rPr>
              <a:t>m</a:t>
            </a:r>
            <a:r>
              <a:rPr lang="ru-RU" altLang="ru-RU" sz="2000" baseline="0">
                <a:latin typeface="Times New Roman" panose="02020603050405020304" pitchFamily="18" charset="0"/>
              </a:rPr>
              <a:t>) = </a:t>
            </a:r>
            <a:r>
              <a:rPr lang="ru-RU" altLang="ru-RU" baseline="0"/>
              <a:t>Ц</a:t>
            </a:r>
            <a:r>
              <a:rPr lang="ru-RU" altLang="ru-RU"/>
              <a:t>с</a:t>
            </a:r>
            <a:r>
              <a:rPr lang="ru-RU" altLang="ru-RU" baseline="0"/>
              <a:t>(</a:t>
            </a:r>
            <a:r>
              <a:rPr lang="en-US" altLang="ru-RU" baseline="0"/>
              <a:t>m</a:t>
            </a:r>
            <a:r>
              <a:rPr lang="ru-RU" altLang="ru-RU" baseline="0"/>
              <a:t>)/Ц</a:t>
            </a:r>
            <a:r>
              <a:rPr lang="ru-RU" altLang="ru-RU"/>
              <a:t>э </a:t>
            </a:r>
            <a:r>
              <a:rPr lang="ru-RU" altLang="ru-RU" sz="2000" baseline="0">
                <a:latin typeface="Times New Roman" panose="02020603050405020304" pitchFamily="18" charset="0"/>
              </a:rPr>
              <a:t>-    относительная    стоимость    резервированной    системы,</a:t>
            </a:r>
            <a:r>
              <a:rPr lang="ru-RU" altLang="ru-RU"/>
              <a:t> </a:t>
            </a:r>
          </a:p>
          <a:p>
            <a:pPr eaLnBrk="1" hangingPunct="1"/>
            <a:r>
              <a:rPr lang="ru-RU" altLang="ru-RU" baseline="0"/>
              <a:t>Ц</a:t>
            </a:r>
            <a:r>
              <a:rPr lang="ru-RU" altLang="ru-RU"/>
              <a:t>с</a:t>
            </a:r>
            <a:r>
              <a:rPr lang="ru-RU" altLang="ru-RU" baseline="0"/>
              <a:t>(</a:t>
            </a:r>
            <a:r>
              <a:rPr lang="en-US" altLang="ru-RU" baseline="0"/>
              <a:t>m</a:t>
            </a:r>
            <a:r>
              <a:rPr lang="ru-RU" altLang="ru-RU" baseline="0"/>
              <a:t>)-</a:t>
            </a:r>
            <a:r>
              <a:rPr lang="ru-RU" altLang="ru-RU" sz="2000" baseline="0">
                <a:latin typeface="Times New Roman" panose="02020603050405020304" pitchFamily="18" charset="0"/>
              </a:rPr>
              <a:t>относительная стоимость системы из </a:t>
            </a:r>
            <a:r>
              <a:rPr lang="ru-RU" altLang="ru-RU" sz="2000" i="1" baseline="0">
                <a:latin typeface="Times New Roman" panose="02020603050405020304" pitchFamily="18" charset="0"/>
              </a:rPr>
              <a:t>т </a:t>
            </a:r>
            <a:r>
              <a:rPr lang="ru-RU" altLang="ru-RU" sz="2000" baseline="0">
                <a:latin typeface="Times New Roman" panose="02020603050405020304" pitchFamily="18" charset="0"/>
              </a:rPr>
              <a:t>элементов стоимостью </a:t>
            </a:r>
            <a:r>
              <a:rPr lang="ru-RU" altLang="ru-RU" sz="2000" i="1" baseline="0">
                <a:latin typeface="Times New Roman" panose="02020603050405020304" pitchFamily="18" charset="0"/>
              </a:rPr>
              <a:t>Цэ </a:t>
            </a:r>
            <a:r>
              <a:rPr lang="ru-RU" altLang="ru-RU" sz="2000" baseline="0">
                <a:latin typeface="Times New Roman" panose="02020603050405020304" pitchFamily="18" charset="0"/>
              </a:rPr>
              <a:t>каждый.</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188913"/>
            <a:ext cx="8229600" cy="287337"/>
          </a:xfrm>
        </p:spPr>
        <p:txBody>
          <a:bodyPr/>
          <a:lstStyle/>
          <a:p>
            <a:pPr eaLnBrk="1" hangingPunct="1"/>
            <a:r>
              <a:rPr lang="ru-RU" altLang="ru-RU" sz="1800" smtClean="0">
                <a:latin typeface="Times New Roman" panose="02020603050405020304" pitchFamily="18" charset="0"/>
              </a:rPr>
              <a:t>Надежность систем с нагруженным резервом</a:t>
            </a:r>
          </a:p>
        </p:txBody>
      </p:sp>
      <p:pic>
        <p:nvPicPr>
          <p:cNvPr id="15974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692150"/>
            <a:ext cx="9144000" cy="2232025"/>
          </a:xfrm>
          <a:noFill/>
        </p:spPr>
      </p:pic>
      <p:sp>
        <p:nvSpPr>
          <p:cNvPr id="159748" name="Rectangle 5"/>
          <p:cNvSpPr>
            <a:spLocks noChangeArrowheads="1"/>
          </p:cNvSpPr>
          <p:nvPr/>
        </p:nvSpPr>
        <p:spPr bwMode="auto">
          <a:xfrm>
            <a:off x="0" y="2882900"/>
            <a:ext cx="91440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lnSpc>
                <a:spcPct val="120000"/>
              </a:lnSpc>
            </a:pPr>
            <a:r>
              <a:rPr lang="ru-RU" altLang="ru-RU" sz="2400" baseline="0">
                <a:latin typeface="Times New Roman" panose="02020603050405020304" pitchFamily="18" charset="0"/>
              </a:rPr>
              <a:t>При </a:t>
            </a:r>
            <a:r>
              <a:rPr lang="ru-RU" altLang="ru-RU" sz="2400" i="1" baseline="0">
                <a:latin typeface="Times New Roman" panose="02020603050405020304" pitchFamily="18" charset="0"/>
              </a:rPr>
              <a:t>т-</a:t>
            </a:r>
            <a:r>
              <a:rPr lang="ru-RU" altLang="ru-RU" sz="2400" baseline="0">
                <a:latin typeface="Times New Roman" panose="02020603050405020304" pitchFamily="18" charset="0"/>
              </a:rPr>
              <a:t>1</a:t>
            </a:r>
            <a:r>
              <a:rPr lang="ru-RU" altLang="ru-RU" sz="2400" i="1" baseline="0">
                <a:latin typeface="Times New Roman" panose="02020603050405020304" pitchFamily="18" charset="0"/>
              </a:rPr>
              <a:t> </a:t>
            </a:r>
            <a:r>
              <a:rPr lang="ru-RU" altLang="ru-RU" sz="2400" baseline="0">
                <a:latin typeface="Times New Roman" panose="02020603050405020304" pitchFamily="18" charset="0"/>
              </a:rPr>
              <a:t>система нерезервированна и ее </a:t>
            </a:r>
            <a:r>
              <a:rPr lang="en-US" altLang="ru-RU" sz="2400" baseline="0">
                <a:latin typeface="Times New Roman" panose="02020603050405020304" pitchFamily="18" charset="0"/>
              </a:rPr>
              <a:t>t</a:t>
            </a:r>
            <a:r>
              <a:rPr lang="en-US" altLang="ru-RU" sz="2400" baseline="20000">
                <a:latin typeface="Times New Roman" panose="02020603050405020304" pitchFamily="18" charset="0"/>
              </a:rPr>
              <a:t>c</a:t>
            </a:r>
            <a:r>
              <a:rPr lang="ru-RU" altLang="ru-RU" sz="2400">
                <a:latin typeface="Times New Roman" panose="02020603050405020304" pitchFamily="18" charset="0"/>
              </a:rPr>
              <a:t>н</a:t>
            </a:r>
            <a:r>
              <a:rPr lang="ru-RU" altLang="ru-RU" sz="2400" baseline="0">
                <a:latin typeface="Times New Roman" panose="02020603050405020304" pitchFamily="18" charset="0"/>
              </a:rPr>
              <a:t>=</a:t>
            </a:r>
            <a:r>
              <a:rPr lang="en-US" altLang="ru-RU" sz="2400" baseline="0">
                <a:latin typeface="Times New Roman" panose="02020603050405020304" pitchFamily="18" charset="0"/>
              </a:rPr>
              <a:t> t</a:t>
            </a:r>
            <a:r>
              <a:rPr lang="ru-RU" altLang="ru-RU" sz="2400">
                <a:latin typeface="Times New Roman" panose="02020603050405020304" pitchFamily="18" charset="0"/>
              </a:rPr>
              <a:t>н</a:t>
            </a:r>
            <a:r>
              <a:rPr lang="ru-RU" altLang="ru-RU" sz="2400" baseline="0">
                <a:latin typeface="Times New Roman" panose="02020603050405020304" pitchFamily="18" charset="0"/>
              </a:rPr>
              <a:t>. </a:t>
            </a:r>
          </a:p>
          <a:p>
            <a:pPr algn="just" eaLnBrk="1" hangingPunct="1">
              <a:lnSpc>
                <a:spcPct val="120000"/>
              </a:lnSpc>
            </a:pPr>
            <a:r>
              <a:rPr lang="ru-RU" altLang="ru-RU" sz="2400" baseline="0">
                <a:latin typeface="Times New Roman" panose="02020603050405020304" pitchFamily="18" charset="0"/>
              </a:rPr>
              <a:t>При введении одного резервного элемента (</a:t>
            </a:r>
            <a:r>
              <a:rPr lang="en-US" altLang="ru-RU" sz="2400" baseline="0">
                <a:latin typeface="Times New Roman" panose="02020603050405020304" pitchFamily="18" charset="0"/>
              </a:rPr>
              <a:t>m</a:t>
            </a:r>
            <a:r>
              <a:rPr lang="ru-RU" altLang="ru-RU" sz="2400" baseline="0">
                <a:latin typeface="Times New Roman" panose="02020603050405020304" pitchFamily="18" charset="0"/>
              </a:rPr>
              <a:t>=2)</a:t>
            </a:r>
            <a:r>
              <a:rPr lang="ru-RU" altLang="ru-RU" sz="2400" i="1" baseline="0">
                <a:latin typeface="Times New Roman" panose="02020603050405020304" pitchFamily="18" charset="0"/>
              </a:rPr>
              <a:t> </a:t>
            </a:r>
            <a:r>
              <a:rPr lang="ru-RU" altLang="ru-RU" sz="2400" baseline="0">
                <a:latin typeface="Times New Roman" panose="02020603050405020304" pitchFamily="18" charset="0"/>
              </a:rPr>
              <a:t>средняя наработка до отказа системы возрастает в 1,5 раза (а </a:t>
            </a:r>
            <a:r>
              <a:rPr lang="en-US" altLang="ru-RU" sz="2400" baseline="0">
                <a:latin typeface="Times New Roman" panose="02020603050405020304" pitchFamily="18" charset="0"/>
              </a:rPr>
              <a:t>Q</a:t>
            </a:r>
            <a:r>
              <a:rPr lang="en-US" altLang="ru-RU" sz="2400">
                <a:latin typeface="Times New Roman" panose="02020603050405020304" pitchFamily="18" charset="0"/>
              </a:rPr>
              <a:t>t</a:t>
            </a:r>
            <a:r>
              <a:rPr lang="ru-RU" altLang="ru-RU" sz="2400">
                <a:latin typeface="Times New Roman" panose="02020603050405020304" pitchFamily="18" charset="0"/>
              </a:rPr>
              <a:t>н</a:t>
            </a:r>
            <a:r>
              <a:rPr lang="ru-RU" altLang="ru-RU"/>
              <a:t> </a:t>
            </a:r>
            <a:r>
              <a:rPr lang="ru-RU" altLang="ru-RU" sz="2400" baseline="0">
                <a:latin typeface="Times New Roman" panose="02020603050405020304" pitchFamily="18" charset="0"/>
              </a:rPr>
              <a:t>- на 50%). </a:t>
            </a:r>
          </a:p>
          <a:p>
            <a:pPr algn="just" eaLnBrk="1" hangingPunct="1">
              <a:lnSpc>
                <a:spcPct val="120000"/>
              </a:lnSpc>
            </a:pPr>
            <a:r>
              <a:rPr lang="ru-RU" altLang="ru-RU" sz="2400" baseline="0">
                <a:latin typeface="Times New Roman" panose="02020603050405020304" pitchFamily="18" charset="0"/>
              </a:rPr>
              <a:t>Появление двух резервных элементов (</a:t>
            </a:r>
            <a:r>
              <a:rPr lang="en-US" altLang="ru-RU" sz="2400" baseline="0">
                <a:latin typeface="Times New Roman" panose="02020603050405020304" pitchFamily="18" charset="0"/>
              </a:rPr>
              <a:t>m</a:t>
            </a:r>
            <a:r>
              <a:rPr lang="ru-RU" altLang="ru-RU" sz="2400" baseline="0">
                <a:latin typeface="Times New Roman" panose="02020603050405020304" pitchFamily="18" charset="0"/>
              </a:rPr>
              <a:t>=3)</a:t>
            </a:r>
            <a:r>
              <a:rPr lang="ru-RU" altLang="ru-RU" sz="2400" i="1" baseline="0">
                <a:latin typeface="Times New Roman" panose="02020603050405020304" pitchFamily="18" charset="0"/>
              </a:rPr>
              <a:t> </a:t>
            </a:r>
            <a:r>
              <a:rPr lang="ru-RU" altLang="ru-RU" sz="2400" baseline="0">
                <a:latin typeface="Times New Roman" panose="02020603050405020304" pitchFamily="18" charset="0"/>
              </a:rPr>
              <a:t>увеличивает </a:t>
            </a:r>
            <a:r>
              <a:rPr lang="en-US" altLang="ru-RU" sz="2400" baseline="0">
                <a:latin typeface="Times New Roman" panose="02020603050405020304" pitchFamily="18" charset="0"/>
              </a:rPr>
              <a:t>t</a:t>
            </a:r>
            <a:r>
              <a:rPr lang="en-US" altLang="ru-RU" sz="2400" baseline="20000">
                <a:latin typeface="Times New Roman" panose="02020603050405020304" pitchFamily="18" charset="0"/>
              </a:rPr>
              <a:t>c</a:t>
            </a:r>
            <a:r>
              <a:rPr lang="en-US" altLang="ru-RU" sz="2400">
                <a:latin typeface="Times New Roman" panose="02020603050405020304" pitchFamily="18" charset="0"/>
              </a:rPr>
              <a:t>H</a:t>
            </a:r>
            <a:r>
              <a:rPr lang="en-US" altLang="ru-RU" sz="2400" i="1" baseline="0">
                <a:latin typeface="Times New Roman" panose="02020603050405020304" pitchFamily="18" charset="0"/>
              </a:rPr>
              <a:t>  </a:t>
            </a:r>
            <a:r>
              <a:rPr lang="ru-RU" altLang="ru-RU" sz="2400" baseline="0">
                <a:latin typeface="Times New Roman" panose="02020603050405020304" pitchFamily="18" charset="0"/>
              </a:rPr>
              <a:t>в 1,83 раза (по сравнению с </a:t>
            </a:r>
            <a:r>
              <a:rPr lang="en-US" altLang="ru-RU" sz="2400" baseline="0">
                <a:latin typeface="Times New Roman" panose="02020603050405020304" pitchFamily="18" charset="0"/>
              </a:rPr>
              <a:t>t</a:t>
            </a:r>
            <a:r>
              <a:rPr lang="en-US" altLang="ru-RU" sz="2400">
                <a:latin typeface="Times New Roman" panose="02020603050405020304" pitchFamily="18" charset="0"/>
              </a:rPr>
              <a:t>H</a:t>
            </a:r>
            <a:r>
              <a:rPr lang="en-US" altLang="ru-RU" sz="2400" i="1" baseline="0">
                <a:latin typeface="Times New Roman" panose="02020603050405020304" pitchFamily="18" charset="0"/>
              </a:rPr>
              <a:t> </a:t>
            </a:r>
            <a:r>
              <a:rPr lang="ru-RU" altLang="ru-RU" sz="2400" baseline="0">
                <a:latin typeface="Times New Roman" panose="02020603050405020304" pitchFamily="18" charset="0"/>
              </a:rPr>
              <a:t>элемента), но эффективность резервирования возрастает только на 22%.</a:t>
            </a:r>
            <a:endParaRPr lang="en-US" altLang="ru-RU" sz="2400" baseline="0">
              <a:latin typeface="Times New Roman" panose="02020603050405020304" pitchFamily="18" charset="0"/>
            </a:endParaRPr>
          </a:p>
          <a:p>
            <a:pPr algn="just" eaLnBrk="1" hangingPunct="1">
              <a:lnSpc>
                <a:spcPct val="120000"/>
              </a:lnSpc>
            </a:pPr>
            <a:r>
              <a:rPr lang="ru-RU" altLang="ru-RU" sz="2400" baseline="0">
                <a:latin typeface="Times New Roman" panose="02020603050405020304" pitchFamily="18" charset="0"/>
              </a:rPr>
              <a:t>Введение 4 резервных элементов (</a:t>
            </a:r>
            <a:r>
              <a:rPr lang="en-US" altLang="ru-RU" sz="2400" baseline="0">
                <a:latin typeface="Times New Roman" panose="02020603050405020304" pitchFamily="18" charset="0"/>
              </a:rPr>
              <a:t>m</a:t>
            </a:r>
            <a:r>
              <a:rPr lang="ru-RU" altLang="ru-RU" sz="2400" baseline="0">
                <a:latin typeface="Times New Roman" panose="02020603050405020304" pitchFamily="18" charset="0"/>
              </a:rPr>
              <a:t>=5)</a:t>
            </a:r>
            <a:r>
              <a:rPr lang="ru-RU" altLang="ru-RU" sz="2400" i="1" baseline="0">
                <a:latin typeface="Times New Roman" panose="02020603050405020304" pitchFamily="18" charset="0"/>
              </a:rPr>
              <a:t> </a:t>
            </a:r>
            <a:r>
              <a:rPr lang="ru-RU" altLang="ru-RU" sz="2400" baseline="0">
                <a:latin typeface="Times New Roman" panose="02020603050405020304" pitchFamily="18" charset="0"/>
              </a:rPr>
              <a:t>увеличивает </a:t>
            </a:r>
            <a:r>
              <a:rPr lang="en-US" altLang="ru-RU" sz="2400" baseline="0">
                <a:latin typeface="Times New Roman" panose="02020603050405020304" pitchFamily="18" charset="0"/>
              </a:rPr>
              <a:t>t</a:t>
            </a:r>
            <a:r>
              <a:rPr lang="en-US" altLang="ru-RU" sz="2400" baseline="20000">
                <a:latin typeface="Times New Roman" panose="02020603050405020304" pitchFamily="18" charset="0"/>
              </a:rPr>
              <a:t>c</a:t>
            </a:r>
            <a:r>
              <a:rPr lang="en-US" altLang="ru-RU" sz="2400">
                <a:latin typeface="Times New Roman" panose="02020603050405020304" pitchFamily="18" charset="0"/>
              </a:rPr>
              <a:t>H</a:t>
            </a:r>
            <a:r>
              <a:rPr lang="en-US" altLang="ru-RU" sz="2400" i="1" baseline="0">
                <a:latin typeface="Times New Roman" panose="02020603050405020304" pitchFamily="18" charset="0"/>
              </a:rPr>
              <a:t> </a:t>
            </a:r>
            <a:r>
              <a:rPr lang="ru-RU" altLang="ru-RU" sz="2400" baseline="0">
                <a:latin typeface="Times New Roman" panose="02020603050405020304" pitchFamily="18" charset="0"/>
              </a:rPr>
              <a:t>в 2,28 раза, а</a:t>
            </a:r>
            <a:r>
              <a:rPr lang="en-US" altLang="ru-RU" sz="2400" baseline="0">
                <a:latin typeface="Times New Roman" panose="02020603050405020304" pitchFamily="18" charset="0"/>
              </a:rPr>
              <a:t> Q</a:t>
            </a:r>
            <a:r>
              <a:rPr lang="en-US" altLang="ru-RU" sz="2400">
                <a:latin typeface="Times New Roman" panose="02020603050405020304" pitchFamily="18" charset="0"/>
              </a:rPr>
              <a:t>t</a:t>
            </a:r>
            <a:r>
              <a:rPr lang="ru-RU" altLang="ru-RU" sz="2400">
                <a:latin typeface="Times New Roman" panose="02020603050405020304" pitchFamily="18" charset="0"/>
              </a:rPr>
              <a:t>н</a:t>
            </a:r>
            <a:r>
              <a:rPr lang="en-US" altLang="ru-RU" sz="2400" i="1" baseline="0">
                <a:latin typeface="Times New Roman" panose="02020603050405020304" pitchFamily="18" charset="0"/>
              </a:rPr>
              <a:t> </a:t>
            </a:r>
            <a:r>
              <a:rPr lang="ru-RU" altLang="ru-RU" sz="2400" baseline="0">
                <a:latin typeface="Times New Roman" panose="02020603050405020304" pitchFamily="18" charset="0"/>
              </a:rPr>
              <a:t>возрастает всего на 9,5%, т.е. имеет место "насыщение" </a:t>
            </a:r>
            <a:r>
              <a:rPr lang="en-US" altLang="ru-RU" sz="2400" baseline="0">
                <a:latin typeface="Times New Roman" panose="02020603050405020304" pitchFamily="18" charset="0"/>
              </a:rPr>
              <a:t>t</a:t>
            </a:r>
            <a:r>
              <a:rPr lang="en-US" altLang="ru-RU" sz="2400" baseline="20000">
                <a:latin typeface="Times New Roman" panose="02020603050405020304" pitchFamily="18" charset="0"/>
              </a:rPr>
              <a:t>c</a:t>
            </a:r>
            <a:r>
              <a:rPr lang="ru-RU" altLang="ru-RU" sz="2400">
                <a:latin typeface="Times New Roman" panose="02020603050405020304" pitchFamily="18" charset="0"/>
              </a:rPr>
              <a:t>н</a:t>
            </a:r>
            <a:r>
              <a:rPr lang="en-US" altLang="ru-RU" sz="2400" baseline="0">
                <a:latin typeface="Times New Roman" panose="02020603050405020304" pitchFamily="18" charset="0"/>
              </a:rPr>
              <a:t>/ t</a:t>
            </a:r>
            <a:r>
              <a:rPr lang="ru-RU" altLang="ru-RU" sz="2400">
                <a:latin typeface="Times New Roman" panose="02020603050405020304" pitchFamily="18" charset="0"/>
              </a:rPr>
              <a:t>н</a:t>
            </a:r>
            <a:r>
              <a:rPr lang="ru-RU" altLang="ru-RU" sz="2400" baseline="0">
                <a:latin typeface="Times New Roman" panose="02020603050405020304" pitchFamily="18" charset="0"/>
              </a:rPr>
              <a:t>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68313" y="0"/>
            <a:ext cx="8229600" cy="274638"/>
          </a:xfrm>
        </p:spPr>
        <p:txBody>
          <a:bodyPr/>
          <a:lstStyle/>
          <a:p>
            <a:pPr eaLnBrk="1" hangingPunct="1"/>
            <a:r>
              <a:rPr lang="ru-RU" altLang="ru-RU" sz="1800" smtClean="0">
                <a:latin typeface="Times New Roman" panose="02020603050405020304" pitchFamily="18" charset="0"/>
              </a:rPr>
              <a:t>Надежность систем с нагруженным резервом</a:t>
            </a:r>
          </a:p>
        </p:txBody>
      </p:sp>
      <p:pic>
        <p:nvPicPr>
          <p:cNvPr id="1607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125538"/>
            <a:ext cx="5688012"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2" name="Rectangle 7"/>
          <p:cNvSpPr>
            <a:spLocks noChangeArrowheads="1"/>
          </p:cNvSpPr>
          <p:nvPr/>
        </p:nvSpPr>
        <p:spPr bwMode="auto">
          <a:xfrm>
            <a:off x="0" y="3841750"/>
            <a:ext cx="91440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lnSpc>
                <a:spcPct val="130000"/>
              </a:lnSpc>
            </a:pPr>
            <a:r>
              <a:rPr lang="ru-RU" altLang="ru-RU" sz="2400" baseline="0">
                <a:solidFill>
                  <a:srgbClr val="000000"/>
                </a:solidFill>
                <a:latin typeface="Times New Roman" panose="02020603050405020304" pitchFamily="18" charset="0"/>
                <a:cs typeface="Times New Roman" panose="02020603050405020304" pitchFamily="18" charset="0"/>
              </a:rPr>
              <a:t>Зависимость относительной средней наработки на отказ</a:t>
            </a:r>
            <a:r>
              <a:rPr lang="ru-RU" altLang="ru-RU" sz="2400" baseline="0">
                <a:solidFill>
                  <a:srgbClr val="000000"/>
                </a:solidFill>
                <a:latin typeface="Times New Roman" panose="02020603050405020304" pitchFamily="18" charset="0"/>
              </a:rPr>
              <a:t> </a:t>
            </a:r>
            <a:r>
              <a:rPr lang="en-US" altLang="ru-RU" sz="2400" baseline="0">
                <a:solidFill>
                  <a:srgbClr val="000000"/>
                </a:solidFill>
                <a:latin typeface="Times New Roman" panose="02020603050405020304" pitchFamily="18" charset="0"/>
              </a:rPr>
              <a:t>t</a:t>
            </a:r>
            <a:r>
              <a:rPr lang="en-US" altLang="ru-RU" sz="2400" baseline="20000">
                <a:solidFill>
                  <a:srgbClr val="000000"/>
                </a:solidFill>
                <a:latin typeface="Times New Roman" panose="02020603050405020304" pitchFamily="18" charset="0"/>
              </a:rPr>
              <a:t>c</a:t>
            </a:r>
            <a:r>
              <a:rPr lang="ru-RU" altLang="ru-RU" sz="2400">
                <a:solidFill>
                  <a:srgbClr val="000000"/>
                </a:solidFill>
                <a:latin typeface="Times New Roman" panose="02020603050405020304" pitchFamily="18" charset="0"/>
              </a:rPr>
              <a:t>н </a:t>
            </a:r>
            <a:r>
              <a:rPr lang="ru-RU" altLang="ru-RU" sz="2400" baseline="0">
                <a:solidFill>
                  <a:srgbClr val="000000"/>
                </a:solidFill>
                <a:latin typeface="Times New Roman" panose="02020603050405020304" pitchFamily="18" charset="0"/>
              </a:rPr>
              <a:t>и</a:t>
            </a:r>
            <a:r>
              <a:rPr lang="en-US" altLang="ru-RU" sz="2400">
                <a:solidFill>
                  <a:srgbClr val="000000"/>
                </a:solidFill>
                <a:latin typeface="Times New Roman" panose="02020603050405020304" pitchFamily="18" charset="0"/>
              </a:rPr>
              <a:t> </a:t>
            </a:r>
          </a:p>
          <a:p>
            <a:pPr eaLnBrk="1" hangingPunct="1">
              <a:lnSpc>
                <a:spcPct val="130000"/>
              </a:lnSpc>
            </a:pPr>
            <a:r>
              <a:rPr lang="ru-RU" altLang="ru-RU" sz="2400" baseline="0">
                <a:solidFill>
                  <a:srgbClr val="000000"/>
                </a:solidFill>
                <a:latin typeface="Times New Roman" panose="02020603050405020304" pitchFamily="18" charset="0"/>
              </a:rPr>
              <a:t>эффективности резервирования</a:t>
            </a:r>
            <a:r>
              <a:rPr lang="en-US" altLang="ru-RU" sz="2400" baseline="0">
                <a:solidFill>
                  <a:srgbClr val="000000"/>
                </a:solidFill>
                <a:latin typeface="Times New Roman" panose="02020603050405020304" pitchFamily="18" charset="0"/>
              </a:rPr>
              <a:t> </a:t>
            </a:r>
            <a:r>
              <a:rPr lang="en-US" altLang="ru-RU" sz="2400" baseline="0">
                <a:latin typeface="Times New Roman" panose="02020603050405020304" pitchFamily="18" charset="0"/>
              </a:rPr>
              <a:t>Q </a:t>
            </a:r>
            <a:r>
              <a:rPr lang="en-US" altLang="ru-RU" sz="2400">
                <a:latin typeface="Times New Roman" panose="02020603050405020304" pitchFamily="18" charset="0"/>
              </a:rPr>
              <a:t>t</a:t>
            </a:r>
            <a:r>
              <a:rPr lang="ru-RU" altLang="ru-RU" sz="2400">
                <a:latin typeface="Times New Roman" panose="02020603050405020304" pitchFamily="18" charset="0"/>
              </a:rPr>
              <a:t>н </a:t>
            </a:r>
            <a:r>
              <a:rPr lang="ru-RU" altLang="ru-RU" sz="2400" baseline="0">
                <a:solidFill>
                  <a:srgbClr val="000000"/>
                </a:solidFill>
                <a:latin typeface="Times New Roman" panose="02020603050405020304" pitchFamily="18" charset="0"/>
              </a:rPr>
              <a:t>и стоимости системы Ц</a:t>
            </a:r>
            <a:r>
              <a:rPr lang="en-US" altLang="ru-RU" sz="2400" baseline="0">
                <a:solidFill>
                  <a:srgbClr val="000000"/>
                </a:solidFill>
                <a:latin typeface="Times New Roman" panose="02020603050405020304" pitchFamily="18" charset="0"/>
              </a:rPr>
              <a:t>m</a:t>
            </a:r>
            <a:r>
              <a:rPr lang="ru-RU" altLang="ru-RU" sz="2400" i="1" baseline="0">
                <a:solidFill>
                  <a:srgbClr val="000000"/>
                </a:solidFill>
                <a:latin typeface="Times New Roman" panose="02020603050405020304" pitchFamily="18" charset="0"/>
              </a:rPr>
              <a:t> </a:t>
            </a:r>
            <a:r>
              <a:rPr lang="ru-RU" altLang="ru-RU" sz="2400" baseline="0">
                <a:solidFill>
                  <a:srgbClr val="000000"/>
                </a:solidFill>
                <a:latin typeface="Times New Roman" panose="02020603050405020304" pitchFamily="18" charset="0"/>
              </a:rPr>
              <a:t>от числа </a:t>
            </a:r>
            <a:r>
              <a:rPr lang="en-US" altLang="ru-RU" sz="2400" baseline="0">
                <a:solidFill>
                  <a:srgbClr val="000000"/>
                </a:solidFill>
                <a:latin typeface="Times New Roman" panose="02020603050405020304" pitchFamily="18" charset="0"/>
              </a:rPr>
              <a:t>m.</a:t>
            </a:r>
            <a:endParaRPr lang="ru-RU" altLang="ru-RU" sz="2400" baseline="0">
              <a:latin typeface="Times New Roman" panose="02020603050405020304" pitchFamily="18" charset="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Надежность систем с нагруженным резервом</a:t>
            </a:r>
          </a:p>
        </p:txBody>
      </p:sp>
      <p:sp>
        <p:nvSpPr>
          <p:cNvPr id="161795" name="Rectangle 3"/>
          <p:cNvSpPr>
            <a:spLocks noGrp="1" noChangeArrowheads="1"/>
          </p:cNvSpPr>
          <p:nvPr>
            <p:ph type="body" idx="1"/>
          </p:nvPr>
        </p:nvSpPr>
        <p:spPr>
          <a:xfrm>
            <a:off x="0" y="692150"/>
            <a:ext cx="9144000" cy="6165850"/>
          </a:xfrm>
        </p:spPr>
        <p:txBody>
          <a:bodyPr/>
          <a:lstStyle/>
          <a:p>
            <a:pPr algn="just" eaLnBrk="1" hangingPunct="1">
              <a:lnSpc>
                <a:spcPct val="150000"/>
              </a:lnSpc>
              <a:buFontTx/>
              <a:buNone/>
            </a:pPr>
            <a:r>
              <a:rPr lang="en-US" altLang="ru-RU" sz="4000" smtClean="0"/>
              <a:t>	</a:t>
            </a:r>
            <a:r>
              <a:rPr lang="ru-RU" altLang="ru-RU" sz="2800" smtClean="0">
                <a:latin typeface="Times New Roman" panose="02020603050405020304" pitchFamily="18" charset="0"/>
              </a:rPr>
              <a:t>Из приведенного анализа следует, что с увеличением числа </a:t>
            </a:r>
            <a:r>
              <a:rPr lang="ru-RU" altLang="ru-RU" sz="2800" i="1" smtClean="0">
                <a:latin typeface="Times New Roman" panose="02020603050405020304" pitchFamily="18" charset="0"/>
              </a:rPr>
              <a:t>т </a:t>
            </a:r>
            <a:r>
              <a:rPr lang="ru-RU" altLang="ru-RU" sz="2800" smtClean="0">
                <a:latin typeface="Times New Roman" panose="02020603050405020304" pitchFamily="18" charset="0"/>
              </a:rPr>
              <a:t>резервных элементов наблюдается заметное снижение эффективности резервирования системы и прямо пропорциональное увеличение ее стоимости. </a:t>
            </a:r>
          </a:p>
          <a:p>
            <a:pPr algn="just" eaLnBrk="1" hangingPunct="1">
              <a:lnSpc>
                <a:spcPct val="150000"/>
              </a:lnSpc>
              <a:buFontTx/>
              <a:buNone/>
            </a:pPr>
            <a:endParaRPr lang="en-US" altLang="ru-RU" sz="2800" smtClean="0">
              <a:latin typeface="Times New Roman" panose="02020603050405020304" pitchFamily="18" charset="0"/>
            </a:endParaRPr>
          </a:p>
          <a:p>
            <a:pPr algn="just" eaLnBrk="1" hangingPunct="1">
              <a:lnSpc>
                <a:spcPct val="150000"/>
              </a:lnSpc>
              <a:buFontTx/>
              <a:buNone/>
            </a:pPr>
            <a:r>
              <a:rPr lang="en-US" altLang="ru-RU" sz="2800" smtClean="0">
                <a:latin typeface="Times New Roman" panose="02020603050405020304" pitchFamily="18" charset="0"/>
              </a:rPr>
              <a:t>	</a:t>
            </a:r>
            <a:r>
              <a:rPr lang="ru-RU" altLang="ru-RU" sz="2800" smtClean="0">
                <a:latin typeface="Times New Roman" panose="02020603050405020304" pitchFamily="18" charset="0"/>
              </a:rPr>
              <a:t>На практике чаще всего встречаются системы с одним или, реже, с двумя резервными элементами </a:t>
            </a:r>
            <a:r>
              <a:rPr lang="ru-RU" altLang="ru-RU" sz="2800" i="1" smtClean="0">
                <a:latin typeface="Times New Roman" panose="02020603050405020304" pitchFamily="18" charset="0"/>
              </a:rPr>
              <a:t>(т-2 </a:t>
            </a:r>
            <a:r>
              <a:rPr lang="ru-RU" altLang="ru-RU" sz="2800" smtClean="0">
                <a:latin typeface="Times New Roman" panose="02020603050405020304" pitchFamily="18" charset="0"/>
              </a:rPr>
              <a:t>или 3). </a:t>
            </a:r>
            <a:endParaRPr lang="en-US" altLang="ru-RU" sz="2800" smtClean="0">
              <a:latin typeface="Times New Roman" panose="02020603050405020304" pitchFamily="18" charset="0"/>
            </a:endParaRPr>
          </a:p>
          <a:p>
            <a:pPr algn="just" eaLnBrk="1" hangingPunct="1">
              <a:lnSpc>
                <a:spcPct val="130000"/>
              </a:lnSpc>
              <a:buFontTx/>
              <a:buNone/>
            </a:pPr>
            <a:r>
              <a:rPr lang="en-US" altLang="ru-RU" smtClean="0">
                <a:latin typeface="Times New Roman" panose="02020603050405020304" pitchFamily="18" charset="0"/>
              </a:rPr>
              <a:t>	</a:t>
            </a:r>
            <a:endParaRPr lang="ru-RU" altLang="ru-RU" smtClean="0">
              <a:latin typeface="Times New Roman" panose="02020603050405020304" pitchFamily="18"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Резервирование</a:t>
            </a:r>
          </a:p>
        </p:txBody>
      </p:sp>
      <p:sp>
        <p:nvSpPr>
          <p:cNvPr id="162819" name="Rectangle 3"/>
          <p:cNvSpPr>
            <a:spLocks noGrp="1" noChangeArrowheads="1"/>
          </p:cNvSpPr>
          <p:nvPr>
            <p:ph type="body" idx="1"/>
          </p:nvPr>
        </p:nvSpPr>
        <p:spPr>
          <a:xfrm>
            <a:off x="0" y="620713"/>
            <a:ext cx="9144000" cy="6237287"/>
          </a:xfrm>
        </p:spPr>
        <p:txBody>
          <a:bodyPr/>
          <a:lstStyle/>
          <a:p>
            <a:pPr algn="just" eaLnBrk="1" hangingPunct="1">
              <a:lnSpc>
                <a:spcPct val="150000"/>
              </a:lnSpc>
              <a:buFontTx/>
              <a:buNone/>
            </a:pPr>
            <a:r>
              <a:rPr lang="ru-RU" altLang="ru-RU" smtClean="0"/>
              <a:t>	</a:t>
            </a:r>
            <a:r>
              <a:rPr lang="ru-RU" altLang="ru-RU" sz="2400" smtClean="0">
                <a:latin typeface="Times New Roman" panose="02020603050405020304" pitchFamily="18" charset="0"/>
              </a:rPr>
              <a:t>Локальные системы включают в свой состав элементы, имеющие различный вид резерва, то для расчета надежности систем рассмотрим методы расчета надежности элементов при различных способах резервирования. </a:t>
            </a:r>
          </a:p>
          <a:p>
            <a:pPr algn="just" eaLnBrk="1" hangingPunct="1">
              <a:lnSpc>
                <a:spcPct val="150000"/>
              </a:lnSpc>
              <a:buFontTx/>
              <a:buNone/>
            </a:pPr>
            <a:r>
              <a:rPr lang="ru-RU" altLang="ru-RU" sz="2400" smtClean="0">
                <a:latin typeface="Times New Roman" panose="02020603050405020304" pitchFamily="18" charset="0"/>
              </a:rPr>
              <a:t>	Простейший вариант этой задачи — определение показателей безотказности систем, содержащих резервированные невосста-навливаемые элементы.</a:t>
            </a:r>
          </a:p>
        </p:txBody>
      </p:sp>
      <p:sp>
        <p:nvSpPr>
          <p:cNvPr id="162820" name="Rectangle 4"/>
          <p:cNvSpPr>
            <a:spLocks noChangeArrowheads="1"/>
          </p:cNvSpPr>
          <p:nvPr/>
        </p:nvSpPr>
        <p:spPr bwMode="auto">
          <a:xfrm>
            <a:off x="0" y="5445125"/>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spcBef>
                <a:spcPct val="20000"/>
              </a:spcBef>
            </a:pPr>
            <a:r>
              <a:rPr lang="ru-RU" altLang="ru-RU" sz="2400" baseline="0">
                <a:latin typeface="Times New Roman" panose="02020603050405020304" pitchFamily="18" charset="0"/>
              </a:rPr>
              <a:t>Техническая система называется локальной, если она состоит из небольшого числа </a:t>
            </a:r>
            <a:r>
              <a:rPr lang="ru-RU" altLang="ru-RU" sz="2400" i="1" baseline="0">
                <a:latin typeface="Times New Roman" panose="02020603050405020304" pitchFamily="18" charset="0"/>
              </a:rPr>
              <a:t>т </a:t>
            </a:r>
            <a:r>
              <a:rPr lang="ru-RU" altLang="ru-RU" sz="2400" baseline="0">
                <a:latin typeface="Times New Roman" panose="02020603050405020304" pitchFamily="18" charset="0"/>
              </a:rPr>
              <a:t>элементов, </a:t>
            </a:r>
            <a:r>
              <a:rPr lang="en-US" altLang="ru-RU" sz="2400" baseline="0">
                <a:latin typeface="Times New Roman" panose="02020603050405020304" pitchFamily="18" charset="0"/>
              </a:rPr>
              <a:t>m</a:t>
            </a:r>
            <a:r>
              <a:rPr lang="ru-RU" altLang="ru-RU" sz="2400" baseline="0">
                <a:latin typeface="Times New Roman" panose="02020603050405020304" pitchFamily="18" charset="0"/>
              </a:rPr>
              <a:t>&lt;4-5.</a:t>
            </a:r>
            <a:endParaRPr lang="en-US" altLang="ru-RU" sz="2400" baseline="0">
              <a:latin typeface="Times New Roman" panose="02020603050405020304" pitchFamily="18"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0" y="115888"/>
            <a:ext cx="9144000" cy="576262"/>
          </a:xfrm>
        </p:spPr>
        <p:txBody>
          <a:bodyPr/>
          <a:lstStyle/>
          <a:p>
            <a:pPr eaLnBrk="1" hangingPunct="1"/>
            <a:r>
              <a:rPr lang="ru-RU" altLang="ru-RU" sz="2000" b="1" i="1" smtClean="0">
                <a:latin typeface="Times New Roman" panose="02020603050405020304" pitchFamily="18" charset="0"/>
              </a:rPr>
              <a:t>Расчет надежности локальных технических систем</a:t>
            </a:r>
            <a:endParaRPr lang="ru-RU" altLang="ru-RU" sz="2000" smtClean="0">
              <a:latin typeface="Times New Roman" panose="02020603050405020304" pitchFamily="18" charset="0"/>
            </a:endParaRPr>
          </a:p>
        </p:txBody>
      </p:sp>
      <p:sp>
        <p:nvSpPr>
          <p:cNvPr id="163843" name="Rectangle 3"/>
          <p:cNvSpPr>
            <a:spLocks noGrp="1" noChangeArrowheads="1"/>
          </p:cNvSpPr>
          <p:nvPr>
            <p:ph type="body" idx="1"/>
          </p:nvPr>
        </p:nvSpPr>
        <p:spPr>
          <a:xfrm>
            <a:off x="0" y="765175"/>
            <a:ext cx="9144000" cy="6092825"/>
          </a:xfrm>
        </p:spPr>
        <p:txBody>
          <a:bodyPr/>
          <a:lstStyle/>
          <a:p>
            <a:pPr eaLnBrk="1" hangingPunct="1">
              <a:buFontTx/>
              <a:buNone/>
            </a:pPr>
            <a:r>
              <a:rPr lang="ru-RU" altLang="ru-RU" sz="2400" smtClean="0"/>
              <a:t>	</a:t>
            </a:r>
            <a:r>
              <a:rPr lang="ru-RU" altLang="ru-RU" sz="2000" b="1" smtClean="0">
                <a:latin typeface="Times New Roman" panose="02020603050405020304" pitchFamily="18" charset="0"/>
              </a:rPr>
              <a:t>Расчет надежности системы с двумя нагруженными элементами</a:t>
            </a:r>
            <a:endParaRPr lang="ru-RU" altLang="ru-RU" sz="2000" smtClean="0">
              <a:latin typeface="Times New Roman" panose="02020603050405020304" pitchFamily="18" charset="0"/>
            </a:endParaRPr>
          </a:p>
          <a:p>
            <a:pPr eaLnBrk="1" hangingPunct="1">
              <a:buFontTx/>
              <a:buNone/>
            </a:pPr>
            <a:r>
              <a:rPr lang="en-US" altLang="ru-RU" sz="1800" smtClean="0">
                <a:latin typeface="Times New Roman" panose="02020603050405020304" pitchFamily="18" charset="0"/>
              </a:rPr>
              <a:t>	</a:t>
            </a:r>
            <a:r>
              <a:rPr lang="ru-RU" altLang="ru-RU" sz="2000" smtClean="0">
                <a:latin typeface="Times New Roman" panose="02020603050405020304" pitchFamily="18" charset="0"/>
              </a:rPr>
              <a:t>В этой системе всего два элемента</a:t>
            </a:r>
            <a:r>
              <a:rPr lang="en-US" altLang="ru-RU" sz="2000" smtClean="0">
                <a:latin typeface="Times New Roman" panose="02020603050405020304" pitchFamily="18" charset="0"/>
              </a:rPr>
              <a:t> </a:t>
            </a:r>
            <a:r>
              <a:rPr lang="ru-RU" altLang="ru-RU" sz="2000" smtClean="0">
                <a:latin typeface="Times New Roman" panose="02020603050405020304" pitchFamily="18" charset="0"/>
              </a:rPr>
              <a:t>с интенсивностями отказов</a:t>
            </a:r>
            <a:r>
              <a:rPr lang="en-US" altLang="ru-RU" sz="2000" smtClean="0">
                <a:latin typeface="Times New Roman" panose="02020603050405020304" pitchFamily="18" charset="0"/>
              </a:rPr>
              <a:t> </a:t>
            </a:r>
            <a:r>
              <a:rPr lang="el-GR" altLang="ru-RU" sz="2000" smtClean="0">
                <a:latin typeface="Times New Roman" panose="02020603050405020304" pitchFamily="18" charset="0"/>
                <a:cs typeface="Arial" panose="020B0604020202020204" pitchFamily="34" charset="0"/>
              </a:rPr>
              <a:t>λ</a:t>
            </a:r>
            <a:r>
              <a:rPr lang="en-US" altLang="ru-RU" sz="2000" baseline="-16000" smtClean="0">
                <a:latin typeface="Times New Roman" panose="02020603050405020304" pitchFamily="18" charset="0"/>
                <a:cs typeface="Arial" panose="020B0604020202020204" pitchFamily="34" charset="0"/>
              </a:rPr>
              <a:t>1</a:t>
            </a:r>
            <a:r>
              <a:rPr lang="en-US" altLang="ru-RU" sz="2000" smtClean="0">
                <a:latin typeface="Times New Roman" panose="02020603050405020304" pitchFamily="18" charset="0"/>
                <a:cs typeface="Arial" panose="020B0604020202020204" pitchFamily="34" charset="0"/>
              </a:rPr>
              <a:t> </a:t>
            </a:r>
            <a:r>
              <a:rPr lang="ru-RU" altLang="ru-RU" sz="2000" smtClean="0">
                <a:latin typeface="Times New Roman" panose="02020603050405020304" pitchFamily="18" charset="0"/>
              </a:rPr>
              <a:t>и </a:t>
            </a:r>
            <a:r>
              <a:rPr lang="el-GR" altLang="ru-RU" sz="2000" smtClean="0">
                <a:latin typeface="Times New Roman" panose="02020603050405020304" pitchFamily="18" charset="0"/>
                <a:cs typeface="Arial" panose="020B0604020202020204" pitchFamily="34" charset="0"/>
              </a:rPr>
              <a:t>λ</a:t>
            </a:r>
            <a:r>
              <a:rPr lang="en-US" altLang="ru-RU" sz="2000" baseline="-16000" smtClean="0">
                <a:latin typeface="Times New Roman" panose="02020603050405020304" pitchFamily="18" charset="0"/>
                <a:cs typeface="Arial" panose="020B0604020202020204" pitchFamily="34" charset="0"/>
              </a:rPr>
              <a:t>2</a:t>
            </a:r>
            <a:r>
              <a:rPr lang="en-US" altLang="ru-RU" sz="2000" baseline="-14000" smtClean="0">
                <a:latin typeface="Times New Roman" panose="02020603050405020304" pitchFamily="18" charset="0"/>
                <a:cs typeface="Arial" panose="020B0604020202020204" pitchFamily="34" charset="0"/>
              </a:rPr>
              <a:t> </a:t>
            </a:r>
          </a:p>
        </p:txBody>
      </p:sp>
      <p:pic>
        <p:nvPicPr>
          <p:cNvPr id="163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349500"/>
            <a:ext cx="3960813"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Rectangle 5"/>
          <p:cNvSpPr>
            <a:spLocks noChangeArrowheads="1"/>
          </p:cNvSpPr>
          <p:nvPr/>
        </p:nvSpPr>
        <p:spPr bwMode="auto">
          <a:xfrm>
            <a:off x="323850" y="4437063"/>
            <a:ext cx="8374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latin typeface="Times New Roman" panose="02020603050405020304" pitchFamily="18" charset="0"/>
              </a:rPr>
              <a:t>Определим </a:t>
            </a:r>
            <a:r>
              <a:rPr lang="en-US" altLang="ru-RU" sz="2400" baseline="0">
                <a:latin typeface="Times New Roman" panose="02020603050405020304" pitchFamily="18" charset="0"/>
              </a:rPr>
              <a:t>P</a:t>
            </a:r>
            <a:r>
              <a:rPr lang="en-US" altLang="ru-RU" sz="2400" baseline="-14000">
                <a:latin typeface="Times New Roman" panose="02020603050405020304" pitchFamily="18" charset="0"/>
              </a:rPr>
              <a:t>c</a:t>
            </a:r>
            <a:r>
              <a:rPr lang="en-US" altLang="ru-RU" sz="2400" baseline="0">
                <a:latin typeface="Times New Roman" panose="02020603050405020304" pitchFamily="18" charset="0"/>
              </a:rPr>
              <a:t>(t)= 1-(1-P</a:t>
            </a:r>
            <a:r>
              <a:rPr lang="en-US" altLang="ru-RU" sz="2400" baseline="-14000">
                <a:latin typeface="Times New Roman" panose="02020603050405020304" pitchFamily="18" charset="0"/>
              </a:rPr>
              <a:t>1 </a:t>
            </a:r>
            <a:r>
              <a:rPr lang="en-US" altLang="ru-RU" sz="2400" baseline="0">
                <a:latin typeface="Times New Roman" panose="02020603050405020304" pitchFamily="18" charset="0"/>
              </a:rPr>
              <a:t>(t)) (1-P</a:t>
            </a:r>
            <a:r>
              <a:rPr lang="en-US" altLang="ru-RU" sz="2400" baseline="-14000">
                <a:latin typeface="Times New Roman" panose="02020603050405020304" pitchFamily="18" charset="0"/>
              </a:rPr>
              <a:t>2</a:t>
            </a:r>
            <a:r>
              <a:rPr lang="en-US" altLang="ru-RU" sz="2400" baseline="0">
                <a:latin typeface="Times New Roman" panose="02020603050405020304" pitchFamily="18" charset="0"/>
              </a:rPr>
              <a:t> (t)) =</a:t>
            </a:r>
            <a:r>
              <a:rPr lang="en-US" altLang="ru-RU" sz="2400">
                <a:latin typeface="Times New Roman" panose="02020603050405020304" pitchFamily="18" charset="0"/>
              </a:rPr>
              <a:t> </a:t>
            </a:r>
            <a:r>
              <a:rPr lang="en-US" altLang="ru-RU" sz="2400" baseline="0">
                <a:latin typeface="Times New Roman" panose="02020603050405020304" pitchFamily="18" charset="0"/>
              </a:rPr>
              <a:t>P</a:t>
            </a:r>
            <a:r>
              <a:rPr lang="en-US" altLang="ru-RU" sz="2400" baseline="-14000">
                <a:latin typeface="Times New Roman" panose="02020603050405020304" pitchFamily="18" charset="0"/>
              </a:rPr>
              <a:t>1</a:t>
            </a:r>
            <a:r>
              <a:rPr lang="en-US" altLang="ru-RU" sz="2400" baseline="0">
                <a:latin typeface="Times New Roman" panose="02020603050405020304" pitchFamily="18" charset="0"/>
              </a:rPr>
              <a:t> (t)+</a:t>
            </a:r>
            <a:r>
              <a:rPr lang="en-US" altLang="ru-RU" sz="2400">
                <a:latin typeface="Times New Roman" panose="02020603050405020304" pitchFamily="18" charset="0"/>
              </a:rPr>
              <a:t> </a:t>
            </a:r>
            <a:r>
              <a:rPr lang="en-US" altLang="ru-RU" sz="2400" baseline="0">
                <a:latin typeface="Times New Roman" panose="02020603050405020304" pitchFamily="18" charset="0"/>
              </a:rPr>
              <a:t>P</a:t>
            </a:r>
            <a:r>
              <a:rPr lang="en-US" altLang="ru-RU" sz="2400" baseline="-14000">
                <a:latin typeface="Times New Roman" panose="02020603050405020304" pitchFamily="18" charset="0"/>
              </a:rPr>
              <a:t>2</a:t>
            </a:r>
            <a:r>
              <a:rPr lang="en-US" altLang="ru-RU" sz="2400" baseline="0">
                <a:latin typeface="Times New Roman" panose="02020603050405020304" pitchFamily="18" charset="0"/>
              </a:rPr>
              <a:t> (t)- P</a:t>
            </a:r>
            <a:r>
              <a:rPr lang="en-US" altLang="ru-RU" sz="2400" baseline="-14000">
                <a:latin typeface="Times New Roman" panose="02020603050405020304" pitchFamily="18" charset="0"/>
              </a:rPr>
              <a:t>1</a:t>
            </a:r>
            <a:r>
              <a:rPr lang="en-US" altLang="ru-RU" sz="2400" baseline="0">
                <a:latin typeface="Times New Roman" panose="02020603050405020304" pitchFamily="18" charset="0"/>
              </a:rPr>
              <a:t> (t) P</a:t>
            </a:r>
            <a:r>
              <a:rPr lang="en-US" altLang="ru-RU" sz="2400" baseline="-14000">
                <a:latin typeface="Times New Roman" panose="02020603050405020304" pitchFamily="18" charset="0"/>
              </a:rPr>
              <a:t>2</a:t>
            </a:r>
            <a:r>
              <a:rPr lang="en-US" altLang="ru-RU" sz="2400" baseline="0">
                <a:latin typeface="Times New Roman" panose="02020603050405020304" pitchFamily="18" charset="0"/>
              </a:rPr>
              <a:t> (t)</a:t>
            </a:r>
            <a:r>
              <a:rPr lang="en-US" altLang="ru-RU"/>
              <a:t> </a:t>
            </a:r>
            <a:endParaRPr lang="ru-RU" altLang="ru-RU"/>
          </a:p>
        </p:txBody>
      </p:sp>
      <p:sp>
        <p:nvSpPr>
          <p:cNvPr id="163846" name="Rectangle 8"/>
          <p:cNvSpPr>
            <a:spLocks noChangeArrowheads="1"/>
          </p:cNvSpPr>
          <p:nvPr/>
        </p:nvSpPr>
        <p:spPr bwMode="auto">
          <a:xfrm>
            <a:off x="0" y="551656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solidFill>
                  <a:srgbClr val="000000"/>
                </a:solidFill>
                <a:latin typeface="Times New Roman" panose="02020603050405020304" pitchFamily="18" charset="0"/>
                <a:cs typeface="Times New Roman" panose="02020603050405020304" pitchFamily="18" charset="0"/>
              </a:rPr>
              <a:t>Так как</a:t>
            </a:r>
            <a:r>
              <a:rPr lang="en-US" altLang="ru-RU" sz="2400" baseline="0">
                <a:solidFill>
                  <a:srgbClr val="000000"/>
                </a:solidFill>
                <a:latin typeface="Times New Roman" panose="02020603050405020304" pitchFamily="18" charset="0"/>
                <a:cs typeface="Times New Roman" panose="02020603050405020304" pitchFamily="18" charset="0"/>
              </a:rPr>
              <a:t>  P(t)= </a:t>
            </a:r>
            <a:r>
              <a:rPr lang="en-US" altLang="ru-RU" sz="2800" baseline="0">
                <a:solidFill>
                  <a:srgbClr val="000000"/>
                </a:solidFill>
                <a:latin typeface="Times New Roman" panose="02020603050405020304" pitchFamily="18" charset="0"/>
                <a:cs typeface="Times New Roman" panose="02020603050405020304" pitchFamily="18" charset="0"/>
              </a:rPr>
              <a:t>e </a:t>
            </a:r>
            <a:r>
              <a:rPr lang="en-US" altLang="ru-RU" sz="2800" baseline="20000">
                <a:solidFill>
                  <a:srgbClr val="000000"/>
                </a:solidFill>
                <a:latin typeface="Times New Roman" panose="02020603050405020304" pitchFamily="18" charset="0"/>
                <a:cs typeface="Times New Roman" panose="02020603050405020304" pitchFamily="18" charset="0"/>
              </a:rPr>
              <a:t>–</a:t>
            </a:r>
            <a:r>
              <a:rPr lang="el-GR" altLang="ru-RU" sz="2800" baseline="30000">
                <a:solidFill>
                  <a:srgbClr val="000000"/>
                </a:solidFill>
                <a:latin typeface="Times New Roman" panose="02020603050405020304" pitchFamily="18" charset="0"/>
                <a:cs typeface="Times New Roman" panose="02020603050405020304" pitchFamily="18" charset="0"/>
              </a:rPr>
              <a:t>λ</a:t>
            </a:r>
            <a:r>
              <a:rPr lang="en-US" altLang="ru-RU" sz="2800" baseline="12000">
                <a:solidFill>
                  <a:srgbClr val="000000"/>
                </a:solidFill>
                <a:latin typeface="Times New Roman" panose="02020603050405020304" pitchFamily="18" charset="0"/>
                <a:cs typeface="Times New Roman" panose="02020603050405020304" pitchFamily="18" charset="0"/>
              </a:rPr>
              <a:t>i</a:t>
            </a:r>
            <a:r>
              <a:rPr lang="en-US" altLang="ru-RU" sz="2800" baseline="30000">
                <a:solidFill>
                  <a:srgbClr val="000000"/>
                </a:solidFill>
                <a:latin typeface="Times New Roman" panose="02020603050405020304" pitchFamily="18" charset="0"/>
                <a:cs typeface="Times New Roman" panose="02020603050405020304" pitchFamily="18" charset="0"/>
              </a:rPr>
              <a:t>t</a:t>
            </a:r>
            <a:r>
              <a:rPr lang="en-US" altLang="ru-RU" sz="2400" baseline="12000">
                <a:solidFill>
                  <a:srgbClr val="000000"/>
                </a:solidFill>
                <a:latin typeface="Times New Roman" panose="02020603050405020304" pitchFamily="18" charset="0"/>
                <a:cs typeface="Times New Roman" panose="02020603050405020304" pitchFamily="18" charset="0"/>
              </a:rPr>
              <a:t>   </a:t>
            </a:r>
            <a:r>
              <a:rPr lang="en-US" altLang="ru-RU" sz="2400" baseline="0">
                <a:solidFill>
                  <a:srgbClr val="000000"/>
                </a:solidFill>
                <a:latin typeface="Times New Roman" panose="02020603050405020304" pitchFamily="18" charset="0"/>
                <a:cs typeface="Times New Roman" panose="02020603050405020304" pitchFamily="18" charset="0"/>
              </a:rPr>
              <a:t> i=1,2    </a:t>
            </a:r>
            <a:r>
              <a:rPr lang="ru-RU" altLang="ru-RU" sz="2400" baseline="0">
                <a:solidFill>
                  <a:srgbClr val="000000"/>
                </a:solidFill>
                <a:latin typeface="Times New Roman" panose="02020603050405020304" pitchFamily="18" charset="0"/>
              </a:rPr>
              <a:t>то </a:t>
            </a:r>
            <a:r>
              <a:rPr lang="en-US" altLang="ru-RU" sz="2400" baseline="0">
                <a:solidFill>
                  <a:srgbClr val="000000"/>
                </a:solidFill>
                <a:latin typeface="Times New Roman" panose="02020603050405020304" pitchFamily="18" charset="0"/>
              </a:rPr>
              <a:t>    </a:t>
            </a:r>
            <a:r>
              <a:rPr lang="en-US" altLang="ru-RU" sz="2400" baseline="0">
                <a:latin typeface="Times New Roman" panose="02020603050405020304" pitchFamily="18" charset="0"/>
              </a:rPr>
              <a:t>P</a:t>
            </a:r>
            <a:r>
              <a:rPr lang="en-US" altLang="ru-RU" sz="2400" baseline="-20000">
                <a:latin typeface="Times New Roman" panose="02020603050405020304" pitchFamily="18" charset="0"/>
              </a:rPr>
              <a:t>c</a:t>
            </a:r>
            <a:r>
              <a:rPr lang="en-US" altLang="ru-RU" sz="2400" baseline="0">
                <a:latin typeface="Times New Roman" panose="02020603050405020304" pitchFamily="18" charset="0"/>
              </a:rPr>
              <a:t>(t)=</a:t>
            </a:r>
            <a:r>
              <a:rPr lang="en-US" altLang="ru-RU"/>
              <a:t> </a:t>
            </a:r>
            <a:r>
              <a:rPr lang="en-US" altLang="ru-RU" sz="2800" baseline="0">
                <a:solidFill>
                  <a:srgbClr val="000000"/>
                </a:solidFill>
                <a:latin typeface="Times New Roman" panose="02020603050405020304" pitchFamily="18" charset="0"/>
              </a:rPr>
              <a:t>e </a:t>
            </a:r>
            <a:r>
              <a:rPr lang="en-US" altLang="ru-RU" sz="2800" baseline="30000">
                <a:solidFill>
                  <a:srgbClr val="000000"/>
                </a:solidFill>
                <a:latin typeface="Times New Roman" panose="02020603050405020304" pitchFamily="18" charset="0"/>
              </a:rPr>
              <a:t>–</a:t>
            </a:r>
            <a:r>
              <a:rPr lang="el-GR" altLang="ru-RU" sz="2800" baseline="30000">
                <a:solidFill>
                  <a:srgbClr val="000000"/>
                </a:solidFill>
                <a:latin typeface="Times New Roman" panose="02020603050405020304" pitchFamily="18" charset="0"/>
              </a:rPr>
              <a:t>λ</a:t>
            </a:r>
            <a:r>
              <a:rPr lang="en-US" altLang="ru-RU" sz="2800" baseline="20000">
                <a:solidFill>
                  <a:srgbClr val="000000"/>
                </a:solidFill>
                <a:latin typeface="Times New Roman" panose="02020603050405020304" pitchFamily="18" charset="0"/>
              </a:rPr>
              <a:t>1</a:t>
            </a:r>
            <a:r>
              <a:rPr lang="en-US" altLang="ru-RU" sz="2800" baseline="30000">
                <a:solidFill>
                  <a:srgbClr val="000000"/>
                </a:solidFill>
                <a:latin typeface="Times New Roman" panose="02020603050405020304" pitchFamily="18" charset="0"/>
              </a:rPr>
              <a:t>t</a:t>
            </a:r>
            <a:r>
              <a:rPr lang="en-US" altLang="ru-RU" sz="2800" baseline="0">
                <a:latin typeface="Times New Roman" panose="02020603050405020304" pitchFamily="18" charset="0"/>
              </a:rPr>
              <a:t> + </a:t>
            </a:r>
            <a:r>
              <a:rPr lang="en-US" altLang="ru-RU" sz="2800" baseline="0">
                <a:solidFill>
                  <a:srgbClr val="000000"/>
                </a:solidFill>
                <a:latin typeface="Times New Roman" panose="02020603050405020304" pitchFamily="18" charset="0"/>
              </a:rPr>
              <a:t>e </a:t>
            </a:r>
            <a:r>
              <a:rPr lang="en-US" altLang="ru-RU" sz="2800" baseline="30000">
                <a:solidFill>
                  <a:srgbClr val="000000"/>
                </a:solidFill>
                <a:latin typeface="Times New Roman" panose="02020603050405020304" pitchFamily="18" charset="0"/>
              </a:rPr>
              <a:t>–</a:t>
            </a:r>
            <a:r>
              <a:rPr lang="el-GR" altLang="ru-RU" sz="2800" baseline="30000">
                <a:solidFill>
                  <a:srgbClr val="000000"/>
                </a:solidFill>
                <a:latin typeface="Times New Roman" panose="02020603050405020304" pitchFamily="18" charset="0"/>
              </a:rPr>
              <a:t>λ</a:t>
            </a:r>
            <a:r>
              <a:rPr lang="en-US" altLang="ru-RU" sz="2800" baseline="20000">
                <a:solidFill>
                  <a:srgbClr val="000000"/>
                </a:solidFill>
                <a:latin typeface="Times New Roman" panose="02020603050405020304" pitchFamily="18" charset="0"/>
              </a:rPr>
              <a:t>2</a:t>
            </a:r>
            <a:r>
              <a:rPr lang="en-US" altLang="ru-RU" sz="2800" baseline="30000">
                <a:solidFill>
                  <a:srgbClr val="000000"/>
                </a:solidFill>
                <a:latin typeface="Times New Roman" panose="02020603050405020304" pitchFamily="18" charset="0"/>
              </a:rPr>
              <a:t>t</a:t>
            </a:r>
            <a:r>
              <a:rPr lang="en-US" altLang="ru-RU" sz="2800" baseline="0">
                <a:latin typeface="Times New Roman" panose="02020603050405020304" pitchFamily="18" charset="0"/>
              </a:rPr>
              <a:t> - </a:t>
            </a:r>
            <a:r>
              <a:rPr lang="en-US" altLang="ru-RU" sz="2800" baseline="0">
                <a:solidFill>
                  <a:srgbClr val="000000"/>
                </a:solidFill>
                <a:latin typeface="Times New Roman" panose="02020603050405020304" pitchFamily="18" charset="0"/>
              </a:rPr>
              <a:t>e </a:t>
            </a:r>
            <a:r>
              <a:rPr lang="en-US" altLang="ru-RU" sz="2800" baseline="30000">
                <a:solidFill>
                  <a:srgbClr val="000000"/>
                </a:solidFill>
                <a:latin typeface="Times New Roman" panose="02020603050405020304" pitchFamily="18" charset="0"/>
              </a:rPr>
              <a:t>– (</a:t>
            </a:r>
            <a:r>
              <a:rPr lang="el-GR" altLang="ru-RU" sz="2800" baseline="30000">
                <a:solidFill>
                  <a:srgbClr val="000000"/>
                </a:solidFill>
                <a:latin typeface="Times New Roman" panose="02020603050405020304" pitchFamily="18" charset="0"/>
              </a:rPr>
              <a:t>λ</a:t>
            </a:r>
            <a:r>
              <a:rPr lang="en-US" altLang="ru-RU" sz="2800" baseline="20000">
                <a:solidFill>
                  <a:srgbClr val="000000"/>
                </a:solidFill>
                <a:latin typeface="Times New Roman" panose="02020603050405020304" pitchFamily="18" charset="0"/>
              </a:rPr>
              <a:t>1</a:t>
            </a:r>
            <a:r>
              <a:rPr lang="en-US" altLang="ru-RU" sz="2800" baseline="20000">
                <a:latin typeface="Times New Roman" panose="02020603050405020304" pitchFamily="18" charset="0"/>
              </a:rPr>
              <a:t> + </a:t>
            </a:r>
            <a:r>
              <a:rPr lang="el-GR" altLang="ru-RU" sz="2800" baseline="30000">
                <a:solidFill>
                  <a:srgbClr val="000000"/>
                </a:solidFill>
                <a:latin typeface="Times New Roman" panose="02020603050405020304" pitchFamily="18" charset="0"/>
              </a:rPr>
              <a:t>λ</a:t>
            </a:r>
            <a:r>
              <a:rPr lang="en-US" altLang="ru-RU" sz="2800" baseline="20000">
                <a:solidFill>
                  <a:srgbClr val="000000"/>
                </a:solidFill>
                <a:latin typeface="Times New Roman" panose="02020603050405020304" pitchFamily="18" charset="0"/>
              </a:rPr>
              <a:t>1</a:t>
            </a:r>
            <a:r>
              <a:rPr lang="en-US" altLang="ru-RU" sz="2800" baseline="30000">
                <a:solidFill>
                  <a:srgbClr val="000000"/>
                </a:solidFill>
                <a:latin typeface="Times New Roman" panose="02020603050405020304" pitchFamily="18" charset="0"/>
              </a:rPr>
              <a:t>)t</a:t>
            </a:r>
            <a:r>
              <a:rPr lang="en-US" altLang="ru-RU" sz="2800">
                <a:latin typeface="Times New Roman" panose="02020603050405020304" pitchFamily="18" charset="0"/>
              </a:rPr>
              <a:t> </a:t>
            </a:r>
            <a:endParaRPr lang="ru-RU" altLang="ru-RU" sz="2800">
              <a:latin typeface="Times New Roman" panose="02020603050405020304" pitchFamily="18" charset="0"/>
            </a:endParaRPr>
          </a:p>
        </p:txBody>
      </p:sp>
      <p:sp>
        <p:nvSpPr>
          <p:cNvPr id="163847" name="Rectangle 9"/>
          <p:cNvSpPr>
            <a:spLocks noChangeArrowheads="1"/>
          </p:cNvSpPr>
          <p:nvPr/>
        </p:nvSpPr>
        <p:spPr bwMode="auto">
          <a:xfrm>
            <a:off x="4257675" y="3344863"/>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solidFill>
                  <a:srgbClr val="000000"/>
                </a:solidFill>
                <a:cs typeface="Times New Roman" panose="02020603050405020304" pitchFamily="18" charset="0"/>
              </a:rPr>
              <a:t>,</a:t>
            </a:r>
            <a:endParaRPr lang="ru-RU" altLang="ru-RU" baseline="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274638"/>
            <a:ext cx="8229600" cy="274637"/>
          </a:xfrm>
        </p:spPr>
        <p:txBody>
          <a:bodyPr/>
          <a:lstStyle/>
          <a:p>
            <a:pPr eaLnBrk="1" hangingPunct="1"/>
            <a:r>
              <a:rPr lang="ru-RU" altLang="ru-RU" sz="2000" smtClean="0">
                <a:latin typeface="Times New Roman" panose="02020603050405020304" pitchFamily="18" charset="0"/>
              </a:rPr>
              <a:t>Расчет надежности системы с двумя нагруженными элементами</a:t>
            </a:r>
          </a:p>
        </p:txBody>
      </p:sp>
      <p:sp>
        <p:nvSpPr>
          <p:cNvPr id="164867" name="Rectangle 3"/>
          <p:cNvSpPr>
            <a:spLocks noGrp="1" noChangeArrowheads="1"/>
          </p:cNvSpPr>
          <p:nvPr>
            <p:ph type="body" idx="1"/>
          </p:nvPr>
        </p:nvSpPr>
        <p:spPr>
          <a:xfrm>
            <a:off x="0" y="692150"/>
            <a:ext cx="9144000" cy="6165850"/>
          </a:xfrm>
        </p:spPr>
        <p:txBody>
          <a:bodyPr/>
          <a:lstStyle/>
          <a:p>
            <a:pPr eaLnBrk="1" hangingPunct="1">
              <a:buFontTx/>
              <a:buNone/>
            </a:pPr>
            <a:r>
              <a:rPr lang="ru-RU" altLang="ru-RU" sz="2400" smtClean="0">
                <a:latin typeface="Times New Roman" panose="02020603050405020304" pitchFamily="18" charset="0"/>
              </a:rPr>
              <a:t>Для равнонадежных элементов с </a:t>
            </a:r>
            <a:r>
              <a:rPr lang="el-GR" altLang="ru-RU" sz="2400" smtClean="0">
                <a:latin typeface="Times New Roman" panose="02020603050405020304" pitchFamily="18" charset="0"/>
                <a:cs typeface="Arial" panose="020B0604020202020204" pitchFamily="34" charset="0"/>
              </a:rPr>
              <a:t>λ</a:t>
            </a:r>
            <a:r>
              <a:rPr lang="en-US" altLang="ru-RU" sz="2400" baseline="-14000" smtClean="0">
                <a:latin typeface="Times New Roman" panose="02020603050405020304" pitchFamily="18" charset="0"/>
                <a:cs typeface="Arial" panose="020B0604020202020204" pitchFamily="34" charset="0"/>
              </a:rPr>
              <a:t>1</a:t>
            </a:r>
            <a:r>
              <a:rPr lang="en-US" altLang="ru-RU" sz="2400" smtClean="0">
                <a:latin typeface="Times New Roman" panose="02020603050405020304" pitchFamily="18" charset="0"/>
                <a:cs typeface="Arial" panose="020B0604020202020204" pitchFamily="34" charset="0"/>
              </a:rPr>
              <a:t> </a:t>
            </a:r>
            <a:r>
              <a:rPr lang="ru-RU" altLang="ru-RU" sz="2400" smtClean="0">
                <a:latin typeface="Times New Roman" panose="02020603050405020304" pitchFamily="18" charset="0"/>
              </a:rPr>
              <a:t>и </a:t>
            </a:r>
            <a:r>
              <a:rPr lang="el-GR" altLang="ru-RU" sz="2400" smtClean="0">
                <a:latin typeface="Times New Roman" panose="02020603050405020304" pitchFamily="18" charset="0"/>
                <a:cs typeface="Arial" panose="020B0604020202020204" pitchFamily="34" charset="0"/>
              </a:rPr>
              <a:t>λ</a:t>
            </a:r>
            <a:r>
              <a:rPr lang="en-US" altLang="ru-RU" sz="2400" baseline="-14000" smtClean="0">
                <a:latin typeface="Times New Roman" panose="02020603050405020304" pitchFamily="18" charset="0"/>
                <a:cs typeface="Arial" panose="020B0604020202020204" pitchFamily="34" charset="0"/>
              </a:rPr>
              <a:t>2 </a:t>
            </a:r>
            <a:r>
              <a:rPr lang="ru-RU" altLang="ru-RU" sz="2400" smtClean="0">
                <a:latin typeface="Times New Roman" panose="02020603050405020304" pitchFamily="18" charset="0"/>
                <a:cs typeface="Arial" panose="020B0604020202020204" pitchFamily="34" charset="0"/>
              </a:rPr>
              <a:t>=</a:t>
            </a:r>
            <a:r>
              <a:rPr lang="el-GR" altLang="ru-RU" sz="2400" smtClean="0">
                <a:latin typeface="Times New Roman" panose="02020603050405020304" pitchFamily="18" charset="0"/>
                <a:cs typeface="Times New Roman" panose="02020603050405020304" pitchFamily="18" charset="0"/>
              </a:rPr>
              <a:t>λ</a:t>
            </a:r>
            <a:endParaRPr lang="ru-RU" altLang="ru-RU" sz="2400" smtClean="0">
              <a:latin typeface="Times New Roman" panose="02020603050405020304" pitchFamily="18" charset="0"/>
              <a:cs typeface="Times New Roman" panose="02020603050405020304" pitchFamily="18" charset="0"/>
            </a:endParaRPr>
          </a:p>
          <a:p>
            <a:pPr algn="ctr" eaLnBrk="1" hangingPunct="1">
              <a:buFontTx/>
              <a:buNone/>
            </a:pPr>
            <a:r>
              <a:rPr lang="en-US" altLang="ru-RU" sz="2400" smtClean="0">
                <a:latin typeface="Times New Roman" panose="02020603050405020304" pitchFamily="18" charset="0"/>
              </a:rPr>
              <a:t>P</a:t>
            </a:r>
            <a:r>
              <a:rPr lang="en-US" altLang="ru-RU" sz="2400" baseline="-14000" smtClean="0">
                <a:latin typeface="Times New Roman" panose="02020603050405020304" pitchFamily="18" charset="0"/>
              </a:rPr>
              <a:t>c</a:t>
            </a:r>
            <a:r>
              <a:rPr lang="en-US" altLang="ru-RU" sz="2400" smtClean="0">
                <a:latin typeface="Times New Roman" panose="02020603050405020304" pitchFamily="18" charset="0"/>
              </a:rPr>
              <a:t> (t)= </a:t>
            </a:r>
            <a:r>
              <a:rPr lang="ru-RU" altLang="ru-RU" sz="2400" smtClean="0">
                <a:latin typeface="Times New Roman" panose="02020603050405020304" pitchFamily="18" charset="0"/>
              </a:rPr>
              <a:t>2</a:t>
            </a:r>
            <a:r>
              <a:rPr lang="en-US" altLang="ru-RU" sz="2400" smtClean="0">
                <a:latin typeface="Times New Roman" panose="02020603050405020304" pitchFamily="18" charset="0"/>
              </a:rPr>
              <a:t>P(t)</a:t>
            </a:r>
            <a:r>
              <a:rPr lang="ru-RU" altLang="ru-RU" sz="2400" smtClean="0">
                <a:latin typeface="Times New Roman" panose="02020603050405020304" pitchFamily="18" charset="0"/>
              </a:rPr>
              <a:t>-</a:t>
            </a:r>
            <a:r>
              <a:rPr lang="en-US" altLang="ru-RU" sz="2400" smtClean="0">
                <a:latin typeface="Times New Roman" panose="02020603050405020304" pitchFamily="18" charset="0"/>
              </a:rPr>
              <a:t>P</a:t>
            </a:r>
            <a:r>
              <a:rPr lang="en-US" altLang="ru-RU" sz="2400" baseline="16000" smtClean="0">
                <a:latin typeface="Times New Roman" panose="02020603050405020304" pitchFamily="18" charset="0"/>
              </a:rPr>
              <a:t>2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=2</a:t>
            </a:r>
            <a:r>
              <a:rPr lang="en-US" altLang="ru-RU" sz="2400" smtClean="0">
                <a:latin typeface="Times New Roman" panose="02020603050405020304" pitchFamily="18" charset="0"/>
              </a:rPr>
              <a:t>e </a:t>
            </a:r>
            <a:r>
              <a:rPr lang="en-US" altLang="ru-RU" sz="2400" baseline="16000" smtClean="0">
                <a:latin typeface="Times New Roman" panose="02020603050405020304" pitchFamily="18" charset="0"/>
              </a:rPr>
              <a:t>–</a:t>
            </a:r>
            <a:r>
              <a:rPr lang="el-GR" altLang="ru-RU" sz="2400" baseline="16000" smtClean="0">
                <a:latin typeface="Times New Roman" panose="02020603050405020304" pitchFamily="18" charset="0"/>
                <a:cs typeface="Times New Roman" panose="02020603050405020304" pitchFamily="18" charset="0"/>
              </a:rPr>
              <a:t>λ</a:t>
            </a:r>
            <a:r>
              <a:rPr lang="en-US" altLang="ru-RU" sz="2400" baseline="16000" smtClean="0">
                <a:latin typeface="Times New Roman" panose="02020603050405020304" pitchFamily="18" charset="0"/>
                <a:cs typeface="Times New Roman" panose="02020603050405020304" pitchFamily="18" charset="0"/>
              </a:rPr>
              <a:t>t  </a:t>
            </a:r>
            <a:r>
              <a:rPr lang="en-US" altLang="ru-RU" sz="2400" smtClean="0">
                <a:latin typeface="Times New Roman" panose="02020603050405020304" pitchFamily="18" charset="0"/>
                <a:cs typeface="Times New Roman" panose="02020603050405020304" pitchFamily="18" charset="0"/>
              </a:rPr>
              <a:t>- </a:t>
            </a:r>
            <a:r>
              <a:rPr lang="en-US" altLang="ru-RU" sz="2400" smtClean="0">
                <a:latin typeface="Times New Roman" panose="02020603050405020304" pitchFamily="18" charset="0"/>
              </a:rPr>
              <a:t>e </a:t>
            </a:r>
            <a:r>
              <a:rPr lang="en-US" altLang="ru-RU" sz="2400" baseline="16000" smtClean="0">
                <a:latin typeface="Times New Roman" panose="02020603050405020304" pitchFamily="18" charset="0"/>
              </a:rPr>
              <a:t>–2</a:t>
            </a:r>
            <a:r>
              <a:rPr lang="el-GR" altLang="ru-RU" sz="2400" baseline="16000" smtClean="0">
                <a:latin typeface="Times New Roman" panose="02020603050405020304" pitchFamily="18" charset="0"/>
                <a:cs typeface="Times New Roman" panose="02020603050405020304" pitchFamily="18" charset="0"/>
              </a:rPr>
              <a:t>λ</a:t>
            </a:r>
            <a:r>
              <a:rPr lang="en-US" altLang="ru-RU" sz="2400" baseline="16000" smtClean="0">
                <a:latin typeface="Times New Roman" panose="02020603050405020304" pitchFamily="18" charset="0"/>
                <a:cs typeface="Times New Roman" panose="02020603050405020304" pitchFamily="18" charset="0"/>
              </a:rPr>
              <a:t>t </a:t>
            </a:r>
            <a:endParaRPr lang="el-GR" altLang="ru-RU" sz="2400" baseline="16000" smtClean="0">
              <a:latin typeface="Times New Roman" panose="02020603050405020304" pitchFamily="18" charset="0"/>
              <a:cs typeface="Times New Roman" panose="02020603050405020304" pitchFamily="18" charset="0"/>
            </a:endParaRPr>
          </a:p>
          <a:p>
            <a:pPr eaLnBrk="1" hangingPunct="1">
              <a:buFontTx/>
              <a:buNone/>
            </a:pPr>
            <a:endParaRPr lang="el-GR" altLang="ru-RU" sz="2400" baseline="-14000" smtClean="0">
              <a:latin typeface="Times New Roman" panose="02020603050405020304" pitchFamily="18" charset="0"/>
              <a:cs typeface="Times New Roman" panose="02020603050405020304" pitchFamily="18" charset="0"/>
            </a:endParaRPr>
          </a:p>
        </p:txBody>
      </p:sp>
      <p:sp>
        <p:nvSpPr>
          <p:cNvPr id="164868" name="Rectangle 4"/>
          <p:cNvSpPr>
            <a:spLocks noChangeArrowheads="1"/>
          </p:cNvSpPr>
          <p:nvPr/>
        </p:nvSpPr>
        <p:spPr bwMode="auto">
          <a:xfrm>
            <a:off x="0" y="1803400"/>
            <a:ext cx="9144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200" baseline="0">
                <a:solidFill>
                  <a:srgbClr val="000000"/>
                </a:solidFill>
                <a:latin typeface="Times New Roman" panose="02020603050405020304" pitchFamily="18" charset="0"/>
              </a:rPr>
              <a:t>Хотя оба </a:t>
            </a:r>
            <a:r>
              <a:rPr lang="ru-RU" altLang="ru-RU" sz="2200" baseline="0">
                <a:solidFill>
                  <a:srgbClr val="000000"/>
                </a:solidFill>
                <a:latin typeface="Times New Roman" panose="02020603050405020304" pitchFamily="18" charset="0"/>
                <a:cs typeface="Times New Roman" panose="02020603050405020304" pitchFamily="18" charset="0"/>
              </a:rPr>
              <a:t>элемента системы подчиняются экспоненциальному распределению, система в целом не подчиняется экспоненциальному закону</a:t>
            </a:r>
            <a:r>
              <a:rPr lang="ru-RU" altLang="ru-RU" sz="2400" baseline="0">
                <a:solidFill>
                  <a:srgbClr val="000000"/>
                </a:solidFill>
                <a:latin typeface="Times New Roman" panose="02020603050405020304" pitchFamily="18" charset="0"/>
                <a:cs typeface="Times New Roman" panose="02020603050405020304" pitchFamily="18" charset="0"/>
              </a:rPr>
              <a:t> </a:t>
            </a:r>
            <a:endParaRPr lang="ru-RU" altLang="ru-RU" sz="2400" baseline="0">
              <a:latin typeface="Times New Roman" panose="02020603050405020304" pitchFamily="18" charset="0"/>
            </a:endParaRPr>
          </a:p>
        </p:txBody>
      </p:sp>
      <p:pic>
        <p:nvPicPr>
          <p:cNvPr id="164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874963"/>
            <a:ext cx="6913562"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201612"/>
          </a:xfrm>
        </p:spPr>
        <p:txBody>
          <a:bodyPr/>
          <a:lstStyle/>
          <a:p>
            <a:pPr eaLnBrk="1" hangingPunct="1"/>
            <a:r>
              <a:rPr lang="ru-RU" altLang="ru-RU" sz="1800" smtClean="0"/>
              <a:t>Отказ</a:t>
            </a:r>
          </a:p>
        </p:txBody>
      </p:sp>
      <p:sp>
        <p:nvSpPr>
          <p:cNvPr id="18435" name="Rectangle 3"/>
          <p:cNvSpPr>
            <a:spLocks noGrp="1" noChangeArrowheads="1"/>
          </p:cNvSpPr>
          <p:nvPr>
            <p:ph type="body" idx="1"/>
          </p:nvPr>
        </p:nvSpPr>
        <p:spPr>
          <a:xfrm>
            <a:off x="0" y="692150"/>
            <a:ext cx="9144000" cy="6165850"/>
          </a:xfrm>
        </p:spPr>
        <p:txBody>
          <a:bodyPr/>
          <a:lstStyle/>
          <a:p>
            <a:pPr algn="just" eaLnBrk="1" hangingPunct="1">
              <a:buFontTx/>
              <a:buNone/>
            </a:pPr>
            <a:r>
              <a:rPr lang="ru-RU" altLang="ru-RU" i="1" smtClean="0"/>
              <a:t>	</a:t>
            </a:r>
            <a:r>
              <a:rPr lang="ru-RU" altLang="ru-RU" sz="2400" i="1" smtClean="0">
                <a:latin typeface="Times New Roman" panose="02020603050405020304" pitchFamily="18" charset="0"/>
              </a:rPr>
              <a:t>-</a:t>
            </a:r>
            <a:r>
              <a:rPr lang="ru-RU" altLang="ru-RU" sz="2400" b="1" i="1" smtClean="0">
                <a:latin typeface="Times New Roman" panose="02020603050405020304" pitchFamily="18" charset="0"/>
              </a:rPr>
              <a:t>постепенный</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отказ —отказ, происходящий в результате медленного, постепенного ухудшения характеристик объекта из-за износа и старения материалов. </a:t>
            </a:r>
          </a:p>
          <a:p>
            <a:pPr algn="just" eaLnBrk="1" hangingPunct="1">
              <a:buFontTx/>
              <a:buNone/>
            </a:pPr>
            <a:r>
              <a:rPr lang="ru-RU" altLang="ru-RU" sz="2000" smtClean="0">
                <a:latin typeface="Times New Roman" panose="02020603050405020304" pitchFamily="18" charset="0"/>
              </a:rPr>
              <a:t>	Характер изменения координаты </a:t>
            </a:r>
            <a:r>
              <a:rPr lang="en-US" altLang="ru-RU" sz="2000" i="1" smtClean="0">
                <a:latin typeface="Times New Roman" panose="02020603050405020304" pitchFamily="18" charset="0"/>
              </a:rPr>
              <a:t>y,(t) </a:t>
            </a:r>
            <a:r>
              <a:rPr lang="ru-RU" altLang="ru-RU" sz="2000" smtClean="0">
                <a:latin typeface="Times New Roman" panose="02020603050405020304" pitchFamily="18" charset="0"/>
              </a:rPr>
              <a:t>позволяет прогнозировать момент отказа элемента по тренду </a:t>
            </a:r>
            <a:r>
              <a:rPr lang="en-US" altLang="ru-RU" sz="2000" i="1" smtClean="0">
                <a:latin typeface="Times New Roman" panose="02020603050405020304" pitchFamily="18" charset="0"/>
              </a:rPr>
              <a:t>y,{t)</a:t>
            </a:r>
            <a:r>
              <a:rPr lang="en-US" altLang="ru-RU" smtClean="0"/>
              <a:t> </a:t>
            </a:r>
            <a:endParaRPr lang="ru-RU" altLang="ru-RU" sz="2000" smtClean="0">
              <a:latin typeface="Times New Roman" panose="02020603050405020304" pitchFamily="18" charset="0"/>
            </a:endParaRPr>
          </a:p>
          <a:p>
            <a:pPr algn="just" eaLnBrk="1" hangingPunct="1">
              <a:buFontTx/>
              <a:buNone/>
            </a:pPr>
            <a:endParaRPr lang="ru-RU" altLang="ru-RU" sz="2000" smtClean="0">
              <a:latin typeface="Times New Roman" panose="02020603050405020304" pitchFamily="18" charset="0"/>
            </a:endParaRPr>
          </a:p>
          <a:p>
            <a:pPr algn="just" eaLnBrk="1" hangingPunct="1">
              <a:buFontTx/>
              <a:buNone/>
            </a:pPr>
            <a:endParaRPr lang="ru-RU" altLang="ru-RU" sz="2000" smtClean="0">
              <a:latin typeface="Times New Roman" panose="02020603050405020304" pitchFamily="18" charset="0"/>
            </a:endParaRPr>
          </a:p>
          <a:p>
            <a:pPr algn="just" eaLnBrk="1" hangingPunct="1">
              <a:buFontTx/>
              <a:buNone/>
            </a:pPr>
            <a:endParaRPr lang="ru-RU" altLang="ru-RU" sz="2000" smtClean="0">
              <a:latin typeface="Times New Roman" panose="02020603050405020304" pitchFamily="18" charset="0"/>
            </a:endParaRPr>
          </a:p>
          <a:p>
            <a:pPr algn="just" eaLnBrk="1" hangingPunct="1">
              <a:buFontTx/>
              <a:buNone/>
            </a:pPr>
            <a:endParaRPr lang="ru-RU" altLang="ru-RU" sz="2000" smtClean="0">
              <a:latin typeface="Times New Roman" panose="02020603050405020304" pitchFamily="18" charset="0"/>
            </a:endParaRPr>
          </a:p>
          <a:p>
            <a:pPr algn="just" eaLnBrk="1" hangingPunct="1">
              <a:buFontTx/>
              <a:buNone/>
            </a:pPr>
            <a:r>
              <a:rPr lang="ru-RU" altLang="ru-RU" sz="2000" smtClean="0">
                <a:latin typeface="Times New Roman" panose="02020603050405020304" pitchFamily="18" charset="0"/>
              </a:rPr>
              <a:t>	</a:t>
            </a:r>
          </a:p>
          <a:p>
            <a:pPr algn="just" eaLnBrk="1" hangingPunct="1">
              <a:buFontTx/>
              <a:buNone/>
            </a:pPr>
            <a:r>
              <a:rPr lang="ru-RU" altLang="ru-RU" sz="2000" smtClean="0">
                <a:latin typeface="Times New Roman" panose="02020603050405020304" pitchFamily="18" charset="0"/>
              </a:rPr>
              <a:t>	</a:t>
            </a:r>
            <a:r>
              <a:rPr lang="ru-RU" altLang="ru-RU" sz="2400" smtClean="0">
                <a:latin typeface="Times New Roman" panose="02020603050405020304" pitchFamily="18" charset="0"/>
              </a:rPr>
              <a:t>-</a:t>
            </a:r>
            <a:r>
              <a:rPr lang="ru-RU" altLang="ru-RU" sz="2400" b="1" smtClean="0">
                <a:latin typeface="Times New Roman" panose="02020603050405020304" pitchFamily="18" charset="0"/>
              </a:rPr>
              <a:t>перемежающиеся</a:t>
            </a:r>
            <a:r>
              <a:rPr lang="ru-RU" altLang="ru-RU" sz="2400" smtClean="0">
                <a:latin typeface="Times New Roman" panose="02020603050405020304" pitchFamily="18" charset="0"/>
              </a:rPr>
              <a:t> отказ - отказ самоустраняющийся (возникающий/исчезающий).</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781300"/>
            <a:ext cx="6265863"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274638"/>
            <a:ext cx="8229600" cy="417512"/>
          </a:xfrm>
        </p:spPr>
        <p:txBody>
          <a:bodyPr/>
          <a:lstStyle/>
          <a:p>
            <a:pPr eaLnBrk="1" hangingPunct="1"/>
            <a:r>
              <a:rPr lang="ru-RU" altLang="ru-RU" sz="1800" b="1" smtClean="0">
                <a:latin typeface="Times New Roman" panose="02020603050405020304" pitchFamily="18" charset="0"/>
              </a:rPr>
              <a:t>Расчет надежности системы с двумя нагруженными элементами</a:t>
            </a:r>
            <a:r>
              <a:rPr lang="ru-RU" altLang="ru-RU" sz="4000" smtClean="0">
                <a:latin typeface="Times New Roman" panose="02020603050405020304" pitchFamily="18" charset="0"/>
              </a:rPr>
              <a:t/>
            </a:r>
            <a:br>
              <a:rPr lang="ru-RU" altLang="ru-RU" sz="4000" smtClean="0">
                <a:latin typeface="Times New Roman" panose="02020603050405020304" pitchFamily="18" charset="0"/>
              </a:rPr>
            </a:br>
            <a:endParaRPr lang="ru-RU" altLang="ru-RU" sz="4000" smtClean="0">
              <a:latin typeface="Times New Roman" panose="02020603050405020304" pitchFamily="18" charset="0"/>
            </a:endParaRPr>
          </a:p>
        </p:txBody>
      </p:sp>
      <p:sp>
        <p:nvSpPr>
          <p:cNvPr id="165891" name="Rectangle 3"/>
          <p:cNvSpPr>
            <a:spLocks noGrp="1" noChangeArrowheads="1"/>
          </p:cNvSpPr>
          <p:nvPr>
            <p:ph type="body" idx="1"/>
          </p:nvPr>
        </p:nvSpPr>
        <p:spPr>
          <a:xfrm>
            <a:off x="0" y="476250"/>
            <a:ext cx="9144000" cy="6381750"/>
          </a:xfrm>
        </p:spPr>
        <p:txBody>
          <a:bodyPr/>
          <a:lstStyle/>
          <a:p>
            <a:pPr eaLnBrk="1" hangingPunct="1">
              <a:buFontTx/>
              <a:buNone/>
            </a:pPr>
            <a:r>
              <a:rPr lang="ru-RU" altLang="ru-RU" sz="2400" smtClean="0">
                <a:latin typeface="Times New Roman" panose="02020603050405020304" pitchFamily="18" charset="0"/>
              </a:rPr>
              <a:t>Для равнонадежных элементов с </a:t>
            </a:r>
            <a:r>
              <a:rPr lang="el-GR" altLang="ru-RU" sz="2400" smtClean="0">
                <a:latin typeface="Times New Roman" panose="02020603050405020304" pitchFamily="18" charset="0"/>
                <a:cs typeface="Arial" panose="020B0604020202020204" pitchFamily="34" charset="0"/>
              </a:rPr>
              <a:t>λ</a:t>
            </a:r>
            <a:r>
              <a:rPr lang="en-US" altLang="ru-RU" sz="2400" baseline="-14000" smtClean="0">
                <a:latin typeface="Times New Roman" panose="02020603050405020304" pitchFamily="18" charset="0"/>
                <a:cs typeface="Arial" panose="020B0604020202020204" pitchFamily="34" charset="0"/>
              </a:rPr>
              <a:t>1</a:t>
            </a:r>
            <a:r>
              <a:rPr lang="en-US" altLang="ru-RU" sz="2400" smtClean="0">
                <a:latin typeface="Times New Roman" panose="02020603050405020304" pitchFamily="18" charset="0"/>
                <a:cs typeface="Arial" panose="020B0604020202020204" pitchFamily="34" charset="0"/>
              </a:rPr>
              <a:t> </a:t>
            </a:r>
            <a:r>
              <a:rPr lang="ru-RU" altLang="ru-RU" sz="2400" smtClean="0">
                <a:latin typeface="Times New Roman" panose="02020603050405020304" pitchFamily="18" charset="0"/>
              </a:rPr>
              <a:t>и </a:t>
            </a:r>
            <a:r>
              <a:rPr lang="el-GR" altLang="ru-RU" sz="2400" smtClean="0">
                <a:latin typeface="Times New Roman" panose="02020603050405020304" pitchFamily="18" charset="0"/>
                <a:cs typeface="Arial" panose="020B0604020202020204" pitchFamily="34" charset="0"/>
              </a:rPr>
              <a:t>λ</a:t>
            </a:r>
            <a:r>
              <a:rPr lang="en-US" altLang="ru-RU" sz="2400" baseline="-14000" smtClean="0">
                <a:latin typeface="Times New Roman" panose="02020603050405020304" pitchFamily="18" charset="0"/>
                <a:cs typeface="Arial" panose="020B0604020202020204" pitchFamily="34" charset="0"/>
              </a:rPr>
              <a:t>2 </a:t>
            </a:r>
            <a:r>
              <a:rPr lang="ru-RU" altLang="ru-RU" sz="2400" smtClean="0">
                <a:latin typeface="Times New Roman" panose="02020603050405020304" pitchFamily="18" charset="0"/>
                <a:cs typeface="Arial" panose="020B0604020202020204" pitchFamily="34" charset="0"/>
              </a:rPr>
              <a:t>=</a:t>
            </a:r>
            <a:r>
              <a:rPr lang="el-GR" altLang="ru-RU" sz="2400" smtClean="0">
                <a:latin typeface="Times New Roman" panose="02020603050405020304" pitchFamily="18" charset="0"/>
                <a:cs typeface="Times New Roman" panose="02020603050405020304" pitchFamily="18" charset="0"/>
              </a:rPr>
              <a:t>λ</a:t>
            </a:r>
            <a:endParaRPr lang="ru-RU" altLang="ru-RU" sz="2400" smtClean="0">
              <a:latin typeface="Times New Roman" panose="02020603050405020304" pitchFamily="18" charset="0"/>
              <a:cs typeface="Times New Roman" panose="02020603050405020304" pitchFamily="18" charset="0"/>
            </a:endParaRPr>
          </a:p>
          <a:p>
            <a:pPr eaLnBrk="1" hangingPunct="1"/>
            <a:endParaRPr lang="ru-RU" altLang="ru-RU" sz="2400" smtClean="0">
              <a:latin typeface="Times New Roman" panose="02020603050405020304" pitchFamily="18" charset="0"/>
            </a:endParaRPr>
          </a:p>
        </p:txBody>
      </p:sp>
      <p:pic>
        <p:nvPicPr>
          <p:cNvPr id="165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68413"/>
            <a:ext cx="7559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3" name="Rectangle 5"/>
          <p:cNvSpPr>
            <a:spLocks noChangeArrowheads="1"/>
          </p:cNvSpPr>
          <p:nvPr/>
        </p:nvSpPr>
        <p:spPr bwMode="auto">
          <a:xfrm>
            <a:off x="0" y="22098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solidFill>
                  <a:srgbClr val="000000"/>
                </a:solidFill>
                <a:latin typeface="Times New Roman" panose="02020603050405020304" pitchFamily="18" charset="0"/>
                <a:cs typeface="Times New Roman" panose="02020603050405020304" pitchFamily="18" charset="0"/>
              </a:rPr>
              <a:t>т.е. введение одного резервного элемента с </a:t>
            </a:r>
            <a:r>
              <a:rPr lang="el-GR" altLang="ru-RU" sz="2400" baseline="0">
                <a:latin typeface="Times New Roman" panose="02020603050405020304" pitchFamily="18" charset="0"/>
              </a:rPr>
              <a:t>λ</a:t>
            </a:r>
            <a:r>
              <a:rPr lang="ru-RU" altLang="ru-RU" sz="2400" baseline="0">
                <a:latin typeface="Times New Roman" panose="02020603050405020304" pitchFamily="18" charset="0"/>
              </a:rPr>
              <a:t>=1/</a:t>
            </a:r>
            <a:r>
              <a:rPr lang="en-US" altLang="ru-RU" sz="2400" baseline="0">
                <a:latin typeface="Times New Roman" panose="02020603050405020304" pitchFamily="18" charset="0"/>
              </a:rPr>
              <a:t>t</a:t>
            </a:r>
            <a:r>
              <a:rPr lang="ru-RU" altLang="ru-RU" sz="2400" baseline="-14000">
                <a:latin typeface="Times New Roman" panose="02020603050405020304" pitchFamily="18" charset="0"/>
              </a:rPr>
              <a:t>н </a:t>
            </a:r>
            <a:r>
              <a:rPr lang="ru-RU" altLang="ru-RU" sz="2400" baseline="0">
                <a:latin typeface="Times New Roman" panose="02020603050405020304" pitchFamily="18" charset="0"/>
              </a:rPr>
              <a:t>увеличивает среднюю наработку системы в 1,5 раза.</a:t>
            </a:r>
            <a:r>
              <a:rPr lang="ru-RU" altLang="ru-RU" baseline="0"/>
              <a:t> </a:t>
            </a:r>
          </a:p>
        </p:txBody>
      </p:sp>
      <p:sp>
        <p:nvSpPr>
          <p:cNvPr id="165894" name="Rectangle 6"/>
          <p:cNvSpPr>
            <a:spLocks noChangeArrowheads="1"/>
          </p:cNvSpPr>
          <p:nvPr/>
        </p:nvSpPr>
        <p:spPr bwMode="auto">
          <a:xfrm>
            <a:off x="0" y="32845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latin typeface="Times New Roman" panose="02020603050405020304" pitchFamily="18" charset="0"/>
              </a:rPr>
              <a:t>Приведем другие характеристики надежности системы с </a:t>
            </a:r>
            <a:r>
              <a:rPr lang="ru-RU" altLang="ru-RU" sz="2400" i="1" baseline="0">
                <a:latin typeface="Times New Roman" panose="02020603050405020304" pitchFamily="18" charset="0"/>
              </a:rPr>
              <a:t>т=2.</a:t>
            </a:r>
          </a:p>
        </p:txBody>
      </p:sp>
      <p:pic>
        <p:nvPicPr>
          <p:cNvPr id="1658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911600"/>
            <a:ext cx="7129462"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6" name="Rectangle 8"/>
          <p:cNvSpPr>
            <a:spLocks noChangeArrowheads="1"/>
          </p:cNvSpPr>
          <p:nvPr/>
        </p:nvSpPr>
        <p:spPr bwMode="auto">
          <a:xfrm>
            <a:off x="0" y="5373688"/>
            <a:ext cx="9144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solidFill>
                  <a:srgbClr val="000000"/>
                </a:solidFill>
                <a:latin typeface="Times New Roman" panose="02020603050405020304" pitchFamily="18" charset="0"/>
                <a:cs typeface="Times New Roman" panose="02020603050405020304" pitchFamily="18" charset="0"/>
              </a:rPr>
              <a:t>Для системы </a:t>
            </a:r>
            <a:r>
              <a:rPr lang="ru-RU" altLang="ru-RU" sz="2400" baseline="0">
                <a:solidFill>
                  <a:srgbClr val="000000"/>
                </a:solidFill>
                <a:latin typeface="Times New Roman" panose="02020603050405020304" pitchFamily="18" charset="0"/>
              </a:rPr>
              <a:t>из двух равнонадежных элементов можно вычислить гамма-ресурс</a:t>
            </a:r>
            <a:r>
              <a:rPr lang="ru-RU" altLang="ru-RU" sz="2400">
                <a:latin typeface="Times New Roman" panose="02020603050405020304" pitchFamily="18" charset="0"/>
              </a:rPr>
              <a:t> </a:t>
            </a:r>
            <a:r>
              <a:rPr lang="en-US" altLang="ru-RU" sz="2400" baseline="0">
                <a:latin typeface="Times New Roman" panose="02020603050405020304" pitchFamily="18" charset="0"/>
              </a:rPr>
              <a:t>t</a:t>
            </a:r>
            <a:r>
              <a:rPr lang="el-GR" altLang="ru-RU" sz="2400" baseline="-14000">
                <a:latin typeface="Times New Roman" panose="02020603050405020304" pitchFamily="18" charset="0"/>
                <a:cs typeface="Times New Roman" panose="02020603050405020304" pitchFamily="18" charset="0"/>
              </a:rPr>
              <a:t>γ </a:t>
            </a:r>
            <a:r>
              <a:rPr lang="ru-RU" altLang="ru-RU" sz="2400" baseline="0">
                <a:solidFill>
                  <a:srgbClr val="000000"/>
                </a:solidFill>
                <a:latin typeface="Times New Roman" panose="02020603050405020304" pitchFamily="18" charset="0"/>
              </a:rPr>
              <a:t>Для этого достаточно задать</a:t>
            </a:r>
            <a:r>
              <a:rPr lang="ru-RU" altLang="ru-RU" sz="2400">
                <a:latin typeface="Times New Roman" panose="02020603050405020304" pitchFamily="18" charset="0"/>
              </a:rPr>
              <a:t> </a:t>
            </a:r>
            <a:r>
              <a:rPr lang="el-GR" altLang="ru-RU" sz="2400" baseline="0">
                <a:latin typeface="Times New Roman" panose="02020603050405020304" pitchFamily="18" charset="0"/>
                <a:cs typeface="Arial" panose="020B0604020202020204" pitchFamily="34" charset="0"/>
              </a:rPr>
              <a:t>λ</a:t>
            </a:r>
            <a:r>
              <a:rPr lang="ru-RU" altLang="ru-RU" sz="2400" baseline="0">
                <a:latin typeface="Times New Roman" panose="02020603050405020304" pitchFamily="18" charset="0"/>
                <a:cs typeface="Arial" panose="020B0604020202020204" pitchFamily="34" charset="0"/>
              </a:rPr>
              <a:t> и </a:t>
            </a:r>
            <a:r>
              <a:rPr lang="en-US" altLang="ru-RU" sz="2400" baseline="0">
                <a:latin typeface="Times New Roman" panose="02020603050405020304" pitchFamily="18" charset="0"/>
                <a:cs typeface="Arial" panose="020B0604020202020204" pitchFamily="34" charset="0"/>
              </a:rPr>
              <a:t>P</a:t>
            </a:r>
            <a:r>
              <a:rPr lang="el-GR" altLang="ru-RU" sz="2400" baseline="-14000">
                <a:latin typeface="Times New Roman" panose="02020603050405020304" pitchFamily="18" charset="0"/>
                <a:cs typeface="Times New Roman" panose="02020603050405020304" pitchFamily="18" charset="0"/>
              </a:rPr>
              <a:t>γ</a:t>
            </a:r>
            <a:r>
              <a:rPr lang="en-US" altLang="ru-RU" sz="2400" baseline="-14000">
                <a:latin typeface="Times New Roman" panose="02020603050405020304" pitchFamily="18" charset="0"/>
                <a:cs typeface="Times New Roman" panose="02020603050405020304" pitchFamily="18" charset="0"/>
              </a:rPr>
              <a:t> </a:t>
            </a:r>
            <a:r>
              <a:rPr lang="ru-RU" altLang="ru-RU" sz="2400" baseline="0">
                <a:solidFill>
                  <a:srgbClr val="000000"/>
                </a:solidFill>
                <a:latin typeface="Times New Roman" panose="02020603050405020304" pitchFamily="18" charset="0"/>
              </a:rPr>
              <a:t>и решить трансцендентное  уравнение</a:t>
            </a:r>
            <a:r>
              <a:rPr lang="en-US" altLang="ru-RU" sz="2400" baseline="0">
                <a:solidFill>
                  <a:srgbClr val="000000"/>
                </a:solidFill>
                <a:latin typeface="Times New Roman" panose="02020603050405020304" pitchFamily="18" charset="0"/>
              </a:rPr>
              <a:t> </a:t>
            </a:r>
            <a:r>
              <a:rPr lang="ru-RU" altLang="ru-RU" sz="2400" baseline="0">
                <a:latin typeface="Times New Roman" panose="02020603050405020304" pitchFamily="18" charset="0"/>
              </a:rPr>
              <a:t>2</a:t>
            </a:r>
            <a:r>
              <a:rPr lang="en-US" altLang="ru-RU" sz="2400" baseline="0">
                <a:latin typeface="Times New Roman" panose="02020603050405020304" pitchFamily="18" charset="0"/>
              </a:rPr>
              <a:t>e</a:t>
            </a:r>
            <a:r>
              <a:rPr lang="en-US" altLang="ru-RU" sz="2400" baseline="20000">
                <a:latin typeface="Times New Roman" panose="02020603050405020304" pitchFamily="18" charset="0"/>
              </a:rPr>
              <a:t>–</a:t>
            </a:r>
            <a:r>
              <a:rPr lang="el-GR" altLang="ru-RU" sz="2400" baseline="20000">
                <a:latin typeface="Times New Roman" panose="02020603050405020304" pitchFamily="18" charset="0"/>
              </a:rPr>
              <a:t>λ</a:t>
            </a:r>
            <a:r>
              <a:rPr lang="en-US" altLang="ru-RU" sz="2400" baseline="20000">
                <a:latin typeface="Times New Roman" panose="02020603050405020304" pitchFamily="18" charset="0"/>
              </a:rPr>
              <a:t>t</a:t>
            </a:r>
            <a:r>
              <a:rPr lang="en-US" altLang="ru-RU" sz="2400" baseline="0">
                <a:latin typeface="Times New Roman" panose="02020603050405020304" pitchFamily="18" charset="0"/>
              </a:rPr>
              <a:t>  - 2e</a:t>
            </a:r>
            <a:r>
              <a:rPr lang="en-US" altLang="ru-RU" sz="2400" baseline="20000">
                <a:latin typeface="Times New Roman" panose="02020603050405020304" pitchFamily="18" charset="0"/>
              </a:rPr>
              <a:t>–2</a:t>
            </a:r>
            <a:r>
              <a:rPr lang="el-GR" altLang="ru-RU" sz="2400" baseline="20000">
                <a:latin typeface="Times New Roman" panose="02020603050405020304" pitchFamily="18" charset="0"/>
              </a:rPr>
              <a:t>λ</a:t>
            </a:r>
            <a:r>
              <a:rPr lang="en-US" altLang="ru-RU" sz="2400" baseline="20000">
                <a:latin typeface="Times New Roman" panose="02020603050405020304" pitchFamily="18" charset="0"/>
              </a:rPr>
              <a:t>t</a:t>
            </a:r>
            <a:r>
              <a:rPr lang="en-US" altLang="ru-RU" sz="2400">
                <a:latin typeface="Times New Roman" panose="02020603050405020304" pitchFamily="18" charset="0"/>
              </a:rPr>
              <a:t>  </a:t>
            </a:r>
            <a:r>
              <a:rPr lang="en-US" altLang="ru-RU" sz="2400" baseline="0">
                <a:latin typeface="Times New Roman" panose="02020603050405020304" pitchFamily="18" charset="0"/>
              </a:rPr>
              <a:t>= P</a:t>
            </a:r>
            <a:r>
              <a:rPr lang="el-GR" altLang="ru-RU" sz="2400" baseline="0">
                <a:latin typeface="Times New Roman" panose="02020603050405020304" pitchFamily="18" charset="0"/>
              </a:rPr>
              <a:t>γ</a:t>
            </a:r>
            <a:r>
              <a:rPr lang="en-US" altLang="ru-RU" sz="2400">
                <a:latin typeface="Times New Roman" panose="02020603050405020304" pitchFamily="18" charset="0"/>
              </a:rPr>
              <a:t> </a:t>
            </a:r>
            <a:r>
              <a:rPr lang="ru-RU" altLang="ru-RU" sz="2400" baseline="0">
                <a:solidFill>
                  <a:srgbClr val="000000"/>
                </a:solidFill>
                <a:latin typeface="Times New Roman" panose="02020603050405020304" pitchFamily="18" charset="0"/>
              </a:rPr>
              <a:t>относительно</a:t>
            </a:r>
            <a:r>
              <a:rPr lang="en-US" altLang="ru-RU" sz="2400" baseline="0">
                <a:solidFill>
                  <a:srgbClr val="000000"/>
                </a:solidFill>
                <a:latin typeface="Times New Roman" panose="02020603050405020304" pitchFamily="18" charset="0"/>
              </a:rPr>
              <a:t> </a:t>
            </a:r>
            <a:r>
              <a:rPr lang="ru-RU" altLang="ru-RU" sz="2400" baseline="0">
                <a:solidFill>
                  <a:srgbClr val="000000"/>
                </a:solidFill>
                <a:latin typeface="Times New Roman" panose="02020603050405020304" pitchFamily="18" charset="0"/>
              </a:rPr>
              <a:t>переменной </a:t>
            </a:r>
            <a:r>
              <a:rPr lang="en-US" altLang="ru-RU" sz="2400" i="1" baseline="0">
                <a:solidFill>
                  <a:srgbClr val="000000"/>
                </a:solidFill>
                <a:latin typeface="Times New Roman" panose="02020603050405020304" pitchFamily="18" charset="0"/>
              </a:rPr>
              <a:t>t.</a:t>
            </a:r>
            <a:endParaRPr lang="en-US" altLang="ru-RU" sz="2400" baseline="0">
              <a:solidFill>
                <a:srgbClr val="000000"/>
              </a:solidFill>
              <a:latin typeface="Times New Roman" panose="02020603050405020304" pitchFamily="18" charset="0"/>
            </a:endParaRPr>
          </a:p>
          <a:p>
            <a:endParaRPr lang="el-GR" altLang="ru-RU" sz="2400" baseline="0">
              <a:latin typeface="Times New Roman" panose="02020603050405020304" pitchFamily="18" charset="0"/>
              <a:cs typeface="Times New Roman" panose="02020603050405020304" pitchFamily="18" charset="0"/>
            </a:endParaRPr>
          </a:p>
        </p:txBody>
      </p:sp>
      <p:sp>
        <p:nvSpPr>
          <p:cNvPr id="165897" name="Rectangle 9"/>
          <p:cNvSpPr>
            <a:spLocks noChangeArrowheads="1"/>
          </p:cNvSpPr>
          <p:nvPr/>
        </p:nvSpPr>
        <p:spPr bwMode="auto">
          <a:xfrm>
            <a:off x="2436813" y="4598988"/>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t> </a:t>
            </a:r>
            <a:endParaRPr lang="ru-RU" altLang="ru-RU" baseline="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274638"/>
            <a:ext cx="8229600" cy="201612"/>
          </a:xfrm>
        </p:spPr>
        <p:txBody>
          <a:bodyPr/>
          <a:lstStyle/>
          <a:p>
            <a:pPr eaLnBrk="1" hangingPunct="1"/>
            <a:r>
              <a:rPr lang="ru-RU" altLang="ru-RU" sz="1800" b="1" smtClean="0">
                <a:latin typeface="Times New Roman" panose="02020603050405020304" pitchFamily="18" charset="0"/>
              </a:rPr>
              <a:t>Расчет надежности системы с тремя нагруженными элементами</a:t>
            </a:r>
          </a:p>
        </p:txBody>
      </p:sp>
      <p:sp>
        <p:nvSpPr>
          <p:cNvPr id="166915" name="Rectangle 3"/>
          <p:cNvSpPr>
            <a:spLocks noGrp="1" noChangeArrowheads="1"/>
          </p:cNvSpPr>
          <p:nvPr>
            <p:ph type="body" idx="1"/>
          </p:nvPr>
        </p:nvSpPr>
        <p:spPr>
          <a:xfrm>
            <a:off x="0" y="692150"/>
            <a:ext cx="9144000" cy="6165850"/>
          </a:xfrm>
        </p:spPr>
        <p:txBody>
          <a:bodyPr/>
          <a:lstStyle/>
          <a:p>
            <a:pPr eaLnBrk="1" hangingPunct="1">
              <a:buFontTx/>
              <a:buNone/>
            </a:pPr>
            <a:r>
              <a:rPr lang="ru-RU" altLang="ru-RU" sz="2400" smtClean="0">
                <a:latin typeface="Times New Roman" panose="02020603050405020304" pitchFamily="18" charset="0"/>
              </a:rPr>
              <a:t>В системе имеется три элемента с интенсивностями </a:t>
            </a:r>
            <a:r>
              <a:rPr lang="el-GR" altLang="ru-RU" sz="2400" smtClean="0">
                <a:latin typeface="Times New Roman" panose="02020603050405020304" pitchFamily="18" charset="0"/>
                <a:cs typeface="Arial" panose="020B0604020202020204" pitchFamily="34" charset="0"/>
              </a:rPr>
              <a:t>λ</a:t>
            </a:r>
            <a:r>
              <a:rPr lang="en-US" altLang="ru-RU" sz="2400" baseline="-14000" smtClean="0">
                <a:latin typeface="Times New Roman" panose="02020603050405020304" pitchFamily="18" charset="0"/>
                <a:cs typeface="Arial" panose="020B0604020202020204" pitchFamily="34" charset="0"/>
              </a:rPr>
              <a:t>1</a:t>
            </a:r>
            <a:r>
              <a:rPr lang="en-US" altLang="ru-RU" sz="2400" smtClean="0">
                <a:latin typeface="Times New Roman" panose="02020603050405020304" pitchFamily="18" charset="0"/>
                <a:cs typeface="Arial" panose="020B0604020202020204" pitchFamily="34" charset="0"/>
              </a:rPr>
              <a:t> </a:t>
            </a:r>
            <a:r>
              <a:rPr lang="ru-RU" altLang="ru-RU" sz="2400" smtClean="0">
                <a:latin typeface="Times New Roman" panose="02020603050405020304" pitchFamily="18" charset="0"/>
              </a:rPr>
              <a:t>, </a:t>
            </a:r>
            <a:r>
              <a:rPr lang="el-GR" altLang="ru-RU" sz="2400" smtClean="0">
                <a:latin typeface="Times New Roman" panose="02020603050405020304" pitchFamily="18" charset="0"/>
                <a:cs typeface="Arial" panose="020B0604020202020204" pitchFamily="34" charset="0"/>
              </a:rPr>
              <a:t>λ</a:t>
            </a:r>
            <a:r>
              <a:rPr lang="en-US" altLang="ru-RU" sz="2400" baseline="-14000" smtClean="0">
                <a:latin typeface="Times New Roman" panose="02020603050405020304" pitchFamily="18" charset="0"/>
                <a:cs typeface="Arial" panose="020B0604020202020204" pitchFamily="34" charset="0"/>
              </a:rPr>
              <a:t>2 </a:t>
            </a:r>
            <a:r>
              <a:rPr lang="ru-RU" altLang="ru-RU" sz="2400" smtClean="0">
                <a:latin typeface="Times New Roman" panose="02020603050405020304" pitchFamily="18" charset="0"/>
                <a:cs typeface="Arial" panose="020B0604020202020204" pitchFamily="34" charset="0"/>
              </a:rPr>
              <a:t>, </a:t>
            </a:r>
            <a:r>
              <a:rPr lang="el-GR" altLang="ru-RU" sz="2400" smtClean="0">
                <a:latin typeface="Times New Roman" panose="02020603050405020304" pitchFamily="18" charset="0"/>
                <a:cs typeface="Arial" panose="020B0604020202020204" pitchFamily="34" charset="0"/>
              </a:rPr>
              <a:t>λ</a:t>
            </a:r>
            <a:r>
              <a:rPr lang="ru-RU" altLang="ru-RU" sz="2400" baseline="-14000" smtClean="0">
                <a:latin typeface="Times New Roman" panose="02020603050405020304" pitchFamily="18" charset="0"/>
                <a:cs typeface="Arial" panose="020B0604020202020204" pitchFamily="34" charset="0"/>
              </a:rPr>
              <a:t>3</a:t>
            </a:r>
            <a:r>
              <a:rPr lang="en-US" altLang="ru-RU" sz="2400" baseline="-14000" smtClean="0">
                <a:latin typeface="Times New Roman" panose="02020603050405020304" pitchFamily="18" charset="0"/>
                <a:cs typeface="Arial" panose="020B0604020202020204" pitchFamily="34" charset="0"/>
              </a:rPr>
              <a:t> </a:t>
            </a:r>
            <a:endParaRPr lang="ru-RU" altLang="ru-RU" sz="2400" smtClean="0">
              <a:latin typeface="Times New Roman" panose="02020603050405020304" pitchFamily="18" charset="0"/>
              <a:cs typeface="Times New Roman" panose="02020603050405020304" pitchFamily="18" charset="0"/>
            </a:endParaRPr>
          </a:p>
        </p:txBody>
      </p:sp>
      <p:pic>
        <p:nvPicPr>
          <p:cNvPr id="166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196975"/>
            <a:ext cx="3097213"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Rectangle 5"/>
          <p:cNvSpPr>
            <a:spLocks noChangeArrowheads="1"/>
          </p:cNvSpPr>
          <p:nvPr/>
        </p:nvSpPr>
        <p:spPr bwMode="auto">
          <a:xfrm>
            <a:off x="0" y="3141663"/>
            <a:ext cx="528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Определение </a:t>
            </a:r>
            <a:r>
              <a:rPr lang="en-US" altLang="ru-RU" sz="2000" baseline="0">
                <a:latin typeface="Times New Roman" panose="02020603050405020304" pitchFamily="18" charset="0"/>
              </a:rPr>
              <a:t>P</a:t>
            </a:r>
            <a:r>
              <a:rPr lang="en-US" altLang="ru-RU" sz="2000" baseline="-14000">
                <a:latin typeface="Times New Roman" panose="02020603050405020304" pitchFamily="18" charset="0"/>
              </a:rPr>
              <a:t>c</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 и</a:t>
            </a:r>
            <a:r>
              <a:rPr lang="en-US" altLang="ru-RU" sz="2000" baseline="0">
                <a:latin typeface="Times New Roman" panose="02020603050405020304" pitchFamily="18" charset="0"/>
              </a:rPr>
              <a:t> t</a:t>
            </a:r>
            <a:r>
              <a:rPr lang="en-US" altLang="ru-RU" sz="2000" baseline="16000">
                <a:latin typeface="Times New Roman" panose="02020603050405020304" pitchFamily="18" charset="0"/>
              </a:rPr>
              <a:t>c</a:t>
            </a:r>
            <a:r>
              <a:rPr lang="ru-RU" altLang="ru-RU" sz="2000" baseline="-14000">
                <a:latin typeface="Times New Roman" panose="02020603050405020304" pitchFamily="18" charset="0"/>
              </a:rPr>
              <a:t>н</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происходит в два этапа</a:t>
            </a:r>
            <a:r>
              <a:rPr lang="ru-RU" altLang="ru-RU" sz="2400" baseline="0">
                <a:latin typeface="Times New Roman" panose="02020603050405020304" pitchFamily="18" charset="0"/>
              </a:rPr>
              <a:t> </a:t>
            </a:r>
          </a:p>
        </p:txBody>
      </p:sp>
      <p:sp>
        <p:nvSpPr>
          <p:cNvPr id="166918" name="Rectangle 6"/>
          <p:cNvSpPr>
            <a:spLocks noChangeArrowheads="1"/>
          </p:cNvSpPr>
          <p:nvPr/>
        </p:nvSpPr>
        <p:spPr bwMode="auto">
          <a:xfrm>
            <a:off x="0" y="3573463"/>
            <a:ext cx="8748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solidFill>
                  <a:srgbClr val="000000"/>
                </a:solidFill>
                <a:latin typeface="Times New Roman" panose="02020603050405020304" pitchFamily="18" charset="0"/>
                <a:cs typeface="Times New Roman" panose="02020603050405020304" pitchFamily="18" charset="0"/>
              </a:rPr>
              <a:t>На первом этапе </a:t>
            </a:r>
            <a:r>
              <a:rPr lang="ru-RU" altLang="ru-RU" sz="2000" baseline="0">
                <a:solidFill>
                  <a:srgbClr val="000000"/>
                </a:solidFill>
                <a:latin typeface="Times New Roman" panose="02020603050405020304" pitchFamily="18" charset="0"/>
              </a:rPr>
              <a:t>рассмотрим структурную схему расчета надежности</a:t>
            </a:r>
            <a:endParaRPr lang="ru-RU" altLang="ru-RU" sz="2000" baseline="0">
              <a:latin typeface="Times New Roman" panose="02020603050405020304" pitchFamily="18" charset="0"/>
            </a:endParaRPr>
          </a:p>
        </p:txBody>
      </p:sp>
      <p:pic>
        <p:nvPicPr>
          <p:cNvPr id="1669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292600"/>
            <a:ext cx="4537075"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68313" y="0"/>
            <a:ext cx="8229600" cy="333375"/>
          </a:xfrm>
        </p:spPr>
        <p:txBody>
          <a:bodyPr/>
          <a:lstStyle/>
          <a:p>
            <a:pPr eaLnBrk="1" hangingPunct="1"/>
            <a:r>
              <a:rPr lang="ru-RU" altLang="ru-RU" sz="1800" b="1" smtClean="0">
                <a:latin typeface="Times New Roman" panose="02020603050405020304" pitchFamily="18" charset="0"/>
              </a:rPr>
              <a:t>Расчет надежности системы с тремя нагруженными элементами</a:t>
            </a:r>
          </a:p>
        </p:txBody>
      </p:sp>
      <p:sp>
        <p:nvSpPr>
          <p:cNvPr id="167939" name="Rectangle 3"/>
          <p:cNvSpPr>
            <a:spLocks noGrp="1" noChangeArrowheads="1"/>
          </p:cNvSpPr>
          <p:nvPr>
            <p:ph type="body" idx="1"/>
          </p:nvPr>
        </p:nvSpPr>
        <p:spPr>
          <a:xfrm>
            <a:off x="0" y="549275"/>
            <a:ext cx="9144000" cy="6308725"/>
          </a:xfrm>
        </p:spPr>
        <p:txBody>
          <a:bodyPr/>
          <a:lstStyle/>
          <a:p>
            <a:pPr eaLnBrk="1" hangingPunct="1">
              <a:buFontTx/>
              <a:buNone/>
            </a:pPr>
            <a:r>
              <a:rPr lang="ru-RU" altLang="ru-RU" smtClean="0">
                <a:solidFill>
                  <a:srgbClr val="000000"/>
                </a:solidFill>
              </a:rPr>
              <a:t>	</a:t>
            </a:r>
            <a:r>
              <a:rPr lang="ru-RU" altLang="ru-RU" sz="2000" smtClean="0">
                <a:solidFill>
                  <a:srgbClr val="000000"/>
                </a:solidFill>
                <a:latin typeface="Times New Roman" panose="02020603050405020304" pitchFamily="18" charset="0"/>
              </a:rPr>
              <a:t>На втором этапе рассмотрим структурную схему расчета надежности</a:t>
            </a:r>
          </a:p>
        </p:txBody>
      </p:sp>
      <p:pic>
        <p:nvPicPr>
          <p:cNvPr id="167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12875"/>
            <a:ext cx="43211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1" name="Rectangle 5"/>
          <p:cNvSpPr>
            <a:spLocks noChangeArrowheads="1"/>
          </p:cNvSpPr>
          <p:nvPr/>
        </p:nvSpPr>
        <p:spPr bwMode="auto">
          <a:xfrm>
            <a:off x="0" y="3297238"/>
            <a:ext cx="4956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Для этой схемы формула для расчета </a:t>
            </a:r>
            <a:r>
              <a:rPr lang="ru-RU" altLang="ru-RU" sz="2000" i="1" baseline="0">
                <a:latin typeface="Times New Roman" panose="02020603050405020304" pitchFamily="18" charset="0"/>
              </a:rPr>
              <a:t>Рс:</a:t>
            </a:r>
          </a:p>
        </p:txBody>
      </p:sp>
      <p:pic>
        <p:nvPicPr>
          <p:cNvPr id="167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860800"/>
            <a:ext cx="8424862"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3" name="Rectangle 7"/>
          <p:cNvSpPr>
            <a:spLocks noChangeArrowheads="1"/>
          </p:cNvSpPr>
          <p:nvPr/>
        </p:nvSpPr>
        <p:spPr bwMode="auto">
          <a:xfrm>
            <a:off x="179388" y="4729163"/>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При определении </a:t>
            </a:r>
            <a:r>
              <a:rPr lang="en-US" altLang="ru-RU" sz="2000" i="1" baseline="0">
                <a:latin typeface="Times New Roman" panose="02020603050405020304" pitchFamily="18" charset="0"/>
              </a:rPr>
              <a:t>Pc(t) </a:t>
            </a:r>
            <a:r>
              <a:rPr lang="ru-RU" altLang="ru-RU" sz="2000" baseline="0">
                <a:latin typeface="Times New Roman" panose="02020603050405020304" pitchFamily="18" charset="0"/>
              </a:rPr>
              <a:t>можно использовать и основную формулу для расчета</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вероятности</a:t>
            </a:r>
          </a:p>
        </p:txBody>
      </p:sp>
      <p:pic>
        <p:nvPicPr>
          <p:cNvPr id="1679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516563"/>
            <a:ext cx="655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6165850"/>
            <a:ext cx="576103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274638"/>
            <a:ext cx="8229600" cy="274637"/>
          </a:xfrm>
        </p:spPr>
        <p:txBody>
          <a:bodyPr/>
          <a:lstStyle/>
          <a:p>
            <a:pPr eaLnBrk="1" hangingPunct="1"/>
            <a:r>
              <a:rPr lang="ru-RU" altLang="ru-RU" sz="1800" b="1" smtClean="0">
                <a:latin typeface="Times New Roman" panose="02020603050405020304" pitchFamily="18" charset="0"/>
              </a:rPr>
              <a:t>Расчет надежности системы с тремя нагруженными элементами</a:t>
            </a:r>
          </a:p>
        </p:txBody>
      </p:sp>
      <p:sp>
        <p:nvSpPr>
          <p:cNvPr id="168963" name="Rectangle 3"/>
          <p:cNvSpPr>
            <a:spLocks noGrp="1" noChangeArrowheads="1"/>
          </p:cNvSpPr>
          <p:nvPr>
            <p:ph type="body" idx="1"/>
          </p:nvPr>
        </p:nvSpPr>
        <p:spPr>
          <a:xfrm>
            <a:off x="0" y="765175"/>
            <a:ext cx="9144000" cy="6092825"/>
          </a:xfrm>
        </p:spPr>
        <p:txBody>
          <a:bodyPr/>
          <a:lstStyle/>
          <a:p>
            <a:pPr algn="just" eaLnBrk="1" hangingPunct="1">
              <a:buFontTx/>
              <a:buNone/>
            </a:pPr>
            <a:r>
              <a:rPr lang="ru-RU" altLang="ru-RU" sz="2400" smtClean="0">
                <a:latin typeface="Times New Roman" panose="02020603050405020304" pitchFamily="18" charset="0"/>
              </a:rPr>
              <a:t>Средняя наработка на отказ системы</a:t>
            </a:r>
          </a:p>
        </p:txBody>
      </p:sp>
      <p:pic>
        <p:nvPicPr>
          <p:cNvPr id="168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25538"/>
            <a:ext cx="7561263"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7168" name="Group 16"/>
          <p:cNvGraphicFramePr>
            <a:graphicFrameLocks noGrp="1"/>
          </p:cNvGraphicFramePr>
          <p:nvPr/>
        </p:nvGraphicFramePr>
        <p:xfrm>
          <a:off x="0" y="3284538"/>
          <a:ext cx="9144000" cy="457200"/>
        </p:xfrm>
        <a:graphic>
          <a:graphicData uri="http://schemas.openxmlformats.org/drawingml/2006/table">
            <a:tbl>
              <a:tblPr/>
              <a:tblGrid>
                <a:gridCol w="9144000"/>
              </a:tblGrid>
              <a:tr h="134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rgbClr val="000000"/>
                          </a:solidFill>
                          <a:effectLst/>
                          <a:latin typeface="Times New Roman" pitchFamily="18" charset="0"/>
                          <a:cs typeface="Times New Roman" pitchFamily="18" charset="0"/>
                        </a:rPr>
                        <a:t>Для системы из трех равнонадежных элементов</a:t>
                      </a:r>
                      <a:endParaRPr kumimoji="0" lang="ru-RU" sz="24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168967" name="Rectangle 11"/>
          <p:cNvSpPr>
            <a:spLocks noChangeArrowheads="1"/>
          </p:cNvSpPr>
          <p:nvPr/>
        </p:nvSpPr>
        <p:spPr bwMode="auto">
          <a:xfrm>
            <a:off x="2974975" y="32908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t/>
            </a:r>
            <a:br>
              <a:rPr lang="ru-RU" altLang="ru-RU" sz="1000" baseline="0"/>
            </a:br>
            <a:endParaRPr lang="ru-RU" altLang="ru-RU" baseline="0"/>
          </a:p>
        </p:txBody>
      </p:sp>
      <p:pic>
        <p:nvPicPr>
          <p:cNvPr id="16896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860800"/>
            <a:ext cx="3313112"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860800"/>
            <a:ext cx="33845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652963"/>
            <a:ext cx="30241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1"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4724400"/>
            <a:ext cx="43195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274638"/>
            <a:ext cx="8229600" cy="201612"/>
          </a:xfrm>
        </p:spPr>
        <p:txBody>
          <a:bodyPr/>
          <a:lstStyle/>
          <a:p>
            <a:pPr eaLnBrk="1" hangingPunct="1"/>
            <a:r>
              <a:rPr lang="ru-RU" altLang="ru-RU" sz="1800" b="1" smtClean="0">
                <a:latin typeface="Times New Roman" panose="02020603050405020304" pitchFamily="18" charset="0"/>
              </a:rPr>
              <a:t>Расчет надежности системы с групповым нагруженным резервом</a:t>
            </a:r>
          </a:p>
        </p:txBody>
      </p:sp>
      <p:pic>
        <p:nvPicPr>
          <p:cNvPr id="16998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27313" y="692150"/>
            <a:ext cx="3816350" cy="1385888"/>
          </a:xfrm>
          <a:noFill/>
        </p:spPr>
      </p:pic>
      <p:sp>
        <p:nvSpPr>
          <p:cNvPr id="169988" name="Rectangle 4"/>
          <p:cNvSpPr>
            <a:spLocks noChangeArrowheads="1"/>
          </p:cNvSpPr>
          <p:nvPr/>
        </p:nvSpPr>
        <p:spPr bwMode="auto">
          <a:xfrm>
            <a:off x="0" y="2033588"/>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solidFill>
                  <a:srgbClr val="000000"/>
                </a:solidFill>
                <a:latin typeface="Times New Roman" panose="02020603050405020304" pitchFamily="18" charset="0"/>
                <a:cs typeface="Times New Roman" panose="02020603050405020304" pitchFamily="18" charset="0"/>
              </a:rPr>
              <a:t>Нагруженная система имеет два основных элемента с интенсивностями отказов </a:t>
            </a:r>
            <a:r>
              <a:rPr lang="el-GR" altLang="ru-RU" sz="2400" baseline="0">
                <a:latin typeface="Times New Roman" panose="02020603050405020304" pitchFamily="18" charset="0"/>
              </a:rPr>
              <a:t>λ</a:t>
            </a:r>
            <a:r>
              <a:rPr lang="en-US" altLang="ru-RU" sz="2400" baseline="-14000">
                <a:latin typeface="Times New Roman" panose="02020603050405020304" pitchFamily="18" charset="0"/>
              </a:rPr>
              <a:t>1</a:t>
            </a:r>
            <a:r>
              <a:rPr lang="en-US" altLang="ru-RU" sz="2400" baseline="0">
                <a:latin typeface="Times New Roman" panose="02020603050405020304" pitchFamily="18" charset="0"/>
              </a:rPr>
              <a:t> </a:t>
            </a:r>
            <a:r>
              <a:rPr lang="ru-RU" altLang="ru-RU" sz="2400" baseline="0">
                <a:latin typeface="Times New Roman" panose="02020603050405020304" pitchFamily="18" charset="0"/>
              </a:rPr>
              <a:t>и </a:t>
            </a:r>
            <a:r>
              <a:rPr lang="el-GR" altLang="ru-RU" sz="2400" baseline="0">
                <a:latin typeface="Times New Roman" panose="02020603050405020304" pitchFamily="18" charset="0"/>
              </a:rPr>
              <a:t>λ</a:t>
            </a:r>
            <a:r>
              <a:rPr lang="en-US" altLang="ru-RU" sz="2400" baseline="-14000">
                <a:latin typeface="Times New Roman" panose="02020603050405020304" pitchFamily="18" charset="0"/>
              </a:rPr>
              <a:t>2</a:t>
            </a:r>
            <a:r>
              <a:rPr lang="en-US" altLang="ru-RU" sz="2400" baseline="0">
                <a:latin typeface="Times New Roman" panose="02020603050405020304" pitchFamily="18" charset="0"/>
              </a:rPr>
              <a:t> </a:t>
            </a:r>
            <a:r>
              <a:rPr lang="ru-RU" altLang="ru-RU" sz="2400" baseline="0">
                <a:latin typeface="Times New Roman" panose="02020603050405020304" pitchFamily="18" charset="0"/>
              </a:rPr>
              <a:t>и </a:t>
            </a:r>
            <a:r>
              <a:rPr lang="ru-RU" altLang="ru-RU" sz="2400" baseline="0">
                <a:solidFill>
                  <a:srgbClr val="000000"/>
                </a:solidFill>
                <a:latin typeface="Times New Roman" panose="02020603050405020304" pitchFamily="18" charset="0"/>
              </a:rPr>
              <a:t>и два резервных элемента с интенсивностями</a:t>
            </a:r>
            <a:r>
              <a:rPr lang="ru-RU" altLang="ru-RU" sz="2400" baseline="0">
                <a:latin typeface="Times New Roman" panose="02020603050405020304" pitchFamily="18" charset="0"/>
              </a:rPr>
              <a:t> </a:t>
            </a:r>
            <a:r>
              <a:rPr lang="el-GR" altLang="ru-RU" sz="2400" baseline="0">
                <a:latin typeface="Times New Roman" panose="02020603050405020304" pitchFamily="18" charset="0"/>
              </a:rPr>
              <a:t>λ</a:t>
            </a:r>
            <a:r>
              <a:rPr lang="ru-RU" altLang="ru-RU" sz="2400" baseline="-14000">
                <a:latin typeface="Times New Roman" panose="02020603050405020304" pitchFamily="18" charset="0"/>
              </a:rPr>
              <a:t>3</a:t>
            </a:r>
            <a:r>
              <a:rPr lang="ru-RU" altLang="ru-RU" sz="2400" baseline="0">
                <a:solidFill>
                  <a:srgbClr val="000000"/>
                </a:solidFill>
                <a:latin typeface="Times New Roman" panose="02020603050405020304" pitchFamily="18" charset="0"/>
                <a:cs typeface="Times New Roman" panose="02020603050405020304" pitchFamily="18" charset="0"/>
              </a:rPr>
              <a:t> </a:t>
            </a:r>
            <a:r>
              <a:rPr lang="ru-RU" altLang="ru-RU" sz="2400" baseline="0">
                <a:solidFill>
                  <a:srgbClr val="000000"/>
                </a:solidFill>
                <a:latin typeface="Times New Roman" panose="02020603050405020304" pitchFamily="18" charset="0"/>
              </a:rPr>
              <a:t> и  </a:t>
            </a:r>
            <a:r>
              <a:rPr lang="el-GR" altLang="ru-RU" sz="2400" baseline="0">
                <a:latin typeface="Times New Roman" panose="02020603050405020304" pitchFamily="18" charset="0"/>
              </a:rPr>
              <a:t>λ</a:t>
            </a:r>
            <a:r>
              <a:rPr lang="ru-RU" altLang="ru-RU" sz="2400" baseline="-14000">
                <a:latin typeface="Times New Roman" panose="02020603050405020304" pitchFamily="18" charset="0"/>
              </a:rPr>
              <a:t>4</a:t>
            </a:r>
            <a:r>
              <a:rPr lang="ru-RU" altLang="ru-RU" sz="2400" baseline="0"/>
              <a:t> </a:t>
            </a:r>
          </a:p>
        </p:txBody>
      </p:sp>
      <p:sp>
        <p:nvSpPr>
          <p:cNvPr id="169989" name="Rectangle 5"/>
          <p:cNvSpPr>
            <a:spLocks noChangeArrowheads="1"/>
          </p:cNvSpPr>
          <p:nvPr/>
        </p:nvSpPr>
        <p:spPr bwMode="auto">
          <a:xfrm>
            <a:off x="0" y="3294063"/>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Для определения </a:t>
            </a:r>
            <a:r>
              <a:rPr lang="ru-RU" altLang="ru-RU" sz="2000" i="1" baseline="0">
                <a:latin typeface="Times New Roman" panose="02020603050405020304" pitchFamily="18" charset="0"/>
              </a:rPr>
              <a:t>Р</a:t>
            </a:r>
            <a:r>
              <a:rPr lang="ru-RU" altLang="ru-RU" sz="2000" i="1" baseline="-14000">
                <a:latin typeface="Times New Roman" panose="02020603050405020304" pitchFamily="18" charset="0"/>
              </a:rPr>
              <a:t>с</a:t>
            </a:r>
            <a:r>
              <a:rPr lang="ru-RU" altLang="ru-RU" sz="2000" i="1" baseline="0">
                <a:latin typeface="Times New Roman" panose="02020603050405020304" pitchFamily="18" charset="0"/>
              </a:rPr>
              <a:t>(</a:t>
            </a:r>
            <a:r>
              <a:rPr lang="en-US" altLang="ru-RU" sz="2000" i="1" baseline="0">
                <a:latin typeface="Times New Roman" panose="02020603050405020304" pitchFamily="18" charset="0"/>
              </a:rPr>
              <a:t>t) </a:t>
            </a:r>
            <a:r>
              <a:rPr lang="ru-RU" altLang="ru-RU" sz="2000" baseline="0">
                <a:solidFill>
                  <a:srgbClr val="000000"/>
                </a:solidFill>
                <a:latin typeface="Times New Roman" panose="02020603050405020304" pitchFamily="18" charset="0"/>
              </a:rPr>
              <a:t>объединим пару последовательно включенных элементов с </a:t>
            </a:r>
            <a:r>
              <a:rPr lang="el-GR" altLang="ru-RU" sz="2000" baseline="0">
                <a:latin typeface="Times New Roman" panose="02020603050405020304" pitchFamily="18" charset="0"/>
              </a:rPr>
              <a:t>λ</a:t>
            </a:r>
            <a:r>
              <a:rPr lang="en-US" altLang="ru-RU" sz="2000" baseline="-14000">
                <a:latin typeface="Times New Roman" panose="02020603050405020304" pitchFamily="18" charset="0"/>
              </a:rPr>
              <a:t>1</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и </a:t>
            </a:r>
            <a:r>
              <a:rPr lang="el-GR" altLang="ru-RU" sz="2000" baseline="0">
                <a:latin typeface="Times New Roman" panose="02020603050405020304" pitchFamily="18" charset="0"/>
              </a:rPr>
              <a:t>λ</a:t>
            </a:r>
            <a:r>
              <a:rPr lang="en-US" altLang="ru-RU" sz="2000" baseline="-14000">
                <a:latin typeface="Times New Roman" panose="02020603050405020304" pitchFamily="18" charset="0"/>
              </a:rPr>
              <a:t>2</a:t>
            </a:r>
            <a:r>
              <a:rPr lang="en-US" altLang="ru-RU" sz="2000" i="1" baseline="0">
                <a:latin typeface="Times New Roman" panose="02020603050405020304" pitchFamily="18" charset="0"/>
              </a:rPr>
              <a:t> </a:t>
            </a:r>
            <a:r>
              <a:rPr lang="ru-RU" altLang="ru-RU" sz="2000" i="1" baseline="0">
                <a:latin typeface="Times New Roman" panose="02020603050405020304" pitchFamily="18" charset="0"/>
              </a:rPr>
              <a:t>в новый элемент </a:t>
            </a:r>
            <a:r>
              <a:rPr lang="en-US" altLang="ru-RU" sz="2000" i="1" baseline="0">
                <a:latin typeface="Times New Roman" panose="02020603050405020304" pitchFamily="18" charset="0"/>
              </a:rPr>
              <a:t>I c </a:t>
            </a:r>
            <a:r>
              <a:rPr lang="ru-RU" altLang="ru-RU" sz="2000" i="1" baseline="0">
                <a:latin typeface="Times New Roman" panose="02020603050405020304" pitchFamily="18" charset="0"/>
              </a:rPr>
              <a:t>Р</a:t>
            </a:r>
            <a:r>
              <a:rPr lang="en-US" altLang="ru-RU" sz="2000" i="1" baseline="-14000">
                <a:latin typeface="Times New Roman" panose="02020603050405020304" pitchFamily="18" charset="0"/>
              </a:rPr>
              <a:t>I</a:t>
            </a:r>
            <a:r>
              <a:rPr lang="ru-RU" altLang="ru-RU" sz="2000" i="1" baseline="0">
                <a:latin typeface="Times New Roman" panose="02020603050405020304" pitchFamily="18" charset="0"/>
              </a:rPr>
              <a:t>(</a:t>
            </a:r>
            <a:r>
              <a:rPr lang="en-US" altLang="ru-RU" sz="2000" i="1" baseline="0">
                <a:latin typeface="Times New Roman" panose="02020603050405020304" pitchFamily="18" charset="0"/>
              </a:rPr>
              <a:t>t)</a:t>
            </a:r>
            <a:r>
              <a:rPr lang="en-US" altLang="ru-RU" sz="2000" baseline="0">
                <a:latin typeface="Times New Roman" panose="02020603050405020304" pitchFamily="18" charset="0"/>
              </a:rPr>
              <a:t> = </a:t>
            </a:r>
            <a:r>
              <a:rPr lang="ru-RU" altLang="ru-RU" sz="2000" i="1" baseline="0">
                <a:latin typeface="Times New Roman" panose="02020603050405020304" pitchFamily="18" charset="0"/>
              </a:rPr>
              <a:t>Р</a:t>
            </a:r>
            <a:r>
              <a:rPr lang="en-US" altLang="ru-RU" sz="2000" i="1" baseline="-14000">
                <a:latin typeface="Times New Roman" panose="02020603050405020304" pitchFamily="18" charset="0"/>
              </a:rPr>
              <a:t>1</a:t>
            </a:r>
            <a:r>
              <a:rPr lang="ru-RU" altLang="ru-RU" sz="2000" i="1" baseline="0">
                <a:latin typeface="Times New Roman" panose="02020603050405020304" pitchFamily="18" charset="0"/>
              </a:rPr>
              <a:t>(</a:t>
            </a:r>
            <a:r>
              <a:rPr lang="en-US" altLang="ru-RU" sz="2000" i="1" baseline="0">
                <a:latin typeface="Times New Roman" panose="02020603050405020304" pitchFamily="18" charset="0"/>
              </a:rPr>
              <a:t>t)</a:t>
            </a:r>
            <a:r>
              <a:rPr lang="en-US" altLang="ru-RU" sz="2000" baseline="0">
                <a:latin typeface="Times New Roman" panose="02020603050405020304" pitchFamily="18" charset="0"/>
              </a:rPr>
              <a:t> </a:t>
            </a:r>
            <a:r>
              <a:rPr lang="ru-RU" altLang="ru-RU" sz="2000" i="1" baseline="0">
                <a:latin typeface="Times New Roman" panose="02020603050405020304" pitchFamily="18" charset="0"/>
              </a:rPr>
              <a:t>Р</a:t>
            </a:r>
            <a:r>
              <a:rPr lang="en-US" altLang="ru-RU" sz="2000" i="1" baseline="-14000">
                <a:latin typeface="Times New Roman" panose="02020603050405020304" pitchFamily="18" charset="0"/>
              </a:rPr>
              <a:t>2</a:t>
            </a:r>
            <a:r>
              <a:rPr lang="ru-RU" altLang="ru-RU" sz="2000" i="1" baseline="0">
                <a:latin typeface="Times New Roman" panose="02020603050405020304" pitchFamily="18" charset="0"/>
              </a:rPr>
              <a:t>(</a:t>
            </a:r>
            <a:r>
              <a:rPr lang="en-US" altLang="ru-RU" sz="2000" i="1" baseline="0">
                <a:latin typeface="Times New Roman" panose="02020603050405020304" pitchFamily="18" charset="0"/>
              </a:rPr>
              <a:t>t)</a:t>
            </a:r>
            <a:r>
              <a:rPr lang="en-US" altLang="ru-RU" sz="2000">
                <a:latin typeface="Times New Roman" panose="02020603050405020304" pitchFamily="18" charset="0"/>
              </a:rPr>
              <a:t> </a:t>
            </a:r>
            <a:r>
              <a:rPr lang="ru-RU" altLang="ru-RU" sz="2000" baseline="0">
                <a:latin typeface="Times New Roman" panose="02020603050405020304" pitchFamily="18" charset="0"/>
              </a:rPr>
              <a:t>и в новый элемент </a:t>
            </a:r>
            <a:r>
              <a:rPr lang="en-US" altLang="ru-RU" sz="2000" baseline="0">
                <a:latin typeface="Times New Roman" panose="02020603050405020304" pitchFamily="18" charset="0"/>
              </a:rPr>
              <a:t>II </a:t>
            </a:r>
            <a:r>
              <a:rPr lang="en-US" altLang="ru-RU" sz="2000" i="1" baseline="0">
                <a:latin typeface="Times New Roman" panose="02020603050405020304" pitchFamily="18" charset="0"/>
              </a:rPr>
              <a:t>c </a:t>
            </a:r>
            <a:r>
              <a:rPr lang="ru-RU" altLang="ru-RU" sz="2000" i="1" baseline="0">
                <a:latin typeface="Times New Roman" panose="02020603050405020304" pitchFamily="18" charset="0"/>
              </a:rPr>
              <a:t>Р</a:t>
            </a:r>
            <a:r>
              <a:rPr lang="en-US" altLang="ru-RU" sz="2000" i="1" baseline="-14000">
                <a:latin typeface="Times New Roman" panose="02020603050405020304" pitchFamily="18" charset="0"/>
              </a:rPr>
              <a:t>II</a:t>
            </a:r>
            <a:r>
              <a:rPr lang="ru-RU" altLang="ru-RU" sz="2000" i="1" baseline="0">
                <a:latin typeface="Times New Roman" panose="02020603050405020304" pitchFamily="18" charset="0"/>
              </a:rPr>
              <a:t>(</a:t>
            </a:r>
            <a:r>
              <a:rPr lang="en-US" altLang="ru-RU" sz="2000" i="1" baseline="0">
                <a:latin typeface="Times New Roman" panose="02020603050405020304" pitchFamily="18" charset="0"/>
              </a:rPr>
              <a:t>t)</a:t>
            </a:r>
            <a:r>
              <a:rPr lang="en-US" altLang="ru-RU" sz="2000" baseline="0">
                <a:latin typeface="Times New Roman" panose="02020603050405020304" pitchFamily="18" charset="0"/>
              </a:rPr>
              <a:t> = </a:t>
            </a:r>
            <a:r>
              <a:rPr lang="ru-RU" altLang="ru-RU" sz="2000" i="1" baseline="0">
                <a:latin typeface="Times New Roman" panose="02020603050405020304" pitchFamily="18" charset="0"/>
              </a:rPr>
              <a:t>Р</a:t>
            </a:r>
            <a:r>
              <a:rPr lang="en-US" altLang="ru-RU" sz="2000" i="1" baseline="-14000">
                <a:latin typeface="Times New Roman" panose="02020603050405020304" pitchFamily="18" charset="0"/>
              </a:rPr>
              <a:t>3</a:t>
            </a:r>
            <a:r>
              <a:rPr lang="ru-RU" altLang="ru-RU" sz="2000" i="1" baseline="0">
                <a:latin typeface="Times New Roman" panose="02020603050405020304" pitchFamily="18" charset="0"/>
              </a:rPr>
              <a:t>(</a:t>
            </a:r>
            <a:r>
              <a:rPr lang="en-US" altLang="ru-RU" sz="2000" i="1" baseline="0">
                <a:latin typeface="Times New Roman" panose="02020603050405020304" pitchFamily="18" charset="0"/>
              </a:rPr>
              <a:t>t)</a:t>
            </a:r>
            <a:r>
              <a:rPr lang="ru-RU" altLang="ru-RU" sz="2000" i="1" baseline="0">
                <a:latin typeface="Times New Roman" panose="02020603050405020304" pitchFamily="18" charset="0"/>
              </a:rPr>
              <a:t>Р</a:t>
            </a:r>
            <a:r>
              <a:rPr lang="en-US" altLang="ru-RU" sz="2000" i="1" baseline="-14000">
                <a:latin typeface="Times New Roman" panose="02020603050405020304" pitchFamily="18" charset="0"/>
              </a:rPr>
              <a:t>4</a:t>
            </a:r>
            <a:r>
              <a:rPr lang="ru-RU" altLang="ru-RU" sz="2000" i="1" baseline="0">
                <a:latin typeface="Times New Roman" panose="02020603050405020304" pitchFamily="18" charset="0"/>
              </a:rPr>
              <a:t>(</a:t>
            </a:r>
            <a:r>
              <a:rPr lang="en-US" altLang="ru-RU" sz="2000" i="1" baseline="0">
                <a:latin typeface="Times New Roman" panose="02020603050405020304" pitchFamily="18" charset="0"/>
              </a:rPr>
              <a:t>t)</a:t>
            </a:r>
            <a:r>
              <a:rPr lang="en-US" altLang="ru-RU"/>
              <a:t> </a:t>
            </a:r>
            <a:endParaRPr lang="ru-RU" altLang="ru-RU"/>
          </a:p>
        </p:txBody>
      </p:sp>
      <p:pic>
        <p:nvPicPr>
          <p:cNvPr id="169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4221163"/>
            <a:ext cx="2592387"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2600"/>
            <a:ext cx="34559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21388"/>
            <a:ext cx="32400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6021388"/>
            <a:ext cx="47529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5516563"/>
            <a:ext cx="28082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274638"/>
            <a:ext cx="8229600" cy="201612"/>
          </a:xfrm>
        </p:spPr>
        <p:txBody>
          <a:bodyPr/>
          <a:lstStyle/>
          <a:p>
            <a:pPr eaLnBrk="1" hangingPunct="1"/>
            <a:r>
              <a:rPr lang="ru-RU" altLang="ru-RU" sz="1800" b="1" smtClean="0">
                <a:latin typeface="Times New Roman" panose="02020603050405020304" pitchFamily="18" charset="0"/>
              </a:rPr>
              <a:t>Расчет надежности системы с групповым нагруженным резервом</a:t>
            </a:r>
          </a:p>
        </p:txBody>
      </p:sp>
      <p:sp>
        <p:nvSpPr>
          <p:cNvPr id="171011" name="Rectangle 3"/>
          <p:cNvSpPr>
            <a:spLocks noGrp="1" noChangeArrowheads="1"/>
          </p:cNvSpPr>
          <p:nvPr>
            <p:ph type="body" idx="1"/>
          </p:nvPr>
        </p:nvSpPr>
        <p:spPr>
          <a:xfrm>
            <a:off x="0" y="620713"/>
            <a:ext cx="9144000" cy="6237287"/>
          </a:xfrm>
        </p:spPr>
        <p:txBody>
          <a:bodyPr/>
          <a:lstStyle/>
          <a:p>
            <a:pPr eaLnBrk="1" hangingPunct="1">
              <a:buFontTx/>
              <a:buNone/>
            </a:pPr>
            <a:r>
              <a:rPr lang="en-US" altLang="ru-RU" smtClean="0"/>
              <a:t>	</a:t>
            </a:r>
            <a:r>
              <a:rPr lang="ru-RU" altLang="ru-RU" sz="2400" smtClean="0">
                <a:latin typeface="Times New Roman" panose="02020603050405020304" pitchFamily="18" charset="0"/>
              </a:rPr>
              <a:t>Средняя наработка на отказ системы с групповым резервом</a:t>
            </a:r>
          </a:p>
        </p:txBody>
      </p:sp>
      <p:pic>
        <p:nvPicPr>
          <p:cNvPr id="171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557338"/>
            <a:ext cx="4176712"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3" name="Rectangle 5"/>
          <p:cNvSpPr>
            <a:spLocks noChangeArrowheads="1"/>
          </p:cNvSpPr>
          <p:nvPr/>
        </p:nvSpPr>
        <p:spPr bwMode="auto">
          <a:xfrm>
            <a:off x="2124075" y="2565400"/>
            <a:ext cx="7019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solidFill>
                  <a:srgbClr val="000000"/>
                </a:solidFill>
                <a:latin typeface="Times New Roman" panose="02020603050405020304" pitchFamily="18" charset="0"/>
              </a:rPr>
              <a:t>Для системы из равнонадежных элементов </a:t>
            </a:r>
          </a:p>
        </p:txBody>
      </p:sp>
      <p:pic>
        <p:nvPicPr>
          <p:cNvPr id="1710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7563"/>
            <a:ext cx="3276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500438"/>
            <a:ext cx="3384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4652963"/>
            <a:ext cx="36718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274638"/>
            <a:ext cx="8229600" cy="201612"/>
          </a:xfrm>
        </p:spPr>
        <p:txBody>
          <a:bodyPr/>
          <a:lstStyle/>
          <a:p>
            <a:pPr eaLnBrk="1" hangingPunct="1"/>
            <a:r>
              <a:rPr lang="ru-RU" altLang="ru-RU" sz="1800" b="1" smtClean="0">
                <a:latin typeface="Times New Roman" panose="02020603050405020304" pitchFamily="18" charset="0"/>
              </a:rPr>
              <a:t>Расчет надежности системы с индивидуальным резервом</a:t>
            </a:r>
          </a:p>
        </p:txBody>
      </p:sp>
      <p:pic>
        <p:nvPicPr>
          <p:cNvPr id="17203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39975" y="836613"/>
            <a:ext cx="3005138" cy="1225550"/>
          </a:xfrm>
          <a:noFill/>
        </p:spPr>
      </p:pic>
      <p:sp>
        <p:nvSpPr>
          <p:cNvPr id="172036" name="Rectangle 4"/>
          <p:cNvSpPr>
            <a:spLocks noChangeArrowheads="1"/>
          </p:cNvSpPr>
          <p:nvPr/>
        </p:nvSpPr>
        <p:spPr bwMode="auto">
          <a:xfrm>
            <a:off x="0" y="2276475"/>
            <a:ext cx="9412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В состав системы входят два основных элемента с интенсивностями </a:t>
            </a:r>
            <a:r>
              <a:rPr lang="el-GR" altLang="ru-RU" sz="2000" baseline="0">
                <a:latin typeface="Times New Roman" panose="02020603050405020304" pitchFamily="18" charset="0"/>
              </a:rPr>
              <a:t>λ</a:t>
            </a:r>
            <a:r>
              <a:rPr lang="en-US" altLang="ru-RU" sz="2000" baseline="-14000">
                <a:latin typeface="Times New Roman" panose="02020603050405020304" pitchFamily="18" charset="0"/>
              </a:rPr>
              <a:t>1</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 </a:t>
            </a:r>
            <a:r>
              <a:rPr lang="el-GR" altLang="ru-RU" sz="2000" baseline="0">
                <a:latin typeface="Times New Roman" panose="02020603050405020304" pitchFamily="18" charset="0"/>
              </a:rPr>
              <a:t>λ</a:t>
            </a:r>
            <a:r>
              <a:rPr lang="en-US" altLang="ru-RU" baseline="-14000"/>
              <a:t>2 </a:t>
            </a:r>
            <a:r>
              <a:rPr lang="ru-RU" altLang="ru-RU" sz="2000" baseline="0">
                <a:solidFill>
                  <a:srgbClr val="000000"/>
                </a:solidFill>
                <a:latin typeface="Times New Roman" panose="02020603050405020304" pitchFamily="18" charset="0"/>
              </a:rPr>
              <a:t>и два </a:t>
            </a:r>
            <a:endParaRPr lang="en-US" altLang="ru-RU" sz="2000" baseline="0">
              <a:solidFill>
                <a:srgbClr val="000000"/>
              </a:solidFill>
              <a:latin typeface="Times New Roman" panose="02020603050405020304" pitchFamily="18" charset="0"/>
            </a:endParaRPr>
          </a:p>
          <a:p>
            <a:pPr eaLnBrk="1" hangingPunct="1"/>
            <a:r>
              <a:rPr lang="ru-RU" altLang="ru-RU" sz="2000" baseline="0">
                <a:solidFill>
                  <a:srgbClr val="000000"/>
                </a:solidFill>
                <a:latin typeface="Times New Roman" panose="02020603050405020304" pitchFamily="18" charset="0"/>
              </a:rPr>
              <a:t>резервных с</a:t>
            </a:r>
            <a:r>
              <a:rPr lang="ru-RU" altLang="ru-RU"/>
              <a:t> </a:t>
            </a:r>
            <a:r>
              <a:rPr lang="el-GR" altLang="ru-RU" baseline="0"/>
              <a:t>λ</a:t>
            </a:r>
            <a:r>
              <a:rPr lang="en-US" altLang="ru-RU" baseline="-14000"/>
              <a:t>1</a:t>
            </a:r>
            <a:r>
              <a:rPr lang="en-US" altLang="ru-RU" baseline="0"/>
              <a:t> ,</a:t>
            </a:r>
            <a:r>
              <a:rPr lang="ru-RU" altLang="ru-RU" baseline="0"/>
              <a:t> </a:t>
            </a:r>
            <a:r>
              <a:rPr lang="el-GR" altLang="ru-RU" baseline="0"/>
              <a:t>λ</a:t>
            </a:r>
            <a:r>
              <a:rPr lang="en-US" altLang="ru-RU" baseline="-14000"/>
              <a:t>2 </a:t>
            </a:r>
            <a:r>
              <a:rPr lang="ru-RU" altLang="ru-RU" sz="2000" baseline="0">
                <a:solidFill>
                  <a:srgbClr val="000000"/>
                </a:solidFill>
                <a:latin typeface="Times New Roman" panose="02020603050405020304" pitchFamily="18" charset="0"/>
              </a:rPr>
              <a:t>причем каждый резервный отдельно дублирует основной элемент</a:t>
            </a:r>
            <a:r>
              <a:rPr lang="ru-RU" altLang="ru-RU" sz="2000" baseline="0">
                <a:latin typeface="Times New Roman" panose="02020603050405020304" pitchFamily="18" charset="0"/>
              </a:rPr>
              <a:t> </a:t>
            </a:r>
          </a:p>
        </p:txBody>
      </p:sp>
      <p:pic>
        <p:nvPicPr>
          <p:cNvPr id="172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141663"/>
            <a:ext cx="3240087"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8" name="Rectangle 6"/>
          <p:cNvSpPr>
            <a:spLocks noChangeArrowheads="1"/>
          </p:cNvSpPr>
          <p:nvPr/>
        </p:nvSpPr>
        <p:spPr bwMode="auto">
          <a:xfrm>
            <a:off x="0" y="5038725"/>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00038"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Система отличается от схемы системы с групповым резервом только наличием этой перемычки</a:t>
            </a:r>
            <a:r>
              <a:rPr lang="en-US" altLang="ru-RU" sz="2000" baseline="0">
                <a:latin typeface="Times New Roman" panose="02020603050405020304" pitchFamily="18" charset="0"/>
              </a:rPr>
              <a:t> C</a:t>
            </a:r>
            <a:r>
              <a:rPr lang="ru-RU" altLang="ru-RU" sz="2000" baseline="0">
                <a:latin typeface="Times New Roman" panose="02020603050405020304" pitchFamily="18" charset="0"/>
              </a:rPr>
              <a:t>Д, но это заметно меняет процедуру расчета и влияет на надежность избыточной системы.</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274638"/>
            <a:ext cx="8229600" cy="201612"/>
          </a:xfrm>
        </p:spPr>
        <p:txBody>
          <a:bodyPr/>
          <a:lstStyle/>
          <a:p>
            <a:pPr eaLnBrk="1" hangingPunct="1"/>
            <a:r>
              <a:rPr lang="ru-RU" altLang="ru-RU" sz="1800" b="1" smtClean="0">
                <a:latin typeface="Times New Roman" panose="02020603050405020304" pitchFamily="18" charset="0"/>
              </a:rPr>
              <a:t>Расчет надежности системы с индивидуальным резервом</a:t>
            </a:r>
          </a:p>
        </p:txBody>
      </p:sp>
      <p:sp>
        <p:nvSpPr>
          <p:cNvPr id="173059" name="Rectangle 3"/>
          <p:cNvSpPr>
            <a:spLocks noGrp="1" noChangeArrowheads="1"/>
          </p:cNvSpPr>
          <p:nvPr>
            <p:ph type="body" idx="1"/>
          </p:nvPr>
        </p:nvSpPr>
        <p:spPr>
          <a:xfrm>
            <a:off x="0" y="692150"/>
            <a:ext cx="9144000" cy="6165850"/>
          </a:xfrm>
        </p:spPr>
        <p:txBody>
          <a:bodyPr/>
          <a:lstStyle/>
          <a:p>
            <a:pPr algn="just" eaLnBrk="1" hangingPunct="1">
              <a:spcBef>
                <a:spcPct val="0"/>
              </a:spcBef>
              <a:buFontTx/>
              <a:buNone/>
            </a:pPr>
            <a:r>
              <a:rPr lang="ru-RU" altLang="ru-RU" sz="2000" smtClean="0">
                <a:latin typeface="Times New Roman" panose="02020603050405020304" pitchFamily="18" charset="0"/>
              </a:rPr>
              <a:t>Разделим систему на две подсистемы с номерами </a:t>
            </a:r>
            <a:r>
              <a:rPr lang="en-US" altLang="ru-RU" sz="2000" smtClean="0">
                <a:latin typeface="Times New Roman" panose="02020603050405020304" pitchFamily="18" charset="0"/>
              </a:rPr>
              <a:t>I </a:t>
            </a:r>
            <a:r>
              <a:rPr lang="ru-RU" altLang="ru-RU" sz="2000" smtClean="0">
                <a:latin typeface="Times New Roman" panose="02020603050405020304" pitchFamily="18" charset="0"/>
              </a:rPr>
              <a:t>и </a:t>
            </a:r>
            <a:r>
              <a:rPr lang="en-US" altLang="ru-RU" sz="2000" smtClean="0">
                <a:latin typeface="Times New Roman" panose="02020603050405020304" pitchFamily="18" charset="0"/>
              </a:rPr>
              <a:t>II </a:t>
            </a:r>
            <a:endParaRPr lang="ru-RU" altLang="ru-RU" sz="2000" smtClean="0">
              <a:latin typeface="Times New Roman" panose="02020603050405020304" pitchFamily="18" charset="0"/>
            </a:endParaRPr>
          </a:p>
          <a:p>
            <a:pPr eaLnBrk="1" hangingPunct="1"/>
            <a:endParaRPr lang="ru-RU" altLang="ru-RU" sz="2000" smtClean="0">
              <a:latin typeface="Times New Roman" panose="02020603050405020304" pitchFamily="18" charset="0"/>
            </a:endParaRPr>
          </a:p>
        </p:txBody>
      </p:sp>
      <p:pic>
        <p:nvPicPr>
          <p:cNvPr id="173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196975"/>
            <a:ext cx="604996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5084763"/>
            <a:ext cx="42481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6092825"/>
            <a:ext cx="187166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3" name="Rectangle 7"/>
          <p:cNvSpPr>
            <a:spLocks noChangeArrowheads="1"/>
          </p:cNvSpPr>
          <p:nvPr/>
        </p:nvSpPr>
        <p:spPr bwMode="auto">
          <a:xfrm>
            <a:off x="0" y="4286250"/>
            <a:ext cx="9612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solidFill>
                  <a:srgbClr val="000000"/>
                </a:solidFill>
                <a:latin typeface="Times New Roman" panose="02020603050405020304" pitchFamily="18" charset="0"/>
                <a:cs typeface="Times New Roman" panose="02020603050405020304" pitchFamily="18" charset="0"/>
              </a:rPr>
              <a:t>Получаем новую систему из двух последовательно включенных подсистем с </a:t>
            </a:r>
            <a:r>
              <a:rPr lang="ru-RU" altLang="ru-RU" sz="2400" i="1" baseline="0">
                <a:solidFill>
                  <a:srgbClr val="000000"/>
                </a:solidFill>
                <a:latin typeface="Times New Roman" panose="02020603050405020304" pitchFamily="18" charset="0"/>
                <a:cs typeface="Times New Roman" panose="02020603050405020304" pitchFamily="18" charset="0"/>
              </a:rPr>
              <a:t>Р</a:t>
            </a:r>
            <a:r>
              <a:rPr lang="ru-RU" altLang="ru-RU" sz="2400" i="1" baseline="-30000">
                <a:solidFill>
                  <a:srgbClr val="000000"/>
                </a:solidFill>
                <a:latin typeface="Times New Roman" panose="02020603050405020304" pitchFamily="18" charset="0"/>
                <a:cs typeface="Times New Roman" panose="02020603050405020304" pitchFamily="18" charset="0"/>
              </a:rPr>
              <a:t>1</a:t>
            </a:r>
            <a:r>
              <a:rPr lang="ru-RU" altLang="ru-RU" sz="2400" i="1">
                <a:solidFill>
                  <a:srgbClr val="000000"/>
                </a:solidFill>
                <a:latin typeface="Times New Roman" panose="02020603050405020304" pitchFamily="18" charset="0"/>
                <a:cs typeface="Times New Roman" panose="02020603050405020304" pitchFamily="18" charset="0"/>
              </a:rPr>
              <a:t> </a:t>
            </a:r>
            <a:r>
              <a:rPr lang="ru-RU" altLang="ru-RU" sz="2400" baseline="0">
                <a:solidFill>
                  <a:srgbClr val="000000"/>
                </a:solidFill>
                <a:latin typeface="Times New Roman" panose="02020603050405020304" pitchFamily="18" charset="0"/>
                <a:cs typeface="Times New Roman" panose="02020603050405020304" pitchFamily="18" charset="0"/>
              </a:rPr>
              <a:t>и </a:t>
            </a:r>
            <a:r>
              <a:rPr lang="ru-RU" altLang="ru-RU" sz="2400" i="1" baseline="0">
                <a:solidFill>
                  <a:srgbClr val="000000"/>
                </a:solidFill>
                <a:latin typeface="Times New Roman" panose="02020603050405020304" pitchFamily="18" charset="0"/>
                <a:cs typeface="Times New Roman" panose="02020603050405020304" pitchFamily="18" charset="0"/>
              </a:rPr>
              <a:t>Р</a:t>
            </a:r>
            <a:r>
              <a:rPr lang="ru-RU" altLang="ru-RU" sz="2400" i="1" baseline="-30000">
                <a:solidFill>
                  <a:srgbClr val="000000"/>
                </a:solidFill>
                <a:latin typeface="Times New Roman" panose="02020603050405020304" pitchFamily="18" charset="0"/>
                <a:cs typeface="Times New Roman" panose="02020603050405020304" pitchFamily="18" charset="0"/>
              </a:rPr>
              <a:t>п</a:t>
            </a:r>
            <a:r>
              <a:rPr lang="ru-RU" altLang="ru-RU" sz="2400" i="1">
                <a:solidFill>
                  <a:srgbClr val="000000"/>
                </a:solidFill>
                <a:latin typeface="Times New Roman" panose="02020603050405020304" pitchFamily="18" charset="0"/>
                <a:cs typeface="Times New Roman" panose="02020603050405020304" pitchFamily="18" charset="0"/>
              </a:rPr>
              <a:t> </a:t>
            </a:r>
            <a:endParaRPr lang="ru-RU" altLang="ru-RU" sz="2400" baseline="0">
              <a:latin typeface="Times New Roman" panose="02020603050405020304" pitchFamily="18" charset="0"/>
            </a:endParaRPr>
          </a:p>
        </p:txBody>
      </p:sp>
      <p:sp>
        <p:nvSpPr>
          <p:cNvPr id="173064" name="Rectangle 8"/>
          <p:cNvSpPr>
            <a:spLocks noChangeArrowheads="1"/>
          </p:cNvSpPr>
          <p:nvPr/>
        </p:nvSpPr>
        <p:spPr bwMode="auto">
          <a:xfrm>
            <a:off x="0" y="3794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274638"/>
            <a:ext cx="8229600" cy="274637"/>
          </a:xfrm>
        </p:spPr>
        <p:txBody>
          <a:bodyPr/>
          <a:lstStyle/>
          <a:p>
            <a:pPr eaLnBrk="1" hangingPunct="1"/>
            <a:r>
              <a:rPr lang="ru-RU" altLang="ru-RU" sz="1800" b="1" smtClean="0">
                <a:latin typeface="Times New Roman" panose="02020603050405020304" pitchFamily="18" charset="0"/>
              </a:rPr>
              <a:t>Расчет надежности системы с индивидуальным резервом</a:t>
            </a:r>
          </a:p>
        </p:txBody>
      </p:sp>
      <p:pic>
        <p:nvPicPr>
          <p:cNvPr id="17408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765175"/>
            <a:ext cx="9144000" cy="1008063"/>
          </a:xfrm>
          <a:noFill/>
        </p:spPr>
      </p:pic>
      <p:pic>
        <p:nvPicPr>
          <p:cNvPr id="174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675"/>
            <a:ext cx="2808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0938"/>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21163"/>
            <a:ext cx="9144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274638"/>
            <a:ext cx="8229600" cy="274637"/>
          </a:xfrm>
        </p:spPr>
        <p:txBody>
          <a:bodyPr/>
          <a:lstStyle/>
          <a:p>
            <a:pPr eaLnBrk="1" hangingPunct="1"/>
            <a:r>
              <a:rPr lang="ru-RU" altLang="ru-RU" sz="1800" b="1" smtClean="0">
                <a:latin typeface="Times New Roman" panose="02020603050405020304" pitchFamily="18" charset="0"/>
              </a:rPr>
              <a:t>Расчет надежности системы с индивидуальным резервом</a:t>
            </a:r>
          </a:p>
        </p:txBody>
      </p:sp>
      <p:sp>
        <p:nvSpPr>
          <p:cNvPr id="175107" name="Rectangle 3"/>
          <p:cNvSpPr>
            <a:spLocks noGrp="1" noChangeArrowheads="1"/>
          </p:cNvSpPr>
          <p:nvPr>
            <p:ph type="body" idx="1"/>
          </p:nvPr>
        </p:nvSpPr>
        <p:spPr>
          <a:xfrm>
            <a:off x="0" y="765175"/>
            <a:ext cx="9144000" cy="6092825"/>
          </a:xfrm>
        </p:spPr>
        <p:txBody>
          <a:bodyPr/>
          <a:lstStyle/>
          <a:p>
            <a:pPr eaLnBrk="1" hangingPunct="1">
              <a:buFontTx/>
              <a:buNone/>
            </a:pPr>
            <a:r>
              <a:rPr lang="ru-RU" altLang="ru-RU" sz="2000" smtClean="0">
                <a:solidFill>
                  <a:srgbClr val="000000"/>
                </a:solidFill>
                <a:latin typeface="Times New Roman" panose="02020603050405020304" pitchFamily="18" charset="0"/>
              </a:rPr>
              <a:t>	</a:t>
            </a:r>
            <a:r>
              <a:rPr lang="ru-RU" altLang="ru-RU" sz="2400" smtClean="0">
                <a:solidFill>
                  <a:srgbClr val="000000"/>
                </a:solidFill>
                <a:latin typeface="Times New Roman" panose="02020603050405020304" pitchFamily="18" charset="0"/>
              </a:rPr>
              <a:t>Для системы из равнонадежных элементов </a:t>
            </a:r>
          </a:p>
        </p:txBody>
      </p:sp>
      <p:pic>
        <p:nvPicPr>
          <p:cNvPr id="175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341438"/>
            <a:ext cx="60483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060575"/>
            <a:ext cx="46799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0" name="Rectangle 6"/>
          <p:cNvSpPr>
            <a:spLocks noChangeArrowheads="1"/>
          </p:cNvSpPr>
          <p:nvPr/>
        </p:nvSpPr>
        <p:spPr bwMode="auto">
          <a:xfrm>
            <a:off x="0" y="27813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solidFill>
                  <a:srgbClr val="000000"/>
                </a:solidFill>
                <a:latin typeface="Times New Roman" panose="02020603050405020304" pitchFamily="18" charset="0"/>
              </a:rPr>
              <a:t>Д</a:t>
            </a:r>
            <a:r>
              <a:rPr lang="ru-RU" altLang="ru-RU" sz="2400" baseline="0">
                <a:solidFill>
                  <a:srgbClr val="000000"/>
                </a:solidFill>
                <a:latin typeface="Times New Roman" panose="02020603050405020304" pitchFamily="18" charset="0"/>
                <a:cs typeface="Times New Roman" panose="02020603050405020304" pitchFamily="18" charset="0"/>
              </a:rPr>
              <a:t>ля нерезервированной системы из двух элементов </a:t>
            </a:r>
            <a:r>
              <a:rPr lang="en-US" altLang="ru-RU" sz="2400" baseline="0">
                <a:solidFill>
                  <a:srgbClr val="000000"/>
                </a:solidFill>
                <a:latin typeface="Times New Roman" panose="02020603050405020304" pitchFamily="18" charset="0"/>
                <a:cs typeface="Times New Roman" panose="02020603050405020304" pitchFamily="18" charset="0"/>
              </a:rPr>
              <a:t>t</a:t>
            </a:r>
            <a:r>
              <a:rPr lang="en-US" altLang="ru-RU" sz="2400" baseline="14000">
                <a:solidFill>
                  <a:srgbClr val="000000"/>
                </a:solidFill>
                <a:latin typeface="Times New Roman" panose="02020603050405020304" pitchFamily="18" charset="0"/>
                <a:cs typeface="Times New Roman" panose="02020603050405020304" pitchFamily="18" charset="0"/>
              </a:rPr>
              <a:t>c</a:t>
            </a:r>
            <a:r>
              <a:rPr lang="ru-RU" altLang="ru-RU" sz="2400" baseline="-14000">
                <a:solidFill>
                  <a:srgbClr val="000000"/>
                </a:solidFill>
                <a:latin typeface="Times New Roman" panose="02020603050405020304" pitchFamily="18" charset="0"/>
              </a:rPr>
              <a:t>н</a:t>
            </a:r>
            <a:r>
              <a:rPr lang="ru-RU" altLang="ru-RU" sz="2400" baseline="0">
                <a:solidFill>
                  <a:srgbClr val="000000"/>
                </a:solidFill>
                <a:latin typeface="Times New Roman" panose="02020603050405020304" pitchFamily="18" charset="0"/>
              </a:rPr>
              <a:t>=0,5</a:t>
            </a:r>
            <a:r>
              <a:rPr lang="en-US" altLang="ru-RU" sz="2400" baseline="0">
                <a:solidFill>
                  <a:srgbClr val="000000"/>
                </a:solidFill>
                <a:latin typeface="Times New Roman" panose="02020603050405020304" pitchFamily="18" charset="0"/>
              </a:rPr>
              <a:t>t</a:t>
            </a:r>
            <a:r>
              <a:rPr lang="ru-RU" altLang="ru-RU" sz="2400" baseline="-14000">
                <a:solidFill>
                  <a:srgbClr val="000000"/>
                </a:solidFill>
                <a:latin typeface="Times New Roman" panose="02020603050405020304" pitchFamily="18" charset="0"/>
              </a:rPr>
              <a:t>н </a:t>
            </a:r>
            <a:r>
              <a:rPr lang="ru-RU" altLang="ru-RU" sz="2400">
                <a:solidFill>
                  <a:srgbClr val="000000"/>
                </a:solidFill>
              </a:rPr>
              <a:t>, </a:t>
            </a:r>
            <a:r>
              <a:rPr lang="ru-RU" altLang="ru-RU" sz="2400" baseline="0">
                <a:solidFill>
                  <a:srgbClr val="000000"/>
                </a:solidFill>
                <a:latin typeface="Times New Roman" panose="02020603050405020304" pitchFamily="18" charset="0"/>
              </a:rPr>
              <a:t>для системы с</a:t>
            </a:r>
            <a:r>
              <a:rPr lang="en-US" altLang="ru-RU" sz="2400" baseline="0">
                <a:solidFill>
                  <a:srgbClr val="000000"/>
                </a:solidFill>
                <a:latin typeface="Times New Roman" panose="02020603050405020304" pitchFamily="18" charset="0"/>
              </a:rPr>
              <a:t> </a:t>
            </a:r>
            <a:r>
              <a:rPr lang="ru-RU" altLang="ru-RU" sz="2400" baseline="0">
                <a:solidFill>
                  <a:srgbClr val="000000"/>
                </a:solidFill>
                <a:latin typeface="Times New Roman" panose="02020603050405020304" pitchFamily="18" charset="0"/>
              </a:rPr>
              <a:t>групповым резервом </a:t>
            </a:r>
            <a:r>
              <a:rPr lang="en-US" altLang="ru-RU" sz="2400" baseline="0">
                <a:solidFill>
                  <a:srgbClr val="000000"/>
                </a:solidFill>
                <a:latin typeface="Times New Roman" panose="02020603050405020304" pitchFamily="18" charset="0"/>
              </a:rPr>
              <a:t>t</a:t>
            </a:r>
            <a:r>
              <a:rPr lang="en-US" altLang="ru-RU" sz="2400" baseline="16000">
                <a:solidFill>
                  <a:srgbClr val="000000"/>
                </a:solidFill>
                <a:latin typeface="Times New Roman" panose="02020603050405020304" pitchFamily="18" charset="0"/>
              </a:rPr>
              <a:t>c</a:t>
            </a:r>
            <a:r>
              <a:rPr lang="ru-RU" altLang="ru-RU" sz="2400" baseline="-14000">
                <a:solidFill>
                  <a:srgbClr val="000000"/>
                </a:solidFill>
                <a:latin typeface="Times New Roman" panose="02020603050405020304" pitchFamily="18" charset="0"/>
              </a:rPr>
              <a:t>н</a:t>
            </a:r>
            <a:r>
              <a:rPr lang="ru-RU" altLang="ru-RU" sz="2400" baseline="0">
                <a:solidFill>
                  <a:srgbClr val="000000"/>
                </a:solidFill>
                <a:latin typeface="Times New Roman" panose="02020603050405020304" pitchFamily="18" charset="0"/>
              </a:rPr>
              <a:t>=0,75</a:t>
            </a:r>
            <a:r>
              <a:rPr lang="en-US" altLang="ru-RU" sz="2400" baseline="0">
                <a:solidFill>
                  <a:srgbClr val="000000"/>
                </a:solidFill>
                <a:latin typeface="Times New Roman" panose="02020603050405020304" pitchFamily="18" charset="0"/>
              </a:rPr>
              <a:t>t</a:t>
            </a:r>
            <a:r>
              <a:rPr lang="ru-RU" altLang="ru-RU" sz="2400">
                <a:solidFill>
                  <a:srgbClr val="000000"/>
                </a:solidFill>
                <a:latin typeface="Times New Roman" panose="02020603050405020304" pitchFamily="18" charset="0"/>
              </a:rPr>
              <a:t>н</a:t>
            </a:r>
            <a:r>
              <a:rPr lang="ru-RU" altLang="ru-RU" sz="2000" baseline="0">
                <a:latin typeface="Times New Roman" panose="02020603050405020304" pitchFamily="18" charset="0"/>
              </a:rPr>
              <a:t> </a:t>
            </a:r>
          </a:p>
        </p:txBody>
      </p:sp>
      <p:sp>
        <p:nvSpPr>
          <p:cNvPr id="175111" name="Rectangle 7"/>
          <p:cNvSpPr>
            <a:spLocks noChangeArrowheads="1"/>
          </p:cNvSpPr>
          <p:nvPr/>
        </p:nvSpPr>
        <p:spPr bwMode="auto">
          <a:xfrm>
            <a:off x="0" y="36449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1" baseline="0">
                <a:latin typeface="Times New Roman" panose="02020603050405020304" pitchFamily="18" charset="0"/>
              </a:rPr>
              <a:t>Анализ эффективности систем с групповым и индивидуальным резервом</a:t>
            </a:r>
          </a:p>
        </p:txBody>
      </p:sp>
      <p:pic>
        <p:nvPicPr>
          <p:cNvPr id="1751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363" y="3284538"/>
            <a:ext cx="714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363" y="3560763"/>
            <a:ext cx="8572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4" name="Rectangle 10"/>
          <p:cNvSpPr>
            <a:spLocks noChangeArrowheads="1"/>
          </p:cNvSpPr>
          <p:nvPr/>
        </p:nvSpPr>
        <p:spPr bwMode="auto">
          <a:xfrm>
            <a:off x="0" y="4217988"/>
            <a:ext cx="9144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solidFill>
                  <a:srgbClr val="000000"/>
                </a:solidFill>
                <a:latin typeface="Times New Roman" panose="02020603050405020304" pitchFamily="18" charset="0"/>
                <a:cs typeface="Times New Roman" panose="02020603050405020304" pitchFamily="18" charset="0"/>
              </a:rPr>
              <a:t>Нагруженные системы с групповым и индивидуальным резервом внешне очень похожи - в них по 4 одинаковых (в смысле </a:t>
            </a:r>
            <a:r>
              <a:rPr lang="el-GR" altLang="ru-RU" sz="2400" baseline="0">
                <a:solidFill>
                  <a:srgbClr val="000000"/>
                </a:solidFill>
                <a:latin typeface="Times New Roman" panose="02020603050405020304" pitchFamily="18" charset="0"/>
                <a:cs typeface="Times New Roman" panose="02020603050405020304" pitchFamily="18" charset="0"/>
              </a:rPr>
              <a:t>λ</a:t>
            </a:r>
            <a:r>
              <a:rPr lang="ru-RU" altLang="ru-RU" sz="2400" baseline="0">
                <a:solidFill>
                  <a:srgbClr val="000000"/>
                </a:solidFill>
                <a:latin typeface="Times New Roman" panose="02020603050405020304" pitchFamily="18" charset="0"/>
                <a:cs typeface="Times New Roman" panose="02020603050405020304" pitchFamily="18" charset="0"/>
              </a:rPr>
              <a:t>) элемента, все различие заключается в отсутствии "перемычки" в первой системе. Однако в смысле надежности система с индивидуальным резервом явно "лучше" системы с групповым резервом:</a:t>
            </a:r>
            <a:endParaRPr lang="ru-RU" altLang="ru-RU" sz="2400" baseline="0">
              <a:latin typeface="Times New Roman" panose="02020603050405020304" pitchFamily="18" charset="0"/>
            </a:endParaRPr>
          </a:p>
        </p:txBody>
      </p:sp>
      <p:sp>
        <p:nvSpPr>
          <p:cNvPr id="175115" name="Rectangle 11"/>
          <p:cNvSpPr>
            <a:spLocks noChangeArrowheads="1"/>
          </p:cNvSpPr>
          <p:nvPr/>
        </p:nvSpPr>
        <p:spPr bwMode="auto">
          <a:xfrm>
            <a:off x="-4551363" y="356076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sp>
        <p:nvSpPr>
          <p:cNvPr id="175116" name="Rectangle 12"/>
          <p:cNvSpPr>
            <a:spLocks noChangeArrowheads="1"/>
          </p:cNvSpPr>
          <p:nvPr/>
        </p:nvSpPr>
        <p:spPr bwMode="auto">
          <a:xfrm>
            <a:off x="1979613" y="6164263"/>
            <a:ext cx="1598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en-US" altLang="ru-RU" sz="2400" baseline="0">
                <a:solidFill>
                  <a:srgbClr val="000000"/>
                </a:solidFill>
                <a:latin typeface="Times New Roman" panose="02020603050405020304" pitchFamily="18" charset="0"/>
              </a:rPr>
              <a:t>t</a:t>
            </a:r>
            <a:r>
              <a:rPr lang="en-US" altLang="ru-RU" sz="2400" baseline="20000">
                <a:solidFill>
                  <a:srgbClr val="000000"/>
                </a:solidFill>
                <a:latin typeface="Times New Roman" panose="02020603050405020304" pitchFamily="18" charset="0"/>
              </a:rPr>
              <a:t>c</a:t>
            </a:r>
            <a:r>
              <a:rPr lang="ru-RU" altLang="ru-RU" sz="2400" baseline="-14000">
                <a:solidFill>
                  <a:srgbClr val="000000"/>
                </a:solidFill>
                <a:latin typeface="Times New Roman" panose="02020603050405020304" pitchFamily="18" charset="0"/>
              </a:rPr>
              <a:t>н </a:t>
            </a:r>
            <a:r>
              <a:rPr lang="ru-RU" altLang="ru-RU" sz="2400" i="1" baseline="-14000">
                <a:solidFill>
                  <a:srgbClr val="000000"/>
                </a:solidFill>
                <a:latin typeface="Times New Roman" panose="02020603050405020304" pitchFamily="18" charset="0"/>
              </a:rPr>
              <a:t>гр</a:t>
            </a:r>
            <a:r>
              <a:rPr lang="ru-RU" altLang="ru-RU" sz="2400" baseline="0">
                <a:solidFill>
                  <a:srgbClr val="000000"/>
                </a:solidFill>
                <a:latin typeface="Times New Roman" panose="02020603050405020304" pitchFamily="18" charset="0"/>
              </a:rPr>
              <a:t>=0,75</a:t>
            </a:r>
            <a:r>
              <a:rPr lang="en-US" altLang="ru-RU" sz="2400" baseline="0">
                <a:solidFill>
                  <a:srgbClr val="000000"/>
                </a:solidFill>
                <a:latin typeface="Times New Roman" panose="02020603050405020304" pitchFamily="18" charset="0"/>
              </a:rPr>
              <a:t>t</a:t>
            </a:r>
            <a:r>
              <a:rPr lang="ru-RU" altLang="ru-RU" sz="2400" baseline="-14000">
                <a:solidFill>
                  <a:srgbClr val="000000"/>
                </a:solidFill>
                <a:latin typeface="Times New Roman" panose="02020603050405020304" pitchFamily="18" charset="0"/>
              </a:rPr>
              <a:t>н</a:t>
            </a:r>
          </a:p>
        </p:txBody>
      </p:sp>
      <p:sp>
        <p:nvSpPr>
          <p:cNvPr id="175117" name="Rectangle 13"/>
          <p:cNvSpPr>
            <a:spLocks noChangeArrowheads="1"/>
          </p:cNvSpPr>
          <p:nvPr/>
        </p:nvSpPr>
        <p:spPr bwMode="auto">
          <a:xfrm>
            <a:off x="4643438" y="6165850"/>
            <a:ext cx="1927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en-US" altLang="ru-RU" sz="2400" baseline="0">
                <a:solidFill>
                  <a:srgbClr val="000000"/>
                </a:solidFill>
                <a:latin typeface="Times New Roman" panose="02020603050405020304" pitchFamily="18" charset="0"/>
              </a:rPr>
              <a:t>t</a:t>
            </a:r>
            <a:r>
              <a:rPr lang="en-US" altLang="ru-RU" sz="2400" baseline="20000">
                <a:solidFill>
                  <a:srgbClr val="000000"/>
                </a:solidFill>
                <a:latin typeface="Times New Roman" panose="02020603050405020304" pitchFamily="18" charset="0"/>
              </a:rPr>
              <a:t>c</a:t>
            </a:r>
            <a:r>
              <a:rPr lang="ru-RU" altLang="ru-RU" sz="2400">
                <a:solidFill>
                  <a:srgbClr val="000000"/>
                </a:solidFill>
                <a:latin typeface="Times New Roman" panose="02020603050405020304" pitchFamily="18" charset="0"/>
              </a:rPr>
              <a:t>н </a:t>
            </a:r>
            <a:r>
              <a:rPr lang="ru-RU" altLang="ru-RU" sz="2400" i="1">
                <a:solidFill>
                  <a:srgbClr val="000000"/>
                </a:solidFill>
                <a:latin typeface="Times New Roman" panose="02020603050405020304" pitchFamily="18" charset="0"/>
              </a:rPr>
              <a:t>инд </a:t>
            </a:r>
            <a:r>
              <a:rPr lang="ru-RU" altLang="ru-RU" sz="2400" baseline="0">
                <a:solidFill>
                  <a:srgbClr val="000000"/>
                </a:solidFill>
                <a:latin typeface="Times New Roman" panose="02020603050405020304" pitchFamily="18" charset="0"/>
              </a:rPr>
              <a:t>=0,916</a:t>
            </a:r>
            <a:r>
              <a:rPr lang="en-US" altLang="ru-RU" sz="2400" baseline="0">
                <a:solidFill>
                  <a:srgbClr val="000000"/>
                </a:solidFill>
                <a:latin typeface="Times New Roman" panose="02020603050405020304" pitchFamily="18" charset="0"/>
              </a:rPr>
              <a:t>t</a:t>
            </a:r>
            <a:r>
              <a:rPr lang="ru-RU" altLang="ru-RU" sz="2400" baseline="-14000">
                <a:solidFill>
                  <a:srgbClr val="000000"/>
                </a:solidFill>
                <a:latin typeface="Times New Roman" panose="02020603050405020304" pitchFamily="18" charset="0"/>
              </a:rPr>
              <a:t>н</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115888"/>
            <a:ext cx="8229600" cy="201612"/>
          </a:xfrm>
        </p:spPr>
        <p:txBody>
          <a:bodyPr/>
          <a:lstStyle/>
          <a:p>
            <a:pPr eaLnBrk="1" hangingPunct="1"/>
            <a:r>
              <a:rPr lang="ru-RU" altLang="ru-RU" sz="1800" smtClean="0"/>
              <a:t>Отказ</a:t>
            </a:r>
          </a:p>
        </p:txBody>
      </p:sp>
      <p:sp>
        <p:nvSpPr>
          <p:cNvPr id="19459" name="Rectangle 3"/>
          <p:cNvSpPr>
            <a:spLocks noGrp="1" noChangeArrowheads="1"/>
          </p:cNvSpPr>
          <p:nvPr>
            <p:ph type="body" idx="1"/>
          </p:nvPr>
        </p:nvSpPr>
        <p:spPr>
          <a:xfrm>
            <a:off x="0" y="404813"/>
            <a:ext cx="9324975" cy="6453187"/>
          </a:xfrm>
        </p:spPr>
        <p:txBody>
          <a:bodyPr/>
          <a:lstStyle/>
          <a:p>
            <a:pPr eaLnBrk="1" hangingPunct="1">
              <a:lnSpc>
                <a:spcPct val="80000"/>
              </a:lnSpc>
            </a:pPr>
            <a:r>
              <a:rPr lang="ru-RU" altLang="ru-RU" sz="2000" smtClean="0"/>
              <a:t>По </a:t>
            </a:r>
            <a:r>
              <a:rPr lang="ru-RU" altLang="ru-RU" sz="2000" b="1" i="1" smtClean="0"/>
              <a:t>причине возникновения</a:t>
            </a:r>
            <a:r>
              <a:rPr lang="ru-RU" altLang="ru-RU" sz="2000" i="1" smtClean="0"/>
              <a:t> </a:t>
            </a:r>
            <a:r>
              <a:rPr lang="ru-RU" altLang="ru-RU" sz="2000" smtClean="0"/>
              <a:t>отказы могут быть:</a:t>
            </a:r>
          </a:p>
          <a:p>
            <a:pPr eaLnBrk="1" hangingPunct="1">
              <a:lnSpc>
                <a:spcPct val="80000"/>
              </a:lnSpc>
              <a:buFontTx/>
              <a:buNone/>
            </a:pPr>
            <a:r>
              <a:rPr lang="ru-RU" altLang="ru-RU" sz="2000" smtClean="0"/>
              <a:t>	- </a:t>
            </a:r>
            <a:r>
              <a:rPr lang="ru-RU" altLang="ru-RU" sz="2000" i="1" smtClean="0"/>
              <a:t>конструкционный отказ-</a:t>
            </a:r>
            <a:r>
              <a:rPr lang="ru-RU" altLang="ru-RU" sz="2000" smtClean="0"/>
              <a:t> </a:t>
            </a:r>
            <a:r>
              <a:rPr lang="ru-RU" altLang="ru-RU" sz="2000" i="1" smtClean="0"/>
              <a:t>отказ </a:t>
            </a:r>
            <a:r>
              <a:rPr lang="ru-RU" altLang="ru-RU" sz="2000" smtClean="0"/>
              <a:t>появляющийся в результате недостат- ков и неудачной конструкции объекта;</a:t>
            </a:r>
          </a:p>
          <a:p>
            <a:pPr eaLnBrk="1" hangingPunct="1">
              <a:lnSpc>
                <a:spcPct val="80000"/>
              </a:lnSpc>
              <a:buFontTx/>
              <a:buNone/>
            </a:pPr>
            <a:r>
              <a:rPr lang="ru-RU" altLang="ru-RU" sz="2000" smtClean="0"/>
              <a:t>	- производственный отказ- отказ</a:t>
            </a:r>
            <a:r>
              <a:rPr lang="ru-RU" altLang="ru-RU" sz="2000" i="1" smtClean="0"/>
              <a:t> </a:t>
            </a:r>
            <a:r>
              <a:rPr lang="ru-RU" altLang="ru-RU" sz="2000" smtClean="0"/>
              <a:t>связан с ошибками при изготовлении объекта по причине несовершенства или нарушения технологии; </a:t>
            </a:r>
          </a:p>
          <a:p>
            <a:pPr eaLnBrk="1" hangingPunct="1">
              <a:lnSpc>
                <a:spcPct val="80000"/>
              </a:lnSpc>
              <a:buFontTx/>
              <a:buNone/>
            </a:pPr>
            <a:r>
              <a:rPr lang="ru-RU" altLang="ru-RU" sz="2000" i="1" smtClean="0"/>
              <a:t>	-эксплуатационный отказ – отказ, вызванный </a:t>
            </a:r>
            <a:r>
              <a:rPr lang="ru-RU" altLang="ru-RU" sz="2000" smtClean="0"/>
              <a:t>нарушением  правил эксплуатации объекта.</a:t>
            </a:r>
          </a:p>
          <a:p>
            <a:pPr eaLnBrk="1" hangingPunct="1">
              <a:lnSpc>
                <a:spcPct val="80000"/>
              </a:lnSpc>
              <a:buFontTx/>
              <a:buNone/>
            </a:pPr>
            <a:endParaRPr lang="ru-RU" altLang="ru-RU" sz="2000" smtClean="0"/>
          </a:p>
          <a:p>
            <a:pPr eaLnBrk="1" hangingPunct="1">
              <a:lnSpc>
                <a:spcPct val="80000"/>
              </a:lnSpc>
            </a:pPr>
            <a:r>
              <a:rPr lang="ru-RU" altLang="ru-RU" sz="2000" smtClean="0"/>
              <a:t>По признаку </a:t>
            </a:r>
            <a:r>
              <a:rPr lang="ru-RU" altLang="ru-RU" sz="2000" b="1" i="1" smtClean="0"/>
              <a:t>дальнейшего использования</a:t>
            </a:r>
            <a:r>
              <a:rPr lang="ru-RU" altLang="ru-RU" sz="2000" i="1" smtClean="0"/>
              <a:t> объекта </a:t>
            </a:r>
            <a:r>
              <a:rPr lang="ru-RU" altLang="ru-RU" sz="2000" smtClean="0"/>
              <a:t>отказы могут быть полные или частичные. </a:t>
            </a:r>
          </a:p>
          <a:p>
            <a:pPr eaLnBrk="1" hangingPunct="1">
              <a:lnSpc>
                <a:spcPct val="80000"/>
              </a:lnSpc>
              <a:buFontTx/>
              <a:buNone/>
            </a:pPr>
            <a:r>
              <a:rPr lang="ru-RU" altLang="ru-RU" sz="2000" i="1" smtClean="0"/>
              <a:t>	-полный </a:t>
            </a:r>
            <a:r>
              <a:rPr lang="ru-RU" altLang="ru-RU" sz="2000" smtClean="0"/>
              <a:t>отказ исключает возможность работы объекта до его устранения. </a:t>
            </a:r>
          </a:p>
          <a:p>
            <a:pPr eaLnBrk="1" hangingPunct="1">
              <a:lnSpc>
                <a:spcPct val="80000"/>
              </a:lnSpc>
              <a:buFontTx/>
              <a:buNone/>
            </a:pPr>
            <a:r>
              <a:rPr lang="ru-RU" altLang="ru-RU" sz="2000" smtClean="0"/>
              <a:t>	-</a:t>
            </a:r>
            <a:r>
              <a:rPr lang="ru-RU" altLang="ru-RU" sz="2000" i="1" smtClean="0"/>
              <a:t>частичный </a:t>
            </a:r>
            <a:r>
              <a:rPr lang="ru-RU" altLang="ru-RU" sz="2000" smtClean="0"/>
              <a:t>отказ –отказ при котором объект может частично использоваться.</a:t>
            </a:r>
          </a:p>
          <a:p>
            <a:pPr eaLnBrk="1" hangingPunct="1">
              <a:lnSpc>
                <a:spcPct val="80000"/>
              </a:lnSpc>
              <a:buFontTx/>
              <a:buNone/>
            </a:pPr>
            <a:endParaRPr lang="ru-RU" altLang="ru-RU" sz="2000" smtClean="0"/>
          </a:p>
          <a:p>
            <a:pPr eaLnBrk="1" hangingPunct="1">
              <a:lnSpc>
                <a:spcPct val="80000"/>
              </a:lnSpc>
            </a:pPr>
            <a:r>
              <a:rPr lang="ru-RU" altLang="ru-RU" sz="2000" smtClean="0"/>
              <a:t>По признаку </a:t>
            </a:r>
            <a:r>
              <a:rPr lang="ru-RU" altLang="ru-RU" sz="2000" b="1" i="1" smtClean="0"/>
              <a:t>легкости обнаружения</a:t>
            </a:r>
            <a:r>
              <a:rPr lang="ru-RU" altLang="ru-RU" sz="2000" i="1" smtClean="0"/>
              <a:t> </a:t>
            </a:r>
            <a:r>
              <a:rPr lang="ru-RU" altLang="ru-RU" sz="2000" smtClean="0"/>
              <a:t>отказы бывают </a:t>
            </a:r>
            <a:r>
              <a:rPr lang="ru-RU" altLang="ru-RU" sz="2000" i="1" smtClean="0"/>
              <a:t>очевидные </a:t>
            </a:r>
            <a:r>
              <a:rPr lang="ru-RU" altLang="ru-RU" sz="2000" smtClean="0"/>
              <a:t>(явные) и </a:t>
            </a:r>
            <a:r>
              <a:rPr lang="ru-RU" altLang="ru-RU" sz="2000" i="1" smtClean="0"/>
              <a:t>скрытые </a:t>
            </a:r>
            <a:r>
              <a:rPr lang="ru-RU" altLang="ru-RU" sz="2000" smtClean="0"/>
              <a:t>(неявные).</a:t>
            </a:r>
          </a:p>
          <a:p>
            <a:pPr eaLnBrk="1" hangingPunct="1">
              <a:lnSpc>
                <a:spcPct val="80000"/>
              </a:lnSpc>
            </a:pPr>
            <a:endParaRPr lang="ru-RU" altLang="ru-RU" sz="2000" smtClean="0"/>
          </a:p>
          <a:p>
            <a:pPr eaLnBrk="1" hangingPunct="1">
              <a:lnSpc>
                <a:spcPct val="80000"/>
              </a:lnSpc>
            </a:pPr>
            <a:r>
              <a:rPr lang="ru-RU" altLang="ru-RU" sz="2000" smtClean="0"/>
              <a:t>По </a:t>
            </a:r>
            <a:r>
              <a:rPr lang="ru-RU" altLang="ru-RU" sz="2000" b="1" i="1" smtClean="0"/>
              <a:t>времени возникновения</a:t>
            </a:r>
            <a:r>
              <a:rPr lang="ru-RU" altLang="ru-RU" sz="2000" i="1" smtClean="0"/>
              <a:t> </a:t>
            </a:r>
            <a:r>
              <a:rPr lang="ru-RU" altLang="ru-RU" sz="2000" smtClean="0"/>
              <a:t>отказы подразделяются на </a:t>
            </a:r>
            <a:r>
              <a:rPr lang="ru-RU" altLang="ru-RU" sz="2000" i="1" smtClean="0"/>
              <a:t>приработочные, </a:t>
            </a:r>
            <a:r>
              <a:rPr lang="ru-RU" altLang="ru-RU" sz="2000" smtClean="0"/>
              <a:t>возникающие в начальный период эксплуатации, отказы при </a:t>
            </a:r>
            <a:r>
              <a:rPr lang="ru-RU" altLang="ru-RU" sz="2000" i="1" smtClean="0"/>
              <a:t>нормальной эксплуа</a:t>
            </a:r>
            <a:r>
              <a:rPr lang="ru-RU" altLang="ru-RU" sz="2000" b="1" i="1" smtClean="0"/>
              <a:t>тации, </a:t>
            </a:r>
            <a:r>
              <a:rPr lang="ru-RU" altLang="ru-RU" sz="2000" i="1" smtClean="0"/>
              <a:t>износовые </a:t>
            </a:r>
            <a:r>
              <a:rPr lang="ru-RU" altLang="ru-RU" sz="2000" smtClean="0"/>
              <a:t>отказы, вызванные необратимыми процессами износа , деталей, старения материалов и т.п.</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274638"/>
            <a:ext cx="8229600" cy="274637"/>
          </a:xfrm>
        </p:spPr>
        <p:txBody>
          <a:bodyPr/>
          <a:lstStyle/>
          <a:p>
            <a:pPr eaLnBrk="1" hangingPunct="1"/>
            <a:r>
              <a:rPr lang="ru-RU" altLang="ru-RU" sz="1800" b="1" smtClean="0">
                <a:solidFill>
                  <a:schemeClr val="tx1"/>
                </a:solidFill>
                <a:latin typeface="Times New Roman" panose="02020603050405020304" pitchFamily="18" charset="0"/>
              </a:rPr>
              <a:t>Анализ эффективности систем с групповым и индивидуальным резервом</a:t>
            </a:r>
          </a:p>
        </p:txBody>
      </p:sp>
      <p:sp>
        <p:nvSpPr>
          <p:cNvPr id="176131" name="Rectangle 3"/>
          <p:cNvSpPr>
            <a:spLocks noGrp="1" noChangeArrowheads="1"/>
          </p:cNvSpPr>
          <p:nvPr>
            <p:ph type="body" idx="1"/>
          </p:nvPr>
        </p:nvSpPr>
        <p:spPr>
          <a:xfrm>
            <a:off x="0" y="765175"/>
            <a:ext cx="9144000" cy="6092825"/>
          </a:xfrm>
        </p:spPr>
        <p:txBody>
          <a:bodyPr/>
          <a:lstStyle/>
          <a:p>
            <a:pPr eaLnBrk="1" hangingPunct="1">
              <a:buFontTx/>
              <a:buNone/>
            </a:pPr>
            <a:r>
              <a:rPr lang="ru-RU" altLang="ru-RU" sz="2000" smtClean="0">
                <a:latin typeface="Times New Roman" panose="02020603050405020304" pitchFamily="18" charset="0"/>
              </a:rPr>
              <a:t>Введем критерий эффективности систем</a:t>
            </a:r>
          </a:p>
        </p:txBody>
      </p:sp>
      <p:pic>
        <p:nvPicPr>
          <p:cNvPr id="176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196975"/>
            <a:ext cx="24479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492375"/>
            <a:ext cx="4318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2492375"/>
            <a:ext cx="23034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5" name="Rectangle 7"/>
          <p:cNvSpPr>
            <a:spLocks noChangeArrowheads="1"/>
          </p:cNvSpPr>
          <p:nvPr/>
        </p:nvSpPr>
        <p:spPr bwMode="auto">
          <a:xfrm>
            <a:off x="0" y="1844675"/>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Показатель    надежности    системы </a:t>
            </a:r>
            <a:r>
              <a:rPr lang="en-US" altLang="ru-RU" sz="2000" baseline="0">
                <a:solidFill>
                  <a:srgbClr val="000000"/>
                </a:solidFill>
                <a:latin typeface="Times New Roman" panose="02020603050405020304" pitchFamily="18" charset="0"/>
              </a:rPr>
              <a:t>t</a:t>
            </a:r>
            <a:r>
              <a:rPr lang="en-US" altLang="ru-RU" sz="2000" baseline="20000">
                <a:solidFill>
                  <a:srgbClr val="000000"/>
                </a:solidFill>
                <a:latin typeface="Times New Roman" panose="02020603050405020304" pitchFamily="18" charset="0"/>
              </a:rPr>
              <a:t>c</a:t>
            </a:r>
            <a:r>
              <a:rPr lang="ru-RU" altLang="ru-RU" sz="2000" baseline="-14000">
                <a:solidFill>
                  <a:srgbClr val="000000"/>
                </a:solidFill>
                <a:latin typeface="Times New Roman" panose="02020603050405020304" pitchFamily="18" charset="0"/>
              </a:rPr>
              <a:t>н </a:t>
            </a:r>
            <a:r>
              <a:rPr lang="ru-RU" altLang="ru-RU" sz="2000" baseline="0">
                <a:solidFill>
                  <a:srgbClr val="000000"/>
                </a:solidFill>
                <a:latin typeface="Times New Roman" panose="02020603050405020304" pitchFamily="18" charset="0"/>
              </a:rPr>
              <a:t>с    индивидуальным равнонадежным  </a:t>
            </a:r>
          </a:p>
          <a:p>
            <a:pPr eaLnBrk="1" hangingPunct="1"/>
            <a:r>
              <a:rPr lang="ru-RU" altLang="ru-RU" sz="2000" baseline="0">
                <a:solidFill>
                  <a:srgbClr val="000000"/>
                </a:solidFill>
                <a:latin typeface="Times New Roman" panose="02020603050405020304" pitchFamily="18" charset="0"/>
              </a:rPr>
              <a:t>резервом  увеличивается  на 22%  за счет введения абсолютно   надежной</a:t>
            </a:r>
            <a:r>
              <a:rPr lang="ru-RU" altLang="ru-RU">
                <a:solidFill>
                  <a:srgbClr val="000000"/>
                </a:solidFill>
              </a:rPr>
              <a:t>   </a:t>
            </a:r>
          </a:p>
          <a:p>
            <a:pPr eaLnBrk="1" hangingPunct="1"/>
            <a:r>
              <a:rPr lang="ru-RU" altLang="ru-RU" sz="2000" baseline="0">
                <a:solidFill>
                  <a:srgbClr val="000000"/>
                </a:solidFill>
                <a:latin typeface="Times New Roman" panose="02020603050405020304" pitchFamily="18" charset="0"/>
              </a:rPr>
              <a:t>"перемычки".   Можно   показать,   что</a:t>
            </a:r>
            <a:r>
              <a:rPr lang="ru-RU" altLang="ru-RU" sz="2000" baseline="0">
                <a:latin typeface="Times New Roman" panose="02020603050405020304" pitchFamily="18" charset="0"/>
              </a:rPr>
              <a:t>           и                                       всегда </a:t>
            </a:r>
          </a:p>
          <a:p>
            <a:pPr eaLnBrk="1" hangingPunct="1"/>
            <a:r>
              <a:rPr lang="ru-RU" altLang="ru-RU" sz="2000" baseline="0">
                <a:solidFill>
                  <a:srgbClr val="000000"/>
                </a:solidFill>
                <a:latin typeface="Times New Roman" panose="02020603050405020304" pitchFamily="18" charset="0"/>
              </a:rPr>
              <a:t>больше   единицы   и   при   любых интенсивностях </a:t>
            </a:r>
            <a:r>
              <a:rPr lang="el-GR" altLang="ru-RU" baseline="0"/>
              <a:t>λ</a:t>
            </a:r>
            <a:r>
              <a:rPr lang="en-US" altLang="ru-RU" baseline="-14000"/>
              <a:t>1</a:t>
            </a:r>
            <a:r>
              <a:rPr lang="en-US" altLang="ru-RU" baseline="0"/>
              <a:t> </a:t>
            </a:r>
            <a:r>
              <a:rPr lang="ru-RU" altLang="ru-RU" baseline="0"/>
              <a:t>, </a:t>
            </a:r>
            <a:r>
              <a:rPr lang="el-GR" altLang="ru-RU" baseline="0"/>
              <a:t>λ</a:t>
            </a:r>
            <a:r>
              <a:rPr lang="en-US" altLang="ru-RU" baseline="-14000"/>
              <a:t>2</a:t>
            </a:r>
            <a:r>
              <a:rPr lang="en-US" altLang="ru-RU" baseline="0"/>
              <a:t> </a:t>
            </a:r>
            <a:r>
              <a:rPr lang="ru-RU" altLang="ru-RU" baseline="0"/>
              <a:t>, </a:t>
            </a:r>
            <a:r>
              <a:rPr lang="el-GR" altLang="ru-RU" baseline="0"/>
              <a:t>λ</a:t>
            </a:r>
            <a:r>
              <a:rPr lang="ru-RU" altLang="ru-RU" baseline="-14000"/>
              <a:t>3</a:t>
            </a:r>
            <a:r>
              <a:rPr lang="en-US" altLang="ru-RU"/>
              <a:t> </a:t>
            </a:r>
            <a:r>
              <a:rPr lang="ru-RU" altLang="ru-RU"/>
              <a:t>, </a:t>
            </a:r>
            <a:r>
              <a:rPr lang="el-GR" altLang="ru-RU" baseline="0"/>
              <a:t>λ</a:t>
            </a:r>
            <a:r>
              <a:rPr lang="ru-RU" altLang="ru-RU" baseline="-14000"/>
              <a:t>4</a:t>
            </a:r>
            <a:r>
              <a:rPr lang="en-US" altLang="ru-RU"/>
              <a:t> </a:t>
            </a:r>
            <a:endParaRPr lang="ru-RU" altLang="ru-RU" sz="2000" baseline="0">
              <a:latin typeface="Times New Roman" panose="02020603050405020304" pitchFamily="18" charset="0"/>
            </a:endParaRPr>
          </a:p>
          <a:p>
            <a:pPr eaLnBrk="1" hangingPunct="1"/>
            <a:endParaRPr lang="ru-RU" altLang="ru-RU" sz="2000" baseline="0">
              <a:latin typeface="Times New Roman" panose="02020603050405020304" pitchFamily="18" charset="0"/>
            </a:endParaRPr>
          </a:p>
        </p:txBody>
      </p:sp>
      <p:pic>
        <p:nvPicPr>
          <p:cNvPr id="17613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284538"/>
            <a:ext cx="287972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3429000"/>
            <a:ext cx="273526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8" name="Rectangle 11"/>
          <p:cNvSpPr>
            <a:spLocks noChangeArrowheads="1"/>
          </p:cNvSpPr>
          <p:nvPr/>
        </p:nvSpPr>
        <p:spPr bwMode="auto">
          <a:xfrm>
            <a:off x="323850" y="5013325"/>
            <a:ext cx="81010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baseline="0">
                <a:latin typeface="Times New Roman" panose="02020603050405020304" pitchFamily="18" charset="0"/>
              </a:rPr>
              <a:t>Система работоспособна,              	                   Система работоспособна, </a:t>
            </a:r>
          </a:p>
          <a:p>
            <a:pPr eaLnBrk="1" hangingPunct="1"/>
            <a:r>
              <a:rPr lang="ru-RU" altLang="ru-RU" baseline="0">
                <a:latin typeface="Times New Roman" panose="02020603050405020304" pitchFamily="18" charset="0"/>
              </a:rPr>
              <a:t>если исправны элементы                                         если исправны элементы</a:t>
            </a:r>
          </a:p>
        </p:txBody>
      </p:sp>
      <p:pic>
        <p:nvPicPr>
          <p:cNvPr id="176139"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5805488"/>
            <a:ext cx="3097213"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4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5713413"/>
            <a:ext cx="295275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0" y="0"/>
            <a:ext cx="9144000" cy="6858000"/>
          </a:xfrm>
        </p:spPr>
        <p:txBody>
          <a:bodyPr/>
          <a:lstStyle/>
          <a:p>
            <a:pPr algn="just" eaLnBrk="1" hangingPunct="1">
              <a:buFontTx/>
              <a:buNone/>
            </a:pPr>
            <a:r>
              <a:rPr lang="ru-RU" altLang="ru-RU" smtClean="0"/>
              <a:t>  </a:t>
            </a:r>
          </a:p>
          <a:p>
            <a:pPr algn="just" eaLnBrk="1" hangingPunct="1">
              <a:buFontTx/>
              <a:buNone/>
            </a:pPr>
            <a:r>
              <a:rPr lang="ru-RU" altLang="ru-RU" smtClean="0"/>
              <a:t>	</a:t>
            </a:r>
            <a:r>
              <a:rPr lang="ru-RU" altLang="ru-RU" sz="2400" smtClean="0">
                <a:latin typeface="Times New Roman" panose="02020603050405020304" pitchFamily="18" charset="0"/>
              </a:rPr>
              <a:t>Варианты </a:t>
            </a:r>
            <a:r>
              <a:rPr lang="en-US" altLang="ru-RU" sz="2400" smtClean="0">
                <a:latin typeface="Times New Roman" panose="02020603050405020304" pitchFamily="18" charset="0"/>
              </a:rPr>
              <a:t>I, II, III </a:t>
            </a:r>
            <a:r>
              <a:rPr lang="ru-RU" altLang="ru-RU" sz="2400" smtClean="0">
                <a:latin typeface="Times New Roman" panose="02020603050405020304" pitchFamily="18" charset="0"/>
              </a:rPr>
              <a:t>совпадают у обеих систем. Но система с индивидуальным резервом имеет еще два дополнительных варианта работоспособности </a:t>
            </a:r>
            <a:r>
              <a:rPr lang="en-US" altLang="ru-RU" sz="2400" smtClean="0">
                <a:latin typeface="Times New Roman" panose="02020603050405020304" pitchFamily="18" charset="0"/>
              </a:rPr>
              <a:t>IV </a:t>
            </a:r>
            <a:r>
              <a:rPr lang="ru-RU" altLang="ru-RU" sz="2400" smtClean="0">
                <a:latin typeface="Times New Roman" panose="02020603050405020304" pitchFamily="18" charset="0"/>
              </a:rPr>
              <a:t>и </a:t>
            </a:r>
            <a:r>
              <a:rPr lang="en-US" altLang="ru-RU" sz="2400" smtClean="0">
                <a:latin typeface="Times New Roman" panose="02020603050405020304" pitchFamily="18" charset="0"/>
              </a:rPr>
              <a:t>V. </a:t>
            </a:r>
            <a:endParaRPr lang="ru-RU" altLang="ru-RU" sz="2400" smtClean="0">
              <a:latin typeface="Times New Roman" panose="02020603050405020304" pitchFamily="18" charset="0"/>
            </a:endParaRPr>
          </a:p>
          <a:p>
            <a:pPr algn="just" eaLnBrk="1" hangingPunct="1">
              <a:buFontTx/>
              <a:buNone/>
            </a:pPr>
            <a:r>
              <a:rPr lang="ru-RU" altLang="ru-RU" sz="2400" smtClean="0">
                <a:latin typeface="Times New Roman" panose="02020603050405020304" pitchFamily="18" charset="0"/>
              </a:rPr>
              <a:t>	При любых сочетаниях интенсивностей система с индивидуальным резервом более надежна, чем система с групповым резервом. Это утверждение справедливо при любом числе резервируемых элементов в обеих схемах.</a:t>
            </a:r>
          </a:p>
        </p:txBody>
      </p:sp>
      <p:sp>
        <p:nvSpPr>
          <p:cNvPr id="177155" name="Rectangle 3"/>
          <p:cNvSpPr>
            <a:spLocks noChangeArrowheads="1"/>
          </p:cNvSpPr>
          <p:nvPr/>
        </p:nvSpPr>
        <p:spPr bwMode="auto">
          <a:xfrm>
            <a:off x="0" y="3644900"/>
            <a:ext cx="8829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rPr>
              <a:t>Д</a:t>
            </a:r>
            <a:r>
              <a:rPr lang="ru-RU" altLang="ru-RU" sz="2000" baseline="0">
                <a:solidFill>
                  <a:srgbClr val="000000"/>
                </a:solidFill>
                <a:latin typeface="Times New Roman" panose="02020603050405020304" pitchFamily="18" charset="0"/>
                <a:cs typeface="Times New Roman" panose="02020603050405020304" pitchFamily="18" charset="0"/>
              </a:rPr>
              <a:t>ля системы из трех основных и трех резервных равнонадежных элементов </a:t>
            </a:r>
            <a:endParaRPr lang="ru-RU" altLang="ru-RU" sz="2000" baseline="0">
              <a:solidFill>
                <a:srgbClr val="000000"/>
              </a:solidFill>
              <a:latin typeface="Times New Roman" panose="02020603050405020304" pitchFamily="18" charset="0"/>
            </a:endParaRPr>
          </a:p>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имеем структурные схемы</a:t>
            </a:r>
            <a:endParaRPr lang="ru-RU" altLang="ru-RU" sz="2000" baseline="0">
              <a:latin typeface="Times New Roman" panose="02020603050405020304" pitchFamily="18" charset="0"/>
            </a:endParaRPr>
          </a:p>
        </p:txBody>
      </p:sp>
      <p:pic>
        <p:nvPicPr>
          <p:cNvPr id="177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97425"/>
            <a:ext cx="2951162"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797425"/>
            <a:ext cx="324008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21955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692150"/>
            <a:ext cx="47529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73238"/>
            <a:ext cx="309721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1700213"/>
            <a:ext cx="36734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2" name="Rectangle 6"/>
          <p:cNvSpPr>
            <a:spLocks noChangeArrowheads="1"/>
          </p:cNvSpPr>
          <p:nvPr/>
        </p:nvSpPr>
        <p:spPr bwMode="auto">
          <a:xfrm>
            <a:off x="323850" y="2792413"/>
            <a:ext cx="314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Показатель эффективности</a:t>
            </a:r>
          </a:p>
        </p:txBody>
      </p:sp>
      <p:pic>
        <p:nvPicPr>
          <p:cNvPr id="1781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3429000"/>
            <a:ext cx="25209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4" name="Rectangle 8"/>
          <p:cNvSpPr>
            <a:spLocks noChangeArrowheads="1"/>
          </p:cNvSpPr>
          <p:nvPr/>
        </p:nvSpPr>
        <p:spPr bwMode="auto">
          <a:xfrm>
            <a:off x="0" y="4508500"/>
            <a:ext cx="9144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показывает преимущество индивидуального резервирования. </a:t>
            </a:r>
          </a:p>
          <a:p>
            <a:pPr algn="just" eaLnBrk="1" hangingPunct="1"/>
            <a:endParaRPr lang="ru-RU" altLang="ru-RU" sz="2400" baseline="0">
              <a:latin typeface="Times New Roman" panose="02020603050405020304" pitchFamily="18" charset="0"/>
            </a:endParaRPr>
          </a:p>
          <a:p>
            <a:pPr algn="just" eaLnBrk="1" hangingPunct="1"/>
            <a:r>
              <a:rPr lang="ru-RU" altLang="ru-RU" sz="2400" baseline="0">
                <a:latin typeface="Times New Roman" panose="02020603050405020304" pitchFamily="18" charset="0"/>
              </a:rPr>
              <a:t>Однако, стоимость системы с индивидуальным резервом всегда выше стоимости системы с групповым резервом.</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274638"/>
            <a:ext cx="8229600" cy="346075"/>
          </a:xfrm>
        </p:spPr>
        <p:txBody>
          <a:bodyPr/>
          <a:lstStyle/>
          <a:p>
            <a:pPr eaLnBrk="1" hangingPunct="1"/>
            <a:r>
              <a:rPr lang="ru-RU" altLang="ru-RU" sz="1800" b="1" smtClean="0">
                <a:latin typeface="Times New Roman" panose="02020603050405020304" pitchFamily="18" charset="0"/>
              </a:rPr>
              <a:t>Расчет надежности мостиковой схемы</a:t>
            </a:r>
          </a:p>
        </p:txBody>
      </p:sp>
      <p:pic>
        <p:nvPicPr>
          <p:cNvPr id="179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52513"/>
            <a:ext cx="3167062"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836613"/>
            <a:ext cx="29527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5" name="Rectangle 8"/>
          <p:cNvSpPr>
            <a:spLocks noChangeArrowheads="1"/>
          </p:cNvSpPr>
          <p:nvPr/>
        </p:nvSpPr>
        <p:spPr bwMode="auto">
          <a:xfrm>
            <a:off x="0" y="292417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357438" algn="l"/>
              </a:tabLst>
              <a:defRPr baseline="-16000">
                <a:solidFill>
                  <a:schemeClr val="tx1"/>
                </a:solidFill>
                <a:latin typeface="Arial" panose="020B0604020202020204" pitchFamily="34" charset="0"/>
              </a:defRPr>
            </a:lvl1pPr>
            <a:lvl2pPr marL="742950" indent="-285750" eaLnBrk="0" hangingPunct="0">
              <a:tabLst>
                <a:tab pos="2357438" algn="l"/>
              </a:tabLst>
              <a:defRPr baseline="-16000">
                <a:solidFill>
                  <a:schemeClr val="tx1"/>
                </a:solidFill>
                <a:latin typeface="Arial" panose="020B0604020202020204" pitchFamily="34" charset="0"/>
              </a:defRPr>
            </a:lvl2pPr>
            <a:lvl3pPr marL="1143000" indent="-228600" eaLnBrk="0" hangingPunct="0">
              <a:tabLst>
                <a:tab pos="2357438" algn="l"/>
              </a:tabLst>
              <a:defRPr baseline="-16000">
                <a:solidFill>
                  <a:schemeClr val="tx1"/>
                </a:solidFill>
                <a:latin typeface="Arial" panose="020B0604020202020204" pitchFamily="34" charset="0"/>
              </a:defRPr>
            </a:lvl3pPr>
            <a:lvl4pPr marL="1600200" indent="-228600" eaLnBrk="0" hangingPunct="0">
              <a:tabLst>
                <a:tab pos="2357438" algn="l"/>
              </a:tabLst>
              <a:defRPr baseline="-16000">
                <a:solidFill>
                  <a:schemeClr val="tx1"/>
                </a:solidFill>
                <a:latin typeface="Arial" panose="020B0604020202020204" pitchFamily="34" charset="0"/>
              </a:defRPr>
            </a:lvl4pPr>
            <a:lvl5pPr marL="2057400" indent="-228600" eaLnBrk="0" hangingPunct="0">
              <a:tabLst>
                <a:tab pos="2357438" algn="l"/>
              </a:tabLst>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tabLst>
                <a:tab pos="2357438" algn="l"/>
              </a:tabLs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tabLst>
                <a:tab pos="2357438" algn="l"/>
              </a:tabLs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tabLst>
                <a:tab pos="2357438" algn="l"/>
              </a:tabLs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tabLst>
                <a:tab pos="2357438" algn="l"/>
              </a:tabLs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Абсолютно надежная перемычка:	Ненадежная перемычка с</a:t>
            </a:r>
            <a:endParaRPr lang="ru-RU" altLang="ru-RU" sz="2000" baseline="0">
              <a:latin typeface="Times New Roman" panose="02020603050405020304" pitchFamily="18" charset="0"/>
            </a:endParaRPr>
          </a:p>
          <a:p>
            <a:r>
              <a:rPr lang="ru-RU" altLang="ru-RU" sz="2000" baseline="0">
                <a:solidFill>
                  <a:srgbClr val="000000"/>
                </a:solidFill>
                <a:latin typeface="Times New Roman" panose="02020603050405020304" pitchFamily="18" charset="0"/>
                <a:cs typeface="Times New Roman" panose="02020603050405020304" pitchFamily="18" charset="0"/>
              </a:rPr>
              <a:t>интенсивность отказов</a:t>
            </a:r>
            <a:r>
              <a:rPr lang="ru-RU" altLang="ru-RU" sz="2000" baseline="0">
                <a:solidFill>
                  <a:srgbClr val="000000"/>
                </a:solidFill>
                <a:latin typeface="Times New Roman" panose="02020603050405020304" pitchFamily="18" charset="0"/>
              </a:rPr>
              <a:t> </a:t>
            </a:r>
            <a:r>
              <a:rPr lang="el-GR" altLang="ru-RU" sz="2000" baseline="0">
                <a:solidFill>
                  <a:srgbClr val="000000"/>
                </a:solidFill>
                <a:latin typeface="Times New Roman" panose="02020603050405020304" pitchFamily="18" charset="0"/>
                <a:cs typeface="Times New Roman" panose="02020603050405020304" pitchFamily="18" charset="0"/>
              </a:rPr>
              <a:t>λ</a:t>
            </a:r>
            <a:r>
              <a:rPr lang="ru-RU" altLang="ru-RU" sz="2000" baseline="-14000">
                <a:solidFill>
                  <a:srgbClr val="000000"/>
                </a:solidFill>
                <a:latin typeface="Times New Roman" panose="02020603050405020304" pitchFamily="18" charset="0"/>
                <a:cs typeface="Times New Roman" panose="02020603050405020304" pitchFamily="18" charset="0"/>
              </a:rPr>
              <a:t>п </a:t>
            </a:r>
            <a:r>
              <a:rPr lang="ru-RU" altLang="ru-RU" sz="2000" baseline="0">
                <a:solidFill>
                  <a:srgbClr val="000000"/>
                </a:solidFill>
                <a:latin typeface="Times New Roman" panose="02020603050405020304" pitchFamily="18" charset="0"/>
                <a:cs typeface="Times New Roman" panose="02020603050405020304" pitchFamily="18" charset="0"/>
              </a:rPr>
              <a:t>=0                       </a:t>
            </a:r>
            <a:r>
              <a:rPr lang="ru-RU" altLang="ru-RU" baseline="0">
                <a:solidFill>
                  <a:srgbClr val="000000"/>
                </a:solidFill>
                <a:latin typeface="Times New Roman" panose="02020603050405020304" pitchFamily="18" charset="0"/>
              </a:rPr>
              <a:t>интенсивность отказов </a:t>
            </a:r>
            <a:r>
              <a:rPr lang="el-GR" altLang="ru-RU" baseline="0">
                <a:solidFill>
                  <a:srgbClr val="000000"/>
                </a:solidFill>
                <a:latin typeface="Times New Roman" panose="02020603050405020304" pitchFamily="18" charset="0"/>
              </a:rPr>
              <a:t>λ</a:t>
            </a:r>
            <a:r>
              <a:rPr lang="ru-RU" altLang="ru-RU" baseline="0">
                <a:solidFill>
                  <a:srgbClr val="000000"/>
                </a:solidFill>
                <a:latin typeface="Times New Roman" panose="02020603050405020304" pitchFamily="18" charset="0"/>
              </a:rPr>
              <a:t>п </a:t>
            </a:r>
            <a:r>
              <a:rPr lang="ru-RU" altLang="ru-RU" baseline="0">
                <a:solidFill>
                  <a:srgbClr val="000000"/>
                </a:solidFill>
                <a:latin typeface="Times New Roman" panose="02020603050405020304" pitchFamily="18" charset="0"/>
                <a:cs typeface="Times New Roman" panose="02020603050405020304" pitchFamily="18" charset="0"/>
              </a:rPr>
              <a:t>≠</a:t>
            </a:r>
            <a:r>
              <a:rPr lang="ru-RU" altLang="ru-RU" baseline="0">
                <a:solidFill>
                  <a:srgbClr val="000000"/>
                </a:solidFill>
                <a:latin typeface="Times New Roman" panose="02020603050405020304" pitchFamily="18" charset="0"/>
              </a:rPr>
              <a:t>0</a:t>
            </a:r>
            <a:endParaRPr lang="el-GR" altLang="ru-RU" baseline="0">
              <a:solidFill>
                <a:srgbClr val="000000"/>
              </a:solidFill>
              <a:latin typeface="Times New Roman" panose="02020603050405020304" pitchFamily="18" charset="0"/>
            </a:endParaRPr>
          </a:p>
        </p:txBody>
      </p:sp>
      <p:sp>
        <p:nvSpPr>
          <p:cNvPr id="179206" name="Rectangle 12"/>
          <p:cNvSpPr>
            <a:spLocks noChangeArrowheads="1"/>
          </p:cNvSpPr>
          <p:nvPr/>
        </p:nvSpPr>
        <p:spPr bwMode="auto">
          <a:xfrm>
            <a:off x="0" y="39338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На практике "перемычка" может иметь отказы типа "обрыв", интенсивность </a:t>
            </a:r>
            <a:endParaRPr lang="ru-RU" altLang="ru-RU" sz="2000" baseline="0">
              <a:solidFill>
                <a:srgbClr val="000000"/>
              </a:solidFill>
              <a:latin typeface="Times New Roman" panose="02020603050405020304" pitchFamily="18" charset="0"/>
            </a:endParaRPr>
          </a:p>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которых </a:t>
            </a:r>
            <a:r>
              <a:rPr lang="el-GR" altLang="ru-RU" sz="2000" baseline="0">
                <a:solidFill>
                  <a:srgbClr val="000000"/>
                </a:solidFill>
                <a:latin typeface="Times New Roman" panose="02020603050405020304" pitchFamily="18" charset="0"/>
              </a:rPr>
              <a:t>λ</a:t>
            </a:r>
            <a:r>
              <a:rPr lang="ru-RU" altLang="ru-RU" sz="2000" baseline="0">
                <a:solidFill>
                  <a:srgbClr val="000000"/>
                </a:solidFill>
                <a:latin typeface="Times New Roman" panose="02020603050405020304" pitchFamily="18" charset="0"/>
              </a:rPr>
              <a:t>п соизмерима с</a:t>
            </a:r>
            <a:r>
              <a:rPr lang="ru-RU" altLang="ru-RU" sz="2000" baseline="0">
                <a:latin typeface="Times New Roman" panose="02020603050405020304" pitchFamily="18" charset="0"/>
              </a:rPr>
              <a:t> </a:t>
            </a:r>
            <a:r>
              <a:rPr lang="el-GR" altLang="ru-RU" sz="2000" baseline="0">
                <a:solidFill>
                  <a:srgbClr val="000000"/>
                </a:solidFill>
                <a:latin typeface="Times New Roman" panose="02020603050405020304" pitchFamily="18" charset="0"/>
              </a:rPr>
              <a:t>λ</a:t>
            </a:r>
            <a:r>
              <a:rPr lang="ru-RU" altLang="ru-RU"/>
              <a:t> </a:t>
            </a:r>
            <a:r>
              <a:rPr lang="ru-RU" altLang="ru-RU" sz="2000" baseline="0">
                <a:latin typeface="Times New Roman" panose="02020603050405020304" pitchFamily="18" charset="0"/>
              </a:rPr>
              <a:t>элементов.</a:t>
            </a:r>
          </a:p>
        </p:txBody>
      </p:sp>
      <p:sp>
        <p:nvSpPr>
          <p:cNvPr id="179207" name="Rectangle 18"/>
          <p:cNvSpPr>
            <a:spLocks noChangeArrowheads="1"/>
          </p:cNvSpPr>
          <p:nvPr/>
        </p:nvSpPr>
        <p:spPr bwMode="auto">
          <a:xfrm>
            <a:off x="0" y="4941888"/>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Такая схема получила название </a:t>
            </a:r>
            <a:r>
              <a:rPr lang="ru-RU" altLang="ru-RU" sz="2000" b="1" baseline="0">
                <a:solidFill>
                  <a:srgbClr val="000000"/>
                </a:solidFill>
                <a:latin typeface="Times New Roman" panose="02020603050405020304" pitchFamily="18" charset="0"/>
                <a:cs typeface="Times New Roman" panose="02020603050405020304" pitchFamily="18" charset="0"/>
              </a:rPr>
              <a:t>мостиковой.</a:t>
            </a:r>
            <a:r>
              <a:rPr lang="ru-RU" altLang="ru-RU" sz="2000" baseline="0">
                <a:solidFill>
                  <a:srgbClr val="000000"/>
                </a:solidFill>
                <a:latin typeface="Times New Roman" panose="02020603050405020304" pitchFamily="18" charset="0"/>
                <a:cs typeface="Times New Roman" panose="02020603050405020304" pitchFamily="18" charset="0"/>
              </a:rPr>
              <a:t> </a:t>
            </a:r>
            <a:endParaRPr lang="ru-RU" altLang="ru-RU" sz="2000" baseline="0">
              <a:solidFill>
                <a:srgbClr val="000000"/>
              </a:solidFill>
              <a:latin typeface="Times New Roman" panose="02020603050405020304" pitchFamily="18" charset="0"/>
            </a:endParaRPr>
          </a:p>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Для расчета показателей</a:t>
            </a:r>
            <a:r>
              <a:rPr lang="ru-RU" altLang="ru-RU" sz="2000" baseline="0">
                <a:solidFill>
                  <a:srgbClr val="000000"/>
                </a:solidFill>
                <a:latin typeface="Times New Roman" panose="02020603050405020304" pitchFamily="18" charset="0"/>
              </a:rPr>
              <a:t> </a:t>
            </a:r>
            <a:r>
              <a:rPr lang="ru-RU" altLang="ru-RU" sz="2000" baseline="0">
                <a:solidFill>
                  <a:srgbClr val="000000"/>
                </a:solidFill>
                <a:latin typeface="Times New Roman" panose="02020603050405020304" pitchFamily="18" charset="0"/>
                <a:cs typeface="Times New Roman" panose="02020603050405020304" pitchFamily="18" charset="0"/>
              </a:rPr>
              <a:t>надежности мостиковой схемы </a:t>
            </a:r>
            <a:r>
              <a:rPr lang="en-US" altLang="ru-RU" sz="2000" baseline="0">
                <a:solidFill>
                  <a:srgbClr val="000000"/>
                </a:solidFill>
                <a:latin typeface="Times New Roman" panose="02020603050405020304" pitchFamily="18" charset="0"/>
                <a:cs typeface="Times New Roman" panose="02020603050405020304" pitchFamily="18" charset="0"/>
              </a:rPr>
              <a:t>P</a:t>
            </a:r>
            <a:r>
              <a:rPr lang="en-US" altLang="ru-RU" sz="2000">
                <a:solidFill>
                  <a:srgbClr val="000000"/>
                </a:solidFill>
                <a:latin typeface="Times New Roman" panose="02020603050405020304" pitchFamily="18" charset="0"/>
                <a:cs typeface="Times New Roman" panose="02020603050405020304" pitchFamily="18" charset="0"/>
              </a:rPr>
              <a:t>c</a:t>
            </a:r>
            <a:r>
              <a:rPr lang="en-US" altLang="ru-RU" sz="2000" baseline="0">
                <a:solidFill>
                  <a:srgbClr val="000000"/>
                </a:solidFill>
                <a:latin typeface="Times New Roman" panose="02020603050405020304" pitchFamily="18" charset="0"/>
                <a:cs typeface="Times New Roman" panose="02020603050405020304" pitchFamily="18" charset="0"/>
              </a:rPr>
              <a:t>(t) </a:t>
            </a:r>
            <a:r>
              <a:rPr lang="en-US" altLang="ru-RU" sz="2000" baseline="0">
                <a:solidFill>
                  <a:srgbClr val="000000"/>
                </a:solidFill>
                <a:latin typeface="Times New Roman" panose="02020603050405020304" pitchFamily="18" charset="0"/>
              </a:rPr>
              <a:t>t</a:t>
            </a:r>
            <a:r>
              <a:rPr lang="en-US" altLang="ru-RU" sz="2000" baseline="30000">
                <a:solidFill>
                  <a:srgbClr val="000000"/>
                </a:solidFill>
                <a:latin typeface="Times New Roman" panose="02020603050405020304" pitchFamily="18" charset="0"/>
              </a:rPr>
              <a:t>c</a:t>
            </a:r>
            <a:r>
              <a:rPr lang="ru-RU" altLang="ru-RU" sz="2000" baseline="-14000">
                <a:solidFill>
                  <a:srgbClr val="000000"/>
                </a:solidFill>
                <a:latin typeface="Times New Roman" panose="02020603050405020304" pitchFamily="18" charset="0"/>
              </a:rPr>
              <a:t>н</a:t>
            </a:r>
            <a:r>
              <a:rPr lang="ru-RU" altLang="ru-RU"/>
              <a:t> </a:t>
            </a:r>
            <a:r>
              <a:rPr lang="en-US" altLang="ru-RU"/>
              <a:t> </a:t>
            </a:r>
            <a:r>
              <a:rPr lang="ru-RU" altLang="ru-RU" sz="2000" baseline="0">
                <a:latin typeface="Times New Roman" panose="02020603050405020304" pitchFamily="18" charset="0"/>
              </a:rPr>
              <a:t>примем </a:t>
            </a:r>
            <a:r>
              <a:rPr lang="el-GR" altLang="ru-RU" sz="2000" baseline="0">
                <a:latin typeface="Times New Roman" panose="02020603050405020304" pitchFamily="18" charset="0"/>
              </a:rPr>
              <a:t>λ</a:t>
            </a:r>
            <a:r>
              <a:rPr lang="en-US" altLang="ru-RU" sz="2000" baseline="-20000">
                <a:latin typeface="Times New Roman" panose="02020603050405020304" pitchFamily="18" charset="0"/>
              </a:rPr>
              <a:t>1</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 </a:t>
            </a:r>
            <a:r>
              <a:rPr lang="el-GR" altLang="ru-RU" sz="2000" baseline="0">
                <a:latin typeface="Times New Roman" panose="02020603050405020304" pitchFamily="18" charset="0"/>
              </a:rPr>
              <a:t>λ</a:t>
            </a:r>
            <a:r>
              <a:rPr lang="ru-RU" altLang="ru-RU" sz="2000" baseline="-20000">
                <a:latin typeface="Times New Roman" panose="02020603050405020304" pitchFamily="18" charset="0"/>
              </a:rPr>
              <a:t>2</a:t>
            </a:r>
            <a:r>
              <a:rPr lang="en-US" altLang="ru-RU"/>
              <a:t> </a:t>
            </a:r>
            <a:r>
              <a:rPr lang="ru-RU" altLang="ru-RU" sz="2000" baseline="0">
                <a:latin typeface="Times New Roman" panose="02020603050405020304" pitchFamily="18" charset="0"/>
              </a:rPr>
              <a:t>= </a:t>
            </a:r>
            <a:r>
              <a:rPr lang="el-GR" altLang="ru-RU" sz="2000" baseline="0">
                <a:latin typeface="Times New Roman" panose="02020603050405020304" pitchFamily="18" charset="0"/>
              </a:rPr>
              <a:t>λ</a:t>
            </a:r>
            <a:r>
              <a:rPr lang="ru-RU" altLang="ru-RU" sz="2000" baseline="3000">
                <a:latin typeface="Times New Roman" panose="02020603050405020304" pitchFamily="18" charset="0"/>
              </a:rPr>
              <a:t>3</a:t>
            </a:r>
            <a:r>
              <a:rPr lang="ru-RU" altLang="ru-RU" sz="2000" baseline="0">
                <a:latin typeface="Times New Roman" panose="02020603050405020304" pitchFamily="18" charset="0"/>
              </a:rPr>
              <a:t>=</a:t>
            </a:r>
            <a:r>
              <a:rPr lang="ru-RU" altLang="ru-RU" baseline="0"/>
              <a:t> </a:t>
            </a:r>
            <a:r>
              <a:rPr lang="el-GR" altLang="ru-RU" sz="2000" baseline="0">
                <a:latin typeface="Times New Roman" panose="02020603050405020304" pitchFamily="18" charset="0"/>
              </a:rPr>
              <a:t>λ</a:t>
            </a:r>
            <a:r>
              <a:rPr lang="ru-RU" altLang="ru-RU" sz="2000" baseline="-20000">
                <a:latin typeface="Times New Roman" panose="02020603050405020304" pitchFamily="18" charset="0"/>
              </a:rPr>
              <a:t>4</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 </a:t>
            </a:r>
            <a:r>
              <a:rPr lang="el-GR" altLang="ru-RU" sz="2000" baseline="0">
                <a:latin typeface="Times New Roman" panose="02020603050405020304" pitchFamily="18" charset="0"/>
              </a:rPr>
              <a:t>λ</a:t>
            </a:r>
            <a:r>
              <a:rPr lang="ru-RU" altLang="ru-RU" sz="2000" baseline="-20000">
                <a:latin typeface="Times New Roman" panose="02020603050405020304" pitchFamily="18" charset="0"/>
              </a:rPr>
              <a:t>5</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 </a:t>
            </a:r>
            <a:r>
              <a:rPr lang="el-GR" altLang="ru-RU" sz="2000" baseline="0">
                <a:latin typeface="Times New Roman" panose="02020603050405020304" pitchFamily="18" charset="0"/>
              </a:rPr>
              <a:t>λ</a:t>
            </a:r>
            <a:r>
              <a:rPr lang="en-US" altLang="ru-RU" sz="2000" baseline="0">
                <a:latin typeface="Times New Roman" panose="02020603050405020304" pitchFamily="18" charset="0"/>
              </a:rPr>
              <a:t> </a:t>
            </a:r>
            <a:endParaRPr lang="ru-RU" altLang="ru-RU" sz="2000" baseline="0">
              <a:latin typeface="Times New Roman" panose="02020603050405020304" pitchFamily="18"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274638"/>
            <a:ext cx="8229600" cy="201612"/>
          </a:xfrm>
        </p:spPr>
        <p:txBody>
          <a:bodyPr/>
          <a:lstStyle/>
          <a:p>
            <a:pPr eaLnBrk="1" hangingPunct="1"/>
            <a:r>
              <a:rPr lang="ru-RU" altLang="ru-RU" sz="1800" b="1" smtClean="0">
                <a:latin typeface="Times New Roman" panose="02020603050405020304" pitchFamily="18" charset="0"/>
              </a:rPr>
              <a:t>Расчет надежности мостиковой схемы</a:t>
            </a:r>
          </a:p>
        </p:txBody>
      </p:sp>
      <p:pic>
        <p:nvPicPr>
          <p:cNvPr id="1802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765175"/>
            <a:ext cx="3529012"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Rectangle 5"/>
          <p:cNvSpPr>
            <a:spLocks noChangeArrowheads="1"/>
          </p:cNvSpPr>
          <p:nvPr/>
        </p:nvSpPr>
        <p:spPr bwMode="auto">
          <a:xfrm>
            <a:off x="0" y="2420938"/>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Работоспособность системы возможна при разном числе исправных элементов или разных состояниях системы. Одно и то же состояние может быть реализовано разными элементами (номерами элементов), т.е. каждое состояние характеризуется несколькими вариантами наборов исправных элементов. Выпишем возможные состояния работоспособности и их варианты в табл. </a:t>
            </a:r>
          </a:p>
        </p:txBody>
      </p:sp>
      <p:pic>
        <p:nvPicPr>
          <p:cNvPr id="1802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2250"/>
            <a:ext cx="91440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274638"/>
            <a:ext cx="8229600" cy="201612"/>
          </a:xfrm>
        </p:spPr>
        <p:txBody>
          <a:bodyPr/>
          <a:lstStyle/>
          <a:p>
            <a:pPr eaLnBrk="1" hangingPunct="1"/>
            <a:r>
              <a:rPr lang="ru-RU" altLang="ru-RU" sz="1800" b="1" smtClean="0">
                <a:latin typeface="Times New Roman" panose="02020603050405020304" pitchFamily="18" charset="0"/>
              </a:rPr>
              <a:t>Расчет надежности мостиковой схемы</a:t>
            </a:r>
          </a:p>
        </p:txBody>
      </p:sp>
      <p:pic>
        <p:nvPicPr>
          <p:cNvPr id="1812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Rectangle 5"/>
          <p:cNvSpPr>
            <a:spLocks noChangeArrowheads="1"/>
          </p:cNvSpPr>
          <p:nvPr/>
        </p:nvSpPr>
        <p:spPr bwMode="auto">
          <a:xfrm>
            <a:off x="5219700" y="1889125"/>
            <a:ext cx="50196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a:p>
            <a:pPr algn="ctr" eaLnBrk="1" hangingPunct="1"/>
            <a:endParaRPr lang="en-US" altLang="ru-RU" sz="2000" baseline="0">
              <a:latin typeface="Times New Roman" panose="02020603050405020304" pitchFamily="18" charset="0"/>
            </a:endParaRPr>
          </a:p>
        </p:txBody>
      </p:sp>
      <p:pic>
        <p:nvPicPr>
          <p:cNvPr id="1812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149725"/>
            <a:ext cx="669766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4" name="Rectangle 11"/>
          <p:cNvSpPr>
            <a:spLocks noChangeArrowheads="1"/>
          </p:cNvSpPr>
          <p:nvPr/>
        </p:nvSpPr>
        <p:spPr bwMode="auto">
          <a:xfrm>
            <a:off x="323850" y="5381625"/>
            <a:ext cx="566738" cy="244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312738"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1000" baseline="0">
                <a:solidFill>
                  <a:srgbClr val="000000"/>
                </a:solidFill>
                <a:cs typeface="Times New Roman" panose="02020603050405020304" pitchFamily="18" charset="0"/>
              </a:rPr>
              <a:t>, </a:t>
            </a:r>
            <a:endParaRPr lang="ru-RU" altLang="ru-RU" baseline="0"/>
          </a:p>
        </p:txBody>
      </p:sp>
      <p:sp>
        <p:nvSpPr>
          <p:cNvPr id="181255" name="Rectangle 12"/>
          <p:cNvSpPr>
            <a:spLocks noChangeArrowheads="1"/>
          </p:cNvSpPr>
          <p:nvPr/>
        </p:nvSpPr>
        <p:spPr bwMode="auto">
          <a:xfrm>
            <a:off x="0" y="2924175"/>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Где </a:t>
            </a:r>
            <a:r>
              <a:rPr lang="en-US" altLang="ru-RU" sz="2000" baseline="0">
                <a:solidFill>
                  <a:srgbClr val="000000"/>
                </a:solidFill>
                <a:latin typeface="Times New Roman" panose="02020603050405020304" pitchFamily="18" charset="0"/>
              </a:rPr>
              <a:t>P(t)= e </a:t>
            </a:r>
            <a:r>
              <a:rPr lang="en-US" altLang="ru-RU" sz="2000" baseline="30000">
                <a:solidFill>
                  <a:srgbClr val="000000"/>
                </a:solidFill>
                <a:latin typeface="Times New Roman" panose="02020603050405020304" pitchFamily="18" charset="0"/>
              </a:rPr>
              <a:t>–</a:t>
            </a:r>
            <a:r>
              <a:rPr lang="el-GR" altLang="ru-RU" sz="2000" baseline="30000">
                <a:solidFill>
                  <a:srgbClr val="000000"/>
                </a:solidFill>
                <a:latin typeface="Times New Roman" panose="02020603050405020304" pitchFamily="18" charset="0"/>
              </a:rPr>
              <a:t>λ</a:t>
            </a:r>
            <a:r>
              <a:rPr lang="en-US" altLang="ru-RU" sz="2000" baseline="30000">
                <a:solidFill>
                  <a:srgbClr val="000000"/>
                </a:solidFill>
                <a:latin typeface="Times New Roman" panose="02020603050405020304" pitchFamily="18" charset="0"/>
              </a:rPr>
              <a:t>t</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 </a:t>
            </a:r>
            <a:r>
              <a:rPr lang="en-US" altLang="ru-RU" sz="2000" baseline="0">
                <a:latin typeface="Times New Roman" panose="02020603050405020304" pitchFamily="18" charset="0"/>
              </a:rPr>
              <a:t>Q=1- P  </a:t>
            </a:r>
          </a:p>
          <a:p>
            <a:pPr eaLnBrk="1" hangingPunct="1"/>
            <a:r>
              <a:rPr lang="ru-RU" altLang="ru-RU" sz="2000" baseline="0">
                <a:solidFill>
                  <a:srgbClr val="000000"/>
                </a:solidFill>
                <a:latin typeface="Times New Roman" panose="02020603050405020304" pitchFamily="18" charset="0"/>
              </a:rPr>
              <a:t>Работоспособная система может находиться в одном из четырех состояний </a:t>
            </a:r>
            <a:r>
              <a:rPr lang="en-US" altLang="ru-RU" sz="2000" baseline="0">
                <a:solidFill>
                  <a:srgbClr val="000000"/>
                </a:solidFill>
                <a:latin typeface="Times New Roman" panose="02020603050405020304" pitchFamily="18" charset="0"/>
              </a:rPr>
              <a:t>I, II, III, IV </a:t>
            </a:r>
            <a:r>
              <a:rPr lang="ru-RU" altLang="ru-RU" sz="2000" baseline="0">
                <a:solidFill>
                  <a:srgbClr val="000000"/>
                </a:solidFill>
                <a:latin typeface="Times New Roman" panose="02020603050405020304" pitchFamily="18" charset="0"/>
              </a:rPr>
              <a:t>с вероятностями </a:t>
            </a:r>
            <a:r>
              <a:rPr lang="en-US" altLang="ru-RU" sz="2000" baseline="0">
                <a:solidFill>
                  <a:srgbClr val="000000"/>
                </a:solidFill>
                <a:latin typeface="Times New Roman" panose="02020603050405020304" pitchFamily="18" charset="0"/>
              </a:rPr>
              <a:t>P</a:t>
            </a:r>
            <a:r>
              <a:rPr lang="en-US" altLang="ru-RU" sz="2000" baseline="-20000">
                <a:solidFill>
                  <a:srgbClr val="000000"/>
                </a:solidFill>
                <a:latin typeface="Times New Roman" panose="02020603050405020304" pitchFamily="18" charset="0"/>
              </a:rPr>
              <a:t>I</a:t>
            </a:r>
            <a:r>
              <a:rPr lang="en-US" altLang="ru-RU" sz="2000" baseline="0">
                <a:solidFill>
                  <a:srgbClr val="000000"/>
                </a:solidFill>
                <a:latin typeface="Times New Roman" panose="02020603050405020304" pitchFamily="18" charset="0"/>
              </a:rPr>
              <a:t> </a:t>
            </a:r>
            <a:r>
              <a:rPr lang="ru-RU" altLang="ru-RU" sz="2000" baseline="0">
                <a:solidFill>
                  <a:srgbClr val="000000"/>
                </a:solidFill>
                <a:latin typeface="Times New Roman" panose="02020603050405020304" pitchFamily="18" charset="0"/>
              </a:rPr>
              <a:t>Р</a:t>
            </a:r>
            <a:r>
              <a:rPr lang="en-US" altLang="ru-RU" sz="2000" baseline="-20000">
                <a:solidFill>
                  <a:srgbClr val="000000"/>
                </a:solidFill>
                <a:latin typeface="Times New Roman" panose="02020603050405020304" pitchFamily="18" charset="0"/>
              </a:rPr>
              <a:t>II</a:t>
            </a:r>
            <a:r>
              <a:rPr lang="ru-RU" altLang="ru-RU" sz="2000" baseline="0">
                <a:solidFill>
                  <a:srgbClr val="000000"/>
                </a:solidFill>
                <a:latin typeface="Times New Roman" panose="02020603050405020304" pitchFamily="18" charset="0"/>
              </a:rPr>
              <a:t>, Р</a:t>
            </a:r>
            <a:r>
              <a:rPr lang="en-US" altLang="ru-RU" sz="2000" baseline="-20000">
                <a:solidFill>
                  <a:srgbClr val="000000"/>
                </a:solidFill>
                <a:latin typeface="Times New Roman" panose="02020603050405020304" pitchFamily="18" charset="0"/>
              </a:rPr>
              <a:t>III</a:t>
            </a:r>
            <a:r>
              <a:rPr lang="ru-RU" altLang="ru-RU" sz="2000" baseline="0">
                <a:solidFill>
                  <a:srgbClr val="000000"/>
                </a:solidFill>
                <a:latin typeface="Times New Roman" panose="02020603050405020304" pitchFamily="18" charset="0"/>
              </a:rPr>
              <a:t>, </a:t>
            </a:r>
            <a:r>
              <a:rPr lang="en-US" altLang="ru-RU" sz="2000" baseline="0">
                <a:solidFill>
                  <a:srgbClr val="000000"/>
                </a:solidFill>
                <a:latin typeface="Times New Roman" panose="02020603050405020304" pitchFamily="18" charset="0"/>
              </a:rPr>
              <a:t>P</a:t>
            </a:r>
            <a:r>
              <a:rPr lang="en-US" altLang="ru-RU" sz="2000" baseline="-20000">
                <a:solidFill>
                  <a:srgbClr val="000000"/>
                </a:solidFill>
                <a:latin typeface="Times New Roman" panose="02020603050405020304" pitchFamily="18" charset="0"/>
              </a:rPr>
              <a:t>IV</a:t>
            </a:r>
            <a:r>
              <a:rPr lang="en-US" altLang="ru-RU" sz="2000" i="1" baseline="0">
                <a:solidFill>
                  <a:srgbClr val="000000"/>
                </a:solidFill>
                <a:latin typeface="Times New Roman" panose="02020603050405020304" pitchFamily="18" charset="0"/>
              </a:rPr>
              <a:t>, </a:t>
            </a:r>
            <a:r>
              <a:rPr lang="ru-RU" altLang="ru-RU" sz="2000" baseline="0">
                <a:solidFill>
                  <a:srgbClr val="000000"/>
                </a:solidFill>
                <a:latin typeface="Times New Roman" panose="02020603050405020304" pitchFamily="18" charset="0"/>
              </a:rPr>
              <a:t>тогда</a:t>
            </a:r>
            <a:endParaRPr lang="en-US" altLang="ru-RU" sz="2000" baseline="0">
              <a:latin typeface="Times New Roman" panose="02020603050405020304" pitchFamily="18" charset="0"/>
            </a:endParaRPr>
          </a:p>
        </p:txBody>
      </p:sp>
      <p:sp>
        <p:nvSpPr>
          <p:cNvPr id="181256" name="Rectangle 13"/>
          <p:cNvSpPr>
            <a:spLocks noChangeArrowheads="1"/>
          </p:cNvSpPr>
          <p:nvPr/>
        </p:nvSpPr>
        <p:spPr bwMode="auto">
          <a:xfrm>
            <a:off x="0" y="549275"/>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spcBef>
                <a:spcPct val="50000"/>
              </a:spcBef>
            </a:pPr>
            <a:r>
              <a:rPr lang="ru-RU" altLang="ru-RU" sz="2000" baseline="0">
                <a:latin typeface="Times New Roman" panose="02020603050405020304" pitchFamily="18" charset="0"/>
              </a:rPr>
              <a:t>Вероятности возникновения состояний </a:t>
            </a:r>
            <a:r>
              <a:rPr lang="en-US" altLang="ru-RU" sz="2000" baseline="0">
                <a:latin typeface="Times New Roman" panose="02020603050405020304" pitchFamily="18" charset="0"/>
              </a:rPr>
              <a:t>I-IV:</a:t>
            </a:r>
          </a:p>
        </p:txBody>
      </p:sp>
      <p:pic>
        <p:nvPicPr>
          <p:cNvPr id="18125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41888"/>
            <a:ext cx="439261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5013325"/>
            <a:ext cx="34575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9" name="Rectangle 16"/>
          <p:cNvSpPr>
            <a:spLocks noChangeArrowheads="1"/>
          </p:cNvSpPr>
          <p:nvPr/>
        </p:nvSpPr>
        <p:spPr bwMode="auto">
          <a:xfrm>
            <a:off x="0" y="5748338"/>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latin typeface="Times New Roman" panose="02020603050405020304" pitchFamily="18" charset="0"/>
              </a:rPr>
              <a:t>Средняя наработка на отказ мостиковой схемы на 12,5% ниже аналогичного показателя для схемы с индивидуальным резервом.</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57200" y="274638"/>
            <a:ext cx="8229600" cy="201612"/>
          </a:xfrm>
        </p:spPr>
        <p:txBody>
          <a:bodyPr/>
          <a:lstStyle/>
          <a:p>
            <a:pPr eaLnBrk="1" hangingPunct="1"/>
            <a:r>
              <a:rPr lang="ru-RU" altLang="ru-RU" sz="1800" b="1" smtClean="0">
                <a:latin typeface="Times New Roman" panose="02020603050405020304" pitchFamily="18" charset="0"/>
              </a:rPr>
              <a:t>Расчет надежности мостиковой схемы</a:t>
            </a:r>
          </a:p>
        </p:txBody>
      </p:sp>
      <p:pic>
        <p:nvPicPr>
          <p:cNvPr id="1822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475"/>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Rectangle 9"/>
          <p:cNvSpPr>
            <a:spLocks noChangeArrowheads="1"/>
          </p:cNvSpPr>
          <p:nvPr/>
        </p:nvSpPr>
        <p:spPr bwMode="auto">
          <a:xfrm>
            <a:off x="-46038" y="692150"/>
            <a:ext cx="91900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solidFill>
                  <a:srgbClr val="000000"/>
                </a:solidFill>
                <a:latin typeface="Times New Roman" panose="02020603050405020304" pitchFamily="18" charset="0"/>
                <a:cs typeface="Times New Roman" panose="02020603050405020304" pitchFamily="18" charset="0"/>
              </a:rPr>
              <a:t>Допущение о равнонадежности всех элементов схемы и "перемычки" весьма </a:t>
            </a:r>
            <a:endParaRPr lang="ru-RU" altLang="ru-RU" sz="2000" baseline="0">
              <a:solidFill>
                <a:srgbClr val="000000"/>
              </a:solidFill>
              <a:latin typeface="Times New Roman" panose="02020603050405020304" pitchFamily="18" charset="0"/>
            </a:endParaRPr>
          </a:p>
          <a:p>
            <a:pPr algn="just" eaLnBrk="1" hangingPunct="1"/>
            <a:r>
              <a:rPr lang="ru-RU" altLang="ru-RU" sz="2000" baseline="0">
                <a:solidFill>
                  <a:srgbClr val="000000"/>
                </a:solidFill>
                <a:latin typeface="Times New Roman" panose="02020603050405020304" pitchFamily="18" charset="0"/>
              </a:rPr>
              <a:t>условное</a:t>
            </a:r>
            <a:r>
              <a:rPr lang="ru-RU" altLang="ru-RU" sz="2000" baseline="0">
                <a:solidFill>
                  <a:srgbClr val="000000"/>
                </a:solidFill>
                <a:latin typeface="Times New Roman" panose="02020603050405020304" pitchFamily="18" charset="0"/>
                <a:cs typeface="Times New Roman" panose="02020603050405020304" pitchFamily="18" charset="0"/>
              </a:rPr>
              <a:t>. Если считать равнонадежными только элементы с интенсивностью</a:t>
            </a:r>
            <a:r>
              <a:rPr lang="ru-RU" altLang="ru-RU" sz="2000" baseline="0">
                <a:solidFill>
                  <a:srgbClr val="000000"/>
                </a:solidFill>
                <a:latin typeface="Times New Roman" panose="02020603050405020304" pitchFamily="18" charset="0"/>
              </a:rPr>
              <a:t> </a:t>
            </a:r>
            <a:r>
              <a:rPr lang="el-GR" altLang="ru-RU" sz="2000" baseline="0">
                <a:solidFill>
                  <a:srgbClr val="000000"/>
                </a:solidFill>
                <a:latin typeface="Times New Roman" panose="02020603050405020304" pitchFamily="18" charset="0"/>
                <a:cs typeface="Times New Roman" panose="02020603050405020304" pitchFamily="18" charset="0"/>
              </a:rPr>
              <a:t>λ</a:t>
            </a:r>
            <a:r>
              <a:rPr lang="ru-RU" altLang="ru-RU" sz="2000" baseline="0">
                <a:solidFill>
                  <a:srgbClr val="000000"/>
                </a:solidFill>
                <a:latin typeface="Times New Roman" panose="02020603050405020304" pitchFamily="18" charset="0"/>
                <a:cs typeface="Times New Roman" panose="02020603050405020304" pitchFamily="18" charset="0"/>
              </a:rPr>
              <a:t>,</a:t>
            </a:r>
          </a:p>
          <a:p>
            <a:pPr algn="just" eaLnBrk="1" hangingPunct="1"/>
            <a:r>
              <a:rPr lang="ru-RU" altLang="ru-RU" sz="2000" baseline="0">
                <a:solidFill>
                  <a:srgbClr val="000000"/>
                </a:solidFill>
                <a:latin typeface="Times New Roman" panose="02020603050405020304" pitchFamily="18" charset="0"/>
              </a:rPr>
              <a:t>а "перемычку" характеризовать интенсивностью отказа </a:t>
            </a:r>
            <a:r>
              <a:rPr lang="el-GR" altLang="ru-RU" sz="2000" baseline="0">
                <a:solidFill>
                  <a:srgbClr val="000000"/>
                </a:solidFill>
                <a:latin typeface="Times New Roman" panose="02020603050405020304" pitchFamily="18" charset="0"/>
                <a:cs typeface="Times New Roman" panose="02020603050405020304" pitchFamily="18" charset="0"/>
              </a:rPr>
              <a:t>λ</a:t>
            </a:r>
            <a:r>
              <a:rPr lang="ru-RU" altLang="ru-RU" sz="2000">
                <a:solidFill>
                  <a:srgbClr val="000000"/>
                </a:solidFill>
                <a:latin typeface="Times New Roman" panose="02020603050405020304" pitchFamily="18" charset="0"/>
              </a:rPr>
              <a:t>п</a:t>
            </a:r>
            <a:r>
              <a:rPr lang="ru-RU" altLang="ru-RU" sz="2000">
                <a:latin typeface="Times New Roman" panose="02020603050405020304" pitchFamily="18" charset="0"/>
              </a:rPr>
              <a:t> </a:t>
            </a:r>
            <a:r>
              <a:rPr lang="ru-RU" altLang="ru-RU" sz="2000" baseline="0">
                <a:solidFill>
                  <a:srgbClr val="000000"/>
                </a:solidFill>
                <a:latin typeface="Times New Roman" panose="02020603050405020304" pitchFamily="18" charset="0"/>
              </a:rPr>
              <a:t>то получим более </a:t>
            </a:r>
          </a:p>
          <a:p>
            <a:pPr algn="just" eaLnBrk="1" hangingPunct="1"/>
            <a:r>
              <a:rPr lang="ru-RU" altLang="ru-RU" sz="2000" baseline="0">
                <a:solidFill>
                  <a:srgbClr val="000000"/>
                </a:solidFill>
                <a:latin typeface="Times New Roman" panose="02020603050405020304" pitchFamily="18" charset="0"/>
              </a:rPr>
              <a:t>сложные формулы для расчета </a:t>
            </a:r>
            <a:r>
              <a:rPr lang="en-US" altLang="ru-RU" sz="2000" baseline="0">
                <a:latin typeface="Times New Roman" panose="02020603050405020304" pitchFamily="18" charset="0"/>
              </a:rPr>
              <a:t>P</a:t>
            </a:r>
            <a:r>
              <a:rPr lang="en-US" altLang="ru-RU" sz="2000" baseline="-20000">
                <a:latin typeface="Times New Roman" panose="02020603050405020304" pitchFamily="18" charset="0"/>
              </a:rPr>
              <a:t>c</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 и </a:t>
            </a:r>
            <a:r>
              <a:rPr lang="en-US" altLang="ru-RU" sz="2000" baseline="0">
                <a:solidFill>
                  <a:srgbClr val="000000"/>
                </a:solidFill>
                <a:latin typeface="Times New Roman" panose="02020603050405020304" pitchFamily="18" charset="0"/>
              </a:rPr>
              <a:t>t</a:t>
            </a:r>
            <a:r>
              <a:rPr lang="en-US" altLang="ru-RU" sz="2000" baseline="30000">
                <a:solidFill>
                  <a:srgbClr val="000000"/>
                </a:solidFill>
                <a:latin typeface="Times New Roman" panose="02020603050405020304" pitchFamily="18" charset="0"/>
              </a:rPr>
              <a:t>c</a:t>
            </a:r>
            <a:r>
              <a:rPr lang="ru-RU" altLang="ru-RU" sz="2000" baseline="-20000">
                <a:solidFill>
                  <a:srgbClr val="000000"/>
                </a:solidFill>
                <a:latin typeface="Times New Roman" panose="02020603050405020304" pitchFamily="18" charset="0"/>
              </a:rPr>
              <a:t>н</a:t>
            </a:r>
            <a:r>
              <a:rPr lang="en-US" altLang="ru-RU" sz="2000" baseline="0">
                <a:latin typeface="Times New Roman" panose="02020603050405020304" pitchFamily="18" charset="0"/>
              </a:rPr>
              <a:t> </a:t>
            </a:r>
            <a:endParaRPr lang="el-GR" altLang="ru-RU" sz="2000" baseline="0">
              <a:solidFill>
                <a:srgbClr val="000000"/>
              </a:solidFill>
              <a:latin typeface="Times New Roman" panose="02020603050405020304" pitchFamily="18" charset="0"/>
              <a:cs typeface="Times New Roman" panose="02020603050405020304" pitchFamily="18" charset="0"/>
            </a:endParaRPr>
          </a:p>
          <a:p>
            <a:pPr algn="just" eaLnBrk="1" hangingPunct="1"/>
            <a:endParaRPr lang="el-GR" altLang="ru-RU" sz="2000" baseline="0">
              <a:latin typeface="Times New Roman" panose="02020603050405020304" pitchFamily="18" charset="0"/>
              <a:cs typeface="Times New Roman" panose="02020603050405020304" pitchFamily="18" charset="0"/>
            </a:endParaRPr>
          </a:p>
        </p:txBody>
      </p:sp>
      <p:sp>
        <p:nvSpPr>
          <p:cNvPr id="182277" name="Rectangle 10"/>
          <p:cNvSpPr>
            <a:spLocks noChangeArrowheads="1"/>
          </p:cNvSpPr>
          <p:nvPr/>
        </p:nvSpPr>
        <p:spPr bwMode="auto">
          <a:xfrm>
            <a:off x="112713" y="2482850"/>
            <a:ext cx="503237"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endParaRPr lang="ru-RU" altLang="ru-RU" baseline="0"/>
          </a:p>
        </p:txBody>
      </p:sp>
      <p:sp>
        <p:nvSpPr>
          <p:cNvPr id="182278" name="Rectangle 11"/>
          <p:cNvSpPr>
            <a:spLocks noChangeArrowheads="1"/>
          </p:cNvSpPr>
          <p:nvPr/>
        </p:nvSpPr>
        <p:spPr bwMode="auto">
          <a:xfrm>
            <a:off x="112713" y="2959100"/>
            <a:ext cx="573087" cy="244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1000" baseline="0">
                <a:solidFill>
                  <a:srgbClr val="000000"/>
                </a:solidFill>
                <a:cs typeface="Times New Roman" panose="02020603050405020304" pitchFamily="18" charset="0"/>
              </a:rPr>
              <a:t> ,</a:t>
            </a:r>
            <a:endParaRPr lang="ru-RU" altLang="ru-RU" baseline="0"/>
          </a:p>
        </p:txBody>
      </p:sp>
      <p:sp>
        <p:nvSpPr>
          <p:cNvPr id="182279" name="Rectangle 12"/>
          <p:cNvSpPr>
            <a:spLocks noChangeArrowheads="1"/>
          </p:cNvSpPr>
          <p:nvPr/>
        </p:nvSpPr>
        <p:spPr bwMode="auto">
          <a:xfrm>
            <a:off x="112713" y="3790950"/>
            <a:ext cx="503237" cy="36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endParaRPr lang="ru-RU" altLang="ru-RU" baseline="0"/>
          </a:p>
        </p:txBody>
      </p:sp>
      <p:pic>
        <p:nvPicPr>
          <p:cNvPr id="18228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89363"/>
            <a:ext cx="54356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201612"/>
          </a:xfrm>
        </p:spPr>
        <p:txBody>
          <a:bodyPr/>
          <a:lstStyle/>
          <a:p>
            <a:pPr eaLnBrk="1" hangingPunct="1"/>
            <a:r>
              <a:rPr lang="ru-RU" altLang="ru-RU" sz="1600" smtClean="0">
                <a:latin typeface="Times New Roman" panose="02020603050405020304" pitchFamily="18" charset="0"/>
              </a:rPr>
              <a:t>основных понятий и определений</a:t>
            </a:r>
          </a:p>
        </p:txBody>
      </p:sp>
      <p:sp>
        <p:nvSpPr>
          <p:cNvPr id="20483" name="Rectangle 3"/>
          <p:cNvSpPr>
            <a:spLocks noGrp="1" noChangeArrowheads="1"/>
          </p:cNvSpPr>
          <p:nvPr>
            <p:ph type="body" idx="1"/>
          </p:nvPr>
        </p:nvSpPr>
        <p:spPr>
          <a:xfrm>
            <a:off x="0" y="620713"/>
            <a:ext cx="9144000" cy="6048375"/>
          </a:xfrm>
        </p:spPr>
        <p:txBody>
          <a:bodyPr/>
          <a:lstStyle/>
          <a:p>
            <a:pPr algn="just" eaLnBrk="1" hangingPunct="1">
              <a:buFontTx/>
              <a:buNone/>
            </a:pPr>
            <a:r>
              <a:rPr lang="ru-RU" altLang="ru-RU" smtClean="0">
                <a:latin typeface="Times New Roman" panose="02020603050405020304" pitchFamily="18" charset="0"/>
              </a:rPr>
              <a:t>	</a:t>
            </a:r>
            <a:r>
              <a:rPr lang="ru-RU" altLang="ru-RU" sz="2200" smtClean="0">
                <a:latin typeface="Times New Roman" panose="02020603050405020304" pitchFamily="18" charset="0"/>
              </a:rPr>
              <a:t>Рассмотрим элемент, начинающий функционировать в момент времени </a:t>
            </a:r>
            <a:r>
              <a:rPr lang="en-US" altLang="ru-RU" sz="2200" i="1" smtClean="0">
                <a:latin typeface="Times New Roman" panose="02020603050405020304" pitchFamily="18" charset="0"/>
              </a:rPr>
              <a:t>t=0, </a:t>
            </a:r>
            <a:r>
              <a:rPr lang="ru-RU" altLang="ru-RU" sz="2200" smtClean="0">
                <a:latin typeface="Times New Roman" panose="02020603050405020304" pitchFamily="18" charset="0"/>
              </a:rPr>
              <a:t>причем в этот момент элемент находится в работоспособном состоянии. </a:t>
            </a:r>
          </a:p>
          <a:p>
            <a:pPr algn="just" eaLnBrk="1" hangingPunct="1">
              <a:buFontTx/>
              <a:buNone/>
            </a:pPr>
            <a:r>
              <a:rPr lang="ru-RU" altLang="ru-RU" sz="2200" smtClean="0">
                <a:latin typeface="Times New Roman" panose="02020603050405020304" pitchFamily="18" charset="0"/>
              </a:rPr>
              <a:t>	Предположим сначала, что элемент отключается только вследствие отказа. Обозначим через </a:t>
            </a:r>
            <a:r>
              <a:rPr lang="ru-RU" altLang="ru-RU" sz="2200" i="1" smtClean="0">
                <a:latin typeface="Times New Roman" panose="02020603050405020304" pitchFamily="18" charset="0"/>
              </a:rPr>
              <a:t>Т </a:t>
            </a:r>
            <a:r>
              <a:rPr lang="ru-RU" altLang="ru-RU" sz="2200" smtClean="0">
                <a:latin typeface="Times New Roman" panose="02020603050405020304" pitchFamily="18" charset="0"/>
              </a:rPr>
              <a:t>время, прошедшее от момента начала функционирования.</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716338"/>
            <a:ext cx="3889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068638"/>
            <a:ext cx="6553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p:cNvSpPr>
            <a:spLocks noChangeArrowheads="1"/>
          </p:cNvSpPr>
          <p:nvPr/>
        </p:nvSpPr>
        <p:spPr bwMode="auto">
          <a:xfrm>
            <a:off x="250825" y="4365625"/>
            <a:ext cx="88931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1" baseline="0">
                <a:latin typeface="Times New Roman" panose="02020603050405020304" pitchFamily="18" charset="0"/>
              </a:rPr>
              <a:t>Наработка</a:t>
            </a:r>
            <a:r>
              <a:rPr lang="ru-RU" altLang="ru-RU" sz="2400" i="1" baseline="0">
                <a:latin typeface="Times New Roman" panose="02020603050405020304" pitchFamily="18" charset="0"/>
              </a:rPr>
              <a:t> - </a:t>
            </a:r>
            <a:r>
              <a:rPr lang="ru-RU" altLang="ru-RU" sz="2400" baseline="0">
                <a:latin typeface="Times New Roman" panose="02020603050405020304" pitchFamily="18" charset="0"/>
              </a:rPr>
              <a:t>продолжительность работы элемента</a:t>
            </a:r>
            <a:r>
              <a:rPr lang="ru-RU" altLang="ru-RU" sz="2400" i="1" baseline="0">
                <a:latin typeface="Times New Roman" panose="02020603050405020304" pitchFamily="18" charset="0"/>
              </a:rPr>
              <a:t>.</a:t>
            </a:r>
          </a:p>
          <a:p>
            <a:pPr eaLnBrk="1" hangingPunct="1"/>
            <a:r>
              <a:rPr lang="ru-RU" altLang="ru-RU" sz="2400" b="1" baseline="0">
                <a:latin typeface="Times New Roman" panose="02020603050405020304" pitchFamily="18" charset="0"/>
              </a:rPr>
              <a:t>Наработка до отказа</a:t>
            </a:r>
            <a:r>
              <a:rPr lang="ru-RU" altLang="ru-RU" sz="2400" baseline="0">
                <a:latin typeface="Times New Roman" panose="02020603050405020304" pitchFamily="18" charset="0"/>
              </a:rPr>
              <a:t>— длительность работы до отказа (случайная величина) </a:t>
            </a:r>
            <a:r>
              <a:rPr lang="ru-RU" altLang="ru-RU" sz="2400" i="1" baseline="0">
                <a:latin typeface="Times New Roman" panose="02020603050405020304" pitchFamily="18" charset="0"/>
              </a:rPr>
              <a:t>.</a:t>
            </a:r>
          </a:p>
          <a:p>
            <a:pPr eaLnBrk="1" hangingPunct="1"/>
            <a:r>
              <a:rPr lang="ru-RU" altLang="ru-RU" sz="2400" i="1" baseline="0">
                <a:latin typeface="Times New Roman" panose="02020603050405020304" pitchFamily="18" charset="0"/>
              </a:rPr>
              <a:t>Последовательность отказов элементов, происходящих в случайные моменты времени </a:t>
            </a:r>
            <a:r>
              <a:rPr lang="en-US" altLang="ru-RU" sz="2400" i="1" baseline="0">
                <a:latin typeface="Times New Roman" panose="02020603050405020304" pitchFamily="18" charset="0"/>
              </a:rPr>
              <a:t>t </a:t>
            </a:r>
            <a:r>
              <a:rPr lang="en-US" altLang="ru-RU" sz="2400" i="1" baseline="-25000">
                <a:latin typeface="Times New Roman" panose="02020603050405020304" pitchFamily="18" charset="0"/>
              </a:rPr>
              <a:t>i</a:t>
            </a:r>
            <a:r>
              <a:rPr lang="en-US" altLang="ru-RU" sz="2400" i="1" baseline="0">
                <a:latin typeface="Times New Roman" panose="02020603050405020304" pitchFamily="18" charset="0"/>
              </a:rPr>
              <a:t> </a:t>
            </a:r>
            <a:r>
              <a:rPr lang="ru-RU" altLang="ru-RU" sz="2400" i="1" baseline="0">
                <a:latin typeface="Times New Roman" panose="02020603050405020304" pitchFamily="18" charset="0"/>
              </a:rPr>
              <a:t>называется </a:t>
            </a:r>
            <a:r>
              <a:rPr lang="ru-RU" altLang="ru-RU" sz="2400" b="1" i="1" baseline="0">
                <a:latin typeface="Times New Roman" panose="02020603050405020304" pitchFamily="18" charset="0"/>
              </a:rPr>
              <a:t>потоком отказов.</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201612"/>
          </a:xfrm>
        </p:spPr>
        <p:txBody>
          <a:bodyPr/>
          <a:lstStyle/>
          <a:p>
            <a:pPr eaLnBrk="1" hangingPunct="1"/>
            <a:r>
              <a:rPr lang="ru-RU" altLang="ru-RU" sz="1600" smtClean="0">
                <a:latin typeface="Times New Roman" panose="02020603050405020304" pitchFamily="18" charset="0"/>
              </a:rPr>
              <a:t>основных понятий и определений</a:t>
            </a:r>
          </a:p>
        </p:txBody>
      </p:sp>
      <p:sp>
        <p:nvSpPr>
          <p:cNvPr id="21507" name="Rectangle 3"/>
          <p:cNvSpPr>
            <a:spLocks noGrp="1" noChangeArrowheads="1"/>
          </p:cNvSpPr>
          <p:nvPr>
            <p:ph type="body" idx="1"/>
          </p:nvPr>
        </p:nvSpPr>
        <p:spPr>
          <a:xfrm>
            <a:off x="179388" y="620713"/>
            <a:ext cx="8785225" cy="6048375"/>
          </a:xfrm>
        </p:spPr>
        <p:txBody>
          <a:bodyPr/>
          <a:lstStyle/>
          <a:p>
            <a:pPr algn="just" eaLnBrk="1" hangingPunct="1">
              <a:buFontTx/>
              <a:buNone/>
            </a:pPr>
            <a:r>
              <a:rPr lang="en-US" altLang="ru-RU" smtClean="0"/>
              <a:t>	</a:t>
            </a:r>
            <a:r>
              <a:rPr lang="ru-RU" altLang="ru-RU" sz="2000" smtClean="0">
                <a:latin typeface="Times New Roman" panose="02020603050405020304" pitchFamily="18" charset="0"/>
              </a:rPr>
              <a:t>Поток отказов называется </a:t>
            </a:r>
            <a:r>
              <a:rPr lang="ru-RU" altLang="ru-RU" sz="2400" b="1" smtClean="0">
                <a:latin typeface="Times New Roman" panose="02020603050405020304" pitchFamily="18" charset="0"/>
              </a:rPr>
              <a:t>стационарным,</a:t>
            </a:r>
            <a:r>
              <a:rPr lang="ru-RU" altLang="ru-RU" sz="2000" b="1" smtClean="0">
                <a:latin typeface="Times New Roman" panose="02020603050405020304" pitchFamily="18" charset="0"/>
              </a:rPr>
              <a:t> </a:t>
            </a:r>
            <a:r>
              <a:rPr lang="ru-RU" altLang="ru-RU" sz="2000" smtClean="0">
                <a:latin typeface="Times New Roman" panose="02020603050405020304" pitchFamily="18" charset="0"/>
              </a:rPr>
              <a:t>если вероятностные характеристики не зависят от времени. </a:t>
            </a:r>
          </a:p>
          <a:p>
            <a:pPr algn="just" eaLnBrk="1" hangingPunct="1">
              <a:buFontTx/>
              <a:buNone/>
            </a:pPr>
            <a:r>
              <a:rPr lang="ru-RU" altLang="ru-RU" sz="2000" smtClean="0">
                <a:latin typeface="Times New Roman" panose="02020603050405020304" pitchFamily="18" charset="0"/>
              </a:rPr>
              <a:t>	В частности, закон распределения числа отказов на произвольном отрезке времени не зависит от его расположения на оси времени, а зависит только от длины отрезка.</a:t>
            </a:r>
          </a:p>
          <a:p>
            <a:pPr algn="just" eaLnBrk="1" hangingPunct="1">
              <a:buFontTx/>
              <a:buNone/>
            </a:pPr>
            <a:endParaRPr lang="ru-RU" altLang="ru-RU" sz="2000" smtClean="0">
              <a:latin typeface="Times New Roman" panose="02020603050405020304" pitchFamily="18" charset="0"/>
            </a:endParaRPr>
          </a:p>
        </p:txBody>
      </p:sp>
      <p:sp>
        <p:nvSpPr>
          <p:cNvPr id="21508" name="Rectangle 4"/>
          <p:cNvSpPr>
            <a:spLocks noChangeArrowheads="1"/>
          </p:cNvSpPr>
          <p:nvPr/>
        </p:nvSpPr>
        <p:spPr bwMode="auto">
          <a:xfrm>
            <a:off x="468313" y="2644775"/>
            <a:ext cx="82819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Поток отказов называется </a:t>
            </a:r>
            <a:r>
              <a:rPr lang="ru-RU" altLang="ru-RU" sz="2400" b="1" baseline="0">
                <a:latin typeface="Times New Roman" panose="02020603050405020304" pitchFamily="18" charset="0"/>
              </a:rPr>
              <a:t>потоком без последействия</a:t>
            </a:r>
            <a:r>
              <a:rPr lang="ru-RU" altLang="ru-RU" sz="2000" b="1" baseline="0">
                <a:latin typeface="Times New Roman" panose="02020603050405020304" pitchFamily="18" charset="0"/>
              </a:rPr>
              <a:t>, </a:t>
            </a:r>
            <a:r>
              <a:rPr lang="ru-RU" altLang="ru-RU" sz="2000" baseline="0">
                <a:latin typeface="Times New Roman" panose="02020603050405020304" pitchFamily="18" charset="0"/>
              </a:rPr>
              <a:t>если для любого набора непересекающихся интервалов времени числа отказов на этих интервалах есть взаимно независимые случайные величины. </a:t>
            </a:r>
          </a:p>
          <a:p>
            <a:pPr algn="just" eaLnBrk="1" hangingPunct="1"/>
            <a:r>
              <a:rPr lang="ru-RU" altLang="ru-RU" sz="2000" baseline="0">
                <a:latin typeface="Times New Roman" panose="02020603050405020304" pitchFamily="18" charset="0"/>
              </a:rPr>
              <a:t>Отсутствие последействия означает, что распределение числа отказов на любом интервале не зависит от того, что имело место на предшествующих и последующих интервалах до и после этого промежутка времени.</a:t>
            </a:r>
          </a:p>
        </p:txBody>
      </p:sp>
      <p:sp>
        <p:nvSpPr>
          <p:cNvPr id="21509" name="Rectangle 5"/>
          <p:cNvSpPr>
            <a:spLocks noChangeArrowheads="1"/>
          </p:cNvSpPr>
          <p:nvPr/>
        </p:nvSpPr>
        <p:spPr bwMode="auto">
          <a:xfrm>
            <a:off x="539750" y="4953000"/>
            <a:ext cx="8137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Поток отказов называется </a:t>
            </a:r>
            <a:r>
              <a:rPr lang="ru-RU" altLang="ru-RU" sz="2400" b="1" baseline="0">
                <a:latin typeface="Times New Roman" panose="02020603050405020304" pitchFamily="18" charset="0"/>
              </a:rPr>
              <a:t>ординарным</a:t>
            </a:r>
            <a:r>
              <a:rPr lang="ru-RU" altLang="ru-RU" sz="2000" b="1" baseline="0">
                <a:latin typeface="Times New Roman" panose="02020603050405020304" pitchFamily="18" charset="0"/>
              </a:rPr>
              <a:t>, </a:t>
            </a:r>
            <a:r>
              <a:rPr lang="ru-RU" altLang="ru-RU" sz="2000" baseline="0">
                <a:latin typeface="Times New Roman" panose="02020603050405020304" pitchFamily="18" charset="0"/>
              </a:rPr>
              <a:t>если вероятность одновременного возникновения двух или более отказов равна нулю. </a:t>
            </a:r>
          </a:p>
        </p:txBody>
      </p:sp>
      <p:sp>
        <p:nvSpPr>
          <p:cNvPr id="21510" name="Rectangle 6"/>
          <p:cNvSpPr>
            <a:spLocks noChangeArrowheads="1"/>
          </p:cNvSpPr>
          <p:nvPr/>
        </p:nvSpPr>
        <p:spPr bwMode="auto">
          <a:xfrm>
            <a:off x="611188" y="5881688"/>
            <a:ext cx="8137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Поток отказов, обладающий свойствами стационарности, ординарности и отсутствия последействия, называется </a:t>
            </a:r>
            <a:r>
              <a:rPr lang="ru-RU" altLang="ru-RU" sz="2400" b="1" baseline="0">
                <a:latin typeface="Times New Roman" panose="02020603050405020304" pitchFamily="18" charset="0"/>
              </a:rPr>
              <a:t>простейшим</a:t>
            </a:r>
            <a:r>
              <a:rPr lang="ru-RU" altLang="ru-RU" sz="2000" b="1" baseline="0">
                <a:latin typeface="Times New Roman" panose="02020603050405020304" pitchFamily="18" charset="0"/>
              </a:rPr>
              <a:t>.</a:t>
            </a:r>
            <a:r>
              <a:rPr lang="ru-RU" altLang="ru-RU" sz="2000" baseline="0">
                <a:latin typeface="Times New Roman" panose="02020603050405020304"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69850"/>
          </a:xfrm>
        </p:spPr>
        <p:txBody>
          <a:bodyPr/>
          <a:lstStyle/>
          <a:p>
            <a:pPr eaLnBrk="1" hangingPunct="1"/>
            <a:r>
              <a:rPr lang="ru-RU" altLang="ru-RU" sz="1600" smtClean="0"/>
              <a:t>ТЕОРИЯ НАДЕЖНОСТИ</a:t>
            </a:r>
          </a:p>
        </p:txBody>
      </p:sp>
      <p:sp>
        <p:nvSpPr>
          <p:cNvPr id="4099" name="Rectangle 3"/>
          <p:cNvSpPr>
            <a:spLocks noGrp="1" noChangeArrowheads="1"/>
          </p:cNvSpPr>
          <p:nvPr>
            <p:ph type="body" idx="1"/>
          </p:nvPr>
        </p:nvSpPr>
        <p:spPr>
          <a:xfrm>
            <a:off x="395288" y="549275"/>
            <a:ext cx="8229600" cy="6696075"/>
          </a:xfrm>
        </p:spPr>
        <p:txBody>
          <a:bodyPr/>
          <a:lstStyle/>
          <a:p>
            <a:pPr eaLnBrk="1" hangingPunct="1">
              <a:lnSpc>
                <a:spcPct val="80000"/>
              </a:lnSpc>
              <a:buFontTx/>
              <a:buNone/>
            </a:pPr>
            <a:r>
              <a:rPr lang="ru-RU" altLang="ru-RU" sz="1800" b="1" i="1" smtClean="0">
                <a:latin typeface="Times New Roman" panose="02020603050405020304" pitchFamily="18" charset="0"/>
              </a:rPr>
              <a:t>Теория надежности как наука и техническая дисциплина имеет ряд особенностей:</a:t>
            </a:r>
          </a:p>
          <a:p>
            <a:pPr eaLnBrk="1" hangingPunct="1">
              <a:lnSpc>
                <a:spcPct val="80000"/>
              </a:lnSpc>
            </a:pPr>
            <a:endParaRPr lang="ru-RU" altLang="ru-RU" sz="1200" b="1" i="1" smtClean="0">
              <a:latin typeface="Times New Roman" panose="02020603050405020304" pitchFamily="18" charset="0"/>
            </a:endParaRPr>
          </a:p>
          <a:p>
            <a:pPr algn="just" eaLnBrk="1" hangingPunct="1">
              <a:lnSpc>
                <a:spcPct val="70000"/>
              </a:lnSpc>
              <a:buFontTx/>
              <a:buNone/>
            </a:pPr>
            <a:r>
              <a:rPr lang="ru-RU" altLang="ru-RU" sz="1000" smtClean="0">
                <a:latin typeface="Times New Roman" panose="02020603050405020304" pitchFamily="18" charset="0"/>
              </a:rPr>
              <a:t>	</a:t>
            </a:r>
            <a:r>
              <a:rPr lang="ru-RU" altLang="ru-RU" sz="2000" smtClean="0">
                <a:latin typeface="Times New Roman" panose="02020603050405020304" pitchFamily="18" charset="0"/>
              </a:rPr>
              <a:t>-трудный для изучения предмет - широкое использование математики;</a:t>
            </a:r>
          </a:p>
          <a:p>
            <a:pPr algn="just" eaLnBrk="1" hangingPunct="1">
              <a:lnSpc>
                <a:spcPct val="70000"/>
              </a:lnSpc>
              <a:buFontTx/>
              <a:buNone/>
            </a:pPr>
            <a:endParaRPr lang="ru-RU" altLang="ru-RU" sz="2000" smtClean="0">
              <a:latin typeface="Times New Roman" panose="02020603050405020304" pitchFamily="18" charset="0"/>
            </a:endParaRPr>
          </a:p>
          <a:p>
            <a:pPr algn="just" eaLnBrk="1" hangingPunct="1">
              <a:lnSpc>
                <a:spcPct val="70000"/>
              </a:lnSpc>
              <a:buFontTx/>
              <a:buNone/>
            </a:pPr>
            <a:r>
              <a:rPr lang="ru-RU" altLang="ru-RU" sz="2000" smtClean="0">
                <a:latin typeface="Times New Roman" panose="02020603050405020304" pitchFamily="18" charset="0"/>
              </a:rPr>
              <a:t>	-случайный характер отказов и восстановлений. Эта особенность приводит к тому, что любые решения задач надежности имеют вероятностный характер;</a:t>
            </a:r>
          </a:p>
          <a:p>
            <a:pPr algn="just" eaLnBrk="1" hangingPunct="1">
              <a:lnSpc>
                <a:spcPct val="70000"/>
              </a:lnSpc>
              <a:buFontTx/>
              <a:buNone/>
            </a:pPr>
            <a:endParaRPr lang="ru-RU" altLang="ru-RU" sz="2000" smtClean="0">
              <a:latin typeface="Times New Roman" panose="02020603050405020304" pitchFamily="18" charset="0"/>
            </a:endParaRPr>
          </a:p>
          <a:p>
            <a:pPr algn="just" eaLnBrk="1" hangingPunct="1">
              <a:lnSpc>
                <a:spcPct val="70000"/>
              </a:lnSpc>
              <a:buFontTx/>
              <a:buNone/>
            </a:pPr>
            <a:r>
              <a:rPr lang="ru-RU" altLang="ru-RU" sz="2000" smtClean="0">
                <a:latin typeface="Times New Roman" panose="02020603050405020304" pitchFamily="18" charset="0"/>
              </a:rPr>
              <a:t>	-трудность математического моделирования объектов из-за отсутствия достоверных данных о надежности элементов системы, в частности, данных о законах распределения отказов и восстановлений;</a:t>
            </a:r>
          </a:p>
          <a:p>
            <a:pPr algn="just" eaLnBrk="1" hangingPunct="1">
              <a:lnSpc>
                <a:spcPct val="70000"/>
              </a:lnSpc>
            </a:pPr>
            <a:endParaRPr lang="ru-RU" altLang="ru-RU" sz="2000" smtClean="0">
              <a:latin typeface="Times New Roman" panose="02020603050405020304" pitchFamily="18" charset="0"/>
            </a:endParaRPr>
          </a:p>
          <a:p>
            <a:pPr algn="just" eaLnBrk="1" hangingPunct="1">
              <a:lnSpc>
                <a:spcPct val="70000"/>
              </a:lnSpc>
              <a:buFontTx/>
              <a:buNone/>
            </a:pPr>
            <a:r>
              <a:rPr lang="ru-RU" altLang="ru-RU" sz="2000" smtClean="0">
                <a:latin typeface="Times New Roman" panose="02020603050405020304" pitchFamily="18" charset="0"/>
              </a:rPr>
              <a:t>	-трудность, а во многих случаях невозможность статистических испытаний из-за технических и экономических ограничений;</a:t>
            </a:r>
          </a:p>
          <a:p>
            <a:pPr algn="just" eaLnBrk="1" hangingPunct="1">
              <a:lnSpc>
                <a:spcPct val="70000"/>
              </a:lnSpc>
              <a:buFontTx/>
              <a:buNone/>
            </a:pPr>
            <a:r>
              <a:rPr lang="ru-RU" altLang="ru-RU" sz="2000" smtClean="0">
                <a:latin typeface="Times New Roman" panose="02020603050405020304" pitchFamily="18" charset="0"/>
              </a:rPr>
              <a:t>	</a:t>
            </a:r>
          </a:p>
          <a:p>
            <a:pPr algn="just" eaLnBrk="1" hangingPunct="1">
              <a:lnSpc>
                <a:spcPct val="70000"/>
              </a:lnSpc>
              <a:buFontTx/>
              <a:buNone/>
            </a:pPr>
            <a:r>
              <a:rPr lang="ru-RU" altLang="ru-RU" sz="2000" smtClean="0">
                <a:latin typeface="Times New Roman" panose="02020603050405020304" pitchFamily="18" charset="0"/>
              </a:rPr>
              <a:t>	-сложность современных систем и, как результат, большие размерности уравнений;</a:t>
            </a:r>
          </a:p>
          <a:p>
            <a:pPr algn="just" eaLnBrk="1" hangingPunct="1">
              <a:lnSpc>
                <a:spcPct val="70000"/>
              </a:lnSpc>
              <a:buFontTx/>
              <a:buNone/>
            </a:pPr>
            <a:endParaRPr lang="ru-RU" altLang="ru-RU" sz="2000" smtClean="0">
              <a:latin typeface="Times New Roman" panose="02020603050405020304" pitchFamily="18" charset="0"/>
            </a:endParaRPr>
          </a:p>
          <a:p>
            <a:pPr algn="just" eaLnBrk="1" hangingPunct="1">
              <a:lnSpc>
                <a:spcPct val="70000"/>
              </a:lnSpc>
              <a:buFontTx/>
              <a:buNone/>
            </a:pPr>
            <a:r>
              <a:rPr lang="ru-RU" altLang="ru-RU" sz="2000" smtClean="0">
                <a:latin typeface="Times New Roman" panose="02020603050405020304" pitchFamily="18" charset="0"/>
              </a:rPr>
              <a:t>	-необходимость применения компьютерных технологий решения практических задач.</a:t>
            </a:r>
          </a:p>
          <a:p>
            <a:pPr algn="just" eaLnBrk="1" hangingPunct="1">
              <a:lnSpc>
                <a:spcPct val="80000"/>
              </a:lnSpc>
            </a:pPr>
            <a:endParaRPr lang="ru-RU" altLang="ru-RU" sz="2000" smtClean="0">
              <a:latin typeface="Times New Roman" panose="02020603050405020304" pitchFamily="18" charset="0"/>
            </a:endParaRPr>
          </a:p>
          <a:p>
            <a:pPr eaLnBrk="1" hangingPunct="1">
              <a:lnSpc>
                <a:spcPct val="80000"/>
              </a:lnSpc>
              <a:buFontTx/>
              <a:buNone/>
            </a:pPr>
            <a:r>
              <a:rPr lang="ru-RU" altLang="ru-RU" sz="1000" smtClean="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274637"/>
          </a:xfrm>
        </p:spPr>
        <p:txBody>
          <a:bodyPr/>
          <a:lstStyle/>
          <a:p>
            <a:pPr eaLnBrk="1" hangingPunct="1"/>
            <a:r>
              <a:rPr lang="ru-RU" altLang="ru-RU" sz="1600" b="1" smtClean="0">
                <a:latin typeface="Times New Roman" panose="02020603050405020304" pitchFamily="18" charset="0"/>
              </a:rPr>
              <a:t>основных понятий и определений</a:t>
            </a:r>
          </a:p>
        </p:txBody>
      </p:sp>
      <p:sp>
        <p:nvSpPr>
          <p:cNvPr id="22531" name="Rectangle 3"/>
          <p:cNvSpPr>
            <a:spLocks noGrp="1" noChangeArrowheads="1"/>
          </p:cNvSpPr>
          <p:nvPr>
            <p:ph type="body" idx="1"/>
          </p:nvPr>
        </p:nvSpPr>
        <p:spPr>
          <a:xfrm>
            <a:off x="179388" y="692150"/>
            <a:ext cx="8964612" cy="6165850"/>
          </a:xfrm>
        </p:spPr>
        <p:txBody>
          <a:bodyPr/>
          <a:lstStyle/>
          <a:p>
            <a:pPr algn="just" eaLnBrk="1" hangingPunct="1">
              <a:lnSpc>
                <a:spcPct val="80000"/>
              </a:lnSpc>
              <a:buFontTx/>
              <a:buNone/>
            </a:pPr>
            <a:r>
              <a:rPr lang="ru-RU" altLang="ru-RU" sz="2800" smtClean="0"/>
              <a:t>	</a:t>
            </a:r>
            <a:r>
              <a:rPr lang="ru-RU" altLang="ru-RU" sz="2800" smtClean="0">
                <a:latin typeface="Times New Roman" panose="02020603050405020304" pitchFamily="18" charset="0"/>
              </a:rPr>
              <a:t>Величина </a:t>
            </a:r>
            <a:r>
              <a:rPr lang="en-US" altLang="ru-RU" sz="2800" smtClean="0">
                <a:latin typeface="Times New Roman" panose="02020603050405020304" pitchFamily="18" charset="0"/>
              </a:rPr>
              <a:t>t</a:t>
            </a:r>
            <a:r>
              <a:rPr lang="en-US" altLang="ru-RU" sz="2800" baseline="-25000" smtClean="0">
                <a:latin typeface="Times New Roman" panose="02020603050405020304" pitchFamily="18" charset="0"/>
              </a:rPr>
              <a:t>j</a:t>
            </a:r>
            <a:r>
              <a:rPr lang="en-US" altLang="ru-RU" sz="2800" i="1" smtClean="0">
                <a:latin typeface="Times New Roman" panose="02020603050405020304" pitchFamily="18" charset="0"/>
              </a:rPr>
              <a:t> </a:t>
            </a:r>
            <a:r>
              <a:rPr lang="ru-RU" altLang="ru-RU" sz="2800" i="1" smtClean="0">
                <a:latin typeface="Times New Roman" panose="02020603050405020304" pitchFamily="18" charset="0"/>
              </a:rPr>
              <a:t> </a:t>
            </a:r>
            <a:r>
              <a:rPr lang="ru-RU" altLang="ru-RU" sz="2800" smtClean="0">
                <a:latin typeface="Times New Roman" panose="02020603050405020304" pitchFamily="18" charset="0"/>
              </a:rPr>
              <a:t>зависит от случайных отклонений технологических условий изготовления элементов от номинальных, различия условий транспортировки, монтажа, наладки и не будет одинаковой у различных элементах даже при абсолютно одинаковых условиях эксплуатации. К тому же сами условия эксплуатации (температура, вибрация, качество технического обслуживания, частота включения и т. д.) в определенной степени отличны друг от друга, поэтому величина </a:t>
            </a:r>
            <a:r>
              <a:rPr lang="en-US" altLang="ru-RU" sz="2800" smtClean="0">
                <a:latin typeface="Times New Roman" panose="02020603050405020304" pitchFamily="18" charset="0"/>
              </a:rPr>
              <a:t>t</a:t>
            </a:r>
            <a:r>
              <a:rPr lang="en-US" altLang="ru-RU" sz="2800" baseline="-25000" smtClean="0">
                <a:latin typeface="Times New Roman" panose="02020603050405020304" pitchFamily="18" charset="0"/>
              </a:rPr>
              <a:t>j</a:t>
            </a:r>
            <a:r>
              <a:rPr lang="ru-RU" altLang="ru-RU" sz="2800" i="1" smtClean="0">
                <a:latin typeface="Times New Roman" panose="02020603050405020304" pitchFamily="18" charset="0"/>
              </a:rPr>
              <a:t> </a:t>
            </a:r>
            <a:r>
              <a:rPr lang="ru-RU" altLang="ru-RU" sz="2800" smtClean="0">
                <a:latin typeface="Times New Roman" panose="02020603050405020304" pitchFamily="18" charset="0"/>
              </a:rPr>
              <a:t>случайная.</a:t>
            </a:r>
          </a:p>
          <a:p>
            <a:pPr algn="just" eaLnBrk="1" hangingPunct="1">
              <a:lnSpc>
                <a:spcPct val="80000"/>
              </a:lnSpc>
              <a:buFontTx/>
              <a:buNone/>
            </a:pPr>
            <a:r>
              <a:rPr lang="ru-RU" altLang="ru-RU" sz="2800" smtClean="0"/>
              <a:t>	</a:t>
            </a:r>
            <a:endParaRPr lang="ru-RU" altLang="ru-RU" sz="2800" i="1" smtClean="0"/>
          </a:p>
          <a:p>
            <a:pPr algn="just" eaLnBrk="1" hangingPunct="1">
              <a:lnSpc>
                <a:spcPct val="80000"/>
              </a:lnSpc>
              <a:buFontTx/>
              <a:buNone/>
            </a:pPr>
            <a:r>
              <a:rPr lang="ru-RU" altLang="ru-RU" sz="2800" smtClean="0"/>
              <a:t>	</a:t>
            </a:r>
            <a:r>
              <a:rPr lang="ru-RU" altLang="ru-RU" sz="2400" smtClean="0">
                <a:latin typeface="Times New Roman" panose="02020603050405020304" pitchFamily="18" charset="0"/>
              </a:rPr>
              <a:t>Наработка до отказа в отличие от времени безотказной работы не всегда измеряется единицами времени; наработка до отказа может измеряться и числом включений (срабатываний, циклов). Однако для большей части систем наработка до отказа измеряется единицами времени.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274637"/>
          </a:xfrm>
        </p:spPr>
        <p:txBody>
          <a:bodyPr/>
          <a:lstStyle/>
          <a:p>
            <a:pPr eaLnBrk="1" hangingPunct="1"/>
            <a:r>
              <a:rPr lang="ru-RU" altLang="ru-RU" sz="1600" b="1" smtClean="0">
                <a:latin typeface="Times New Roman" panose="02020603050405020304" pitchFamily="18" charset="0"/>
              </a:rPr>
              <a:t>основных понятий и определений</a:t>
            </a:r>
          </a:p>
        </p:txBody>
      </p:sp>
      <p:sp>
        <p:nvSpPr>
          <p:cNvPr id="23555" name="Rectangle 3"/>
          <p:cNvSpPr>
            <a:spLocks noGrp="1" noChangeArrowheads="1"/>
          </p:cNvSpPr>
          <p:nvPr>
            <p:ph type="body" idx="1"/>
          </p:nvPr>
        </p:nvSpPr>
        <p:spPr>
          <a:xfrm>
            <a:off x="0" y="620713"/>
            <a:ext cx="9144000" cy="6408737"/>
          </a:xfrm>
        </p:spPr>
        <p:txBody>
          <a:bodyPr/>
          <a:lstStyle/>
          <a:p>
            <a:pPr algn="just" eaLnBrk="1" hangingPunct="1">
              <a:buFontTx/>
              <a:buNone/>
            </a:pPr>
            <a:r>
              <a:rPr lang="ru-RU" altLang="ru-RU" i="1" smtClean="0"/>
              <a:t>	</a:t>
            </a:r>
            <a:r>
              <a:rPr lang="ru-RU" altLang="ru-RU" sz="2400" b="1" i="1" smtClean="0">
                <a:latin typeface="Times New Roman" panose="02020603050405020304" pitchFamily="18" charset="0"/>
              </a:rPr>
              <a:t>Наработка</a:t>
            </a:r>
            <a:r>
              <a:rPr lang="ru-RU" altLang="ru-RU" i="1" smtClean="0">
                <a:latin typeface="Times New Roman" panose="02020603050405020304" pitchFamily="18" charset="0"/>
              </a:rPr>
              <a:t> </a:t>
            </a:r>
            <a:r>
              <a:rPr lang="ru-RU" altLang="ru-RU" sz="2000" i="1" smtClean="0">
                <a:latin typeface="Times New Roman" panose="02020603050405020304" pitchFamily="18" charset="0"/>
              </a:rPr>
              <a:t>— </a:t>
            </a:r>
            <a:r>
              <a:rPr lang="ru-RU" altLang="ru-RU" sz="2000" smtClean="0">
                <a:latin typeface="Times New Roman" panose="02020603050405020304" pitchFamily="18" charset="0"/>
              </a:rPr>
              <a:t>продолжительность или объем работы объекта, измеряемые единицами времени, числом циклов нагружения, километрами пробега и т. п. </a:t>
            </a:r>
          </a:p>
          <a:p>
            <a:pPr algn="just" eaLnBrk="1" hangingPunct="1">
              <a:buFontTx/>
              <a:buNone/>
            </a:pPr>
            <a:r>
              <a:rPr lang="ru-RU" altLang="ru-RU" smtClean="0">
                <a:latin typeface="Times New Roman" panose="02020603050405020304" pitchFamily="18" charset="0"/>
              </a:rPr>
              <a:t>	</a:t>
            </a:r>
            <a:r>
              <a:rPr lang="ru-RU" altLang="ru-RU" sz="2400" b="1" i="1" smtClean="0">
                <a:latin typeface="Times New Roman" panose="02020603050405020304" pitchFamily="18" charset="0"/>
              </a:rPr>
              <a:t>Наработка между отказами</a:t>
            </a:r>
            <a:r>
              <a:rPr lang="ru-RU" altLang="ru-RU" sz="2000" i="1" smtClean="0">
                <a:latin typeface="Times New Roman" panose="02020603050405020304" pitchFamily="18" charset="0"/>
              </a:rPr>
              <a:t> </a:t>
            </a:r>
            <a:r>
              <a:rPr lang="ru-RU" altLang="ru-RU" sz="2000" smtClean="0">
                <a:latin typeface="Times New Roman" panose="02020603050405020304" pitchFamily="18" charset="0"/>
              </a:rPr>
              <a:t>— наработка объекта от окончания восстановления его работоспособного состояния после отказа до возникновения следующего отказа.</a:t>
            </a:r>
          </a:p>
          <a:p>
            <a:pPr algn="just" eaLnBrk="1" hangingPunct="1">
              <a:buFontTx/>
              <a:buNone/>
            </a:pPr>
            <a:r>
              <a:rPr lang="ru-RU" altLang="ru-RU" sz="2000" i="1" smtClean="0">
                <a:latin typeface="Times New Roman" panose="02020603050405020304" pitchFamily="18" charset="0"/>
              </a:rPr>
              <a:t>	</a:t>
            </a:r>
            <a:r>
              <a:rPr lang="ru-RU" altLang="ru-RU" sz="2400" b="1" i="1" smtClean="0">
                <a:latin typeface="Times New Roman" panose="02020603050405020304" pitchFamily="18" charset="0"/>
              </a:rPr>
              <a:t>Технический ресурс</a:t>
            </a:r>
            <a:r>
              <a:rPr lang="ru-RU" altLang="ru-RU" sz="2000" i="1" smtClean="0">
                <a:latin typeface="Times New Roman" panose="02020603050405020304" pitchFamily="18" charset="0"/>
              </a:rPr>
              <a:t> </a:t>
            </a:r>
            <a:r>
              <a:rPr lang="ru-RU" altLang="ru-RU" sz="2000" smtClean="0">
                <a:latin typeface="Times New Roman" panose="02020603050405020304" pitchFamily="18" charset="0"/>
              </a:rPr>
              <a:t>— наработка объекта от начала его эксплуатации (или ее возобновления после ремонта) до перехода в предельное состояние. Техниче­ский ресурс может быть также регламентирован, например, от начала экс­плуатации до среднего или капитального ремонта, или от среднего до капи­тального ремонта, после которого требуется продление технического ресурса. Если регламентация отсутствует, то имеется в виду ресурс от начала эксплуатации до достижения предельного состояния после всех видов ремонтов. </a:t>
            </a:r>
          </a:p>
          <a:p>
            <a:pPr algn="just" eaLnBrk="1" hangingPunct="1">
              <a:buFontTx/>
              <a:buNone/>
            </a:pPr>
            <a:r>
              <a:rPr lang="ru-RU" altLang="ru-RU" sz="2000" smtClean="0">
                <a:latin typeface="Times New Roman" panose="02020603050405020304" pitchFamily="18" charset="0"/>
              </a:rPr>
              <a:t>	Для невосстанавливаемых объектов понятия технического ресурса и наработ­ки до отказа совпадают.</a:t>
            </a:r>
          </a:p>
          <a:p>
            <a:pPr eaLnBrk="1" hangingPunct="1"/>
            <a:endParaRPr lang="ru-RU" altLang="ru-RU" smtClean="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201612"/>
          </a:xfrm>
        </p:spPr>
        <p:txBody>
          <a:bodyPr/>
          <a:lstStyle/>
          <a:p>
            <a:pPr eaLnBrk="1" hangingPunct="1"/>
            <a:r>
              <a:rPr lang="ru-RU" altLang="ru-RU" sz="1600" b="1" smtClean="0">
                <a:latin typeface="Times New Roman" panose="02020603050405020304" pitchFamily="18" charset="0"/>
              </a:rPr>
              <a:t>основных понятий и определений</a:t>
            </a:r>
          </a:p>
        </p:txBody>
      </p:sp>
      <p:sp>
        <p:nvSpPr>
          <p:cNvPr id="24579" name="Rectangle 3"/>
          <p:cNvSpPr>
            <a:spLocks noGrp="1" noChangeArrowheads="1"/>
          </p:cNvSpPr>
          <p:nvPr>
            <p:ph type="body" idx="1"/>
          </p:nvPr>
        </p:nvSpPr>
        <p:spPr>
          <a:xfrm>
            <a:off x="0" y="692150"/>
            <a:ext cx="9144000" cy="6165850"/>
          </a:xfrm>
        </p:spPr>
        <p:txBody>
          <a:bodyPr/>
          <a:lstStyle/>
          <a:p>
            <a:pPr algn="just" eaLnBrk="1" hangingPunct="1">
              <a:lnSpc>
                <a:spcPct val="90000"/>
              </a:lnSpc>
            </a:pPr>
            <a:r>
              <a:rPr lang="ru-RU" altLang="ru-RU" sz="2400" b="1" i="1" smtClean="0">
                <a:latin typeface="Times New Roman" panose="02020603050405020304" pitchFamily="18" charset="0"/>
              </a:rPr>
              <a:t>Назначенный ресурс</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 суммарная наработка объекта, при достижении которой эксплуатация должна быть прекращена независимо от его состояния.</a:t>
            </a:r>
          </a:p>
          <a:p>
            <a:pPr algn="just" eaLnBrk="1" hangingPunct="1">
              <a:lnSpc>
                <a:spcPct val="90000"/>
              </a:lnSpc>
              <a:buFontTx/>
              <a:buNone/>
            </a:pPr>
            <a:r>
              <a:rPr lang="ru-RU" altLang="ru-RU" sz="2400" smtClean="0">
                <a:latin typeface="Times New Roman" panose="02020603050405020304" pitchFamily="18" charset="0"/>
              </a:rPr>
              <a:t> </a:t>
            </a:r>
          </a:p>
          <a:p>
            <a:pPr algn="just" eaLnBrk="1" hangingPunct="1">
              <a:lnSpc>
                <a:spcPct val="90000"/>
              </a:lnSpc>
            </a:pPr>
            <a:r>
              <a:rPr lang="ru-RU" altLang="ru-RU" sz="2400" b="1" i="1" smtClean="0">
                <a:latin typeface="Times New Roman" panose="02020603050405020304" pitchFamily="18" charset="0"/>
              </a:rPr>
              <a:t>Срок службы</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 календарная продолжительность эксплуатации (в том числе хранение, ремонт и т. п.) от ее начала до наступления предельного состояния. </a:t>
            </a:r>
          </a:p>
          <a:p>
            <a:pPr algn="just" eaLnBrk="1" hangingPunct="1">
              <a:lnSpc>
                <a:spcPct val="90000"/>
              </a:lnSpc>
              <a:buFontTx/>
              <a:buNone/>
            </a:pPr>
            <a:r>
              <a:rPr lang="ru-RU" altLang="ru-RU" sz="2400" smtClean="0">
                <a:latin typeface="Times New Roman" panose="02020603050405020304" pitchFamily="18" charset="0"/>
              </a:rPr>
              <a:t>	Для большинства объектов электромеханики в качестве критерия долговечности чаще всего используется технический ресурс.</a:t>
            </a:r>
          </a:p>
          <a:p>
            <a:pPr algn="just" eaLnBrk="1" hangingPunct="1">
              <a:lnSpc>
                <a:spcPct val="90000"/>
              </a:lnSpc>
              <a:buFontTx/>
              <a:buNone/>
            </a:pPr>
            <a:endParaRPr lang="ru-RU" altLang="ru-RU" sz="2400" i="1" smtClean="0">
              <a:latin typeface="Times New Roman" panose="02020603050405020304" pitchFamily="18" charset="0"/>
            </a:endParaRPr>
          </a:p>
          <a:p>
            <a:pPr algn="just" eaLnBrk="1" hangingPunct="1">
              <a:lnSpc>
                <a:spcPct val="90000"/>
              </a:lnSpc>
            </a:pPr>
            <a:r>
              <a:rPr lang="ru-RU" altLang="ru-RU" sz="2400" b="1" i="1" smtClean="0">
                <a:latin typeface="Times New Roman" panose="02020603050405020304" pitchFamily="18" charset="0"/>
              </a:rPr>
              <a:t>Время восстановления работоспособного состояния</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 продолжительность восстановления работоспособного состояния объекта.</a:t>
            </a:r>
          </a:p>
        </p:txBody>
      </p:sp>
      <p:sp>
        <p:nvSpPr>
          <p:cNvPr id="24580" name="Rectangle 4"/>
          <p:cNvSpPr>
            <a:spLocks noChangeArrowheads="1"/>
          </p:cNvSpPr>
          <p:nvPr/>
        </p:nvSpPr>
        <p:spPr bwMode="auto">
          <a:xfrm>
            <a:off x="0" y="5516563"/>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latin typeface="Times New Roman" panose="02020603050405020304" pitchFamily="18" charset="0"/>
              </a:rPr>
              <a:t>Надежность комплексное свойство объекта, включающее компоненты: - безотказность;-ремонтопригодность; -долговечность; -сохраняемость.</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274637"/>
          </a:xfrm>
        </p:spPr>
        <p:txBody>
          <a:bodyPr/>
          <a:lstStyle/>
          <a:p>
            <a:pPr eaLnBrk="1" hangingPunct="1"/>
            <a:r>
              <a:rPr lang="ru-RU" altLang="ru-RU" sz="1600" b="1" smtClean="0"/>
              <a:t>основных понятий и определений</a:t>
            </a:r>
          </a:p>
        </p:txBody>
      </p:sp>
      <p:sp>
        <p:nvSpPr>
          <p:cNvPr id="25603" name="Rectangle 3"/>
          <p:cNvSpPr>
            <a:spLocks noGrp="1" noChangeArrowheads="1"/>
          </p:cNvSpPr>
          <p:nvPr>
            <p:ph type="body" idx="1"/>
          </p:nvPr>
        </p:nvSpPr>
        <p:spPr>
          <a:xfrm>
            <a:off x="457200" y="620713"/>
            <a:ext cx="8435975" cy="6048375"/>
          </a:xfrm>
        </p:spPr>
        <p:txBody>
          <a:bodyPr/>
          <a:lstStyle/>
          <a:p>
            <a:pPr algn="just" eaLnBrk="1" hangingPunct="1">
              <a:buFontTx/>
              <a:buNone/>
            </a:pPr>
            <a:r>
              <a:rPr lang="ru-RU" altLang="ru-RU" i="1" smtClean="0"/>
              <a:t>	</a:t>
            </a:r>
            <a:r>
              <a:rPr lang="ru-RU" altLang="ru-RU" sz="2400" b="1" i="1" smtClean="0">
                <a:latin typeface="Times New Roman" panose="02020603050405020304" pitchFamily="18" charset="0"/>
              </a:rPr>
              <a:t>Безотказность</a:t>
            </a:r>
            <a:r>
              <a:rPr lang="ru-RU" altLang="ru-RU" sz="2000" smtClean="0">
                <a:latin typeface="Times New Roman" panose="02020603050405020304" pitchFamily="18" charset="0"/>
              </a:rPr>
              <a:t>— это способность объекта непрерывно сохранять работоспособность в течение некоторого времени. </a:t>
            </a:r>
          </a:p>
          <a:p>
            <a:pPr algn="just" eaLnBrk="1" hangingPunct="1">
              <a:buFontTx/>
              <a:buNone/>
            </a:pPr>
            <a:r>
              <a:rPr lang="ru-RU" altLang="ru-RU" sz="2000" i="1" smtClean="0">
                <a:latin typeface="Times New Roman" panose="02020603050405020304" pitchFamily="18" charset="0"/>
              </a:rPr>
              <a:t>	</a:t>
            </a:r>
          </a:p>
          <a:p>
            <a:pPr algn="just" eaLnBrk="1" hangingPunct="1">
              <a:buFontTx/>
              <a:buNone/>
            </a:pPr>
            <a:r>
              <a:rPr lang="ru-RU" altLang="ru-RU" sz="2400" b="1" i="1" smtClean="0">
                <a:latin typeface="Times New Roman" panose="02020603050405020304" pitchFamily="18" charset="0"/>
              </a:rPr>
              <a:t>	Ремонтопригодность</a:t>
            </a:r>
            <a:r>
              <a:rPr lang="ru-RU" altLang="ru-RU" sz="2000" i="1" smtClean="0">
                <a:latin typeface="Times New Roman" panose="02020603050405020304" pitchFamily="18" charset="0"/>
              </a:rPr>
              <a:t> </a:t>
            </a:r>
            <a:r>
              <a:rPr lang="ru-RU" altLang="ru-RU" sz="2000" smtClean="0">
                <a:latin typeface="Times New Roman" panose="02020603050405020304" pitchFamily="18" charset="0"/>
              </a:rPr>
              <a:t>— способность объекта, заключающаяся в его приспособленности к предупреждению и обнаружению причин возникновения отказов, поддержанию и восстановлению работоспособного состояния путем проведения ремонтов и технического обслуживания.</a:t>
            </a:r>
          </a:p>
          <a:p>
            <a:pPr algn="just" eaLnBrk="1" hangingPunct="1">
              <a:buFontTx/>
              <a:buNone/>
            </a:pPr>
            <a:r>
              <a:rPr lang="ru-RU" altLang="ru-RU" sz="1800" i="1" smtClean="0">
                <a:latin typeface="Times New Roman" panose="02020603050405020304" pitchFamily="18" charset="0"/>
              </a:rPr>
              <a:t>	</a:t>
            </a:r>
          </a:p>
          <a:p>
            <a:pPr algn="just" eaLnBrk="1" hangingPunct="1">
              <a:buFontTx/>
              <a:buNone/>
            </a:pPr>
            <a:r>
              <a:rPr lang="ru-RU" altLang="ru-RU" sz="1800" i="1" smtClean="0">
                <a:latin typeface="Times New Roman" panose="02020603050405020304" pitchFamily="18" charset="0"/>
              </a:rPr>
              <a:t>	</a:t>
            </a:r>
            <a:r>
              <a:rPr lang="ru-RU" altLang="ru-RU" sz="2400" b="1" i="1" smtClean="0">
                <a:latin typeface="Times New Roman" panose="02020603050405020304" pitchFamily="18" charset="0"/>
              </a:rPr>
              <a:t>Долговечность</a:t>
            </a:r>
            <a:r>
              <a:rPr lang="ru-RU" altLang="ru-RU" sz="1800" i="1" smtClean="0">
                <a:latin typeface="Times New Roman" panose="02020603050405020304" pitchFamily="18" charset="0"/>
              </a:rPr>
              <a:t> </a:t>
            </a:r>
            <a:r>
              <a:rPr lang="ru-RU" altLang="ru-RU" sz="1800" smtClean="0">
                <a:latin typeface="Times New Roman" panose="02020603050405020304" pitchFamily="18" charset="0"/>
              </a:rPr>
              <a:t>— способность объекта сохранять работоспособное состояние до наступления предельного состояния при установленной системе техниче­ского обслуживания и ремонта.</a:t>
            </a:r>
          </a:p>
          <a:p>
            <a:pPr algn="just" eaLnBrk="1" hangingPunct="1">
              <a:buFontTx/>
              <a:buNone/>
            </a:pPr>
            <a:r>
              <a:rPr lang="ru-RU" altLang="ru-RU" sz="1800" i="1" smtClean="0">
                <a:latin typeface="Times New Roman" panose="02020603050405020304" pitchFamily="18" charset="0"/>
              </a:rPr>
              <a:t>	</a:t>
            </a:r>
          </a:p>
          <a:p>
            <a:pPr algn="just" eaLnBrk="1" hangingPunct="1">
              <a:buFontTx/>
              <a:buNone/>
            </a:pPr>
            <a:r>
              <a:rPr lang="ru-RU" altLang="ru-RU" sz="1800" i="1" smtClean="0">
                <a:latin typeface="Times New Roman" panose="02020603050405020304" pitchFamily="18" charset="0"/>
              </a:rPr>
              <a:t>	</a:t>
            </a:r>
            <a:r>
              <a:rPr lang="ru-RU" altLang="ru-RU" sz="2400" b="1" i="1" smtClean="0">
                <a:latin typeface="Times New Roman" panose="02020603050405020304" pitchFamily="18" charset="0"/>
              </a:rPr>
              <a:t>Сохраняемость </a:t>
            </a:r>
            <a:r>
              <a:rPr lang="ru-RU" altLang="ru-RU" sz="2000" smtClean="0">
                <a:latin typeface="Times New Roman" panose="02020603050405020304" pitchFamily="18" charset="0"/>
              </a:rPr>
              <a:t>-</a:t>
            </a:r>
            <a:r>
              <a:rPr lang="ru-RU" altLang="ru-RU" sz="1800" smtClean="0">
                <a:latin typeface="Times New Roman" panose="02020603050405020304" pitchFamily="18" charset="0"/>
              </a:rPr>
              <a:t> свойство технического объекта сохранять свои характеристики (параметры) в процессе хранения.</a:t>
            </a:r>
          </a:p>
          <a:p>
            <a:pPr algn="just" eaLnBrk="1" hangingPunct="1">
              <a:buFontTx/>
              <a:buNone/>
            </a:pPr>
            <a:endParaRPr lang="ru-RU" altLang="ru-RU" sz="1800" smtClean="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274637"/>
          </a:xfrm>
        </p:spPr>
        <p:txBody>
          <a:bodyPr/>
          <a:lstStyle/>
          <a:p>
            <a:pPr eaLnBrk="1" hangingPunct="1"/>
            <a:r>
              <a:rPr lang="ru-RU" altLang="ru-RU" sz="1800" smtClean="0">
                <a:latin typeface="Times New Roman" panose="02020603050405020304" pitchFamily="18" charset="0"/>
              </a:rPr>
              <a:t>Классификация технических систем</a:t>
            </a:r>
            <a:r>
              <a:rPr lang="ru-RU" altLang="ru-RU" sz="4000" smtClean="0"/>
              <a:t> </a:t>
            </a:r>
          </a:p>
        </p:txBody>
      </p:sp>
      <p:sp>
        <p:nvSpPr>
          <p:cNvPr id="26627" name="Rectangle 3"/>
          <p:cNvSpPr>
            <a:spLocks noGrp="1" noChangeArrowheads="1"/>
          </p:cNvSpPr>
          <p:nvPr>
            <p:ph type="body" idx="1"/>
          </p:nvPr>
        </p:nvSpPr>
        <p:spPr>
          <a:xfrm>
            <a:off x="0" y="836613"/>
            <a:ext cx="9144000" cy="6021387"/>
          </a:xfrm>
        </p:spPr>
        <p:txBody>
          <a:bodyPr/>
          <a:lstStyle/>
          <a:p>
            <a:pPr algn="just" eaLnBrk="1" hangingPunct="1"/>
            <a:r>
              <a:rPr lang="ru-RU" altLang="ru-RU" sz="2000" smtClean="0">
                <a:latin typeface="Times New Roman" panose="02020603050405020304" pitchFamily="18" charset="0"/>
              </a:rPr>
              <a:t>Технические системы могут быть невосстанавливаемыми и восстанавливаемыми, длительного и короткого времени работы, резервированными и нерезервированными.</a:t>
            </a:r>
          </a:p>
          <a:p>
            <a:pPr algn="just" eaLnBrk="1" hangingPunct="1"/>
            <a:endParaRPr lang="ru-RU" altLang="ru-RU" sz="2000" smtClean="0">
              <a:latin typeface="Times New Roman" panose="02020603050405020304" pitchFamily="18" charset="0"/>
            </a:endParaRPr>
          </a:p>
          <a:p>
            <a:pPr algn="just" eaLnBrk="1" hangingPunct="1"/>
            <a:r>
              <a:rPr lang="ru-RU" altLang="ru-RU" sz="2000" smtClean="0">
                <a:latin typeface="Times New Roman" panose="02020603050405020304" pitchFamily="18" charset="0"/>
              </a:rPr>
              <a:t>Техническая система называется </a:t>
            </a:r>
            <a:r>
              <a:rPr lang="ru-RU" altLang="ru-RU" sz="2400" b="1" i="1" smtClean="0">
                <a:latin typeface="Times New Roman" panose="02020603050405020304" pitchFamily="18" charset="0"/>
              </a:rPr>
              <a:t>невосстанавливаемой</a:t>
            </a:r>
            <a:r>
              <a:rPr lang="ru-RU" altLang="ru-RU" sz="2000" i="1" smtClean="0">
                <a:latin typeface="Times New Roman" panose="02020603050405020304" pitchFamily="18" charset="0"/>
              </a:rPr>
              <a:t> (неремонтируемой), </a:t>
            </a:r>
            <a:r>
              <a:rPr lang="ru-RU" altLang="ru-RU" sz="2000" smtClean="0">
                <a:latin typeface="Times New Roman" panose="02020603050405020304" pitchFamily="18" charset="0"/>
              </a:rPr>
              <a:t>если ее отказ приводит к неустранимым последствиям и систему нельзя использовать по своему назначению. Работа после отказа невосстанавливаемой системы считается невозможной или нецелесообразной.</a:t>
            </a:r>
          </a:p>
          <a:p>
            <a:pPr algn="just" eaLnBrk="1" hangingPunct="1"/>
            <a:r>
              <a:rPr lang="ru-RU" altLang="ru-RU" sz="2000" smtClean="0">
                <a:latin typeface="Times New Roman" panose="02020603050405020304" pitchFamily="18" charset="0"/>
              </a:rPr>
              <a:t> Под </a:t>
            </a:r>
            <a:r>
              <a:rPr lang="ru-RU" altLang="ru-RU" sz="2400" b="1" i="1" smtClean="0">
                <a:latin typeface="Times New Roman" panose="02020603050405020304" pitchFamily="18" charset="0"/>
              </a:rPr>
              <a:t>восстанавливаемой</a:t>
            </a:r>
            <a:r>
              <a:rPr lang="ru-RU" altLang="ru-RU" sz="2000" i="1" smtClean="0">
                <a:latin typeface="Times New Roman" panose="02020603050405020304" pitchFamily="18" charset="0"/>
              </a:rPr>
              <a:t> (ремонтируемой) </a:t>
            </a:r>
            <a:r>
              <a:rPr lang="ru-RU" altLang="ru-RU" sz="2000" smtClean="0">
                <a:latin typeface="Times New Roman" panose="02020603050405020304" pitchFamily="18" charset="0"/>
              </a:rPr>
              <a:t>понимается система, которая может продолжать выполнение своих функций после устранения отказа, вызвавшего прекращение ее функционирования. Работа восстанавливаемой системы после отказа может быть возобновлена в результате проведения необходимых восстановительных работ. При этом под восстановлением системы понимается не только ремонт тех или иных элементов системы, а также полная замена отказавших элементов на новые.</a:t>
            </a:r>
          </a:p>
          <a:p>
            <a:pPr algn="just" eaLnBrk="1" hangingPunct="1"/>
            <a:r>
              <a:rPr lang="ru-RU" altLang="ru-RU" sz="2000" smtClean="0">
                <a:latin typeface="Times New Roman" panose="02020603050405020304" pitchFamily="18" charset="0"/>
              </a:rPr>
              <a:t>Существуют системы </a:t>
            </a:r>
            <a:r>
              <a:rPr lang="ru-RU" altLang="ru-RU" sz="2400" b="1" i="1" smtClean="0">
                <a:latin typeface="Times New Roman" panose="02020603050405020304" pitchFamily="18" charset="0"/>
              </a:rPr>
              <a:t>смешанного</a:t>
            </a:r>
            <a:r>
              <a:rPr lang="ru-RU" altLang="ru-RU" sz="2000" i="1" smtClean="0">
                <a:latin typeface="Times New Roman" panose="02020603050405020304" pitchFamily="18" charset="0"/>
              </a:rPr>
              <a:t> </a:t>
            </a:r>
            <a:r>
              <a:rPr lang="ru-RU" altLang="ru-RU" sz="2000" smtClean="0">
                <a:latin typeface="Times New Roman" panose="02020603050405020304" pitchFamily="18" charset="0"/>
              </a:rPr>
              <a:t>типа, у которых часть элементов может восстанавливаться, а другая — нет.</a:t>
            </a:r>
          </a:p>
        </p:txBody>
      </p:sp>
      <p:sp>
        <p:nvSpPr>
          <p:cNvPr id="26628" name="Rectangle 4"/>
          <p:cNvSpPr>
            <a:spLocks noChangeArrowheads="1"/>
          </p:cNvSpPr>
          <p:nvPr/>
        </p:nvSpPr>
        <p:spPr bwMode="auto">
          <a:xfrm>
            <a:off x="900113" y="3860800"/>
            <a:ext cx="4117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spcBef>
                <a:spcPct val="20000"/>
              </a:spcBef>
            </a:pPr>
            <a:endParaRPr lang="ru-RU" altLang="ru-RU" baseline="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274637"/>
          </a:xfrm>
        </p:spPr>
        <p:txBody>
          <a:bodyPr/>
          <a:lstStyle/>
          <a:p>
            <a:pPr eaLnBrk="1" hangingPunct="1"/>
            <a:r>
              <a:rPr lang="ru-RU" altLang="ru-RU" sz="1800" smtClean="0">
                <a:latin typeface="Times New Roman" panose="02020603050405020304" pitchFamily="18" charset="0"/>
              </a:rPr>
              <a:t>Классификация технических систем</a:t>
            </a:r>
          </a:p>
        </p:txBody>
      </p:sp>
      <p:sp>
        <p:nvSpPr>
          <p:cNvPr id="27651" name="Rectangle 3"/>
          <p:cNvSpPr>
            <a:spLocks noGrp="1" noChangeArrowheads="1"/>
          </p:cNvSpPr>
          <p:nvPr>
            <p:ph type="body" idx="1"/>
          </p:nvPr>
        </p:nvSpPr>
        <p:spPr>
          <a:xfrm>
            <a:off x="0" y="620713"/>
            <a:ext cx="9144000" cy="6237287"/>
          </a:xfrm>
        </p:spPr>
        <p:txBody>
          <a:bodyPr/>
          <a:lstStyle/>
          <a:p>
            <a:pPr algn="just" eaLnBrk="1" hangingPunct="1">
              <a:lnSpc>
                <a:spcPct val="80000"/>
              </a:lnSpc>
            </a:pPr>
            <a:r>
              <a:rPr lang="ru-RU" altLang="ru-RU" sz="2400" b="1" i="1" smtClean="0">
                <a:latin typeface="Times New Roman" panose="02020603050405020304" pitchFamily="18" charset="0"/>
              </a:rPr>
              <a:t>Резервированием</a:t>
            </a:r>
            <a:r>
              <a:rPr lang="ru-RU" altLang="ru-RU" sz="2800" i="1" smtClean="0">
                <a:latin typeface="Times New Roman" panose="02020603050405020304" pitchFamily="18" charset="0"/>
              </a:rPr>
              <a:t> </a:t>
            </a:r>
            <a:r>
              <a:rPr lang="ru-RU" altLang="ru-RU" sz="2000" smtClean="0">
                <a:latin typeface="Times New Roman" panose="02020603050405020304" pitchFamily="18" charset="0"/>
              </a:rPr>
              <a:t>называют способ повышения надежности путем включения резервных единиц, способных в случае отказа основного устройства выполнять его функции.</a:t>
            </a:r>
            <a:r>
              <a:rPr lang="ru-RU" altLang="ru-RU" sz="2800" smtClean="0">
                <a:latin typeface="Times New Roman" panose="02020603050405020304" pitchFamily="18" charset="0"/>
              </a:rPr>
              <a:t> </a:t>
            </a:r>
          </a:p>
          <a:p>
            <a:pPr algn="just" eaLnBrk="1" hangingPunct="1">
              <a:lnSpc>
                <a:spcPct val="80000"/>
              </a:lnSpc>
            </a:pPr>
            <a:endParaRPr lang="ru-RU" altLang="ru-RU" sz="2800" smtClean="0">
              <a:latin typeface="Times New Roman" panose="02020603050405020304" pitchFamily="18" charset="0"/>
            </a:endParaRPr>
          </a:p>
          <a:p>
            <a:pPr algn="just" eaLnBrk="1" hangingPunct="1">
              <a:lnSpc>
                <a:spcPct val="80000"/>
              </a:lnSpc>
            </a:pPr>
            <a:r>
              <a:rPr lang="ru-RU" altLang="ru-RU" sz="2000" smtClean="0">
                <a:latin typeface="Times New Roman" panose="02020603050405020304" pitchFamily="18" charset="0"/>
              </a:rPr>
              <a:t>Три метода резервирования: общей, раздельный (поэлементный) и комбинированный (смешанный).</a:t>
            </a:r>
            <a:r>
              <a:rPr lang="ru-RU" altLang="ru-RU" sz="2800" smtClean="0">
                <a:latin typeface="Times New Roman" panose="02020603050405020304" pitchFamily="18" charset="0"/>
              </a:rPr>
              <a:t> </a:t>
            </a:r>
            <a:endParaRPr lang="ru-RU" altLang="ru-RU" sz="2800" i="1" smtClean="0">
              <a:latin typeface="Times New Roman" panose="02020603050405020304" pitchFamily="18" charset="0"/>
            </a:endParaRPr>
          </a:p>
          <a:p>
            <a:pPr algn="just" eaLnBrk="1" hangingPunct="1">
              <a:lnSpc>
                <a:spcPct val="80000"/>
              </a:lnSpc>
              <a:buFontTx/>
              <a:buNone/>
            </a:pPr>
            <a:r>
              <a:rPr lang="ru-RU" altLang="ru-RU" sz="2800" b="1" i="1" smtClean="0">
                <a:latin typeface="Times New Roman" panose="02020603050405020304" pitchFamily="18" charset="0"/>
              </a:rPr>
              <a:t>	</a:t>
            </a:r>
            <a:r>
              <a:rPr lang="ru-RU" altLang="ru-RU" sz="2400" b="1" i="1" smtClean="0">
                <a:latin typeface="Times New Roman" panose="02020603050405020304" pitchFamily="18" charset="0"/>
              </a:rPr>
              <a:t>-общим</a:t>
            </a:r>
            <a:r>
              <a:rPr lang="ru-RU" altLang="ru-RU" sz="2800" i="1" smtClean="0">
                <a:latin typeface="Times New Roman" panose="02020603050405020304" pitchFamily="18" charset="0"/>
              </a:rPr>
              <a:t> </a:t>
            </a:r>
            <a:r>
              <a:rPr lang="ru-RU" altLang="ru-RU" sz="2000" smtClean="0">
                <a:latin typeface="Times New Roman" panose="02020603050405020304" pitchFamily="18" charset="0"/>
              </a:rPr>
              <a:t>называется такое резервирование системы, при котором параллельно включаются идентичные системы;</a:t>
            </a:r>
            <a:r>
              <a:rPr lang="ru-RU" altLang="ru-RU" sz="2800" smtClean="0">
                <a:latin typeface="Times New Roman" panose="02020603050405020304" pitchFamily="18" charset="0"/>
              </a:rPr>
              <a:t> </a:t>
            </a:r>
            <a:endParaRPr lang="ru-RU" altLang="ru-RU" sz="2800" i="1" smtClean="0">
              <a:latin typeface="Times New Roman" panose="02020603050405020304" pitchFamily="18" charset="0"/>
            </a:endParaRPr>
          </a:p>
          <a:p>
            <a:pPr algn="just" eaLnBrk="1" hangingPunct="1">
              <a:lnSpc>
                <a:spcPct val="80000"/>
              </a:lnSpc>
              <a:buFontTx/>
              <a:buNone/>
            </a:pPr>
            <a:r>
              <a:rPr lang="ru-RU" altLang="ru-RU" sz="2800" i="1" smtClean="0">
                <a:latin typeface="Times New Roman" panose="02020603050405020304" pitchFamily="18" charset="0"/>
              </a:rPr>
              <a:t>	</a:t>
            </a:r>
            <a:r>
              <a:rPr lang="ru-RU" altLang="ru-RU" sz="2400" b="1" i="1" smtClean="0">
                <a:latin typeface="Times New Roman" panose="02020603050405020304" pitchFamily="18" charset="0"/>
              </a:rPr>
              <a:t>-раздельным</a:t>
            </a:r>
            <a:r>
              <a:rPr lang="ru-RU" altLang="ru-RU" sz="2800" i="1" smtClean="0">
                <a:latin typeface="Times New Roman" panose="02020603050405020304" pitchFamily="18" charset="0"/>
              </a:rPr>
              <a:t> </a:t>
            </a:r>
            <a:r>
              <a:rPr lang="ru-RU" altLang="ru-RU" sz="2000" smtClean="0">
                <a:latin typeface="Times New Roman" panose="02020603050405020304" pitchFamily="18" charset="0"/>
              </a:rPr>
              <a:t>называется резервирование системы путем использования отдельных резервных устройств;</a:t>
            </a:r>
            <a:r>
              <a:rPr lang="ru-RU" altLang="ru-RU" sz="2800" smtClean="0">
                <a:latin typeface="Times New Roman" panose="02020603050405020304" pitchFamily="18" charset="0"/>
              </a:rPr>
              <a:t> </a:t>
            </a:r>
          </a:p>
          <a:p>
            <a:pPr algn="just" eaLnBrk="1" hangingPunct="1">
              <a:lnSpc>
                <a:spcPct val="80000"/>
              </a:lnSpc>
              <a:buFontTx/>
              <a:buNone/>
            </a:pPr>
            <a:r>
              <a:rPr lang="ru-RU" altLang="ru-RU" sz="2800" smtClean="0">
                <a:latin typeface="Times New Roman" panose="02020603050405020304" pitchFamily="18" charset="0"/>
              </a:rPr>
              <a:t>	</a:t>
            </a:r>
            <a:r>
              <a:rPr lang="ru-RU" altLang="ru-RU" sz="2000" smtClean="0">
                <a:latin typeface="Times New Roman" panose="02020603050405020304" pitchFamily="18" charset="0"/>
              </a:rPr>
              <a:t>-при</a:t>
            </a:r>
            <a:r>
              <a:rPr lang="ru-RU" altLang="ru-RU" sz="2800" smtClean="0">
                <a:latin typeface="Times New Roman" panose="02020603050405020304" pitchFamily="18" charset="0"/>
              </a:rPr>
              <a:t> </a:t>
            </a:r>
            <a:r>
              <a:rPr lang="ru-RU" altLang="ru-RU" sz="2400" b="1" i="1" smtClean="0">
                <a:latin typeface="Times New Roman" panose="02020603050405020304" pitchFamily="18" charset="0"/>
              </a:rPr>
              <a:t>комбинированном</a:t>
            </a:r>
            <a:r>
              <a:rPr lang="ru-RU" altLang="ru-RU" sz="2800" i="1" smtClean="0">
                <a:latin typeface="Times New Roman" panose="02020603050405020304" pitchFamily="18" charset="0"/>
              </a:rPr>
              <a:t> </a:t>
            </a:r>
            <a:r>
              <a:rPr lang="ru-RU" altLang="ru-RU" sz="2000" smtClean="0">
                <a:latin typeface="Times New Roman" panose="02020603050405020304" pitchFamily="18" charset="0"/>
              </a:rPr>
              <a:t>резервировании в одной и той же системе применяется общее и раздельное резервирование.</a:t>
            </a:r>
            <a:r>
              <a:rPr lang="ru-RU" altLang="ru-RU" sz="2800" smtClean="0">
                <a:latin typeface="Times New Roman" panose="02020603050405020304" pitchFamily="18" charset="0"/>
              </a:rPr>
              <a:t> </a:t>
            </a:r>
          </a:p>
          <a:p>
            <a:pPr algn="just" eaLnBrk="1" hangingPunct="1">
              <a:lnSpc>
                <a:spcPct val="80000"/>
              </a:lnSpc>
              <a:buFontTx/>
              <a:buNone/>
            </a:pPr>
            <a:r>
              <a:rPr lang="ru-RU" altLang="ru-RU" sz="2800" smtClean="0">
                <a:latin typeface="Times New Roman" panose="02020603050405020304" pitchFamily="18" charset="0"/>
              </a:rPr>
              <a:t>	</a:t>
            </a:r>
          </a:p>
          <a:p>
            <a:pPr algn="just" eaLnBrk="1" hangingPunct="1">
              <a:lnSpc>
                <a:spcPct val="80000"/>
              </a:lnSpc>
              <a:buFontTx/>
              <a:buNone/>
            </a:pPr>
            <a:r>
              <a:rPr lang="ru-RU" altLang="ru-RU" sz="2800" smtClean="0">
                <a:latin typeface="Times New Roman" panose="02020603050405020304" pitchFamily="18" charset="0"/>
              </a:rPr>
              <a:t>	</a:t>
            </a:r>
            <a:r>
              <a:rPr lang="ru-RU" altLang="ru-RU" sz="2000" smtClean="0">
                <a:latin typeface="Times New Roman" panose="02020603050405020304" pitchFamily="18" charset="0"/>
              </a:rPr>
              <a:t>Отношение числа резервных устройств к числу основных называется кратностью резервирования. </a:t>
            </a:r>
          </a:p>
          <a:p>
            <a:pPr algn="just" eaLnBrk="1" hangingPunct="1">
              <a:lnSpc>
                <a:spcPct val="80000"/>
              </a:lnSpc>
              <a:buFontTx/>
              <a:buNone/>
            </a:pPr>
            <a:r>
              <a:rPr lang="ru-RU" altLang="ru-RU" sz="2000" smtClean="0">
                <a:latin typeface="Times New Roman" panose="02020603050405020304" pitchFamily="18" charset="0"/>
              </a:rPr>
              <a:t>	Если это отношение — число целое, то такое резервирование называется резервированием с целой кратностью, иначе — с дробной кратностью.</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Классификация технических систем</a:t>
            </a:r>
          </a:p>
        </p:txBody>
      </p:sp>
      <p:pic>
        <p:nvPicPr>
          <p:cNvPr id="286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274637"/>
          </a:xfrm>
        </p:spPr>
        <p:txBody>
          <a:bodyPr/>
          <a:lstStyle/>
          <a:p>
            <a:pPr eaLnBrk="1" hangingPunct="1"/>
            <a:r>
              <a:rPr lang="ru-RU" altLang="ru-RU" sz="1800" smtClean="0">
                <a:latin typeface="Times New Roman" panose="02020603050405020304" pitchFamily="18" charset="0"/>
              </a:rPr>
              <a:t>Классификация технических систем</a:t>
            </a:r>
          </a:p>
        </p:txBody>
      </p:sp>
      <p:sp>
        <p:nvSpPr>
          <p:cNvPr id="29699" name="Rectangle 3"/>
          <p:cNvSpPr>
            <a:spLocks noGrp="1" noChangeArrowheads="1"/>
          </p:cNvSpPr>
          <p:nvPr>
            <p:ph type="body" idx="1"/>
          </p:nvPr>
        </p:nvSpPr>
        <p:spPr>
          <a:xfrm>
            <a:off x="0" y="692150"/>
            <a:ext cx="9144000" cy="6165850"/>
          </a:xfrm>
        </p:spPr>
        <p:txBody>
          <a:bodyPr/>
          <a:lstStyle/>
          <a:p>
            <a:pPr eaLnBrk="1" hangingPunct="1">
              <a:lnSpc>
                <a:spcPct val="90000"/>
              </a:lnSpc>
              <a:buFontTx/>
              <a:buNone/>
            </a:pPr>
            <a:r>
              <a:rPr lang="ru-RU" altLang="ru-RU" sz="2800" smtClean="0"/>
              <a:t>	</a:t>
            </a:r>
            <a:r>
              <a:rPr lang="ru-RU" altLang="ru-RU" sz="2400" smtClean="0">
                <a:latin typeface="Times New Roman" panose="02020603050405020304" pitchFamily="18" charset="0"/>
              </a:rPr>
              <a:t>Главными способами включения резервных устройств при отказах основных являются следующие: </a:t>
            </a:r>
          </a:p>
          <a:p>
            <a:pPr eaLnBrk="1" hangingPunct="1">
              <a:lnSpc>
                <a:spcPct val="90000"/>
              </a:lnSpc>
              <a:buFontTx/>
              <a:buNone/>
            </a:pPr>
            <a:r>
              <a:rPr lang="ru-RU" altLang="ru-RU" sz="2400" smtClean="0">
                <a:latin typeface="Times New Roman" panose="02020603050405020304" pitchFamily="18" charset="0"/>
              </a:rPr>
              <a:t>	- </a:t>
            </a:r>
            <a:r>
              <a:rPr lang="ru-RU" altLang="ru-RU" sz="2400" b="1" smtClean="0">
                <a:latin typeface="Times New Roman" panose="02020603050405020304" pitchFamily="18" charset="0"/>
              </a:rPr>
              <a:t>постоянное</a:t>
            </a:r>
            <a:r>
              <a:rPr lang="ru-RU" altLang="ru-RU" sz="2400" smtClean="0">
                <a:latin typeface="Times New Roman" panose="02020603050405020304" pitchFamily="18" charset="0"/>
              </a:rPr>
              <a:t>, </a:t>
            </a:r>
            <a:r>
              <a:rPr lang="ru-RU" altLang="ru-RU" sz="2000" smtClean="0">
                <a:latin typeface="Times New Roman" panose="02020603050405020304" pitchFamily="18" charset="0"/>
              </a:rPr>
              <a:t>при котором резервные объекты соединены с основными в течение всего времени работы</a:t>
            </a:r>
            <a:r>
              <a:rPr lang="ru-RU" altLang="ru-RU" sz="2400" smtClean="0">
                <a:latin typeface="Times New Roman" panose="02020603050405020304" pitchFamily="18" charset="0"/>
              </a:rPr>
              <a:t>; </a:t>
            </a:r>
          </a:p>
          <a:p>
            <a:pPr eaLnBrk="1" hangingPunct="1">
              <a:lnSpc>
                <a:spcPct val="90000"/>
              </a:lnSpc>
              <a:buFontTx/>
              <a:buNone/>
            </a:pPr>
            <a:r>
              <a:rPr lang="ru-RU" altLang="ru-RU" sz="2400" smtClean="0">
                <a:latin typeface="Times New Roman" panose="02020603050405020304" pitchFamily="18" charset="0"/>
              </a:rPr>
              <a:t>	- </a:t>
            </a:r>
            <a:r>
              <a:rPr lang="ru-RU" altLang="ru-RU" sz="2400" b="1" smtClean="0">
                <a:latin typeface="Times New Roman" panose="02020603050405020304" pitchFamily="18" charset="0"/>
              </a:rPr>
              <a:t>замещением</a:t>
            </a:r>
            <a:r>
              <a:rPr lang="ru-RU" altLang="ru-RU" sz="2400" smtClean="0">
                <a:latin typeface="Times New Roman" panose="02020603050405020304" pitchFamily="18" charset="0"/>
              </a:rPr>
              <a:t>, </a:t>
            </a:r>
            <a:r>
              <a:rPr lang="ru-RU" altLang="ru-RU" sz="2000" smtClean="0">
                <a:latin typeface="Times New Roman" panose="02020603050405020304" pitchFamily="18" charset="0"/>
              </a:rPr>
              <a:t>при котором резервные объекты замещают основные только после отказа последних</a:t>
            </a:r>
            <a:r>
              <a:rPr lang="ru-RU" altLang="ru-RU" sz="2400" smtClean="0">
                <a:latin typeface="Times New Roman" panose="02020603050405020304" pitchFamily="18" charset="0"/>
              </a:rPr>
              <a:t>.</a:t>
            </a:r>
          </a:p>
          <a:p>
            <a:pPr eaLnBrk="1" hangingPunct="1">
              <a:lnSpc>
                <a:spcPct val="90000"/>
              </a:lnSpc>
              <a:buFontTx/>
              <a:buNone/>
            </a:pPr>
            <a:endParaRPr lang="ru-RU" altLang="ru-RU" sz="2400" smtClean="0">
              <a:latin typeface="Times New Roman" panose="02020603050405020304" pitchFamily="18" charset="0"/>
            </a:endParaRPr>
          </a:p>
          <a:p>
            <a:pPr eaLnBrk="1" hangingPunct="1">
              <a:lnSpc>
                <a:spcPct val="90000"/>
              </a:lnSpc>
              <a:buFontTx/>
              <a:buNone/>
            </a:pPr>
            <a:r>
              <a:rPr lang="ru-RU" altLang="ru-RU" sz="2400" smtClean="0">
                <a:latin typeface="Times New Roman" panose="02020603050405020304" pitchFamily="18" charset="0"/>
              </a:rPr>
              <a:t>	При этом в обоих случаях резервные объекты могут находиться в трех режимах работы: </a:t>
            </a:r>
          </a:p>
          <a:p>
            <a:pPr eaLnBrk="1" hangingPunct="1">
              <a:lnSpc>
                <a:spcPct val="90000"/>
              </a:lnSpc>
              <a:buFontTx/>
              <a:buNone/>
            </a:pPr>
            <a:r>
              <a:rPr lang="ru-RU" altLang="ru-RU" sz="2400" smtClean="0">
                <a:latin typeface="Times New Roman" panose="02020603050405020304" pitchFamily="18" charset="0"/>
              </a:rPr>
              <a:t>	-</a:t>
            </a:r>
            <a:r>
              <a:rPr lang="ru-RU" altLang="ru-RU" sz="2400" i="1" smtClean="0">
                <a:latin typeface="Times New Roman" panose="02020603050405020304" pitchFamily="18" charset="0"/>
              </a:rPr>
              <a:t> </a:t>
            </a:r>
            <a:r>
              <a:rPr lang="ru-RU" altLang="ru-RU" sz="2400" b="1" i="1" smtClean="0">
                <a:latin typeface="Times New Roman" panose="02020603050405020304" pitchFamily="18" charset="0"/>
              </a:rPr>
              <a:t>нагруженн</a:t>
            </a:r>
            <a:r>
              <a:rPr lang="ru-RU" altLang="ru-RU" sz="2400" i="1" smtClean="0">
                <a:latin typeface="Times New Roman" panose="02020603050405020304" pitchFamily="18" charset="0"/>
              </a:rPr>
              <a:t>ом, </a:t>
            </a:r>
            <a:r>
              <a:rPr lang="ru-RU" altLang="ru-RU" sz="2000" smtClean="0">
                <a:latin typeface="Times New Roman" panose="02020603050405020304" pitchFamily="18" charset="0"/>
              </a:rPr>
              <a:t>при котором резервные объекты находятся в тех же условиях, что и основные</a:t>
            </a:r>
            <a:r>
              <a:rPr lang="ru-RU" altLang="ru-RU" sz="2400" smtClean="0">
                <a:latin typeface="Times New Roman" panose="02020603050405020304" pitchFamily="18" charset="0"/>
              </a:rPr>
              <a:t>;</a:t>
            </a:r>
          </a:p>
          <a:p>
            <a:pPr eaLnBrk="1" hangingPunct="1">
              <a:lnSpc>
                <a:spcPct val="90000"/>
              </a:lnSpc>
              <a:buFontTx/>
              <a:buNone/>
            </a:pPr>
            <a:r>
              <a:rPr lang="ru-RU" altLang="ru-RU" sz="2400" smtClean="0">
                <a:latin typeface="Times New Roman" panose="02020603050405020304" pitchFamily="18" charset="0"/>
              </a:rPr>
              <a:t>	- </a:t>
            </a:r>
            <a:r>
              <a:rPr lang="ru-RU" altLang="ru-RU" sz="2400" b="1" i="1" smtClean="0">
                <a:latin typeface="Times New Roman" panose="02020603050405020304" pitchFamily="18" charset="0"/>
              </a:rPr>
              <a:t>ненагруженном</a:t>
            </a:r>
            <a:r>
              <a:rPr lang="ru-RU" altLang="ru-RU" sz="2400" i="1" smtClean="0">
                <a:latin typeface="Times New Roman" panose="02020603050405020304" pitchFamily="18" charset="0"/>
              </a:rPr>
              <a:t>, </a:t>
            </a:r>
            <a:r>
              <a:rPr lang="ru-RU" altLang="ru-RU" sz="2000" smtClean="0">
                <a:latin typeface="Times New Roman" panose="02020603050405020304" pitchFamily="18" charset="0"/>
              </a:rPr>
              <a:t>при котором резервные объекты не включены и не могут отказывать</a:t>
            </a:r>
            <a:r>
              <a:rPr lang="ru-RU" altLang="ru-RU" sz="2400" smtClean="0">
                <a:latin typeface="Times New Roman" panose="02020603050405020304" pitchFamily="18" charset="0"/>
              </a:rPr>
              <a:t>;</a:t>
            </a:r>
            <a:endParaRPr lang="ru-RU" altLang="ru-RU" sz="2400" i="1" smtClean="0">
              <a:latin typeface="Times New Roman" panose="02020603050405020304" pitchFamily="18" charset="0"/>
            </a:endParaRPr>
          </a:p>
          <a:p>
            <a:pPr eaLnBrk="1" hangingPunct="1">
              <a:lnSpc>
                <a:spcPct val="90000"/>
              </a:lnSpc>
              <a:buFontTx/>
              <a:buNone/>
            </a:pPr>
            <a:r>
              <a:rPr lang="ru-RU" altLang="ru-RU" sz="2400" i="1" smtClean="0">
                <a:latin typeface="Times New Roman" panose="02020603050405020304" pitchFamily="18" charset="0"/>
              </a:rPr>
              <a:t>	- </a:t>
            </a:r>
            <a:r>
              <a:rPr lang="ru-RU" altLang="ru-RU" sz="2400" b="1" i="1" smtClean="0">
                <a:latin typeface="Times New Roman" panose="02020603050405020304" pitchFamily="18" charset="0"/>
              </a:rPr>
              <a:t>облегченном</a:t>
            </a:r>
            <a:r>
              <a:rPr lang="ru-RU" altLang="ru-RU" sz="2400" i="1" smtClean="0">
                <a:latin typeface="Times New Roman" panose="02020603050405020304" pitchFamily="18" charset="0"/>
              </a:rPr>
              <a:t>, </a:t>
            </a:r>
            <a:r>
              <a:rPr lang="ru-RU" altLang="ru-RU" sz="2000" smtClean="0">
                <a:latin typeface="Times New Roman" panose="02020603050405020304" pitchFamily="18" charset="0"/>
              </a:rPr>
              <a:t>при котором резервные объекты включены, но работают не на полную нагрузку, т. е. их надежность в резервном состоянии выше, чем в рабочем. Однако отказ элементов возможен.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201612"/>
          </a:xfrm>
        </p:spPr>
        <p:txBody>
          <a:bodyPr/>
          <a:lstStyle/>
          <a:p>
            <a:pPr eaLnBrk="1" hangingPunct="1"/>
            <a:r>
              <a:rPr lang="ru-RU" altLang="ru-RU" sz="1600" smtClean="0">
                <a:latin typeface="Times New Roman" panose="02020603050405020304" pitchFamily="18" charset="0"/>
              </a:rPr>
              <a:t>КРИТЕРИИ НАДЕЖНОСТИ</a:t>
            </a:r>
            <a:r>
              <a:rPr lang="ru-RU" altLang="ru-RU" sz="4000" smtClean="0"/>
              <a:t> </a:t>
            </a:r>
          </a:p>
        </p:txBody>
      </p:sp>
      <p:sp>
        <p:nvSpPr>
          <p:cNvPr id="30723" name="Rectangle 3"/>
          <p:cNvSpPr>
            <a:spLocks noGrp="1" noChangeArrowheads="1"/>
          </p:cNvSpPr>
          <p:nvPr>
            <p:ph type="body" idx="1"/>
          </p:nvPr>
        </p:nvSpPr>
        <p:spPr>
          <a:xfrm>
            <a:off x="0" y="765175"/>
            <a:ext cx="9144000" cy="6092825"/>
          </a:xfrm>
        </p:spPr>
        <p:txBody>
          <a:bodyPr/>
          <a:lstStyle/>
          <a:p>
            <a:pPr eaLnBrk="1" hangingPunct="1">
              <a:buFontTx/>
              <a:buNone/>
            </a:pPr>
            <a:r>
              <a:rPr lang="en-US" altLang="ru-RU" i="1" smtClean="0"/>
              <a:t>	</a:t>
            </a:r>
            <a:r>
              <a:rPr lang="ru-RU" altLang="ru-RU" sz="2400" b="1" smtClean="0">
                <a:latin typeface="Times New Roman" panose="02020603050405020304" pitchFamily="18" charset="0"/>
              </a:rPr>
              <a:t>Критерием</a:t>
            </a:r>
            <a:r>
              <a:rPr lang="ru-RU" altLang="ru-RU" sz="2400" smtClean="0">
                <a:latin typeface="Times New Roman" panose="02020603050405020304" pitchFamily="18" charset="0"/>
              </a:rPr>
              <a:t> называется признак (мерило), по которому оценивается надежность. Например, вероятность безотказной работы </a:t>
            </a:r>
            <a:r>
              <a:rPr lang="en-US" altLang="ru-RU" sz="2400" smtClean="0">
                <a:latin typeface="Times New Roman" panose="02020603050405020304" pitchFamily="18" charset="0"/>
              </a:rPr>
              <a:t>P</a:t>
            </a:r>
            <a:r>
              <a:rPr lang="ru-RU" altLang="ru-RU" sz="2400" smtClean="0">
                <a:latin typeface="Times New Roman" panose="02020603050405020304" pitchFamily="18" charset="0"/>
              </a:rPr>
              <a:t>(</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 интенсивность отказов </a:t>
            </a:r>
            <a:r>
              <a:rPr lang="el-GR" altLang="ru-RU" sz="2400" smtClean="0">
                <a:latin typeface="Times New Roman" panose="02020603050405020304" pitchFamily="18" charset="0"/>
                <a:cs typeface="Arial" panose="020B0604020202020204" pitchFamily="34" charset="0"/>
              </a:rPr>
              <a:t>λ</a:t>
            </a:r>
            <a:r>
              <a:rPr lang="ru-RU" altLang="ru-RU" sz="2400" smtClean="0">
                <a:latin typeface="Times New Roman" panose="02020603050405020304" pitchFamily="18" charset="0"/>
                <a:cs typeface="Arial" panose="020B0604020202020204" pitchFamily="34" charset="0"/>
              </a:rPr>
              <a:t> (</a:t>
            </a:r>
            <a:r>
              <a:rPr lang="en-US" altLang="ru-RU" sz="2400" smtClean="0">
                <a:latin typeface="Times New Roman" panose="02020603050405020304" pitchFamily="18" charset="0"/>
                <a:cs typeface="Arial" panose="020B0604020202020204" pitchFamily="34" charset="0"/>
              </a:rPr>
              <a:t>t)</a:t>
            </a:r>
            <a:r>
              <a:rPr lang="ru-RU" altLang="ru-RU" sz="2400" smtClean="0">
                <a:latin typeface="Times New Roman" panose="02020603050405020304" pitchFamily="18" charset="0"/>
              </a:rPr>
              <a:t>, средняя наработка на отказ Т .</a:t>
            </a:r>
            <a:endParaRPr lang="en-US" altLang="ru-RU" sz="2400" smtClean="0">
              <a:latin typeface="Times New Roman" panose="02020603050405020304" pitchFamily="18" charset="0"/>
            </a:endParaRPr>
          </a:p>
          <a:p>
            <a:pPr eaLnBrk="1" hangingPunct="1">
              <a:buFontTx/>
              <a:buNone/>
            </a:pPr>
            <a:r>
              <a:rPr lang="en-US" altLang="ru-RU" sz="2400" smtClean="0">
                <a:latin typeface="Times New Roman" panose="02020603050405020304" pitchFamily="18" charset="0"/>
              </a:rPr>
              <a:t>	</a:t>
            </a:r>
            <a:r>
              <a:rPr lang="ru-RU" altLang="ru-RU" sz="2400" b="1" smtClean="0">
                <a:latin typeface="Times New Roman" panose="02020603050405020304" pitchFamily="18" charset="0"/>
              </a:rPr>
              <a:t>Показателем</a:t>
            </a:r>
            <a:r>
              <a:rPr lang="ru-RU" altLang="ru-RU" sz="2400" smtClean="0">
                <a:latin typeface="Times New Roman" panose="02020603050405020304" pitchFamily="18" charset="0"/>
              </a:rPr>
              <a:t> надежности называется численное значение критерия. </a:t>
            </a:r>
          </a:p>
          <a:p>
            <a:pPr eaLnBrk="1" hangingPunct="1">
              <a:buFontTx/>
              <a:buNone/>
            </a:pPr>
            <a:r>
              <a:rPr lang="ru-RU" altLang="ru-RU" sz="2400" smtClean="0">
                <a:latin typeface="Times New Roman" panose="02020603050405020304" pitchFamily="18" charset="0"/>
              </a:rPr>
              <a:t>	Надежность является сложным физическим свойством, поэтому не существует одного обобщающего критерия и показателя.</a:t>
            </a:r>
          </a:p>
          <a:p>
            <a:pPr eaLnBrk="1" hangingPunct="1">
              <a:buFontTx/>
              <a:buNone/>
            </a:pPr>
            <a:r>
              <a:rPr lang="ru-RU" altLang="ru-RU" sz="2400" smtClean="0">
                <a:latin typeface="Times New Roman" panose="02020603050405020304" pitchFamily="18" charset="0"/>
              </a:rPr>
              <a:t>	Только семейство критериев позволяет оценить надежность сложных технических систем.</a:t>
            </a:r>
          </a:p>
          <a:p>
            <a:pPr eaLnBrk="1" hangingPunct="1">
              <a:buFontTx/>
              <a:buNone/>
            </a:pPr>
            <a:endParaRPr lang="ru-RU" altLang="ru-RU" sz="2400" smtClean="0">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Критерии надежности невосстанавливаемых элементов</a:t>
            </a:r>
          </a:p>
        </p:txBody>
      </p:sp>
      <p:sp>
        <p:nvSpPr>
          <p:cNvPr id="31747" name="Rectangle 3"/>
          <p:cNvSpPr>
            <a:spLocks noGrp="1" noChangeArrowheads="1"/>
          </p:cNvSpPr>
          <p:nvPr>
            <p:ph type="body" idx="1"/>
          </p:nvPr>
        </p:nvSpPr>
        <p:spPr>
          <a:xfrm>
            <a:off x="0" y="692150"/>
            <a:ext cx="9144000" cy="6165850"/>
          </a:xfrm>
        </p:spPr>
        <p:txBody>
          <a:bodyPr/>
          <a:lstStyle/>
          <a:p>
            <a:pPr eaLnBrk="1" hangingPunct="1">
              <a:lnSpc>
                <a:spcPct val="80000"/>
              </a:lnSpc>
              <a:buFontTx/>
              <a:buNone/>
            </a:pPr>
            <a:r>
              <a:rPr lang="ru-RU" altLang="ru-RU" sz="1600" smtClean="0">
                <a:latin typeface="Times New Roman" panose="02020603050405020304" pitchFamily="18" charset="0"/>
              </a:rPr>
              <a:t>	</a:t>
            </a:r>
            <a:r>
              <a:rPr lang="ru-RU" altLang="ru-RU" sz="2000" smtClean="0">
                <a:latin typeface="Times New Roman" panose="02020603050405020304" pitchFamily="18" charset="0"/>
              </a:rPr>
              <a:t>Невосстанавливаемые элементы работают до первого отказа.</a:t>
            </a:r>
          </a:p>
          <a:p>
            <a:pPr algn="just" eaLnBrk="1" hangingPunct="1">
              <a:lnSpc>
                <a:spcPct val="80000"/>
              </a:lnSpc>
              <a:buFontTx/>
              <a:buNone/>
            </a:pPr>
            <a:r>
              <a:rPr lang="ru-RU" altLang="ru-RU" sz="2000" smtClean="0">
                <a:latin typeface="Times New Roman" panose="02020603050405020304" pitchFamily="18" charset="0"/>
              </a:rPr>
              <a:t>	Длительность безотказной работы </a:t>
            </a:r>
            <a:r>
              <a:rPr lang="en-US" altLang="ru-RU" sz="2000" smtClean="0">
                <a:latin typeface="Times New Roman" panose="02020603050405020304" pitchFamily="18" charset="0"/>
              </a:rPr>
              <a:t>J –</a:t>
            </a:r>
            <a:r>
              <a:rPr lang="ru-RU" altLang="ru-RU" sz="2000" smtClean="0">
                <a:latin typeface="Times New Roman" panose="02020603050405020304" pitchFamily="18" charset="0"/>
              </a:rPr>
              <a:t>го элемента есть наработка </a:t>
            </a:r>
            <a:r>
              <a:rPr lang="en-US" altLang="ru-RU" sz="2000" smtClean="0">
                <a:latin typeface="Times New Roman" panose="02020603050405020304" pitchFamily="18" charset="0"/>
              </a:rPr>
              <a:t>t</a:t>
            </a:r>
            <a:r>
              <a:rPr lang="en-US" altLang="ru-RU" sz="2000" baseline="-10000" smtClean="0">
                <a:latin typeface="Times New Roman" panose="02020603050405020304" pitchFamily="18" charset="0"/>
              </a:rPr>
              <a:t>j </a:t>
            </a:r>
            <a:r>
              <a:rPr lang="ru-RU" altLang="ru-RU" sz="2000" baseline="-10000" smtClean="0">
                <a:latin typeface="Times New Roman" panose="02020603050405020304" pitchFamily="18" charset="0"/>
              </a:rPr>
              <a:t> </a:t>
            </a:r>
            <a:r>
              <a:rPr lang="ru-RU" altLang="ru-RU" sz="2000" smtClean="0">
                <a:latin typeface="Times New Roman" panose="02020603050405020304" pitchFamily="18" charset="0"/>
              </a:rPr>
              <a:t>до первого отказа. </a:t>
            </a:r>
          </a:p>
          <a:p>
            <a:pPr algn="just" eaLnBrk="1" hangingPunct="1">
              <a:lnSpc>
                <a:spcPct val="80000"/>
              </a:lnSpc>
              <a:buFontTx/>
              <a:buNone/>
            </a:pPr>
            <a:r>
              <a:rPr lang="ru-RU" altLang="ru-RU" sz="2000" smtClean="0">
                <a:latin typeface="Times New Roman" panose="02020603050405020304" pitchFamily="18" charset="0"/>
              </a:rPr>
              <a:t>	</a:t>
            </a:r>
          </a:p>
          <a:p>
            <a:pPr algn="just" eaLnBrk="1" hangingPunct="1">
              <a:lnSpc>
                <a:spcPct val="80000"/>
              </a:lnSpc>
              <a:buFontTx/>
              <a:buNone/>
            </a:pPr>
            <a:r>
              <a:rPr lang="ru-RU" altLang="ru-RU" sz="2000" smtClean="0">
                <a:latin typeface="Times New Roman" panose="02020603050405020304" pitchFamily="18" charset="0"/>
              </a:rPr>
              <a:t>	В эксперименте над </a:t>
            </a:r>
            <a:r>
              <a:rPr lang="en-US" altLang="ru-RU" sz="2000" smtClean="0">
                <a:latin typeface="Times New Roman" panose="02020603050405020304" pitchFamily="18" charset="0"/>
              </a:rPr>
              <a:t>N </a:t>
            </a:r>
            <a:r>
              <a:rPr lang="ru-RU" altLang="ru-RU" sz="2000" smtClean="0">
                <a:latin typeface="Times New Roman" panose="02020603050405020304" pitchFamily="18" charset="0"/>
              </a:rPr>
              <a:t>одинаковыми элементами к моменту времени </a:t>
            </a:r>
            <a:r>
              <a:rPr lang="en-US" altLang="ru-RU" sz="2000" smtClean="0">
                <a:latin typeface="Times New Roman" panose="02020603050405020304" pitchFamily="18" charset="0"/>
              </a:rPr>
              <a:t>t,</a:t>
            </a:r>
          </a:p>
          <a:p>
            <a:pPr algn="just" eaLnBrk="1" hangingPunct="1">
              <a:lnSpc>
                <a:spcPct val="80000"/>
              </a:lnSpc>
              <a:buFontTx/>
              <a:buNone/>
            </a:pPr>
            <a:r>
              <a:rPr lang="en-US" altLang="ru-RU" sz="2000" smtClean="0">
                <a:latin typeface="Times New Roman" panose="02020603050405020304" pitchFamily="18" charset="0"/>
              </a:rPr>
              <a:t>	0</a:t>
            </a:r>
            <a:r>
              <a:rPr lang="en-US" altLang="ru-RU" sz="2000" smtClean="0">
                <a:latin typeface="Times New Roman" panose="02020603050405020304" pitchFamily="18" charset="0"/>
                <a:cs typeface="Times New Roman" panose="02020603050405020304" pitchFamily="18" charset="0"/>
              </a:rPr>
              <a:t>&lt;t≤t </a:t>
            </a:r>
            <a:r>
              <a:rPr lang="en-US" altLang="ru-RU" sz="2000" baseline="-20000" smtClean="0">
                <a:latin typeface="Times New Roman" panose="02020603050405020304" pitchFamily="18" charset="0"/>
                <a:cs typeface="Times New Roman" panose="02020603050405020304" pitchFamily="18" charset="0"/>
              </a:rPr>
              <a:t>m </a:t>
            </a:r>
            <a:r>
              <a:rPr lang="en-US" altLang="ru-RU" sz="2000" smtClean="0">
                <a:latin typeface="Times New Roman" panose="02020603050405020304" pitchFamily="18" charset="0"/>
                <a:cs typeface="Times New Roman" panose="02020603050405020304" pitchFamily="18" charset="0"/>
              </a:rPr>
              <a:t>, </a:t>
            </a:r>
            <a:r>
              <a:rPr lang="ru-RU" altLang="ru-RU" sz="2000" smtClean="0">
                <a:latin typeface="Times New Roman" panose="02020603050405020304" pitchFamily="18" charset="0"/>
                <a:cs typeface="Times New Roman" panose="02020603050405020304" pitchFamily="18" charset="0"/>
              </a:rPr>
              <a:t>получены:</a:t>
            </a:r>
          </a:p>
          <a:p>
            <a:pPr algn="just" eaLnBrk="1" hangingPunct="1">
              <a:lnSpc>
                <a:spcPct val="80000"/>
              </a:lnSpc>
              <a:buFontTx/>
              <a:buNone/>
            </a:pPr>
            <a:r>
              <a:rPr lang="ru-RU" altLang="ru-RU" sz="2000" smtClean="0">
                <a:latin typeface="Times New Roman" panose="02020603050405020304" pitchFamily="18" charset="0"/>
                <a:cs typeface="Times New Roman" panose="02020603050405020304" pitchFamily="18" charset="0"/>
              </a:rPr>
              <a:t>	 </a:t>
            </a:r>
            <a:r>
              <a:rPr lang="en-US" altLang="ru-RU" sz="2000" smtClean="0">
                <a:latin typeface="Times New Roman" panose="02020603050405020304" pitchFamily="18" charset="0"/>
              </a:rPr>
              <a:t>N</a:t>
            </a:r>
            <a:r>
              <a:rPr lang="ru-RU" altLang="ru-RU" sz="2000" smtClean="0">
                <a:latin typeface="Times New Roman" panose="02020603050405020304" pitchFamily="18" charset="0"/>
              </a:rPr>
              <a:t>(</a:t>
            </a:r>
            <a:r>
              <a:rPr lang="en-US" altLang="ru-RU" sz="2000" smtClean="0">
                <a:latin typeface="Times New Roman" panose="02020603050405020304" pitchFamily="18" charset="0"/>
              </a:rPr>
              <a:t>t</a:t>
            </a:r>
            <a:r>
              <a:rPr lang="ru-RU" altLang="ru-RU" sz="2000" smtClean="0">
                <a:latin typeface="Times New Roman" panose="02020603050405020304" pitchFamily="18" charset="0"/>
              </a:rPr>
              <a:t>) – число исправных элементов;</a:t>
            </a:r>
          </a:p>
          <a:p>
            <a:pPr algn="just" eaLnBrk="1" hangingPunct="1">
              <a:lnSpc>
                <a:spcPct val="80000"/>
              </a:lnSpc>
              <a:buFontTx/>
              <a:buNone/>
            </a:pPr>
            <a:r>
              <a:rPr lang="ru-RU" altLang="ru-RU" sz="2000" smtClean="0">
                <a:latin typeface="Times New Roman" panose="02020603050405020304" pitchFamily="18" charset="0"/>
              </a:rPr>
              <a:t>	</a:t>
            </a:r>
            <a:r>
              <a:rPr lang="en-US" altLang="ru-RU" sz="2000" smtClean="0">
                <a:latin typeface="Times New Roman" panose="02020603050405020304" pitchFamily="18" charset="0"/>
              </a:rPr>
              <a:t>N – N(t) – </a:t>
            </a:r>
            <a:r>
              <a:rPr lang="ru-RU" altLang="ru-RU" sz="2000" smtClean="0">
                <a:latin typeface="Times New Roman" panose="02020603050405020304" pitchFamily="18" charset="0"/>
              </a:rPr>
              <a:t>число отказавших элементов;</a:t>
            </a:r>
          </a:p>
          <a:p>
            <a:pPr algn="just" eaLnBrk="1" hangingPunct="1">
              <a:lnSpc>
                <a:spcPct val="80000"/>
              </a:lnSpc>
              <a:buFontTx/>
              <a:buNone/>
            </a:pPr>
            <a:r>
              <a:rPr lang="ru-RU" altLang="ru-RU" sz="2000" smtClean="0">
                <a:latin typeface="Times New Roman" panose="02020603050405020304" pitchFamily="18" charset="0"/>
              </a:rPr>
              <a:t>	</a:t>
            </a:r>
            <a:r>
              <a:rPr lang="el-GR" altLang="ru-RU" sz="2000" smtClean="0">
                <a:latin typeface="Times New Roman" panose="02020603050405020304" pitchFamily="18" charset="0"/>
              </a:rPr>
              <a:t>Δ</a:t>
            </a:r>
            <a:r>
              <a:rPr lang="en-US" altLang="ru-RU" sz="2000" smtClean="0">
                <a:latin typeface="Times New Roman" panose="02020603050405020304" pitchFamily="18" charset="0"/>
              </a:rPr>
              <a:t>N – </a:t>
            </a:r>
            <a:r>
              <a:rPr lang="ru-RU" altLang="ru-RU" sz="2000" smtClean="0">
                <a:latin typeface="Times New Roman" panose="02020603050405020304" pitchFamily="18" charset="0"/>
              </a:rPr>
              <a:t>число отказов на малых отрезках времени </a:t>
            </a:r>
            <a:r>
              <a:rPr lang="el-GR" altLang="ru-RU" sz="2000" smtClean="0">
                <a:latin typeface="Times New Roman" panose="02020603050405020304" pitchFamily="18" charset="0"/>
              </a:rPr>
              <a:t>Δ</a:t>
            </a:r>
            <a:r>
              <a:rPr lang="en-US" altLang="ru-RU" sz="2000" smtClean="0">
                <a:latin typeface="Times New Roman" panose="02020603050405020304" pitchFamily="18" charset="0"/>
              </a:rPr>
              <a:t>t, </a:t>
            </a:r>
            <a:r>
              <a:rPr lang="ru-RU" altLang="ru-RU" sz="2000" smtClean="0">
                <a:latin typeface="Times New Roman" panose="02020603050405020304" pitchFamily="18" charset="0"/>
              </a:rPr>
              <a:t>расположенных на </a:t>
            </a:r>
            <a:r>
              <a:rPr lang="en-US" altLang="ru-RU" sz="2000" smtClean="0">
                <a:latin typeface="Times New Roman" panose="02020603050405020304" pitchFamily="18" charset="0"/>
              </a:rPr>
              <a:t>[0, </a:t>
            </a:r>
            <a:r>
              <a:rPr lang="en-US" altLang="ru-RU" sz="2000" smtClean="0">
                <a:latin typeface="Times New Roman" panose="02020603050405020304" pitchFamily="18" charset="0"/>
                <a:cs typeface="Times New Roman" panose="02020603050405020304" pitchFamily="18" charset="0"/>
              </a:rPr>
              <a:t>t </a:t>
            </a:r>
            <a:r>
              <a:rPr lang="en-US" altLang="ru-RU" sz="2000" baseline="-20000" smtClean="0">
                <a:latin typeface="Times New Roman" panose="02020603050405020304" pitchFamily="18" charset="0"/>
                <a:cs typeface="Times New Roman" panose="02020603050405020304" pitchFamily="18" charset="0"/>
              </a:rPr>
              <a:t>m </a:t>
            </a:r>
            <a:r>
              <a:rPr lang="en-US" altLang="ru-RU" sz="2000" smtClean="0">
                <a:latin typeface="Times New Roman" panose="02020603050405020304" pitchFamily="18" charset="0"/>
                <a:cs typeface="Times New Roman" panose="02020603050405020304" pitchFamily="18" charset="0"/>
              </a:rPr>
              <a:t>]</a:t>
            </a:r>
            <a:r>
              <a:rPr lang="ru-RU" altLang="ru-RU" sz="2000" smtClean="0">
                <a:latin typeface="Times New Roman" panose="02020603050405020304" pitchFamily="18" charset="0"/>
                <a:cs typeface="Times New Roman" panose="02020603050405020304" pitchFamily="18" charset="0"/>
              </a:rPr>
              <a:t>;</a:t>
            </a:r>
          </a:p>
          <a:p>
            <a:pPr algn="just" eaLnBrk="1" hangingPunct="1">
              <a:lnSpc>
                <a:spcPct val="80000"/>
              </a:lnSpc>
              <a:buFontTx/>
              <a:buNone/>
            </a:pPr>
            <a:r>
              <a:rPr lang="ru-RU" altLang="ru-RU" sz="2000" smtClean="0">
                <a:latin typeface="Times New Roman" panose="02020603050405020304" pitchFamily="18" charset="0"/>
                <a:cs typeface="Times New Roman" panose="02020603050405020304" pitchFamily="18" charset="0"/>
              </a:rPr>
              <a:t>	 </a:t>
            </a:r>
            <a:r>
              <a:rPr lang="en-US" altLang="ru-RU" sz="2000" smtClean="0">
                <a:latin typeface="Times New Roman" panose="02020603050405020304" pitchFamily="18" charset="0"/>
                <a:cs typeface="Times New Roman" panose="02020603050405020304" pitchFamily="18" charset="0"/>
              </a:rPr>
              <a:t>t </a:t>
            </a:r>
            <a:r>
              <a:rPr lang="en-US" altLang="ru-RU" sz="2000" baseline="-20000" smtClean="0">
                <a:latin typeface="Times New Roman" panose="02020603050405020304" pitchFamily="18" charset="0"/>
                <a:cs typeface="Times New Roman" panose="02020603050405020304" pitchFamily="18" charset="0"/>
              </a:rPr>
              <a:t>m </a:t>
            </a:r>
            <a:r>
              <a:rPr lang="ru-RU" altLang="ru-RU" sz="2000" smtClean="0">
                <a:latin typeface="Times New Roman" panose="02020603050405020304" pitchFamily="18" charset="0"/>
                <a:cs typeface="Times New Roman" panose="02020603050405020304" pitchFamily="18" charset="0"/>
              </a:rPr>
              <a:t>– длительность эксперимента, завершающегося при отказе всех </a:t>
            </a:r>
            <a:r>
              <a:rPr lang="en-US" altLang="ru-RU" sz="2000" smtClean="0">
                <a:latin typeface="Times New Roman" panose="02020603050405020304" pitchFamily="18" charset="0"/>
              </a:rPr>
              <a:t>N</a:t>
            </a:r>
            <a:r>
              <a:rPr lang="ru-RU" altLang="ru-RU" sz="2000" smtClean="0">
                <a:latin typeface="Times New Roman" panose="02020603050405020304" pitchFamily="18" charset="0"/>
                <a:cs typeface="Times New Roman" panose="02020603050405020304" pitchFamily="18" charset="0"/>
              </a:rPr>
              <a:t> элементов</a:t>
            </a:r>
          </a:p>
          <a:p>
            <a:pPr algn="just" eaLnBrk="1" hangingPunct="1">
              <a:lnSpc>
                <a:spcPct val="80000"/>
              </a:lnSpc>
              <a:buFontTx/>
              <a:buNone/>
            </a:pPr>
            <a:endParaRPr lang="ru-RU" altLang="ru-RU" sz="2000" smtClean="0">
              <a:latin typeface="Times New Roman" panose="02020603050405020304" pitchFamily="18" charset="0"/>
              <a:cs typeface="Times New Roman" panose="02020603050405020304" pitchFamily="18" charset="0"/>
            </a:endParaRPr>
          </a:p>
          <a:p>
            <a:pPr algn="just" eaLnBrk="1" hangingPunct="1">
              <a:lnSpc>
                <a:spcPct val="80000"/>
              </a:lnSpc>
              <a:buFontTx/>
              <a:buNone/>
            </a:pPr>
            <a:r>
              <a:rPr lang="ru-RU" altLang="ru-RU" sz="2200" smtClean="0">
                <a:latin typeface="Times New Roman" panose="02020603050405020304" pitchFamily="18" charset="0"/>
                <a:cs typeface="Times New Roman" panose="02020603050405020304" pitchFamily="18" charset="0"/>
              </a:rPr>
              <a:t>			</a:t>
            </a:r>
            <a:r>
              <a:rPr lang="ru-RU" altLang="ru-RU" sz="2200" b="1" smtClean="0">
                <a:latin typeface="Times New Roman" panose="02020603050405020304" pitchFamily="18" charset="0"/>
                <a:cs typeface="Times New Roman" panose="02020603050405020304" pitchFamily="18" charset="0"/>
              </a:rPr>
              <a:t>Функция ненадежности элемента</a:t>
            </a:r>
            <a:endParaRPr lang="el-GR" altLang="ru-RU" sz="2200" b="1" smtClean="0">
              <a:latin typeface="Times New Roman" panose="02020603050405020304" pitchFamily="18" charset="0"/>
              <a:cs typeface="Times New Roman" panose="02020603050405020304" pitchFamily="18" charset="0"/>
            </a:endParaRPr>
          </a:p>
          <a:p>
            <a:pPr algn="just" eaLnBrk="1" hangingPunct="1">
              <a:lnSpc>
                <a:spcPct val="60000"/>
              </a:lnSpc>
              <a:buFontTx/>
              <a:buNone/>
            </a:pPr>
            <a:r>
              <a:rPr lang="en-US" altLang="ru-RU" sz="2200" b="1" smtClean="0">
                <a:latin typeface="Times New Roman" panose="02020603050405020304" pitchFamily="18" charset="0"/>
              </a:rPr>
              <a:t>	^</a:t>
            </a:r>
            <a:endParaRPr lang="ru-RU" altLang="ru-RU" sz="2200" b="1" smtClean="0">
              <a:latin typeface="Times New Roman" panose="02020603050405020304" pitchFamily="18" charset="0"/>
            </a:endParaRPr>
          </a:p>
          <a:p>
            <a:pPr eaLnBrk="1" hangingPunct="1">
              <a:lnSpc>
                <a:spcPct val="60000"/>
              </a:lnSpc>
              <a:buFontTx/>
              <a:buNone/>
            </a:pPr>
            <a:r>
              <a:rPr lang="en-US" altLang="ru-RU" sz="2200" smtClean="0">
                <a:latin typeface="Times New Roman" panose="02020603050405020304" pitchFamily="18" charset="0"/>
              </a:rPr>
              <a:t>	Q(t) = [N-N(t)] / N = 1 – N(t)/N –</a:t>
            </a:r>
            <a:r>
              <a:rPr lang="ru-RU" altLang="ru-RU" sz="2200" smtClean="0">
                <a:latin typeface="Times New Roman" panose="02020603050405020304" pitchFamily="18" charset="0"/>
              </a:rPr>
              <a:t> </a:t>
            </a:r>
            <a:r>
              <a:rPr lang="ru-RU" altLang="ru-RU" sz="2000" smtClean="0">
                <a:latin typeface="Times New Roman" panose="02020603050405020304" pitchFamily="18" charset="0"/>
              </a:rPr>
              <a:t>статистическая функция распределения отказов.</a:t>
            </a:r>
            <a:endParaRPr lang="en-US" altLang="ru-RU" sz="2000" smtClean="0">
              <a:latin typeface="Times New Roman" panose="02020603050405020304" pitchFamily="18" charset="0"/>
            </a:endParaRPr>
          </a:p>
          <a:p>
            <a:pPr eaLnBrk="1" hangingPunct="1">
              <a:lnSpc>
                <a:spcPct val="80000"/>
              </a:lnSpc>
              <a:buFontTx/>
              <a:buNone/>
            </a:pPr>
            <a:r>
              <a:rPr lang="en-US" altLang="ru-RU" sz="2200" smtClean="0">
                <a:latin typeface="Times New Roman" panose="02020603050405020304" pitchFamily="18" charset="0"/>
              </a:rPr>
              <a:t>	</a:t>
            </a:r>
            <a:r>
              <a:rPr lang="ru-RU" altLang="ru-RU" sz="2000" smtClean="0">
                <a:latin typeface="Times New Roman" panose="02020603050405020304" pitchFamily="18" charset="0"/>
              </a:rPr>
              <a:t>Доля или частота отказавших к моменту </a:t>
            </a:r>
            <a:r>
              <a:rPr lang="en-US" altLang="ru-RU" sz="2000" smtClean="0">
                <a:latin typeface="Times New Roman" panose="02020603050405020304" pitchFamily="18" charset="0"/>
              </a:rPr>
              <a:t>t</a:t>
            </a:r>
            <a:r>
              <a:rPr lang="ru-RU" altLang="ru-RU" sz="2000" smtClean="0">
                <a:latin typeface="Times New Roman" panose="02020603050405020304" pitchFamily="18" charset="0"/>
              </a:rPr>
              <a:t> элементов от общего их числа</a:t>
            </a:r>
            <a:r>
              <a:rPr lang="ru-RU" altLang="ru-RU" sz="2200" smtClean="0">
                <a:latin typeface="Times New Roman" panose="02020603050405020304" pitchFamily="18" charset="0"/>
              </a:rPr>
              <a:t> </a:t>
            </a:r>
            <a:r>
              <a:rPr lang="en-US" altLang="ru-RU" sz="2200" smtClean="0">
                <a:latin typeface="Times New Roman" panose="02020603050405020304" pitchFamily="18" charset="0"/>
              </a:rPr>
              <a:t>N</a:t>
            </a:r>
            <a:endParaRPr lang="ru-RU" altLang="ru-RU" sz="2200" smtClean="0">
              <a:latin typeface="Times New Roman" panose="02020603050405020304" pitchFamily="18" charset="0"/>
            </a:endParaRPr>
          </a:p>
          <a:p>
            <a:pPr eaLnBrk="1" hangingPunct="1">
              <a:lnSpc>
                <a:spcPct val="80000"/>
              </a:lnSpc>
              <a:buFontTx/>
              <a:buNone/>
            </a:pPr>
            <a:endParaRPr lang="ru-RU" altLang="ru-RU" sz="1000" smtClean="0">
              <a:latin typeface="Times New Roman" panose="02020603050405020304" pitchFamily="18" charset="0"/>
            </a:endParaRPr>
          </a:p>
          <a:p>
            <a:pPr eaLnBrk="1" hangingPunct="1">
              <a:lnSpc>
                <a:spcPct val="80000"/>
              </a:lnSpc>
              <a:buFontTx/>
              <a:buNone/>
            </a:pPr>
            <a:r>
              <a:rPr lang="ru-RU" altLang="ru-RU" sz="160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7787"/>
          </a:xfrm>
        </p:spPr>
        <p:txBody>
          <a:bodyPr/>
          <a:lstStyle/>
          <a:p>
            <a:pPr eaLnBrk="1" hangingPunct="1"/>
            <a:r>
              <a:rPr lang="ru-RU" altLang="ru-RU" sz="1600" smtClean="0"/>
              <a:t>ТЕОРИЯ НАДЕЖНОСТИ</a:t>
            </a:r>
          </a:p>
        </p:txBody>
      </p:sp>
      <p:sp>
        <p:nvSpPr>
          <p:cNvPr id="5123" name="Rectangle 3"/>
          <p:cNvSpPr>
            <a:spLocks noGrp="1" noChangeArrowheads="1"/>
          </p:cNvSpPr>
          <p:nvPr>
            <p:ph type="body" idx="1"/>
          </p:nvPr>
        </p:nvSpPr>
        <p:spPr>
          <a:xfrm>
            <a:off x="468313" y="476250"/>
            <a:ext cx="8496300" cy="6381750"/>
          </a:xfrm>
        </p:spPr>
        <p:txBody>
          <a:bodyPr/>
          <a:lstStyle/>
          <a:p>
            <a:pPr algn="just" eaLnBrk="1" hangingPunct="1">
              <a:lnSpc>
                <a:spcPct val="80000"/>
              </a:lnSpc>
              <a:buFontTx/>
              <a:buNone/>
            </a:pPr>
            <a:r>
              <a:rPr lang="ru-RU" altLang="ru-RU" sz="2400" b="1" smtClean="0">
                <a:latin typeface="Times New Roman" panose="02020603050405020304" pitchFamily="18" charset="0"/>
              </a:rPr>
              <a:t>	Процессы, протекающие в сложных технических системах, в смысле их надежности, закономерны и не зависят от вида техники.</a:t>
            </a:r>
            <a:r>
              <a:rPr lang="ru-RU" altLang="ru-RU" sz="2400" smtClean="0">
                <a:latin typeface="Times New Roman" panose="02020603050405020304" pitchFamily="18" charset="0"/>
              </a:rPr>
              <a:t> </a:t>
            </a:r>
          </a:p>
          <a:p>
            <a:pPr algn="just" eaLnBrk="1" hangingPunct="1">
              <a:lnSpc>
                <a:spcPct val="80000"/>
              </a:lnSpc>
              <a:buFontTx/>
              <a:buNone/>
            </a:pPr>
            <a:r>
              <a:rPr lang="ru-RU" altLang="ru-RU" sz="2000" smtClean="0">
                <a:latin typeface="Times New Roman" panose="02020603050405020304" pitchFamily="18" charset="0"/>
              </a:rPr>
              <a:t>	Разработанные в теории надежности методы анализа, синтеза, способы повышения надежности и научные методы эксплуатации техники являются общими для любых технических систем.</a:t>
            </a:r>
          </a:p>
          <a:p>
            <a:pPr algn="just" eaLnBrk="1" hangingPunct="1">
              <a:lnSpc>
                <a:spcPct val="80000"/>
              </a:lnSpc>
              <a:buFontTx/>
              <a:buNone/>
            </a:pPr>
            <a:endParaRPr lang="ru-RU" altLang="ru-RU" sz="2000" smtClean="0">
              <a:latin typeface="Times New Roman" panose="02020603050405020304" pitchFamily="18" charset="0"/>
            </a:endParaRPr>
          </a:p>
          <a:p>
            <a:pPr algn="just" eaLnBrk="1" hangingPunct="1">
              <a:lnSpc>
                <a:spcPct val="80000"/>
              </a:lnSpc>
              <a:buFontTx/>
              <a:buNone/>
            </a:pPr>
            <a:r>
              <a:rPr lang="ru-RU" altLang="ru-RU" sz="2000" smtClean="0">
                <a:latin typeface="Times New Roman" panose="02020603050405020304" pitchFamily="18" charset="0"/>
              </a:rPr>
              <a:t> 	</a:t>
            </a:r>
            <a:r>
              <a:rPr lang="ru-RU" altLang="ru-RU" sz="2400" b="1" smtClean="0">
                <a:latin typeface="Times New Roman" panose="02020603050405020304" pitchFamily="18" charset="0"/>
              </a:rPr>
              <a:t>Технические системы с позиции надежности — это объект системного анализа.</a:t>
            </a:r>
          </a:p>
          <a:p>
            <a:pPr algn="just" eaLnBrk="1" hangingPunct="1">
              <a:lnSpc>
                <a:spcPct val="80000"/>
              </a:lnSpc>
              <a:buFontTx/>
              <a:buNone/>
            </a:pPr>
            <a:r>
              <a:rPr lang="ru-RU" altLang="ru-RU" sz="2000" smtClean="0">
                <a:latin typeface="Times New Roman" panose="02020603050405020304" pitchFamily="18" charset="0"/>
              </a:rPr>
              <a:t>	Надежность технических систем зависит от многих факторов; критерии и показатели надежности устанавливаются в зависимости от вида технических систем и их применения; обеспечение надежности в процессе эксплуатации определяется системой обслуживания, квалификацией обслуживающего персонала, экономическими соображениями. </a:t>
            </a:r>
          </a:p>
          <a:p>
            <a:pPr algn="just" eaLnBrk="1" hangingPunct="1">
              <a:lnSpc>
                <a:spcPct val="80000"/>
              </a:lnSpc>
              <a:buFontTx/>
              <a:buNone/>
            </a:pPr>
            <a:endParaRPr lang="ru-RU" altLang="ru-RU" sz="2000" smtClean="0">
              <a:latin typeface="Times New Roman" panose="02020603050405020304" pitchFamily="18" charset="0"/>
            </a:endParaRPr>
          </a:p>
          <a:p>
            <a:pPr algn="just" eaLnBrk="1" hangingPunct="1">
              <a:lnSpc>
                <a:spcPct val="80000"/>
              </a:lnSpc>
              <a:buFontTx/>
              <a:buNone/>
            </a:pPr>
            <a:r>
              <a:rPr lang="ru-RU" altLang="ru-RU" sz="2400" b="1" i="1" smtClean="0">
                <a:latin typeface="Times New Roman" panose="02020603050405020304" pitchFamily="18" charset="0"/>
              </a:rPr>
              <a:t>	Надежностью</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называется свойство технического объекта сохранять свой характеристики (параметры) в определенных пределах при данных условиях эксплуатации.</a:t>
            </a:r>
          </a:p>
          <a:p>
            <a:pPr algn="just" eaLnBrk="1" hangingPunct="1">
              <a:lnSpc>
                <a:spcPct val="80000"/>
              </a:lnSpc>
              <a:buFontTx/>
              <a:buNone/>
            </a:pPr>
            <a:r>
              <a:rPr lang="ru-RU" altLang="ru-RU" sz="2000" smtClean="0">
                <a:latin typeface="Times New Roman" panose="02020603050405020304" pitchFamily="18" charset="0"/>
              </a:rPr>
              <a:t>	Надежность — понятие объективное, независимое от нашего сознания.</a:t>
            </a:r>
          </a:p>
          <a:p>
            <a:pPr algn="just" eaLnBrk="1" hangingPunct="1">
              <a:lnSpc>
                <a:spcPct val="80000"/>
              </a:lnSpc>
              <a:buFontTx/>
              <a:buNone/>
            </a:pPr>
            <a:endParaRPr lang="ru-RU" altLang="ru-RU" sz="2000" smtClean="0">
              <a:latin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750" y="188913"/>
            <a:ext cx="8229600" cy="1655762"/>
          </a:xfrm>
        </p:spPr>
        <p:txBody>
          <a:bodyPr/>
          <a:lstStyle/>
          <a:p>
            <a:pPr algn="just" eaLnBrk="1" hangingPunct="1">
              <a:lnSpc>
                <a:spcPct val="80000"/>
              </a:lnSpc>
            </a:pPr>
            <a:r>
              <a:rPr lang="ru-RU" altLang="ru-RU" sz="1800" smtClean="0">
                <a:latin typeface="Times New Roman" panose="02020603050405020304" pitchFamily="18" charset="0"/>
              </a:rPr>
              <a:t>Критерии надежности невосстанавливаемых элементов</a:t>
            </a:r>
            <a:r>
              <a:rPr lang="en-US" altLang="ru-RU" sz="1800" smtClean="0">
                <a:latin typeface="Times New Roman" panose="02020603050405020304" pitchFamily="18" charset="0"/>
              </a:rPr>
              <a:t/>
            </a:r>
            <a:br>
              <a:rPr lang="en-US" altLang="ru-RU" sz="1800" smtClean="0">
                <a:latin typeface="Times New Roman" panose="02020603050405020304" pitchFamily="18" charset="0"/>
              </a:rPr>
            </a:br>
            <a:r>
              <a:rPr lang="en-US" altLang="ru-RU" sz="1800" smtClean="0">
                <a:latin typeface="Times New Roman" panose="02020603050405020304" pitchFamily="18" charset="0"/>
              </a:rPr>
              <a:t/>
            </a:r>
            <a:br>
              <a:rPr lang="en-US" altLang="ru-RU" sz="1800" smtClean="0">
                <a:latin typeface="Times New Roman" panose="02020603050405020304" pitchFamily="18" charset="0"/>
              </a:rPr>
            </a:br>
            <a:r>
              <a:rPr lang="en-US" altLang="ru-RU" sz="1800" smtClean="0">
                <a:latin typeface="Times New Roman" panose="02020603050405020304" pitchFamily="18" charset="0"/>
              </a:rPr>
              <a:t/>
            </a:r>
            <a:br>
              <a:rPr lang="en-US" altLang="ru-RU" sz="1800" smtClean="0">
                <a:latin typeface="Times New Roman" panose="02020603050405020304" pitchFamily="18" charset="0"/>
              </a:rPr>
            </a:br>
            <a:r>
              <a:rPr lang="ru-RU" altLang="ru-RU" sz="2000" smtClean="0">
                <a:latin typeface="Times New Roman" panose="02020603050405020304" pitchFamily="18" charset="0"/>
              </a:rPr>
              <a:t>Интегральный закон распределения вероятностей отказов элемента до некоторого момента времени </a:t>
            </a:r>
            <a:r>
              <a:rPr lang="en-US" altLang="ru-RU" sz="2000" i="1" smtClean="0">
                <a:latin typeface="Times New Roman" panose="02020603050405020304" pitchFamily="18" charset="0"/>
              </a:rPr>
              <a:t>t</a:t>
            </a:r>
            <a:r>
              <a:rPr lang="ru-RU" altLang="ru-RU" sz="2000" i="1" smtClean="0">
                <a:latin typeface="Times New Roman" panose="02020603050405020304" pitchFamily="18" charset="0"/>
              </a:rPr>
              <a:t> </a:t>
            </a:r>
            <a:r>
              <a:rPr lang="en-US" altLang="ru-RU" sz="2000" b="1" i="1" smtClean="0">
                <a:latin typeface="Times New Roman" panose="02020603050405020304" pitchFamily="18" charset="0"/>
              </a:rPr>
              <a:t>Q(t)=Q</a:t>
            </a:r>
            <a:r>
              <a:rPr lang="en-US" altLang="ru-RU" sz="2000" b="1" smtClean="0">
                <a:latin typeface="Times New Roman" panose="02020603050405020304" pitchFamily="18" charset="0"/>
              </a:rPr>
              <a:t>(T</a:t>
            </a:r>
            <a:r>
              <a:rPr lang="en-US" altLang="ru-RU" sz="2000" b="1" smtClean="0">
                <a:latin typeface="Times New Roman" panose="02020603050405020304" pitchFamily="18" charset="0"/>
                <a:cs typeface="Times New Roman" panose="02020603050405020304" pitchFamily="18" charset="0"/>
              </a:rPr>
              <a:t>&lt;t)- </a:t>
            </a:r>
            <a:r>
              <a:rPr lang="ru-RU" altLang="ru-RU" sz="2000" b="1" smtClean="0">
                <a:latin typeface="Times New Roman" panose="02020603050405020304" pitchFamily="18" charset="0"/>
                <a:cs typeface="Times New Roman" panose="02020603050405020304" pitchFamily="18" charset="0"/>
              </a:rPr>
              <a:t>функция ненадежности элемента</a:t>
            </a:r>
            <a:r>
              <a:rPr lang="en-US" altLang="ru-RU" sz="2000" b="1" smtClean="0">
                <a:latin typeface="Times New Roman" panose="02020603050405020304" pitchFamily="18" charset="0"/>
                <a:cs typeface="Times New Roman" panose="02020603050405020304" pitchFamily="18" charset="0"/>
              </a:rPr>
              <a:t>.</a:t>
            </a:r>
            <a:br>
              <a:rPr lang="en-US" altLang="ru-RU" sz="2000" b="1" smtClean="0">
                <a:latin typeface="Times New Roman" panose="02020603050405020304" pitchFamily="18" charset="0"/>
                <a:cs typeface="Times New Roman" panose="02020603050405020304" pitchFamily="18" charset="0"/>
              </a:rPr>
            </a:br>
            <a:r>
              <a:rPr lang="ru-RU" altLang="ru-RU" sz="2000" smtClean="0">
                <a:latin typeface="Times New Roman" panose="02020603050405020304" pitchFamily="18" charset="0"/>
              </a:rPr>
              <a:t> Вероятность того, что элемент откажет в течение времени </a:t>
            </a:r>
            <a:r>
              <a:rPr lang="en-US" altLang="ru-RU" sz="2000" smtClean="0">
                <a:latin typeface="Times New Roman" panose="02020603050405020304" pitchFamily="18" charset="0"/>
              </a:rPr>
              <a:t>t </a:t>
            </a:r>
            <a:r>
              <a:rPr lang="ru-RU" altLang="ru-RU" sz="2000" smtClean="0">
                <a:latin typeface="Times New Roman" panose="02020603050405020304" pitchFamily="18" charset="0"/>
              </a:rPr>
              <a:t>или что время его работы до отказа меньше времени его функционирования Т</a:t>
            </a:r>
          </a:p>
        </p:txBody>
      </p:sp>
      <p:sp>
        <p:nvSpPr>
          <p:cNvPr id="32771" name="Rectangle 3"/>
          <p:cNvSpPr>
            <a:spLocks noGrp="1" noChangeArrowheads="1"/>
          </p:cNvSpPr>
          <p:nvPr>
            <p:ph type="body" idx="1"/>
          </p:nvPr>
        </p:nvSpPr>
        <p:spPr>
          <a:xfrm>
            <a:off x="0" y="3789363"/>
            <a:ext cx="9144000" cy="3068637"/>
          </a:xfrm>
        </p:spPr>
        <p:txBody>
          <a:bodyPr/>
          <a:lstStyle/>
          <a:p>
            <a:pPr eaLnBrk="1" hangingPunct="1">
              <a:lnSpc>
                <a:spcPct val="80000"/>
              </a:lnSpc>
              <a:buFontTx/>
              <a:buNone/>
            </a:pPr>
            <a:r>
              <a:rPr lang="ru-RU" altLang="ru-RU" smtClean="0"/>
              <a:t>	</a:t>
            </a:r>
            <a:r>
              <a:rPr lang="ru-RU" altLang="ru-RU" sz="2000" smtClean="0">
                <a:latin typeface="Times New Roman" panose="02020603050405020304" pitchFamily="18" charset="0"/>
              </a:rPr>
              <a:t>Функция ненадежности - в общем случае неубывающая непрерывная функция времени </a:t>
            </a:r>
            <a:r>
              <a:rPr lang="en-US" altLang="ru-RU" sz="2000" i="1" smtClean="0">
                <a:latin typeface="Times New Roman" panose="02020603050405020304" pitchFamily="18" charset="0"/>
              </a:rPr>
              <a:t>t</a:t>
            </a:r>
            <a:r>
              <a:rPr lang="ru-RU" altLang="ru-RU" sz="2000" i="1" smtClean="0">
                <a:latin typeface="Times New Roman" panose="02020603050405020304" pitchFamily="18" charset="0"/>
              </a:rPr>
              <a:t>, 0≤ </a:t>
            </a:r>
            <a:r>
              <a:rPr lang="en-US" altLang="ru-RU" sz="2000" i="1" smtClean="0">
                <a:latin typeface="Times New Roman" panose="02020603050405020304" pitchFamily="18" charset="0"/>
              </a:rPr>
              <a:t>t</a:t>
            </a:r>
            <a:r>
              <a:rPr lang="ru-RU" altLang="ru-RU" sz="2000" i="1" smtClean="0">
                <a:latin typeface="Times New Roman" panose="02020603050405020304" pitchFamily="18" charset="0"/>
              </a:rPr>
              <a:t> ≤ ∞.</a:t>
            </a:r>
          </a:p>
          <a:p>
            <a:pPr eaLnBrk="1" hangingPunct="1">
              <a:lnSpc>
                <a:spcPct val="50000"/>
              </a:lnSpc>
              <a:buFontTx/>
              <a:buNone/>
            </a:pPr>
            <a:r>
              <a:rPr lang="ru-RU" altLang="ru-RU" sz="2000" i="1" smtClean="0">
                <a:latin typeface="Times New Roman" panose="02020603050405020304" pitchFamily="18" charset="0"/>
              </a:rPr>
              <a:t>                                                                           </a:t>
            </a:r>
            <a:r>
              <a:rPr lang="en-US" altLang="ru-RU" sz="2000" i="1" smtClean="0">
                <a:latin typeface="Times New Roman" panose="02020603050405020304" pitchFamily="18" charset="0"/>
              </a:rPr>
              <a:t>^</a:t>
            </a:r>
            <a:endParaRPr lang="ru-RU" altLang="ru-RU" sz="2000" i="1" smtClean="0">
              <a:latin typeface="Times New Roman" panose="02020603050405020304" pitchFamily="18" charset="0"/>
            </a:endParaRPr>
          </a:p>
          <a:p>
            <a:pPr eaLnBrk="1" hangingPunct="1">
              <a:lnSpc>
                <a:spcPct val="60000"/>
              </a:lnSpc>
              <a:buFontTx/>
              <a:buNone/>
            </a:pPr>
            <a:r>
              <a:rPr lang="en-US" altLang="ru-RU" sz="2000" i="1" smtClean="0">
                <a:latin typeface="Times New Roman" panose="02020603050405020304" pitchFamily="18" charset="0"/>
              </a:rPr>
              <a:t>      </a:t>
            </a:r>
            <a:r>
              <a:rPr lang="ru-RU" altLang="ru-RU" sz="2000" smtClean="0">
                <a:latin typeface="Times New Roman" panose="02020603050405020304" pitchFamily="18" charset="0"/>
              </a:rPr>
              <a:t>Статистическая функция ненадежности </a:t>
            </a:r>
            <a:r>
              <a:rPr lang="en-US" altLang="ru-RU" sz="2000" smtClean="0">
                <a:latin typeface="Times New Roman" panose="02020603050405020304" pitchFamily="18" charset="0"/>
              </a:rPr>
              <a:t>Q</a:t>
            </a:r>
            <a:r>
              <a:rPr lang="ru-RU" altLang="ru-RU" sz="2000" i="1" smtClean="0">
                <a:latin typeface="Times New Roman" panose="02020603050405020304" pitchFamily="18" charset="0"/>
              </a:rPr>
              <a:t>(</a:t>
            </a:r>
            <a:r>
              <a:rPr lang="en-US" altLang="ru-RU" sz="2000" i="1" smtClean="0">
                <a:latin typeface="Times New Roman" panose="02020603050405020304" pitchFamily="18" charset="0"/>
              </a:rPr>
              <a:t>t</a:t>
            </a:r>
            <a:r>
              <a:rPr lang="ru-RU" altLang="ru-RU" sz="2000" i="1" smtClean="0">
                <a:latin typeface="Times New Roman" panose="02020603050405020304" pitchFamily="18" charset="0"/>
              </a:rPr>
              <a:t>) </a:t>
            </a:r>
            <a:r>
              <a:rPr lang="ru-RU" altLang="ru-RU" sz="2000" smtClean="0">
                <a:latin typeface="Times New Roman" panose="02020603050405020304" pitchFamily="18" charset="0"/>
              </a:rPr>
              <a:t>является кусочно-постоянной неубывающей функцией времени. </a:t>
            </a:r>
            <a:endParaRPr lang="en-US" altLang="ru-RU" sz="2000" smtClean="0">
              <a:latin typeface="Times New Roman" panose="02020603050405020304" pitchFamily="18" charset="0"/>
            </a:endParaRPr>
          </a:p>
          <a:p>
            <a:pPr eaLnBrk="1" hangingPunct="1">
              <a:lnSpc>
                <a:spcPct val="60000"/>
              </a:lnSpc>
              <a:buFontTx/>
              <a:buNone/>
            </a:pPr>
            <a:r>
              <a:rPr lang="en-US" altLang="ru-RU" sz="2000" smtClean="0">
                <a:latin typeface="Times New Roman" panose="02020603050405020304" pitchFamily="18" charset="0"/>
              </a:rPr>
              <a:t>			             ^</a:t>
            </a:r>
          </a:p>
          <a:p>
            <a:pPr eaLnBrk="1" hangingPunct="1">
              <a:lnSpc>
                <a:spcPct val="60000"/>
              </a:lnSpc>
              <a:buFontTx/>
              <a:buNone/>
            </a:pPr>
            <a:r>
              <a:rPr lang="en-US" altLang="ru-RU" sz="2000" smtClean="0">
                <a:latin typeface="Times New Roman" panose="02020603050405020304" pitchFamily="18" charset="0"/>
              </a:rPr>
              <a:t>	Q</a:t>
            </a:r>
            <a:r>
              <a:rPr lang="ru-RU" altLang="ru-RU" sz="2000" smtClean="0">
                <a:latin typeface="Times New Roman" panose="02020603050405020304" pitchFamily="18" charset="0"/>
              </a:rPr>
              <a:t>(</a:t>
            </a:r>
            <a:r>
              <a:rPr lang="en-US" altLang="ru-RU" sz="2000" smtClean="0">
                <a:latin typeface="Times New Roman" panose="02020603050405020304" pitchFamily="18" charset="0"/>
              </a:rPr>
              <a:t>t</a:t>
            </a:r>
            <a:r>
              <a:rPr lang="ru-RU" altLang="ru-RU" sz="2000" smtClean="0">
                <a:latin typeface="Times New Roman" panose="02020603050405020304" pitchFamily="18" charset="0"/>
              </a:rPr>
              <a:t>)</a:t>
            </a:r>
            <a:r>
              <a:rPr lang="ru-RU" altLang="ru-RU" sz="2000" i="1" smtClean="0">
                <a:latin typeface="Times New Roman" panose="02020603050405020304" pitchFamily="18" charset="0"/>
              </a:rPr>
              <a:t> </a:t>
            </a:r>
            <a:r>
              <a:rPr lang="ru-RU" altLang="ru-RU" sz="2000" smtClean="0">
                <a:latin typeface="Times New Roman" panose="02020603050405020304" pitchFamily="18" charset="0"/>
              </a:rPr>
              <a:t>- неслучайная, </a:t>
            </a:r>
            <a:r>
              <a:rPr lang="en-US" altLang="ru-RU" sz="2000" smtClean="0">
                <a:latin typeface="Times New Roman" panose="02020603050405020304" pitchFamily="18" charset="0"/>
              </a:rPr>
              <a:t>a Q(t</a:t>
            </a:r>
            <a:r>
              <a:rPr lang="ru-RU" altLang="ru-RU" sz="2000" smtClean="0">
                <a:latin typeface="Times New Roman" panose="02020603050405020304" pitchFamily="18" charset="0"/>
              </a:rPr>
              <a:t>)</a:t>
            </a:r>
            <a:r>
              <a:rPr lang="ru-RU" altLang="ru-RU" sz="2000" i="1" smtClean="0">
                <a:latin typeface="Times New Roman" panose="02020603050405020304" pitchFamily="18" charset="0"/>
              </a:rPr>
              <a:t> - </a:t>
            </a:r>
            <a:r>
              <a:rPr lang="ru-RU" altLang="ru-RU" sz="2000" smtClean="0">
                <a:latin typeface="Times New Roman" panose="02020603050405020304" pitchFamily="18" charset="0"/>
              </a:rPr>
              <a:t>случайная функция. </a:t>
            </a:r>
            <a:endParaRPr lang="en-US" altLang="ru-RU" sz="2000" smtClean="0">
              <a:latin typeface="Times New Roman" panose="02020603050405020304" pitchFamily="18" charset="0"/>
            </a:endParaRPr>
          </a:p>
          <a:p>
            <a:pPr eaLnBrk="1" hangingPunct="1">
              <a:lnSpc>
                <a:spcPct val="80000"/>
              </a:lnSpc>
              <a:buFontTx/>
              <a:buNone/>
            </a:pPr>
            <a:r>
              <a:rPr lang="en-US" altLang="ru-RU" sz="2000" smtClean="0">
                <a:latin typeface="Times New Roman" panose="02020603050405020304" pitchFamily="18" charset="0"/>
              </a:rPr>
              <a:t>	</a:t>
            </a:r>
            <a:r>
              <a:rPr lang="ru-RU" altLang="ru-RU" sz="2000" smtClean="0">
                <a:latin typeface="Times New Roman" panose="02020603050405020304" pitchFamily="18" charset="0"/>
              </a:rPr>
              <a:t>В реальных условиях функция </a:t>
            </a:r>
            <a:r>
              <a:rPr lang="en-US" altLang="ru-RU" sz="2000" smtClean="0">
                <a:latin typeface="Times New Roman" panose="02020603050405020304" pitchFamily="18" charset="0"/>
              </a:rPr>
              <a:t>Q</a:t>
            </a:r>
            <a:r>
              <a:rPr lang="ru-RU" altLang="ru-RU" sz="2000" smtClean="0">
                <a:latin typeface="Times New Roman" panose="02020603050405020304" pitchFamily="18" charset="0"/>
              </a:rPr>
              <a:t>(</a:t>
            </a:r>
            <a:r>
              <a:rPr lang="en-US" altLang="ru-RU" sz="2000" smtClean="0">
                <a:latin typeface="Times New Roman" panose="02020603050405020304" pitchFamily="18" charset="0"/>
              </a:rPr>
              <a:t>t</a:t>
            </a:r>
            <a:r>
              <a:rPr lang="ru-RU" altLang="ru-RU" sz="2000" smtClean="0">
                <a:latin typeface="Times New Roman" panose="02020603050405020304" pitchFamily="18" charset="0"/>
              </a:rPr>
              <a:t>)</a:t>
            </a:r>
            <a:r>
              <a:rPr lang="ru-RU" altLang="ru-RU" sz="2000" i="1" smtClean="0">
                <a:latin typeface="Times New Roman" panose="02020603050405020304" pitchFamily="18" charset="0"/>
              </a:rPr>
              <a:t> </a:t>
            </a:r>
            <a:r>
              <a:rPr lang="ru-RU" altLang="ru-RU" sz="2000" smtClean="0">
                <a:latin typeface="Times New Roman" panose="02020603050405020304" pitchFamily="18" charset="0"/>
              </a:rPr>
              <a:t>нам не известна и мы всегда работаем с ее </a:t>
            </a:r>
            <a:endParaRPr lang="en-US" altLang="ru-RU" sz="2000" smtClean="0">
              <a:latin typeface="Times New Roman" panose="02020603050405020304" pitchFamily="18" charset="0"/>
            </a:endParaRPr>
          </a:p>
          <a:p>
            <a:pPr eaLnBrk="1" hangingPunct="1">
              <a:lnSpc>
                <a:spcPct val="60000"/>
              </a:lnSpc>
              <a:buFontTx/>
              <a:buNone/>
            </a:pPr>
            <a:r>
              <a:rPr lang="en-US" altLang="ru-RU" sz="2000" smtClean="0">
                <a:latin typeface="Times New Roman" panose="02020603050405020304" pitchFamily="18" charset="0"/>
              </a:rPr>
              <a:t>               </a:t>
            </a:r>
            <a:r>
              <a:rPr lang="ru-RU" altLang="ru-RU" sz="2000" smtClean="0">
                <a:latin typeface="Times New Roman" panose="02020603050405020304" pitchFamily="18" charset="0"/>
              </a:rPr>
              <a:t>      </a:t>
            </a:r>
            <a:r>
              <a:rPr lang="en-US" altLang="ru-RU" sz="2000" smtClean="0">
                <a:latin typeface="Times New Roman" panose="02020603050405020304" pitchFamily="18" charset="0"/>
              </a:rPr>
              <a:t>^</a:t>
            </a:r>
          </a:p>
          <a:p>
            <a:pPr eaLnBrk="1" hangingPunct="1">
              <a:lnSpc>
                <a:spcPct val="60000"/>
              </a:lnSpc>
              <a:buFontTx/>
              <a:buNone/>
            </a:pPr>
            <a:r>
              <a:rPr lang="ru-RU" altLang="ru-RU" sz="2000" smtClean="0">
                <a:latin typeface="Times New Roman" panose="02020603050405020304" pitchFamily="18" charset="0"/>
              </a:rPr>
              <a:t>      оценкой </a:t>
            </a:r>
            <a:r>
              <a:rPr lang="en-US" altLang="ru-RU" sz="2000" smtClean="0">
                <a:latin typeface="Times New Roman" panose="02020603050405020304" pitchFamily="18" charset="0"/>
              </a:rPr>
              <a:t>Q(t</a:t>
            </a:r>
            <a:r>
              <a:rPr lang="ru-RU" altLang="ru-RU" sz="2000" smtClean="0">
                <a:latin typeface="Times New Roman" panose="02020603050405020304" pitchFamily="18" charset="0"/>
              </a:rPr>
              <a:t>).   </a:t>
            </a:r>
            <a:endParaRPr lang="en-US" altLang="ru-RU" sz="2000" smtClean="0">
              <a:latin typeface="Times New Roman" panose="02020603050405020304" pitchFamily="18" charset="0"/>
            </a:endParaRPr>
          </a:p>
          <a:p>
            <a:pPr eaLnBrk="1" hangingPunct="1">
              <a:lnSpc>
                <a:spcPct val="60000"/>
              </a:lnSpc>
              <a:buFontTx/>
              <a:buNone/>
            </a:pPr>
            <a:r>
              <a:rPr lang="en-US" altLang="ru-RU" sz="2000" smtClean="0">
                <a:latin typeface="Times New Roman" panose="02020603050405020304" pitchFamily="18" charset="0"/>
              </a:rPr>
              <a:t>                               </a:t>
            </a:r>
            <a:r>
              <a:rPr lang="ru-RU" altLang="ru-RU" sz="2400" smtClean="0">
                <a:latin typeface="Times New Roman" panose="02020603050405020304" pitchFamily="18" charset="0"/>
              </a:rPr>
              <a:t>0</a:t>
            </a:r>
            <a:r>
              <a:rPr lang="ru-RU" altLang="ru-RU" sz="2400" smtClean="0">
                <a:latin typeface="Times New Roman" panose="02020603050405020304" pitchFamily="18" charset="0"/>
                <a:cs typeface="Times New Roman" panose="02020603050405020304" pitchFamily="18" charset="0"/>
              </a:rPr>
              <a:t>≤</a:t>
            </a:r>
            <a:r>
              <a:rPr lang="en-US" altLang="ru-RU" sz="2400" smtClean="0">
                <a:latin typeface="Times New Roman" panose="02020603050405020304" pitchFamily="18" charset="0"/>
                <a:cs typeface="Times New Roman" panose="02020603050405020304" pitchFamily="18" charset="0"/>
              </a:rPr>
              <a:t>Q(t)≤1                Q(0)=0    Q(∞)=1</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060575"/>
            <a:ext cx="439261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Критерии надежности невосстанавливаемых элементов</a:t>
            </a:r>
          </a:p>
        </p:txBody>
      </p:sp>
      <p:sp>
        <p:nvSpPr>
          <p:cNvPr id="33795" name="Rectangle 3"/>
          <p:cNvSpPr>
            <a:spLocks noGrp="1" noChangeArrowheads="1"/>
          </p:cNvSpPr>
          <p:nvPr>
            <p:ph type="body" idx="1"/>
          </p:nvPr>
        </p:nvSpPr>
        <p:spPr>
          <a:xfrm>
            <a:off x="0" y="620713"/>
            <a:ext cx="9144000" cy="3384550"/>
          </a:xfrm>
        </p:spPr>
        <p:txBody>
          <a:bodyPr/>
          <a:lstStyle/>
          <a:p>
            <a:pPr algn="ctr" eaLnBrk="1" hangingPunct="1"/>
            <a:r>
              <a:rPr lang="ru-RU" altLang="ru-RU" sz="2400" b="1" smtClean="0">
                <a:latin typeface="Times New Roman" panose="02020603050405020304" pitchFamily="18" charset="0"/>
              </a:rPr>
              <a:t>Функция надежности элемента</a:t>
            </a:r>
            <a:endParaRPr lang="en-US" altLang="ru-RU" sz="2400" b="1" smtClean="0">
              <a:latin typeface="Times New Roman" panose="02020603050405020304" pitchFamily="18" charset="0"/>
            </a:endParaRPr>
          </a:p>
          <a:p>
            <a:pPr eaLnBrk="1" hangingPunct="1">
              <a:buFontTx/>
              <a:buNone/>
            </a:pPr>
            <a:r>
              <a:rPr lang="en-US" altLang="ru-RU" smtClean="0"/>
              <a:t>	</a:t>
            </a:r>
            <a:r>
              <a:rPr lang="ru-RU" altLang="ru-RU" sz="2000" smtClean="0">
                <a:latin typeface="Times New Roman" panose="02020603050405020304" pitchFamily="18" charset="0"/>
              </a:rPr>
              <a:t>Вероятностью безотказной работы называется вероятность того, что элемент не откажет в течение времени </a:t>
            </a:r>
            <a:r>
              <a:rPr lang="en-US" altLang="ru-RU" sz="2000" smtClean="0">
                <a:latin typeface="Times New Roman" panose="02020603050405020304" pitchFamily="18" charset="0"/>
              </a:rPr>
              <a:t>t </a:t>
            </a:r>
            <a:r>
              <a:rPr lang="ru-RU" altLang="ru-RU" sz="2000" smtClean="0">
                <a:latin typeface="Times New Roman" panose="02020603050405020304" pitchFamily="18" charset="0"/>
              </a:rPr>
              <a:t>или что время его работы до отказа больше времени его функционирования Т</a:t>
            </a:r>
          </a:p>
          <a:p>
            <a:pPr algn="ctr" eaLnBrk="1" hangingPunct="1">
              <a:buFontTx/>
              <a:buNone/>
            </a:pPr>
            <a:r>
              <a:rPr lang="ru-RU" altLang="ru-RU" sz="2000" smtClean="0">
                <a:latin typeface="Times New Roman" panose="02020603050405020304" pitchFamily="18" charset="0"/>
              </a:rPr>
              <a:t>Р(</a:t>
            </a:r>
            <a:r>
              <a:rPr lang="en-US" altLang="ru-RU" sz="2000" smtClean="0">
                <a:latin typeface="Times New Roman" panose="02020603050405020304" pitchFamily="18" charset="0"/>
              </a:rPr>
              <a:t>t) = P(T</a:t>
            </a:r>
            <a:r>
              <a:rPr lang="en-US" altLang="ru-RU" sz="2000" smtClean="0">
                <a:latin typeface="Times New Roman" panose="02020603050405020304" pitchFamily="18" charset="0"/>
                <a:cs typeface="Times New Roman" panose="02020603050405020304" pitchFamily="18" charset="0"/>
              </a:rPr>
              <a:t>&gt;t) </a:t>
            </a:r>
          </a:p>
          <a:p>
            <a:pPr algn="just" eaLnBrk="1" hangingPunct="1">
              <a:buFontTx/>
              <a:buNone/>
            </a:pPr>
            <a:r>
              <a:rPr lang="en-US" altLang="ru-RU" sz="2000" smtClean="0">
                <a:latin typeface="Times New Roman" panose="02020603050405020304" pitchFamily="18" charset="0"/>
              </a:rPr>
              <a:t>	</a:t>
            </a:r>
            <a:r>
              <a:rPr lang="ru-RU" altLang="ru-RU" sz="2000" smtClean="0">
                <a:latin typeface="Times New Roman" panose="02020603050405020304" pitchFamily="18" charset="0"/>
              </a:rPr>
              <a:t>Вероятность безотказной работы является убывающей функцией времени,</a:t>
            </a:r>
            <a:r>
              <a:rPr lang="en-US" altLang="ru-RU" sz="2000" smtClean="0">
                <a:latin typeface="Times New Roman" panose="02020603050405020304" pitchFamily="18" charset="0"/>
              </a:rPr>
              <a:t> </a:t>
            </a:r>
            <a:r>
              <a:rPr lang="ru-RU" altLang="ru-RU" sz="2000" smtClean="0">
                <a:latin typeface="Times New Roman" panose="02020603050405020304" pitchFamily="18" charset="0"/>
              </a:rPr>
              <a:t>имеющей следующие свойства:</a:t>
            </a:r>
            <a:endParaRPr lang="en-US" altLang="ru-RU" sz="2000" smtClean="0">
              <a:latin typeface="Times New Roman" panose="02020603050405020304" pitchFamily="18" charset="0"/>
              <a:cs typeface="Times New Roman" panose="02020603050405020304" pitchFamily="18" charset="0"/>
            </a:endParaRPr>
          </a:p>
          <a:p>
            <a:pPr algn="just" eaLnBrk="1" hangingPunct="1">
              <a:buFontTx/>
              <a:buNone/>
            </a:pPr>
            <a:endParaRPr lang="en-US" altLang="ru-RU" sz="2000" smtClean="0">
              <a:latin typeface="Times New Roman" panose="02020603050405020304" pitchFamily="18" charset="0"/>
              <a:cs typeface="Times New Roman" panose="02020603050405020304" pitchFamily="18" charset="0"/>
            </a:endParaRP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357563"/>
            <a:ext cx="43926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6"/>
          <p:cNvSpPr>
            <a:spLocks noChangeArrowheads="1"/>
          </p:cNvSpPr>
          <p:nvPr/>
        </p:nvSpPr>
        <p:spPr bwMode="auto">
          <a:xfrm>
            <a:off x="430213" y="4135438"/>
            <a:ext cx="8713787"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cs typeface="Times New Roman" panose="02020603050405020304" pitchFamily="18" charset="0"/>
              </a:rPr>
              <a:t>По статистическим данным об отказах, полученным из опыта или эксплуатации,</a:t>
            </a:r>
            <a:r>
              <a:rPr lang="ru-RU" altLang="ru-RU" sz="2000" baseline="0">
                <a:solidFill>
                  <a:srgbClr val="434343"/>
                </a:solidFill>
                <a:latin typeface="Times New Roman" panose="02020603050405020304" pitchFamily="18" charset="0"/>
                <a:cs typeface="Times New Roman" panose="02020603050405020304" pitchFamily="18" charset="0"/>
              </a:rPr>
              <a:t> </a:t>
            </a:r>
            <a:r>
              <a:rPr lang="ru-RU" altLang="ru-RU" sz="2000" baseline="0">
                <a:latin typeface="Times New Roman" panose="02020603050405020304" pitchFamily="18" charset="0"/>
              </a:rPr>
              <a:t>Р(</a:t>
            </a:r>
            <a:r>
              <a:rPr lang="en-US" altLang="ru-RU" sz="2000" baseline="0">
                <a:latin typeface="Times New Roman" panose="02020603050405020304" pitchFamily="18" charset="0"/>
              </a:rPr>
              <a:t>t) </a:t>
            </a:r>
            <a:r>
              <a:rPr lang="ru-RU" altLang="ru-RU" sz="2000" baseline="0">
                <a:latin typeface="Times New Roman" panose="02020603050405020304" pitchFamily="18" charset="0"/>
              </a:rPr>
              <a:t>определяется следующей статистической оценкой:</a:t>
            </a:r>
            <a:endParaRPr lang="en-US" altLang="ru-RU" sz="2000" baseline="0">
              <a:latin typeface="Times New Roman" panose="02020603050405020304" pitchFamily="18" charset="0"/>
            </a:endParaRPr>
          </a:p>
          <a:p>
            <a:pPr algn="just" eaLnBrk="1" hangingPunct="1"/>
            <a:r>
              <a:rPr lang="en-US" altLang="ru-RU" baseline="0"/>
              <a:t>                                                         ^</a:t>
            </a:r>
            <a:endParaRPr lang="ru-RU" altLang="ru-RU" baseline="0"/>
          </a:p>
          <a:p>
            <a:pPr algn="ctr" eaLnBrk="1" hangingPunct="1"/>
            <a:r>
              <a:rPr lang="en-US" altLang="ru-RU" sz="2000" baseline="0">
                <a:latin typeface="Times New Roman" panose="02020603050405020304" pitchFamily="18" charset="0"/>
              </a:rPr>
              <a:t>P(t) = N(t) / N</a:t>
            </a:r>
          </a:p>
          <a:p>
            <a:pPr algn="ctr" eaLnBrk="1" hangingPunct="1"/>
            <a:endParaRPr lang="en-US" altLang="ru-RU" sz="2000" baseline="0">
              <a:latin typeface="Times New Roman" panose="02020603050405020304" pitchFamily="18" charset="0"/>
            </a:endParaRPr>
          </a:p>
          <a:p>
            <a:pPr algn="just" eaLnBrk="1" hangingPunct="1"/>
            <a:r>
              <a:rPr lang="en-US" altLang="ru-RU" sz="2000" baseline="0">
                <a:latin typeface="Times New Roman" panose="02020603050405020304" pitchFamily="18" charset="0"/>
              </a:rPr>
              <a:t>N-</a:t>
            </a:r>
            <a:r>
              <a:rPr lang="ru-RU" altLang="ru-RU" sz="2000" baseline="0">
                <a:latin typeface="Times New Roman" panose="02020603050405020304" pitchFamily="18" charset="0"/>
              </a:rPr>
              <a:t> общее число элементов находящихся на испытании;</a:t>
            </a:r>
          </a:p>
          <a:p>
            <a:pPr algn="just" eaLnBrk="1" hangingPunct="1"/>
            <a:r>
              <a:rPr lang="en-US" altLang="ru-RU" sz="2000" baseline="0">
                <a:latin typeface="Times New Roman" panose="02020603050405020304" pitchFamily="18" charset="0"/>
              </a:rPr>
              <a:t>N(t) –</a:t>
            </a:r>
            <a:r>
              <a:rPr lang="ru-RU" altLang="ru-RU" sz="2000" baseline="0">
                <a:latin typeface="Times New Roman" panose="02020603050405020304" pitchFamily="18" charset="0"/>
              </a:rPr>
              <a:t> число исправных элементов</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274637"/>
          </a:xfrm>
        </p:spPr>
        <p:txBody>
          <a:bodyPr/>
          <a:lstStyle/>
          <a:p>
            <a:pPr eaLnBrk="1" hangingPunct="1"/>
            <a:r>
              <a:rPr lang="ru-RU" altLang="ru-RU" sz="1800" smtClean="0">
                <a:latin typeface="Times New Roman" panose="02020603050405020304" pitchFamily="18" charset="0"/>
              </a:rPr>
              <a:t>Критерии надежности невосстанавливаемых элементов</a:t>
            </a:r>
          </a:p>
        </p:txBody>
      </p:sp>
      <p:sp>
        <p:nvSpPr>
          <p:cNvPr id="34819" name="Rectangle 3"/>
          <p:cNvSpPr>
            <a:spLocks noGrp="1" noChangeArrowheads="1"/>
          </p:cNvSpPr>
          <p:nvPr>
            <p:ph type="body" idx="1"/>
          </p:nvPr>
        </p:nvSpPr>
        <p:spPr>
          <a:xfrm>
            <a:off x="395288" y="3213100"/>
            <a:ext cx="8229600" cy="3489325"/>
          </a:xfrm>
        </p:spPr>
        <p:txBody>
          <a:bodyPr/>
          <a:lstStyle/>
          <a:p>
            <a:pPr eaLnBrk="1" hangingPunct="1">
              <a:lnSpc>
                <a:spcPct val="80000"/>
              </a:lnSpc>
            </a:pPr>
            <a:r>
              <a:rPr lang="ru-RU" altLang="ru-RU" sz="2000" smtClean="0">
                <a:latin typeface="Times New Roman" panose="02020603050405020304" pitchFamily="18" charset="0"/>
              </a:rPr>
              <a:t>Вероятность безотказной работы имеет следующие достоинства:</a:t>
            </a:r>
          </a:p>
          <a:p>
            <a:pPr eaLnBrk="1" hangingPunct="1">
              <a:lnSpc>
                <a:spcPct val="80000"/>
              </a:lnSpc>
              <a:buFontTx/>
              <a:buNone/>
            </a:pPr>
            <a:r>
              <a:rPr lang="ru-RU" altLang="ru-RU" sz="2000" smtClean="0">
                <a:latin typeface="Times New Roman" panose="02020603050405020304" pitchFamily="18" charset="0"/>
              </a:rPr>
              <a:t>	- характеризует надежность во времени, являясь интервальной оценкой;</a:t>
            </a:r>
          </a:p>
          <a:p>
            <a:pPr eaLnBrk="1" hangingPunct="1">
              <a:lnSpc>
                <a:spcPct val="80000"/>
              </a:lnSpc>
              <a:buFontTx/>
              <a:buNone/>
            </a:pPr>
            <a:r>
              <a:rPr lang="ru-RU" altLang="ru-RU" sz="2000" smtClean="0">
                <a:latin typeface="Times New Roman" panose="02020603050405020304" pitchFamily="18" charset="0"/>
              </a:rPr>
              <a:t>	- определяет многие важные показатели техники, например эффективность, безопасность, живучесть, риск;</a:t>
            </a:r>
          </a:p>
          <a:p>
            <a:pPr eaLnBrk="1" hangingPunct="1">
              <a:lnSpc>
                <a:spcPct val="80000"/>
              </a:lnSpc>
              <a:buFontTx/>
              <a:buNone/>
            </a:pPr>
            <a:r>
              <a:rPr lang="ru-RU" altLang="ru-RU" sz="2000" smtClean="0">
                <a:latin typeface="Times New Roman" panose="02020603050405020304" pitchFamily="18" charset="0"/>
              </a:rPr>
              <a:t>	- сравнительно просто вычисляется и определяется по статистическим данным об отказах техники;</a:t>
            </a:r>
          </a:p>
          <a:p>
            <a:pPr eaLnBrk="1" hangingPunct="1">
              <a:lnSpc>
                <a:spcPct val="80000"/>
              </a:lnSpc>
              <a:buFontTx/>
              <a:buNone/>
            </a:pPr>
            <a:r>
              <a:rPr lang="ru-RU" altLang="ru-RU" sz="2000" smtClean="0">
                <a:latin typeface="Times New Roman" panose="02020603050405020304" pitchFamily="18" charset="0"/>
              </a:rPr>
              <a:t>	- достаточно полно характеризует надежность невосстанавливаемой техники.</a:t>
            </a:r>
          </a:p>
          <a:p>
            <a:pPr eaLnBrk="1" hangingPunct="1">
              <a:lnSpc>
                <a:spcPct val="80000"/>
              </a:lnSpc>
            </a:pPr>
            <a:r>
              <a:rPr lang="ru-RU" altLang="ru-RU" sz="2000" smtClean="0">
                <a:latin typeface="Times New Roman" panose="02020603050405020304" pitchFamily="18" charset="0"/>
              </a:rPr>
              <a:t>Основной недостаток этого критерия — ограниченность применения. </a:t>
            </a:r>
          </a:p>
          <a:p>
            <a:pPr eaLnBrk="1" hangingPunct="1">
              <a:lnSpc>
                <a:spcPct val="80000"/>
              </a:lnSpc>
              <a:buFontTx/>
              <a:buNone/>
            </a:pPr>
            <a:r>
              <a:rPr lang="ru-RU" altLang="ru-RU" sz="2000" smtClean="0">
                <a:latin typeface="Times New Roman" panose="02020603050405020304" pitchFamily="18" charset="0"/>
              </a:rPr>
              <a:t>	Вероятность безотказной работы характеризует надежность невосстанавливаемого элемента или восстанавливаемого до первого его отказа.</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692150"/>
            <a:ext cx="525621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Критерии надежности невосстанавливаемых элементов</a:t>
            </a:r>
          </a:p>
        </p:txBody>
      </p:sp>
      <p:pic>
        <p:nvPicPr>
          <p:cNvPr id="3584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557338"/>
            <a:ext cx="388778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4005263"/>
            <a:ext cx="1800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636838"/>
            <a:ext cx="20034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2636838"/>
            <a:ext cx="19923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16"/>
          <p:cNvSpPr>
            <a:spLocks noChangeArrowheads="1"/>
          </p:cNvSpPr>
          <p:nvPr/>
        </p:nvSpPr>
        <p:spPr bwMode="auto">
          <a:xfrm>
            <a:off x="0" y="519113"/>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88900"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ctr" eaLnBrk="1" hangingPunct="1"/>
            <a:r>
              <a:rPr lang="ru-RU" altLang="ru-RU" sz="2000" b="1" baseline="0">
                <a:solidFill>
                  <a:srgbClr val="494949"/>
                </a:solidFill>
                <a:latin typeface="Times New Roman" panose="02020603050405020304" pitchFamily="18" charset="0"/>
                <a:cs typeface="Times New Roman" panose="02020603050405020304" pitchFamily="18" charset="0"/>
              </a:rPr>
              <a:t>Плотность</a:t>
            </a:r>
            <a:r>
              <a:rPr lang="ru-RU" altLang="ru-RU" sz="2000" b="1" baseline="0">
                <a:solidFill>
                  <a:srgbClr val="494949"/>
                </a:solidFill>
                <a:latin typeface="Times New Roman" panose="02020603050405020304" pitchFamily="18" charset="0"/>
                <a:ea typeface="Times New Roman" panose="02020603050405020304" pitchFamily="18" charset="0"/>
                <a:cs typeface="Arial" panose="020B0604020202020204" pitchFamily="34" charset="0"/>
              </a:rPr>
              <a:t> </a:t>
            </a:r>
            <a:r>
              <a:rPr lang="ru-RU" altLang="ru-RU" sz="2000" b="1" baseline="0">
                <a:solidFill>
                  <a:srgbClr val="494949"/>
                </a:solidFill>
                <a:latin typeface="Times New Roman" panose="02020603050405020304" pitchFamily="18" charset="0"/>
                <a:cs typeface="Times New Roman" panose="02020603050405020304" pitchFamily="18" charset="0"/>
              </a:rPr>
              <a:t>вероятности отказа</a:t>
            </a:r>
            <a:endParaRPr lang="ru-RU" altLang="ru-RU" sz="2000" baseline="0">
              <a:latin typeface="Times New Roman" panose="02020603050405020304" pitchFamily="18" charset="0"/>
            </a:endParaRPr>
          </a:p>
          <a:p>
            <a:pPr algn="just" eaLnBrk="1" hangingPunct="1"/>
            <a:r>
              <a:rPr lang="ru-RU" altLang="ru-RU" sz="2000" baseline="0">
                <a:solidFill>
                  <a:srgbClr val="494949"/>
                </a:solidFill>
                <a:latin typeface="Times New Roman" panose="02020603050405020304" pitchFamily="18" charset="0"/>
                <a:cs typeface="Times New Roman" panose="02020603050405020304" pitchFamily="18" charset="0"/>
              </a:rPr>
              <a:t>При решении многих задач надежности оказывается удобным применять </a:t>
            </a:r>
            <a:r>
              <a:rPr lang="ru-RU" altLang="ru-RU" sz="2000" baseline="0">
                <a:solidFill>
                  <a:srgbClr val="494949"/>
                </a:solidFill>
                <a:latin typeface="Times New Roman" panose="02020603050405020304" pitchFamily="18" charset="0"/>
              </a:rPr>
              <a:t>не </a:t>
            </a:r>
            <a:r>
              <a:rPr lang="ru-RU" altLang="ru-RU" sz="2000" baseline="0">
                <a:solidFill>
                  <a:srgbClr val="494949"/>
                </a:solidFill>
                <a:latin typeface="Times New Roman" panose="02020603050405020304" pitchFamily="18" charset="0"/>
                <a:cs typeface="Times New Roman" panose="02020603050405020304" pitchFamily="18" charset="0"/>
              </a:rPr>
              <a:t>интегральные  распределения</a:t>
            </a:r>
            <a:r>
              <a:rPr lang="ru-RU" altLang="ru-RU" sz="2000" baseline="0">
                <a:solidFill>
                  <a:srgbClr val="494949"/>
                </a:solidFill>
                <a:latin typeface="Times New Roman" panose="02020603050405020304" pitchFamily="18" charset="0"/>
              </a:rPr>
              <a:t>  </a:t>
            </a:r>
            <a:r>
              <a:rPr lang="en-US" altLang="ru-RU" sz="2000" baseline="0">
                <a:solidFill>
                  <a:srgbClr val="494949"/>
                </a:solidFill>
                <a:latin typeface="Times New Roman" panose="02020603050405020304" pitchFamily="18" charset="0"/>
              </a:rPr>
              <a:t>P(t), Q(t),</a:t>
            </a:r>
            <a:r>
              <a:rPr lang="ru-RU" altLang="ru-RU" sz="2000" baseline="0">
                <a:solidFill>
                  <a:srgbClr val="494949"/>
                </a:solidFill>
                <a:latin typeface="Times New Roman" panose="02020603050405020304" pitchFamily="18" charset="0"/>
              </a:rPr>
              <a:t> </a:t>
            </a:r>
            <a:r>
              <a:rPr lang="ru-RU" altLang="ru-RU" sz="2000" baseline="0">
                <a:solidFill>
                  <a:srgbClr val="494949"/>
                </a:solidFill>
                <a:latin typeface="Times New Roman" panose="02020603050405020304" pitchFamily="18" charset="0"/>
                <a:cs typeface="Times New Roman" panose="02020603050405020304" pitchFamily="18" charset="0"/>
              </a:rPr>
              <a:t>а дифференциальный  закон</a:t>
            </a:r>
            <a:r>
              <a:rPr lang="en-US" altLang="ru-RU" sz="2000" baseline="0">
                <a:solidFill>
                  <a:srgbClr val="494949"/>
                </a:solidFill>
                <a:latin typeface="Times New Roman" panose="02020603050405020304" pitchFamily="18" charset="0"/>
                <a:cs typeface="Times New Roman" panose="02020603050405020304" pitchFamily="18" charset="0"/>
              </a:rPr>
              <a:t> </a:t>
            </a:r>
            <a:r>
              <a:rPr lang="ru-RU" altLang="ru-RU" sz="2000" baseline="0">
                <a:solidFill>
                  <a:srgbClr val="494949"/>
                </a:solidFill>
                <a:latin typeface="Times New Roman" panose="02020603050405020304" pitchFamily="18" charset="0"/>
              </a:rPr>
              <a:t>распре-</a:t>
            </a:r>
            <a:r>
              <a:rPr lang="ru-RU" altLang="ru-RU" sz="2000" baseline="0">
                <a:solidFill>
                  <a:srgbClr val="494949"/>
                </a:solidFill>
                <a:latin typeface="Times New Roman" panose="02020603050405020304" pitchFamily="18" charset="0"/>
                <a:cs typeface="Times New Roman" panose="02020603050405020304" pitchFamily="18" charset="0"/>
              </a:rPr>
              <a:t>деления вероятности</a:t>
            </a:r>
            <a:r>
              <a:rPr lang="ru-RU" altLang="ru-RU" sz="2000" baseline="0">
                <a:solidFill>
                  <a:srgbClr val="494949"/>
                </a:solidFill>
                <a:latin typeface="Times New Roman" panose="02020603050405020304" pitchFamily="18" charset="0"/>
              </a:rPr>
              <a:t> отказа</a:t>
            </a:r>
            <a:endParaRPr lang="ru-RU" altLang="ru-RU" sz="2000" baseline="0">
              <a:latin typeface="Times New Roman" panose="02020603050405020304" pitchFamily="18" charset="0"/>
            </a:endParaRPr>
          </a:p>
        </p:txBody>
      </p:sp>
      <p:sp>
        <p:nvSpPr>
          <p:cNvPr id="35848" name="Rectangle 18"/>
          <p:cNvSpPr>
            <a:spLocks noChangeArrowheads="1"/>
          </p:cNvSpPr>
          <p:nvPr/>
        </p:nvSpPr>
        <p:spPr bwMode="auto">
          <a:xfrm>
            <a:off x="0" y="2344738"/>
            <a:ext cx="7705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solidFill>
                  <a:srgbClr val="494949"/>
                </a:solidFill>
                <a:latin typeface="Times New Roman" panose="02020603050405020304" pitchFamily="18" charset="0"/>
                <a:cs typeface="Times New Roman" panose="02020603050405020304" pitchFamily="18" charset="0"/>
              </a:rPr>
              <a:t>Эту зависимость часто называют плотностью вероятностей отказа. </a:t>
            </a:r>
            <a:endParaRPr lang="ru-RU" altLang="ru-RU" sz="2000" baseline="0">
              <a:latin typeface="Times New Roman" panose="02020603050405020304" pitchFamily="18" charset="0"/>
            </a:endParaRPr>
          </a:p>
        </p:txBody>
      </p:sp>
      <p:sp>
        <p:nvSpPr>
          <p:cNvPr id="35849" name="Rectangle 19"/>
          <p:cNvSpPr>
            <a:spLocks noChangeArrowheads="1"/>
          </p:cNvSpPr>
          <p:nvPr/>
        </p:nvSpPr>
        <p:spPr bwMode="auto">
          <a:xfrm>
            <a:off x="0" y="3573463"/>
            <a:ext cx="882015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494949"/>
                </a:solidFill>
                <a:latin typeface="Times New Roman" panose="02020603050405020304" pitchFamily="18" charset="0"/>
              </a:rPr>
              <a:t>Функция </a:t>
            </a:r>
            <a:r>
              <a:rPr lang="en-US" altLang="ru-RU" sz="2400" i="1" baseline="0">
                <a:solidFill>
                  <a:srgbClr val="494949"/>
                </a:solidFill>
                <a:latin typeface="Times New Roman" panose="02020603050405020304" pitchFamily="18" charset="0"/>
              </a:rPr>
              <a:t>f(t)</a:t>
            </a:r>
            <a:r>
              <a:rPr lang="en-US" altLang="ru-RU" sz="2000" baseline="0">
                <a:solidFill>
                  <a:srgbClr val="494949"/>
                </a:solidFill>
                <a:latin typeface="Times New Roman" panose="02020603050405020304" pitchFamily="18" charset="0"/>
              </a:rPr>
              <a:t> </a:t>
            </a:r>
            <a:r>
              <a:rPr lang="ru-RU" altLang="ru-RU" sz="2000" baseline="0">
                <a:solidFill>
                  <a:srgbClr val="494949"/>
                </a:solidFill>
                <a:latin typeface="Times New Roman" panose="02020603050405020304" pitchFamily="18" charset="0"/>
                <a:cs typeface="Times New Roman" panose="02020603050405020304" pitchFamily="18" charset="0"/>
              </a:rPr>
              <a:t>определена на отрезке времени</a:t>
            </a:r>
            <a:r>
              <a:rPr lang="en-US" altLang="ru-RU" sz="2000" baseline="0">
                <a:solidFill>
                  <a:srgbClr val="494949"/>
                </a:solidFill>
                <a:latin typeface="Times New Roman" panose="02020603050405020304" pitchFamily="18" charset="0"/>
                <a:cs typeface="Times New Roman" panose="02020603050405020304" pitchFamily="18" charset="0"/>
              </a:rPr>
              <a:t> [0, ∞] </a:t>
            </a:r>
            <a:r>
              <a:rPr lang="ru-RU" altLang="ru-RU" sz="2000" baseline="0">
                <a:solidFill>
                  <a:srgbClr val="494949"/>
                </a:solidFill>
                <a:latin typeface="Times New Roman" panose="02020603050405020304" pitchFamily="18" charset="0"/>
                <a:cs typeface="Times New Roman" panose="02020603050405020304" pitchFamily="18" charset="0"/>
              </a:rPr>
              <a:t>и всегда положительна</a:t>
            </a:r>
            <a:r>
              <a:rPr lang="en-US" altLang="ru-RU" sz="2000" baseline="0">
                <a:solidFill>
                  <a:srgbClr val="494949"/>
                </a:solidFill>
                <a:latin typeface="Times New Roman" panose="02020603050405020304" pitchFamily="18" charset="0"/>
                <a:cs typeface="Times New Roman" panose="02020603050405020304" pitchFamily="18" charset="0"/>
              </a:rPr>
              <a:t>. </a:t>
            </a:r>
            <a:endParaRPr lang="ru-RU" altLang="ru-RU" sz="2000" baseline="0">
              <a:latin typeface="Times New Roman" panose="02020603050405020304" pitchFamily="18" charset="0"/>
            </a:endParaRPr>
          </a:p>
        </p:txBody>
      </p:sp>
      <p:sp>
        <p:nvSpPr>
          <p:cNvPr id="35850" name="Rectangle 20"/>
          <p:cNvSpPr>
            <a:spLocks noChangeArrowheads="1"/>
          </p:cNvSpPr>
          <p:nvPr/>
        </p:nvSpPr>
        <p:spPr bwMode="auto">
          <a:xfrm>
            <a:off x="-346075" y="2833688"/>
            <a:ext cx="91440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sp>
        <p:nvSpPr>
          <p:cNvPr id="35851" name="Rectangle 26"/>
          <p:cNvSpPr>
            <a:spLocks noChangeArrowheads="1"/>
          </p:cNvSpPr>
          <p:nvPr/>
        </p:nvSpPr>
        <p:spPr bwMode="auto">
          <a:xfrm>
            <a:off x="349250" y="6181725"/>
            <a:ext cx="91440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sp>
        <p:nvSpPr>
          <p:cNvPr id="35852" name="Rectangle 28"/>
          <p:cNvSpPr>
            <a:spLocks noChangeArrowheads="1"/>
          </p:cNvSpPr>
          <p:nvPr/>
        </p:nvSpPr>
        <p:spPr bwMode="auto">
          <a:xfrm>
            <a:off x="323850" y="4600575"/>
            <a:ext cx="882015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Статистическая плотность</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распределения находится</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по экспериментальным данным</a:t>
            </a:r>
          </a:p>
          <a:p>
            <a:pPr algn="just" eaLnBrk="1" hangingPunct="1">
              <a:lnSpc>
                <a:spcPct val="70000"/>
              </a:lnSpc>
            </a:pPr>
            <a:r>
              <a:rPr lang="ru-RU" altLang="ru-RU" sz="2000" baseline="0">
                <a:latin typeface="Times New Roman" panose="02020603050405020304" pitchFamily="18" charset="0"/>
              </a:rPr>
              <a:t>				</a:t>
            </a:r>
            <a:r>
              <a:rPr lang="en-US" altLang="ru-RU" sz="2000" baseline="0">
                <a:latin typeface="Times New Roman" panose="02020603050405020304" pitchFamily="18" charset="0"/>
              </a:rPr>
              <a:t>^</a:t>
            </a:r>
          </a:p>
          <a:p>
            <a:pPr algn="ctr" eaLnBrk="1" hangingPunct="1">
              <a:lnSpc>
                <a:spcPct val="70000"/>
              </a:lnSpc>
            </a:pPr>
            <a:r>
              <a:rPr lang="en-US" altLang="ru-RU" sz="2000" i="1" baseline="0">
                <a:latin typeface="Times New Roman" panose="02020603050405020304" pitchFamily="18" charset="0"/>
              </a:rPr>
              <a:t>f(t)=</a:t>
            </a:r>
            <a:r>
              <a:rPr lang="el-GR" altLang="ru-RU" sz="2000" baseline="0">
                <a:latin typeface="Times New Roman" panose="02020603050405020304" pitchFamily="18" charset="0"/>
                <a:cs typeface="Times New Roman" panose="02020603050405020304" pitchFamily="18" charset="0"/>
              </a:rPr>
              <a:t>Δ</a:t>
            </a:r>
            <a:r>
              <a:rPr lang="en-US" altLang="ru-RU" sz="2000" baseline="0">
                <a:latin typeface="Times New Roman" panose="02020603050405020304" pitchFamily="18" charset="0"/>
                <a:cs typeface="Times New Roman" panose="02020603050405020304" pitchFamily="18" charset="0"/>
              </a:rPr>
              <a:t>N</a:t>
            </a:r>
            <a:r>
              <a:rPr lang="en-US" altLang="ru-RU" sz="2000" i="1" baseline="0">
                <a:latin typeface="Times New Roman" panose="02020603050405020304" pitchFamily="18" charset="0"/>
                <a:cs typeface="Times New Roman" panose="02020603050405020304" pitchFamily="18" charset="0"/>
              </a:rPr>
              <a:t> / N </a:t>
            </a:r>
            <a:r>
              <a:rPr lang="el-GR" altLang="ru-RU" sz="2000" baseline="0">
                <a:latin typeface="Times New Roman" panose="02020603050405020304" pitchFamily="18" charset="0"/>
              </a:rPr>
              <a:t>Δ</a:t>
            </a:r>
            <a:r>
              <a:rPr lang="en-US" altLang="ru-RU" sz="2000" baseline="0">
                <a:latin typeface="Times New Roman" panose="02020603050405020304" pitchFamily="18" charset="0"/>
              </a:rPr>
              <a:t>t</a:t>
            </a:r>
          </a:p>
          <a:p>
            <a:pPr algn="just" eaLnBrk="1" hangingPunct="1"/>
            <a:r>
              <a:rPr lang="ru-RU" altLang="ru-RU" sz="2000" baseline="0">
                <a:latin typeface="Times New Roman" panose="02020603050405020304" pitchFamily="18" charset="0"/>
              </a:rPr>
              <a:t>где – </a:t>
            </a:r>
            <a:r>
              <a:rPr lang="en-US" altLang="ru-RU" sz="2000" baseline="0">
                <a:latin typeface="Times New Roman" panose="02020603050405020304" pitchFamily="18" charset="0"/>
              </a:rPr>
              <a:t>t- </a:t>
            </a:r>
            <a:r>
              <a:rPr lang="ru-RU" altLang="ru-RU" sz="2000" baseline="0">
                <a:latin typeface="Times New Roman" panose="02020603050405020304" pitchFamily="18" charset="0"/>
              </a:rPr>
              <a:t>середина малого интервала времени </a:t>
            </a:r>
            <a:r>
              <a:rPr lang="el-GR" altLang="ru-RU" sz="2000" baseline="0">
                <a:latin typeface="Times New Roman" panose="02020603050405020304" pitchFamily="18" charset="0"/>
              </a:rPr>
              <a:t>Δ</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 на котором имело место </a:t>
            </a:r>
            <a:r>
              <a:rPr lang="el-GR" altLang="ru-RU" sz="2000" baseline="0">
                <a:latin typeface="Times New Roman" panose="02020603050405020304" pitchFamily="18" charset="0"/>
              </a:rPr>
              <a:t>Δ</a:t>
            </a:r>
            <a:r>
              <a:rPr lang="en-US" altLang="ru-RU" sz="2000" baseline="0">
                <a:latin typeface="Times New Roman" panose="02020603050405020304" pitchFamily="18" charset="0"/>
              </a:rPr>
              <a:t>N</a:t>
            </a:r>
            <a:r>
              <a:rPr lang="ru-RU" altLang="ru-RU" sz="2000" baseline="0">
                <a:latin typeface="Times New Roman" panose="02020603050405020304" pitchFamily="18" charset="0"/>
              </a:rPr>
              <a:t> отказов элементов;</a:t>
            </a:r>
          </a:p>
          <a:p>
            <a:pPr algn="just" eaLnBrk="1" hangingPunct="1"/>
            <a:r>
              <a:rPr lang="el-GR" altLang="ru-RU" sz="2000" baseline="0">
                <a:latin typeface="Times New Roman" panose="02020603050405020304" pitchFamily="18" charset="0"/>
              </a:rPr>
              <a:t>Δ</a:t>
            </a:r>
            <a:r>
              <a:rPr lang="en-US" altLang="ru-RU" sz="2000" baseline="0">
                <a:latin typeface="Times New Roman" panose="02020603050405020304" pitchFamily="18" charset="0"/>
              </a:rPr>
              <a:t>N</a:t>
            </a:r>
            <a:r>
              <a:rPr lang="ru-RU" altLang="ru-RU" sz="2000" baseline="0">
                <a:latin typeface="Times New Roman" panose="02020603050405020304" pitchFamily="18" charset="0"/>
              </a:rPr>
              <a:t> – число отказов на интервала времени </a:t>
            </a:r>
            <a:r>
              <a:rPr lang="el-GR" altLang="ru-RU" sz="2000" baseline="0">
                <a:latin typeface="Times New Roman" panose="02020603050405020304" pitchFamily="18" charset="0"/>
              </a:rPr>
              <a:t>Δ</a:t>
            </a:r>
            <a:r>
              <a:rPr lang="en-US" altLang="ru-RU" sz="2000" baseline="0">
                <a:latin typeface="Times New Roman" panose="02020603050405020304" pitchFamily="18" charset="0"/>
              </a:rPr>
              <a:t>t</a:t>
            </a:r>
            <a:endParaRPr lang="ru-RU" altLang="ru-RU" sz="2000" baseline="0">
              <a:latin typeface="Times New Roman" panose="02020603050405020304" pitchFamily="18" charset="0"/>
            </a:endParaRPr>
          </a:p>
          <a:p>
            <a:pPr algn="just" eaLnBrk="1" hangingPunct="1"/>
            <a:r>
              <a:rPr lang="en-US" altLang="ru-RU" baseline="0"/>
              <a:t> </a:t>
            </a:r>
            <a:endParaRPr lang="el-GR" altLang="ru-RU" baseline="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333375"/>
          </a:xfrm>
        </p:spPr>
        <p:txBody>
          <a:bodyPr/>
          <a:lstStyle/>
          <a:p>
            <a:pPr eaLnBrk="1" hangingPunct="1"/>
            <a:r>
              <a:rPr lang="ru-RU" altLang="ru-RU" sz="1800" smtClean="0">
                <a:latin typeface="Times New Roman" panose="02020603050405020304" pitchFamily="18" charset="0"/>
              </a:rPr>
              <a:t>Критерии надежности невосстанавливаемых элементов</a:t>
            </a:r>
          </a:p>
        </p:txBody>
      </p:sp>
      <p:sp>
        <p:nvSpPr>
          <p:cNvPr id="36867" name="Rectangle 3"/>
          <p:cNvSpPr>
            <a:spLocks noGrp="1" noChangeArrowheads="1"/>
          </p:cNvSpPr>
          <p:nvPr>
            <p:ph type="body" idx="1"/>
          </p:nvPr>
        </p:nvSpPr>
        <p:spPr>
          <a:xfrm>
            <a:off x="0" y="333375"/>
            <a:ext cx="9144000" cy="5792788"/>
          </a:xfrm>
        </p:spPr>
        <p:txBody>
          <a:bodyPr/>
          <a:lstStyle/>
          <a:p>
            <a:pPr eaLnBrk="1" hangingPunct="1"/>
            <a:r>
              <a:rPr lang="ru-RU" altLang="ru-RU" sz="2000" b="1" smtClean="0">
                <a:latin typeface="Times New Roman" panose="02020603050405020304" pitchFamily="18" charset="0"/>
              </a:rPr>
              <a:t>Интенсивность отказов</a:t>
            </a:r>
            <a:endParaRPr lang="ru-RU" altLang="ru-RU" sz="2000" smtClean="0">
              <a:latin typeface="Times New Roman" panose="02020603050405020304" pitchFamily="18" charset="0"/>
            </a:endParaRPr>
          </a:p>
          <a:p>
            <a:pPr eaLnBrk="1" hangingPunct="1">
              <a:buFontTx/>
              <a:buNone/>
            </a:pPr>
            <a:r>
              <a:rPr lang="ru-RU" altLang="ru-RU" sz="2000" smtClean="0">
                <a:latin typeface="Times New Roman" panose="02020603050405020304" pitchFamily="18" charset="0"/>
              </a:rPr>
              <a:t>	Функция интенсивности отказов </a:t>
            </a:r>
          </a:p>
          <a:p>
            <a:pPr algn="ctr" eaLnBrk="1" hangingPunct="1">
              <a:buFontTx/>
              <a:buNone/>
            </a:pPr>
            <a:r>
              <a:rPr lang="en-US" altLang="ru-RU" sz="2000" smtClean="0">
                <a:latin typeface="Times New Roman" panose="02020603050405020304" pitchFamily="18" charset="0"/>
                <a:cs typeface="Times New Roman" panose="02020603050405020304" pitchFamily="18" charset="0"/>
              </a:rPr>
              <a:t>     </a:t>
            </a:r>
            <a:r>
              <a:rPr lang="el-GR" altLang="ru-RU" sz="2000" smtClean="0">
                <a:latin typeface="Times New Roman" panose="02020603050405020304" pitchFamily="18" charset="0"/>
                <a:cs typeface="Times New Roman" panose="02020603050405020304" pitchFamily="18" charset="0"/>
              </a:rPr>
              <a:t>λ</a:t>
            </a:r>
            <a:r>
              <a:rPr lang="ru-RU" altLang="ru-RU" sz="2000" smtClean="0">
                <a:latin typeface="Times New Roman" panose="02020603050405020304" pitchFamily="18" charset="0"/>
                <a:cs typeface="Times New Roman" panose="02020603050405020304" pitchFamily="18" charset="0"/>
              </a:rPr>
              <a:t>(</a:t>
            </a:r>
            <a:r>
              <a:rPr lang="en-US" altLang="ru-RU" sz="2000" smtClean="0">
                <a:latin typeface="Times New Roman" panose="02020603050405020304" pitchFamily="18" charset="0"/>
                <a:cs typeface="Times New Roman" panose="02020603050405020304" pitchFamily="18" charset="0"/>
              </a:rPr>
              <a:t>t) = </a:t>
            </a:r>
            <a:r>
              <a:rPr lang="en-US" altLang="ru-RU" sz="2000" i="1" smtClean="0">
                <a:latin typeface="Times New Roman" panose="02020603050405020304" pitchFamily="18" charset="0"/>
                <a:cs typeface="Times New Roman" panose="02020603050405020304" pitchFamily="18" charset="0"/>
              </a:rPr>
              <a:t>f(t)</a:t>
            </a:r>
            <a:r>
              <a:rPr lang="en-US" altLang="ru-RU" sz="2000" smtClean="0">
                <a:latin typeface="Times New Roman" panose="02020603050405020304" pitchFamily="18" charset="0"/>
                <a:cs typeface="Times New Roman" panose="02020603050405020304" pitchFamily="18" charset="0"/>
              </a:rPr>
              <a:t> / P(t)</a:t>
            </a:r>
            <a:r>
              <a:rPr lang="ru-RU" altLang="ru-RU" sz="2000" smtClean="0">
                <a:latin typeface="Times New Roman" panose="02020603050405020304" pitchFamily="18" charset="0"/>
              </a:rPr>
              <a:t> </a:t>
            </a:r>
          </a:p>
          <a:p>
            <a:pPr algn="just" eaLnBrk="1" hangingPunct="1">
              <a:buFontTx/>
              <a:buNone/>
            </a:pPr>
            <a:r>
              <a:rPr lang="en-US" altLang="ru-RU" sz="2000" smtClean="0">
                <a:latin typeface="Times New Roman" panose="02020603050405020304" pitchFamily="18" charset="0"/>
              </a:rPr>
              <a:t>   </a:t>
            </a:r>
            <a:r>
              <a:rPr lang="ru-RU" altLang="ru-RU" sz="2000" smtClean="0">
                <a:latin typeface="Times New Roman" panose="02020603050405020304" pitchFamily="18" charset="0"/>
              </a:rPr>
              <a:t>   представляет условную плотность вероятности отказа элемента в момент </a:t>
            </a:r>
            <a:r>
              <a:rPr lang="en-US" altLang="ru-RU" sz="2000" smtClean="0">
                <a:latin typeface="Times New Roman" panose="02020603050405020304" pitchFamily="18" charset="0"/>
              </a:rPr>
              <a:t>t </a:t>
            </a:r>
            <a:r>
              <a:rPr lang="ru-RU" altLang="ru-RU" sz="2000" smtClean="0">
                <a:latin typeface="Times New Roman" panose="02020603050405020304" pitchFamily="18" charset="0"/>
              </a:rPr>
              <a:t>при условии, что до этого времени элемент не отказал. </a:t>
            </a:r>
          </a:p>
          <a:p>
            <a:pPr eaLnBrk="1" hangingPunct="1">
              <a:buFontTx/>
              <a:buNone/>
            </a:pPr>
            <a:r>
              <a:rPr lang="ru-RU" altLang="ru-RU" sz="2000" smtClean="0">
                <a:latin typeface="Times New Roman" panose="02020603050405020304" pitchFamily="18" charset="0"/>
              </a:rPr>
              <a:t>	Функцию  интенсивности  отказов </a:t>
            </a:r>
            <a:r>
              <a:rPr lang="el-GR" altLang="ru-RU" sz="2000" smtClean="0">
                <a:latin typeface="Times New Roman" panose="02020603050405020304" pitchFamily="18" charset="0"/>
                <a:cs typeface="Times New Roman" panose="02020603050405020304" pitchFamily="18" charset="0"/>
              </a:rPr>
              <a:t>λ</a:t>
            </a:r>
            <a:r>
              <a:rPr lang="ru-RU" altLang="ru-RU" sz="2000" smtClean="0">
                <a:latin typeface="Times New Roman" panose="02020603050405020304" pitchFamily="18" charset="0"/>
                <a:cs typeface="Times New Roman" panose="02020603050405020304" pitchFamily="18" charset="0"/>
              </a:rPr>
              <a:t>(</a:t>
            </a:r>
            <a:r>
              <a:rPr lang="en-US" altLang="ru-RU" sz="2000" smtClean="0">
                <a:latin typeface="Times New Roman" panose="02020603050405020304" pitchFamily="18" charset="0"/>
                <a:cs typeface="Times New Roman" panose="02020603050405020304" pitchFamily="18" charset="0"/>
              </a:rPr>
              <a:t>t) </a:t>
            </a:r>
            <a:r>
              <a:rPr lang="ru-RU" altLang="ru-RU" sz="2000" smtClean="0">
                <a:latin typeface="Times New Roman" panose="02020603050405020304" pitchFamily="18" charset="0"/>
              </a:rPr>
              <a:t>обычно  называют </a:t>
            </a:r>
            <a:r>
              <a:rPr lang="ru-RU" altLang="ru-RU" sz="2000" b="1" smtClean="0">
                <a:latin typeface="Times New Roman" panose="02020603050405020304" pitchFamily="18" charset="0"/>
              </a:rPr>
              <a:t>лямбда-характерис</a:t>
            </a:r>
          </a:p>
          <a:p>
            <a:pPr eaLnBrk="1" hangingPunct="1">
              <a:buFontTx/>
              <a:buNone/>
            </a:pPr>
            <a:r>
              <a:rPr lang="ru-RU" altLang="ru-RU" sz="2000" b="1" smtClean="0">
                <a:latin typeface="Times New Roman" panose="02020603050405020304" pitchFamily="18" charset="0"/>
              </a:rPr>
              <a:t>      тикой.</a:t>
            </a:r>
          </a:p>
          <a:p>
            <a:pPr eaLnBrk="1" hangingPunct="1">
              <a:buFontTx/>
              <a:buNone/>
            </a:pPr>
            <a:r>
              <a:rPr lang="ru-RU" altLang="ru-RU" sz="2000" smtClean="0">
                <a:latin typeface="Times New Roman" panose="02020603050405020304" pitchFamily="18" charset="0"/>
              </a:rPr>
              <a:t>     Статистическая лямбда-характеристика определяется по результатам испытаний N одинаковых элементов на надежность:</a:t>
            </a:r>
          </a:p>
          <a:p>
            <a:pPr eaLnBrk="1" hangingPunct="1">
              <a:buFontTx/>
              <a:buNone/>
            </a:pPr>
            <a:endParaRPr lang="ru-RU" altLang="ru-RU" sz="2000" smtClean="0">
              <a:latin typeface="Times New Roman" panose="02020603050405020304" pitchFamily="18" charset="0"/>
            </a:endParaRPr>
          </a:p>
          <a:p>
            <a:pPr eaLnBrk="1" hangingPunct="1">
              <a:buFontTx/>
              <a:buNone/>
            </a:pPr>
            <a:endParaRPr lang="ru-RU" altLang="ru-RU" sz="2000" smtClean="0">
              <a:latin typeface="Times New Roman" panose="02020603050405020304" pitchFamily="18" charset="0"/>
            </a:endParaRPr>
          </a:p>
          <a:p>
            <a:pPr eaLnBrk="1" hangingPunct="1">
              <a:buFontTx/>
              <a:buNone/>
            </a:pPr>
            <a:endParaRPr lang="ru-RU" altLang="ru-RU" sz="2000" smtClean="0">
              <a:latin typeface="Times New Roman" panose="02020603050405020304" pitchFamily="18" charset="0"/>
            </a:endParaRPr>
          </a:p>
          <a:p>
            <a:pPr eaLnBrk="1" hangingPunct="1">
              <a:buFontTx/>
              <a:buNone/>
            </a:pPr>
            <a:endParaRPr lang="ru-RU" altLang="ru-RU" sz="2000" smtClean="0">
              <a:latin typeface="Times New Roman" panose="02020603050405020304" pitchFamily="18" charset="0"/>
            </a:endParaRPr>
          </a:p>
          <a:p>
            <a:pPr eaLnBrk="1" hangingPunct="1">
              <a:buFontTx/>
              <a:buNone/>
            </a:pPr>
            <a:r>
              <a:rPr lang="ru-RU" altLang="ru-RU" sz="2000" smtClean="0">
                <a:latin typeface="Times New Roman" panose="02020603050405020304" pitchFamily="18" charset="0"/>
              </a:rPr>
              <a:t>где</a:t>
            </a:r>
            <a:r>
              <a:rPr lang="el-GR" altLang="ru-RU" sz="2000" smtClean="0">
                <a:latin typeface="Times New Roman" panose="02020603050405020304" pitchFamily="18" charset="0"/>
              </a:rPr>
              <a:t>Δ</a:t>
            </a:r>
            <a:r>
              <a:rPr lang="en-US" altLang="ru-RU" sz="2000" smtClean="0">
                <a:latin typeface="Times New Roman" panose="02020603050405020304" pitchFamily="18" charset="0"/>
              </a:rPr>
              <a:t>N</a:t>
            </a:r>
            <a:r>
              <a:rPr lang="ru-RU" altLang="ru-RU" sz="2000" smtClean="0">
                <a:latin typeface="Times New Roman" panose="02020603050405020304" pitchFamily="18" charset="0"/>
              </a:rPr>
              <a:t> – число отказов на интервала времени </a:t>
            </a:r>
            <a:r>
              <a:rPr lang="el-GR" altLang="ru-RU" sz="2000" smtClean="0">
                <a:latin typeface="Times New Roman" panose="02020603050405020304" pitchFamily="18" charset="0"/>
              </a:rPr>
              <a:t>Δ</a:t>
            </a:r>
            <a:r>
              <a:rPr lang="en-US" altLang="ru-RU" sz="2000" smtClean="0">
                <a:latin typeface="Times New Roman" panose="02020603050405020304" pitchFamily="18" charset="0"/>
              </a:rPr>
              <a:t>t</a:t>
            </a:r>
            <a:r>
              <a:rPr lang="ru-RU" altLang="ru-RU" sz="2000" smtClean="0">
                <a:latin typeface="Times New Roman" panose="02020603050405020304" pitchFamily="18" charset="0"/>
              </a:rPr>
              <a:t>;</a:t>
            </a:r>
          </a:p>
          <a:p>
            <a:pPr eaLnBrk="1" hangingPunct="1">
              <a:buFontTx/>
              <a:buNone/>
            </a:pPr>
            <a:r>
              <a:rPr lang="en-US" altLang="ru-RU" sz="2000" smtClean="0">
                <a:latin typeface="Times New Roman" panose="02020603050405020304" pitchFamily="18" charset="0"/>
              </a:rPr>
              <a:t>N(t) – </a:t>
            </a:r>
            <a:r>
              <a:rPr lang="ru-RU" altLang="ru-RU" sz="2000" smtClean="0">
                <a:latin typeface="Times New Roman" panose="02020603050405020304" pitchFamily="18" charset="0"/>
              </a:rPr>
              <a:t>число отказавших элементов</a:t>
            </a:r>
          </a:p>
          <a:p>
            <a:pPr eaLnBrk="1" hangingPunct="1">
              <a:buFontTx/>
              <a:buNone/>
            </a:pPr>
            <a:endParaRPr lang="ru-RU" altLang="ru-RU" sz="2000" smtClean="0">
              <a:latin typeface="Times New Roman" panose="02020603050405020304" pitchFamily="18" charset="0"/>
            </a:endParaRP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573463"/>
            <a:ext cx="46799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9750" y="188913"/>
            <a:ext cx="8229600" cy="130175"/>
          </a:xfrm>
        </p:spPr>
        <p:txBody>
          <a:bodyPr/>
          <a:lstStyle/>
          <a:p>
            <a:pPr eaLnBrk="1" hangingPunct="1"/>
            <a:r>
              <a:rPr lang="ru-RU" altLang="ru-RU" sz="1800" smtClean="0">
                <a:latin typeface="Times New Roman" panose="02020603050405020304" pitchFamily="18" charset="0"/>
              </a:rPr>
              <a:t>Интенсивность отказов</a:t>
            </a:r>
          </a:p>
        </p:txBody>
      </p:sp>
      <p:sp>
        <p:nvSpPr>
          <p:cNvPr id="37891" name="Rectangle 3"/>
          <p:cNvSpPr>
            <a:spLocks noGrp="1" noChangeArrowheads="1"/>
          </p:cNvSpPr>
          <p:nvPr>
            <p:ph type="body" idx="1"/>
          </p:nvPr>
        </p:nvSpPr>
        <p:spPr>
          <a:xfrm>
            <a:off x="457200" y="549275"/>
            <a:ext cx="8229600" cy="4535488"/>
          </a:xfrm>
        </p:spPr>
        <p:txBody>
          <a:bodyPr/>
          <a:lstStyle/>
          <a:p>
            <a:pPr eaLnBrk="1" hangingPunct="1">
              <a:lnSpc>
                <a:spcPct val="90000"/>
              </a:lnSpc>
              <a:buFontTx/>
              <a:buNone/>
            </a:pPr>
            <a:r>
              <a:rPr lang="ru-RU" altLang="ru-RU" sz="2800" smtClean="0"/>
              <a:t>	</a:t>
            </a:r>
            <a:r>
              <a:rPr lang="ru-RU" altLang="ru-RU" sz="2000" smtClean="0">
                <a:latin typeface="Times New Roman" panose="02020603050405020304" pitchFamily="18" charset="0"/>
              </a:rPr>
              <a:t>Интенсивность отказов является основным показателем надежности элементов сложных систем. Это объясняется следующими обстоятельствами:</a:t>
            </a:r>
          </a:p>
          <a:p>
            <a:pPr eaLnBrk="1" hangingPunct="1">
              <a:lnSpc>
                <a:spcPct val="90000"/>
              </a:lnSpc>
              <a:buFontTx/>
              <a:buNone/>
            </a:pPr>
            <a:r>
              <a:rPr lang="ru-RU" altLang="ru-RU" sz="2000" smtClean="0">
                <a:latin typeface="Times New Roman" panose="02020603050405020304" pitchFamily="18" charset="0"/>
              </a:rPr>
              <a:t>	-надежность многих элементов можно оценить одним числом, т. к. интенсивность отказа элементов — величина постоянная;</a:t>
            </a:r>
          </a:p>
          <a:p>
            <a:pPr eaLnBrk="1" hangingPunct="1">
              <a:lnSpc>
                <a:spcPct val="90000"/>
              </a:lnSpc>
              <a:buFontTx/>
              <a:buNone/>
            </a:pPr>
            <a:r>
              <a:rPr lang="ru-RU" altLang="ru-RU" sz="2000" smtClean="0">
                <a:latin typeface="Times New Roman" panose="02020603050405020304" pitchFamily="18" charset="0"/>
              </a:rPr>
              <a:t>	-по известной интенсивности наиболее просто оценить остальные по­</a:t>
            </a:r>
            <a:br>
              <a:rPr lang="ru-RU" altLang="ru-RU" sz="2000" smtClean="0">
                <a:latin typeface="Times New Roman" panose="02020603050405020304" pitchFamily="18" charset="0"/>
              </a:rPr>
            </a:br>
            <a:r>
              <a:rPr lang="ru-RU" altLang="ru-RU" sz="2000" smtClean="0">
                <a:latin typeface="Times New Roman" panose="02020603050405020304" pitchFamily="18" charset="0"/>
              </a:rPr>
              <a:t>казатели надежности как элементов, так и сложных систем;</a:t>
            </a:r>
          </a:p>
          <a:p>
            <a:pPr eaLnBrk="1" hangingPunct="1">
              <a:lnSpc>
                <a:spcPct val="90000"/>
              </a:lnSpc>
              <a:buFontTx/>
              <a:buNone/>
            </a:pPr>
            <a:r>
              <a:rPr lang="ru-RU" altLang="ru-RU" sz="2000" smtClean="0">
                <a:latin typeface="Times New Roman" panose="02020603050405020304" pitchFamily="18" charset="0"/>
              </a:rPr>
              <a:t>	-обладает хорошей наглядностью;</a:t>
            </a:r>
          </a:p>
          <a:p>
            <a:pPr eaLnBrk="1" hangingPunct="1">
              <a:lnSpc>
                <a:spcPct val="90000"/>
              </a:lnSpc>
              <a:buFontTx/>
              <a:buNone/>
            </a:pPr>
            <a:r>
              <a:rPr lang="ru-RU" altLang="ru-RU" sz="2000" smtClean="0">
                <a:latin typeface="Times New Roman" panose="02020603050405020304" pitchFamily="18" charset="0"/>
              </a:rPr>
              <a:t>	-интенсивность отказов нетрудно получить экспериментально.</a:t>
            </a:r>
          </a:p>
          <a:p>
            <a:pPr eaLnBrk="1" hangingPunct="1">
              <a:lnSpc>
                <a:spcPct val="90000"/>
              </a:lnSpc>
            </a:pPr>
            <a:endParaRPr lang="ru-RU" altLang="ru-RU" sz="2000" smtClean="0">
              <a:latin typeface="Times New Roman" panose="02020603050405020304" pitchFamily="18" charset="0"/>
            </a:endParaRPr>
          </a:p>
          <a:p>
            <a:pPr eaLnBrk="1" hangingPunct="1">
              <a:lnSpc>
                <a:spcPct val="90000"/>
              </a:lnSpc>
            </a:pPr>
            <a:r>
              <a:rPr lang="ru-RU" altLang="ru-RU" sz="2000" smtClean="0">
                <a:latin typeface="Times New Roman" panose="02020603050405020304" pitchFamily="18" charset="0"/>
              </a:rPr>
              <a:t>Опыт эксплуатации сложных систем показывает, что изменение интенсивности отказов большого количества объектов описывается </a:t>
            </a:r>
            <a:r>
              <a:rPr lang="en-US" altLang="ru-RU" sz="2000" smtClean="0">
                <a:latin typeface="Times New Roman" panose="02020603050405020304" pitchFamily="18" charset="0"/>
              </a:rPr>
              <a:t>U</a:t>
            </a:r>
            <a:r>
              <a:rPr lang="ru-RU" altLang="ru-RU" sz="2000" smtClean="0">
                <a:latin typeface="Times New Roman" panose="02020603050405020304" pitchFamily="18" charset="0"/>
              </a:rPr>
              <a:t>-образной кривой </a:t>
            </a:r>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5076825"/>
            <a:ext cx="8351837"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130175"/>
          </a:xfrm>
        </p:spPr>
        <p:txBody>
          <a:bodyPr/>
          <a:lstStyle/>
          <a:p>
            <a:pPr eaLnBrk="1" hangingPunct="1"/>
            <a:r>
              <a:rPr lang="ru-RU" altLang="ru-RU" sz="1800" smtClean="0">
                <a:latin typeface="Times New Roman" panose="02020603050405020304" pitchFamily="18" charset="0"/>
              </a:rPr>
              <a:t>Интенсивность отказов</a:t>
            </a:r>
          </a:p>
        </p:txBody>
      </p:sp>
      <p:sp>
        <p:nvSpPr>
          <p:cNvPr id="38915" name="Rectangle 3"/>
          <p:cNvSpPr>
            <a:spLocks noGrp="1" noChangeArrowheads="1"/>
          </p:cNvSpPr>
          <p:nvPr>
            <p:ph type="body" idx="1"/>
          </p:nvPr>
        </p:nvSpPr>
        <p:spPr>
          <a:xfrm>
            <a:off x="457200" y="765175"/>
            <a:ext cx="8229600" cy="5360988"/>
          </a:xfrm>
        </p:spPr>
        <p:txBody>
          <a:bodyPr/>
          <a:lstStyle/>
          <a:p>
            <a:pPr algn="just" eaLnBrk="1" hangingPunct="1"/>
            <a:r>
              <a:rPr lang="ru-RU" altLang="ru-RU" sz="2000" smtClean="0">
                <a:latin typeface="Times New Roman" panose="02020603050405020304" pitchFamily="18" charset="0"/>
              </a:rPr>
              <a:t>Период приработки объекта имеет повышенную интенсивность отказов, вызванную приработочными отказами, обусловленными дефектами производства, монтажа и наладки. Иногда с окончанием этого периода связывают гарантийное обслуживание объекта, когда устранение отказов производится изготовителем. </a:t>
            </a:r>
          </a:p>
          <a:p>
            <a:pPr algn="just" eaLnBrk="1" hangingPunct="1"/>
            <a:r>
              <a:rPr lang="ru-RU" altLang="ru-RU" sz="2000" smtClean="0">
                <a:latin typeface="Times New Roman" panose="02020603050405020304" pitchFamily="18" charset="0"/>
              </a:rPr>
              <a:t>В период нормальной эксплуатации интенсивность отказов практически остается постоянной, при этом отказы носят случайный характер и появляются внезапно, прежде всего из-за случайных изменений нагрузки, несоблюдения условий эксплуатации, неблагоприятных внешних факторов и т. п. Именно этот период соответствует основному времени эксплуатации объекта. </a:t>
            </a:r>
          </a:p>
          <a:p>
            <a:pPr algn="just" eaLnBrk="1" hangingPunct="1"/>
            <a:r>
              <a:rPr lang="ru-RU" altLang="ru-RU" sz="2000" smtClean="0">
                <a:latin typeface="Times New Roman" panose="02020603050405020304" pitchFamily="18" charset="0"/>
              </a:rPr>
              <a:t>Возрастание интенсивности отказов относится к периоду старения объекта и вызвано увеличением числа отказов из-за износа, старения и дру­гих причин, связанных с длительной эксплуатацией.</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274637"/>
          </a:xfrm>
        </p:spPr>
        <p:txBody>
          <a:bodyPr/>
          <a:lstStyle/>
          <a:p>
            <a:pPr eaLnBrk="1" hangingPunct="1"/>
            <a:r>
              <a:rPr lang="ru-RU" altLang="ru-RU" sz="1800" smtClean="0">
                <a:latin typeface="Times New Roman" panose="02020603050405020304" pitchFamily="18" charset="0"/>
              </a:rPr>
              <a:t>Интенсивность отказов</a:t>
            </a:r>
          </a:p>
        </p:txBody>
      </p:sp>
      <p:sp>
        <p:nvSpPr>
          <p:cNvPr id="39939" name="Rectangle 3"/>
          <p:cNvSpPr>
            <a:spLocks noGrp="1" noChangeArrowheads="1"/>
          </p:cNvSpPr>
          <p:nvPr>
            <p:ph type="body" idx="1"/>
          </p:nvPr>
        </p:nvSpPr>
        <p:spPr>
          <a:xfrm>
            <a:off x="0" y="1600200"/>
            <a:ext cx="9144000" cy="4525963"/>
          </a:xfrm>
        </p:spPr>
        <p:txBody>
          <a:bodyPr/>
          <a:lstStyle/>
          <a:p>
            <a:pPr eaLnBrk="1" hangingPunct="1">
              <a:buFontTx/>
              <a:buNone/>
            </a:pPr>
            <a:r>
              <a:rPr lang="ru-RU" altLang="ru-RU" sz="2000" smtClean="0">
                <a:latin typeface="Times New Roman" panose="02020603050405020304" pitchFamily="18" charset="0"/>
              </a:rPr>
              <a:t>Из формул для вычисления оценок</a:t>
            </a:r>
            <a:r>
              <a:rPr lang="en-US" altLang="ru-RU" sz="2000" smtClean="0">
                <a:latin typeface="Times New Roman" panose="02020603050405020304" pitchFamily="18" charset="0"/>
              </a:rPr>
              <a:t>         </a:t>
            </a:r>
            <a:r>
              <a:rPr lang="ru-RU" altLang="ru-RU" sz="2000" smtClean="0">
                <a:latin typeface="Times New Roman" panose="02020603050405020304" pitchFamily="18" charset="0"/>
              </a:rPr>
              <a:t>и</a:t>
            </a:r>
            <a:r>
              <a:rPr lang="en-US" altLang="ru-RU" sz="2000" smtClean="0">
                <a:latin typeface="Times New Roman" panose="02020603050405020304" pitchFamily="18" charset="0"/>
              </a:rPr>
              <a:t>         </a:t>
            </a:r>
            <a:r>
              <a:rPr lang="ru-RU" altLang="ru-RU" sz="2000" smtClean="0">
                <a:latin typeface="Times New Roman" panose="02020603050405020304" pitchFamily="18" charset="0"/>
              </a:rPr>
              <a:t>следует, что </a:t>
            </a:r>
            <a:endParaRPr lang="en-US" altLang="ru-RU" sz="2000" smtClean="0">
              <a:latin typeface="Times New Roman" panose="02020603050405020304" pitchFamily="18" charset="0"/>
            </a:endParaRPr>
          </a:p>
          <a:p>
            <a:pPr eaLnBrk="1" hangingPunct="1">
              <a:buFontTx/>
              <a:buNone/>
            </a:pPr>
            <a:r>
              <a:rPr lang="ru-RU" altLang="ru-RU" sz="2000" smtClean="0">
                <a:latin typeface="Times New Roman" panose="02020603050405020304" pitchFamily="18" charset="0"/>
              </a:rPr>
              <a:t>для всех </a:t>
            </a:r>
            <a:r>
              <a:rPr lang="en-US" altLang="ru-RU" sz="2000" smtClean="0">
                <a:latin typeface="Times New Roman" panose="02020603050405020304" pitchFamily="18" charset="0"/>
              </a:rPr>
              <a:t>t, t</a:t>
            </a:r>
            <a:r>
              <a:rPr lang="en-US" altLang="ru-RU" sz="2000" smtClean="0">
                <a:latin typeface="Times New Roman" panose="02020603050405020304" pitchFamily="18" charset="0"/>
                <a:cs typeface="Times New Roman" panose="02020603050405020304" pitchFamily="18" charset="0"/>
              </a:rPr>
              <a:t>≠0</a:t>
            </a:r>
            <a:r>
              <a:rPr lang="ru-RU" altLang="ru-RU" sz="2000" smtClean="0">
                <a:latin typeface="Times New Roman" panose="02020603050405020304" pitchFamily="18" charset="0"/>
                <a:cs typeface="Times New Roman" panose="02020603050405020304" pitchFamily="18" charset="0"/>
              </a:rPr>
              <a:t>. </a:t>
            </a:r>
            <a:r>
              <a:rPr lang="ru-RU" altLang="ru-RU" sz="2000" smtClean="0">
                <a:latin typeface="Times New Roman" panose="02020603050405020304" pitchFamily="18" charset="0"/>
              </a:rPr>
              <a:t> При </a:t>
            </a:r>
            <a:r>
              <a:rPr lang="en-US" altLang="ru-RU" sz="2000" smtClean="0">
                <a:latin typeface="Times New Roman" panose="02020603050405020304" pitchFamily="18" charset="0"/>
              </a:rPr>
              <a:t>t=0 </a:t>
            </a:r>
            <a:r>
              <a:rPr lang="ru-RU" altLang="ru-RU" sz="2000" smtClean="0">
                <a:latin typeface="Times New Roman" panose="02020603050405020304" pitchFamily="18" charset="0"/>
              </a:rPr>
              <a:t>функции</a:t>
            </a:r>
            <a:r>
              <a:rPr lang="en-US" altLang="ru-RU" sz="2000" smtClean="0">
                <a:latin typeface="Times New Roman" panose="02020603050405020304" pitchFamily="18" charset="0"/>
              </a:rPr>
              <a:t> </a:t>
            </a:r>
            <a:r>
              <a:rPr lang="el-GR" altLang="ru-RU" sz="2000" smtClean="0">
                <a:latin typeface="Times New Roman" panose="02020603050405020304" pitchFamily="18" charset="0"/>
                <a:cs typeface="Times New Roman" panose="02020603050405020304" pitchFamily="18" charset="0"/>
              </a:rPr>
              <a:t>λ</a:t>
            </a:r>
            <a:r>
              <a:rPr lang="en-US" altLang="ru-RU" sz="2000" smtClean="0">
                <a:latin typeface="Times New Roman" panose="02020603050405020304" pitchFamily="18" charset="0"/>
                <a:cs typeface="Times New Roman" panose="02020603050405020304" pitchFamily="18" charset="0"/>
              </a:rPr>
              <a:t>(0)=</a:t>
            </a:r>
            <a:r>
              <a:rPr lang="en-US" altLang="ru-RU" sz="2000" i="1" smtClean="0">
                <a:latin typeface="Times New Roman" panose="02020603050405020304" pitchFamily="18" charset="0"/>
                <a:cs typeface="Times New Roman" panose="02020603050405020304" pitchFamily="18" charset="0"/>
              </a:rPr>
              <a:t>f</a:t>
            </a:r>
            <a:r>
              <a:rPr lang="en-US" altLang="ru-RU" sz="2000" smtClean="0">
                <a:latin typeface="Times New Roman" panose="02020603050405020304" pitchFamily="18" charset="0"/>
                <a:cs typeface="Times New Roman" panose="02020603050405020304" pitchFamily="18" charset="0"/>
              </a:rPr>
              <a:t>(0)</a:t>
            </a:r>
            <a:r>
              <a:rPr lang="ru-RU" altLang="ru-RU" sz="2000" smtClean="0">
                <a:latin typeface="Times New Roman" panose="02020603050405020304" pitchFamily="18" charset="0"/>
              </a:rPr>
              <a:t>, так как</a:t>
            </a:r>
            <a:r>
              <a:rPr lang="en-US" altLang="ru-RU" sz="2000" smtClean="0">
                <a:latin typeface="Times New Roman" panose="02020603050405020304" pitchFamily="18" charset="0"/>
              </a:rPr>
              <a:t> N(0)=N.</a:t>
            </a:r>
          </a:p>
          <a:p>
            <a:pPr eaLnBrk="1" hangingPunct="1">
              <a:buFontTx/>
              <a:buNone/>
            </a:pPr>
            <a:r>
              <a:rPr lang="ru-RU" altLang="ru-RU" sz="2000" smtClean="0">
                <a:latin typeface="Times New Roman" panose="02020603050405020304" pitchFamily="18" charset="0"/>
              </a:rPr>
              <a:t>Рассмотренная особенность</a:t>
            </a:r>
            <a:r>
              <a:rPr lang="en-US" altLang="ru-RU" sz="2000" smtClean="0">
                <a:latin typeface="Times New Roman" panose="02020603050405020304" pitchFamily="18" charset="0"/>
              </a:rPr>
              <a:t> </a:t>
            </a:r>
            <a:r>
              <a:rPr lang="ru-RU" altLang="ru-RU" sz="2000" smtClean="0">
                <a:latin typeface="Times New Roman" panose="02020603050405020304" pitchFamily="18" charset="0"/>
              </a:rPr>
              <a:t>верна и для неслучайных функций </a:t>
            </a:r>
            <a:r>
              <a:rPr lang="el-GR" altLang="ru-RU" sz="2000" smtClean="0">
                <a:latin typeface="Times New Roman" panose="02020603050405020304" pitchFamily="18" charset="0"/>
                <a:cs typeface="Times New Roman" panose="02020603050405020304" pitchFamily="18" charset="0"/>
              </a:rPr>
              <a:t>λ</a:t>
            </a:r>
            <a:r>
              <a:rPr lang="en-US" altLang="ru-RU" sz="2000" smtClean="0">
                <a:latin typeface="Times New Roman" panose="02020603050405020304" pitchFamily="18" charset="0"/>
                <a:cs typeface="Times New Roman" panose="02020603050405020304" pitchFamily="18" charset="0"/>
              </a:rPr>
              <a:t>(t) </a:t>
            </a:r>
            <a:r>
              <a:rPr lang="ru-RU" altLang="ru-RU" sz="2000" smtClean="0">
                <a:latin typeface="Times New Roman" panose="02020603050405020304" pitchFamily="18" charset="0"/>
              </a:rPr>
              <a:t>и</a:t>
            </a:r>
            <a:r>
              <a:rPr lang="en-US" altLang="ru-RU" sz="2000" smtClean="0">
                <a:latin typeface="Times New Roman" panose="02020603050405020304" pitchFamily="18" charset="0"/>
                <a:cs typeface="Times New Roman" panose="02020603050405020304" pitchFamily="18" charset="0"/>
              </a:rPr>
              <a:t> </a:t>
            </a:r>
            <a:r>
              <a:rPr lang="en-US" altLang="ru-RU" sz="2000" i="1" smtClean="0">
                <a:latin typeface="Times New Roman" panose="02020603050405020304" pitchFamily="18" charset="0"/>
                <a:cs typeface="Times New Roman" panose="02020603050405020304" pitchFamily="18" charset="0"/>
              </a:rPr>
              <a:t>f</a:t>
            </a:r>
            <a:r>
              <a:rPr lang="en-US" altLang="ru-RU" sz="2000" smtClean="0">
                <a:latin typeface="Times New Roman" panose="02020603050405020304" pitchFamily="18" charset="0"/>
                <a:cs typeface="Times New Roman" panose="02020603050405020304" pitchFamily="18" charset="0"/>
              </a:rPr>
              <a:t>(t):</a:t>
            </a:r>
            <a:r>
              <a:rPr lang="ru-RU" altLang="ru-RU" sz="2000" smtClean="0">
                <a:latin typeface="Times New Roman" panose="02020603050405020304" pitchFamily="18" charset="0"/>
              </a:rPr>
              <a:t> </a:t>
            </a:r>
            <a:endParaRPr lang="en-US" altLang="ru-RU" sz="2000" smtClean="0">
              <a:latin typeface="Times New Roman" panose="02020603050405020304" pitchFamily="18" charset="0"/>
            </a:endParaRPr>
          </a:p>
          <a:p>
            <a:pPr eaLnBrk="1" hangingPunct="1">
              <a:buFontTx/>
              <a:buNone/>
            </a:pPr>
            <a:r>
              <a:rPr lang="ru-RU" altLang="ru-RU" sz="2000" smtClean="0">
                <a:latin typeface="Times New Roman" panose="02020603050405020304" pitchFamily="18" charset="0"/>
              </a:rPr>
              <a:t> </a:t>
            </a:r>
            <a:r>
              <a:rPr lang="el-GR" altLang="ru-RU" sz="2000" smtClean="0">
                <a:latin typeface="Times New Roman" panose="02020603050405020304" pitchFamily="18" charset="0"/>
                <a:cs typeface="Times New Roman" panose="02020603050405020304" pitchFamily="18" charset="0"/>
              </a:rPr>
              <a:t>λ</a:t>
            </a:r>
            <a:r>
              <a:rPr lang="en-US" altLang="ru-RU" sz="2000" smtClean="0">
                <a:latin typeface="Times New Roman" panose="02020603050405020304" pitchFamily="18" charset="0"/>
                <a:cs typeface="Times New Roman" panose="02020603050405020304" pitchFamily="18" charset="0"/>
              </a:rPr>
              <a:t>(t)&gt;</a:t>
            </a:r>
            <a:r>
              <a:rPr lang="en-US" altLang="ru-RU" sz="2000" i="1" smtClean="0">
                <a:latin typeface="Times New Roman" panose="02020603050405020304" pitchFamily="18" charset="0"/>
                <a:cs typeface="Times New Roman" panose="02020603050405020304" pitchFamily="18" charset="0"/>
              </a:rPr>
              <a:t>f</a:t>
            </a:r>
            <a:r>
              <a:rPr lang="en-US" altLang="ru-RU" sz="2000" smtClean="0">
                <a:latin typeface="Times New Roman" panose="02020603050405020304" pitchFamily="18" charset="0"/>
                <a:cs typeface="Times New Roman" panose="02020603050405020304" pitchFamily="18" charset="0"/>
              </a:rPr>
              <a:t>(t)</a:t>
            </a:r>
            <a:r>
              <a:rPr lang="ru-RU" altLang="ru-RU" sz="2000" smtClean="0">
                <a:latin typeface="Times New Roman" panose="02020603050405020304" pitchFamily="18" charset="0"/>
              </a:rPr>
              <a:t> </a:t>
            </a:r>
            <a:r>
              <a:rPr lang="en-US" altLang="ru-RU" sz="2000" smtClean="0">
                <a:latin typeface="Times New Roman" panose="02020603050405020304" pitchFamily="18" charset="0"/>
              </a:rPr>
              <a:t> </a:t>
            </a:r>
            <a:r>
              <a:rPr lang="ru-RU" altLang="ru-RU" sz="2000" smtClean="0">
                <a:latin typeface="Times New Roman" panose="02020603050405020304" pitchFamily="18" charset="0"/>
              </a:rPr>
              <a:t>при </a:t>
            </a:r>
            <a:r>
              <a:rPr lang="en-US" altLang="ru-RU" sz="2000" smtClean="0">
                <a:latin typeface="Times New Roman" panose="02020603050405020304" pitchFamily="18" charset="0"/>
              </a:rPr>
              <a:t> </a:t>
            </a:r>
            <a:r>
              <a:rPr lang="ru-RU" altLang="ru-RU" sz="2000" i="1" smtClean="0">
                <a:latin typeface="Times New Roman" panose="02020603050405020304" pitchFamily="18" charset="0"/>
              </a:rPr>
              <a:t>0≤ </a:t>
            </a:r>
            <a:r>
              <a:rPr lang="en-US" altLang="ru-RU" sz="2000" i="1" smtClean="0">
                <a:latin typeface="Times New Roman" panose="02020603050405020304" pitchFamily="18" charset="0"/>
              </a:rPr>
              <a:t>t</a:t>
            </a:r>
            <a:r>
              <a:rPr lang="ru-RU" altLang="ru-RU" sz="2000" i="1" smtClean="0">
                <a:latin typeface="Times New Roman" panose="02020603050405020304" pitchFamily="18" charset="0"/>
              </a:rPr>
              <a:t> ≤ ∞</a:t>
            </a:r>
            <a:r>
              <a:rPr lang="en-US" altLang="ru-RU" sz="2000" smtClean="0">
                <a:latin typeface="Times New Roman" panose="02020603050405020304" pitchFamily="18" charset="0"/>
              </a:rPr>
              <a:t> </a:t>
            </a:r>
            <a:r>
              <a:rPr lang="ru-RU" altLang="ru-RU" sz="2000" smtClean="0">
                <a:latin typeface="Times New Roman" panose="02020603050405020304" pitchFamily="18" charset="0"/>
              </a:rPr>
              <a:t>и </a:t>
            </a:r>
            <a:r>
              <a:rPr lang="el-GR" altLang="ru-RU" sz="2000" smtClean="0">
                <a:latin typeface="Times New Roman" panose="02020603050405020304" pitchFamily="18" charset="0"/>
                <a:cs typeface="Times New Roman" panose="02020603050405020304" pitchFamily="18" charset="0"/>
              </a:rPr>
              <a:t>λ</a:t>
            </a:r>
            <a:r>
              <a:rPr lang="en-US" altLang="ru-RU" sz="2000" smtClean="0">
                <a:latin typeface="Times New Roman" panose="02020603050405020304" pitchFamily="18" charset="0"/>
                <a:cs typeface="Times New Roman" panose="02020603050405020304" pitchFamily="18" charset="0"/>
              </a:rPr>
              <a:t>(0)=</a:t>
            </a:r>
            <a:r>
              <a:rPr lang="en-US" altLang="ru-RU" sz="2000" i="1" smtClean="0">
                <a:latin typeface="Times New Roman" panose="02020603050405020304" pitchFamily="18" charset="0"/>
                <a:cs typeface="Times New Roman" panose="02020603050405020304" pitchFamily="18" charset="0"/>
              </a:rPr>
              <a:t>f</a:t>
            </a:r>
            <a:r>
              <a:rPr lang="en-US" altLang="ru-RU" sz="2000" smtClean="0">
                <a:latin typeface="Times New Roman" panose="02020603050405020304" pitchFamily="18" charset="0"/>
                <a:cs typeface="Times New Roman" panose="02020603050405020304" pitchFamily="18" charset="0"/>
              </a:rPr>
              <a:t>(0)</a:t>
            </a:r>
            <a:r>
              <a:rPr lang="ru-RU" altLang="ru-RU" sz="2000" smtClean="0">
                <a:latin typeface="Times New Roman" panose="02020603050405020304" pitchFamily="18" charset="0"/>
                <a:cs typeface="Times New Roman" panose="02020603050405020304" pitchFamily="18" charset="0"/>
              </a:rPr>
              <a:t>. </a:t>
            </a:r>
          </a:p>
          <a:p>
            <a:pPr eaLnBrk="1" hangingPunct="1">
              <a:buFontTx/>
              <a:buNone/>
            </a:pPr>
            <a:r>
              <a:rPr lang="ru-RU" altLang="ru-RU" sz="2000" smtClean="0">
                <a:latin typeface="Times New Roman" panose="02020603050405020304" pitchFamily="18" charset="0"/>
              </a:rPr>
              <a:t>	Знание функции интенсивности позволяет находить любые другие характеристики надежности. </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484313"/>
            <a:ext cx="3508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557338"/>
            <a:ext cx="3841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1484313"/>
            <a:ext cx="165576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005263"/>
            <a:ext cx="30972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3933825"/>
            <a:ext cx="21605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113" y="5229225"/>
            <a:ext cx="34575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Критерии надежности невосстанавливаемых элементов</a:t>
            </a:r>
          </a:p>
        </p:txBody>
      </p:sp>
      <p:pic>
        <p:nvPicPr>
          <p:cNvPr id="40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91440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9750" y="0"/>
            <a:ext cx="8147050" cy="188913"/>
          </a:xfrm>
        </p:spPr>
        <p:txBody>
          <a:bodyPr/>
          <a:lstStyle/>
          <a:p>
            <a:pPr eaLnBrk="1" hangingPunct="1"/>
            <a:r>
              <a:rPr lang="ru-RU" altLang="ru-RU" sz="1800" smtClean="0">
                <a:latin typeface="Times New Roman" panose="02020603050405020304" pitchFamily="18" charset="0"/>
              </a:rPr>
              <a:t>Числовые показатели надежности</a:t>
            </a:r>
            <a:r>
              <a:rPr lang="ru-RU" altLang="ru-RU" sz="4000" smtClean="0"/>
              <a:t> </a:t>
            </a:r>
          </a:p>
        </p:txBody>
      </p:sp>
      <p:sp>
        <p:nvSpPr>
          <p:cNvPr id="41987" name="Rectangle 3"/>
          <p:cNvSpPr>
            <a:spLocks noGrp="1" noChangeArrowheads="1"/>
          </p:cNvSpPr>
          <p:nvPr>
            <p:ph type="body" idx="1"/>
          </p:nvPr>
        </p:nvSpPr>
        <p:spPr>
          <a:xfrm>
            <a:off x="0" y="836613"/>
            <a:ext cx="9144000" cy="6021387"/>
          </a:xfrm>
        </p:spPr>
        <p:txBody>
          <a:bodyPr/>
          <a:lstStyle/>
          <a:p>
            <a:pPr algn="just" eaLnBrk="1" hangingPunct="1">
              <a:lnSpc>
                <a:spcPct val="120000"/>
              </a:lnSpc>
              <a:buFontTx/>
              <a:buNone/>
            </a:pPr>
            <a:r>
              <a:rPr lang="ru-RU" altLang="ru-RU" smtClean="0">
                <a:latin typeface="Times New Roman" panose="02020603050405020304" pitchFamily="18" charset="0"/>
              </a:rPr>
              <a:t>	</a:t>
            </a:r>
            <a:r>
              <a:rPr lang="ru-RU" altLang="ru-RU" sz="2000" smtClean="0">
                <a:latin typeface="Times New Roman" panose="02020603050405020304" pitchFamily="18" charset="0"/>
              </a:rPr>
              <a:t>Функциональные показатели надежности </a:t>
            </a:r>
            <a:r>
              <a:rPr lang="en-US" altLang="ru-RU" sz="2000" smtClean="0">
                <a:latin typeface="Times New Roman" panose="02020603050405020304" pitchFamily="18" charset="0"/>
              </a:rPr>
              <a:t>Q(t), P(t), f(t), </a:t>
            </a:r>
            <a:r>
              <a:rPr lang="el-GR" altLang="ru-RU" sz="2000" smtClean="0">
                <a:latin typeface="Times New Roman" panose="02020603050405020304" pitchFamily="18" charset="0"/>
                <a:cs typeface="Times New Roman" panose="02020603050405020304" pitchFamily="18" charset="0"/>
              </a:rPr>
              <a:t>λ</a:t>
            </a:r>
            <a:r>
              <a:rPr lang="en-US" altLang="ru-RU" sz="2000" smtClean="0">
                <a:latin typeface="Times New Roman" panose="02020603050405020304" pitchFamily="18" charset="0"/>
                <a:cs typeface="Times New Roman" panose="02020603050405020304" pitchFamily="18" charset="0"/>
              </a:rPr>
              <a:t>(t)</a:t>
            </a:r>
            <a:r>
              <a:rPr lang="ru-RU" altLang="ru-RU" sz="2000" smtClean="0">
                <a:latin typeface="Times New Roman" panose="02020603050405020304" pitchFamily="18" charset="0"/>
              </a:rPr>
              <a:t> наиболее полно описывают поведение случайной величины </a:t>
            </a:r>
            <a:r>
              <a:rPr lang="ru-RU" altLang="ru-RU" sz="2000" i="1" smtClean="0">
                <a:latin typeface="Times New Roman" panose="02020603050405020304" pitchFamily="18" charset="0"/>
              </a:rPr>
              <a:t>Т </a:t>
            </a:r>
            <a:r>
              <a:rPr lang="ru-RU" altLang="ru-RU" sz="2000" smtClean="0">
                <a:latin typeface="Times New Roman" panose="02020603050405020304" pitchFamily="18" charset="0"/>
              </a:rPr>
              <a:t>- наработки до отказа элемента.   Однако   получение   этих   характеристик   или   хотя   бы статистических аналогов вызывает значительные трудности, обусловленные длительными экспериментами с большим числом элементов, сложной математической обработкой данных и проверкой гипотез согласия. Поэтому при решении прикладных задач надежности шире используют числовые показатели надежности, оценки которых получают экспериментальным данным более просто, чем оценки функциональные показателей.</a:t>
            </a:r>
            <a:endParaRPr lang="en-US" altLang="ru-RU" sz="2000" smtClean="0">
              <a:latin typeface="Times New Roman" panose="02020603050405020304" pitchFamily="18" charset="0"/>
            </a:endParaRPr>
          </a:p>
          <a:p>
            <a:pPr algn="just" eaLnBrk="1" hangingPunct="1">
              <a:buFontTx/>
              <a:buNone/>
            </a:pPr>
            <a:r>
              <a:rPr lang="en-US" altLang="ru-RU" sz="2000" smtClean="0">
                <a:latin typeface="Times New Roman" panose="02020603050405020304" pitchFamily="18" charset="0"/>
              </a:rPr>
              <a:t>	</a:t>
            </a:r>
            <a:r>
              <a:rPr lang="ru-RU" altLang="ru-RU" sz="2000" b="1" smtClean="0">
                <a:latin typeface="Times New Roman" panose="02020603050405020304" pitchFamily="18" charset="0"/>
              </a:rPr>
              <a:t>Численные показатели надежности: </a:t>
            </a:r>
            <a:r>
              <a:rPr lang="ru-RU" altLang="ru-RU" sz="2000" smtClean="0">
                <a:latin typeface="Times New Roman" panose="02020603050405020304" pitchFamily="18" charset="0"/>
              </a:rPr>
              <a:t>средняя наработка до отказа,</a:t>
            </a:r>
            <a:r>
              <a:rPr lang="ru-RU" altLang="ru-RU" sz="2000" b="1" smtClean="0">
                <a:latin typeface="Times New Roman" panose="02020603050405020304" pitchFamily="18" charset="0"/>
              </a:rPr>
              <a:t> </a:t>
            </a:r>
            <a:r>
              <a:rPr lang="ru-RU" altLang="ru-RU" sz="2000" smtClean="0">
                <a:latin typeface="Times New Roman" panose="02020603050405020304" pitchFamily="18" charset="0"/>
              </a:rPr>
              <a:t>дисперсия наработки до отказа, гамма-процентный ресурс надежности.</a:t>
            </a:r>
            <a:r>
              <a:rPr lang="ru-RU" altLang="ru-RU"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201612"/>
          </a:xfrm>
        </p:spPr>
        <p:txBody>
          <a:bodyPr/>
          <a:lstStyle/>
          <a:p>
            <a:pPr eaLnBrk="1" hangingPunct="1"/>
            <a:r>
              <a:rPr lang="ru-RU" altLang="ru-RU" sz="2000" smtClean="0">
                <a:latin typeface="Times New Roman" panose="02020603050405020304" pitchFamily="18" charset="0"/>
              </a:rPr>
              <a:t>Термины и определения</a:t>
            </a:r>
          </a:p>
        </p:txBody>
      </p:sp>
      <p:sp>
        <p:nvSpPr>
          <p:cNvPr id="6147" name="Rectangle 3"/>
          <p:cNvSpPr>
            <a:spLocks noGrp="1" noChangeArrowheads="1"/>
          </p:cNvSpPr>
          <p:nvPr>
            <p:ph type="body" idx="1"/>
          </p:nvPr>
        </p:nvSpPr>
        <p:spPr>
          <a:xfrm>
            <a:off x="457200" y="692150"/>
            <a:ext cx="8507413" cy="6165850"/>
          </a:xfrm>
        </p:spPr>
        <p:txBody>
          <a:bodyPr/>
          <a:lstStyle/>
          <a:p>
            <a:pPr algn="just" eaLnBrk="1" hangingPunct="1">
              <a:lnSpc>
                <a:spcPct val="90000"/>
              </a:lnSpc>
            </a:pPr>
            <a:r>
              <a:rPr lang="ru-RU" altLang="ru-RU" sz="2400" b="1" i="1" smtClean="0">
                <a:latin typeface="Times New Roman" panose="02020603050405020304" pitchFamily="18" charset="0"/>
              </a:rPr>
              <a:t>Элемент </a:t>
            </a:r>
            <a:r>
              <a:rPr lang="ru-RU" altLang="ru-RU" sz="2400" b="1" smtClean="0">
                <a:latin typeface="Times New Roman" panose="02020603050405020304" pitchFamily="18" charset="0"/>
              </a:rPr>
              <a:t>— объект</a:t>
            </a:r>
            <a:r>
              <a:rPr lang="ru-RU" altLang="ru-RU" sz="2400" smtClean="0">
                <a:latin typeface="Times New Roman" panose="02020603050405020304" pitchFamily="18" charset="0"/>
              </a:rPr>
              <a:t> (материальный, информационный), </a:t>
            </a:r>
            <a:r>
              <a:rPr lang="ru-RU" altLang="ru-RU" sz="2400" b="1" smtClean="0">
                <a:latin typeface="Times New Roman" panose="02020603050405020304" pitchFamily="18" charset="0"/>
              </a:rPr>
              <a:t>обладающий рядом свойств, внутреннее строение (содержание) которого значения не имеет</a:t>
            </a:r>
            <a:r>
              <a:rPr lang="ru-RU" altLang="ru-RU" sz="2400" smtClean="0">
                <a:latin typeface="Times New Roman" panose="02020603050405020304" pitchFamily="18" charset="0"/>
              </a:rPr>
              <a:t>, т.е. рассматриваемый в данной задаче как нечто целое, неделимое.</a:t>
            </a:r>
          </a:p>
          <a:p>
            <a:pPr algn="just" eaLnBrk="1" hangingPunct="1">
              <a:lnSpc>
                <a:spcPct val="90000"/>
              </a:lnSpc>
              <a:buFontTx/>
              <a:buNone/>
            </a:pPr>
            <a:r>
              <a:rPr lang="ru-RU" altLang="ru-RU" sz="2000" smtClean="0">
                <a:latin typeface="Times New Roman" panose="02020603050405020304" pitchFamily="18" charset="0"/>
              </a:rPr>
              <a:t>		В теории надежности под элементом понимают элемент, узел, блок, имеющий показатель надежности, самостоятельно учитываемый при расчете показателей надежности системы.</a:t>
            </a:r>
          </a:p>
          <a:p>
            <a:pPr algn="just" eaLnBrk="1" hangingPunct="1">
              <a:lnSpc>
                <a:spcPct val="90000"/>
              </a:lnSpc>
              <a:buFontTx/>
              <a:buNone/>
            </a:pPr>
            <a:r>
              <a:rPr lang="ru-RU" altLang="ru-RU" smtClean="0">
                <a:latin typeface="Times New Roman" panose="02020603050405020304" pitchFamily="18" charset="0"/>
              </a:rPr>
              <a:t> 	</a:t>
            </a:r>
            <a:r>
              <a:rPr lang="ru-RU" altLang="ru-RU" sz="1800" smtClean="0">
                <a:latin typeface="Times New Roman" panose="02020603050405020304" pitchFamily="18" charset="0"/>
              </a:rPr>
              <a:t>Примеры технических элементов: реле, датчик, линия связи, регулятор, регистрирующий (показывающий) прибор, исполнительный механизм, микроконтроллер, автоматическая система регулирования.</a:t>
            </a:r>
          </a:p>
          <a:p>
            <a:pPr algn="just" eaLnBrk="1" hangingPunct="1">
              <a:lnSpc>
                <a:spcPct val="90000"/>
              </a:lnSpc>
              <a:buFontTx/>
              <a:buNone/>
            </a:pPr>
            <a:endParaRPr lang="ru-RU" altLang="ru-RU" sz="1800" smtClean="0">
              <a:latin typeface="Times New Roman" panose="02020603050405020304" pitchFamily="18" charset="0"/>
            </a:endParaRPr>
          </a:p>
          <a:p>
            <a:pPr algn="just" eaLnBrk="1" hangingPunct="1">
              <a:lnSpc>
                <a:spcPct val="90000"/>
              </a:lnSpc>
              <a:buFontTx/>
              <a:buNone/>
            </a:pPr>
            <a:endParaRPr lang="ru-RU" altLang="ru-RU" sz="1800" smtClean="0">
              <a:latin typeface="Times New Roman" panose="02020603050405020304" pitchFamily="18" charset="0"/>
            </a:endParaRPr>
          </a:p>
          <a:p>
            <a:pPr algn="just" eaLnBrk="1" hangingPunct="1">
              <a:lnSpc>
                <a:spcPct val="90000"/>
              </a:lnSpc>
              <a:buFontTx/>
              <a:buNone/>
            </a:pPr>
            <a:endParaRPr lang="ru-RU" altLang="ru-RU" sz="1800" smtClean="0">
              <a:latin typeface="Times New Roman" panose="02020603050405020304" pitchFamily="18" charset="0"/>
            </a:endParaRPr>
          </a:p>
          <a:p>
            <a:pPr algn="just" eaLnBrk="1" hangingPunct="1">
              <a:lnSpc>
                <a:spcPct val="90000"/>
              </a:lnSpc>
              <a:buFontTx/>
              <a:buNone/>
            </a:pPr>
            <a:endParaRPr lang="ru-RU" altLang="ru-RU" sz="1800" smtClean="0">
              <a:latin typeface="Times New Roman" panose="02020603050405020304" pitchFamily="18" charset="0"/>
            </a:endParaRPr>
          </a:p>
          <a:p>
            <a:pPr eaLnBrk="1" hangingPunct="1">
              <a:lnSpc>
                <a:spcPct val="90000"/>
              </a:lnSpc>
            </a:pPr>
            <a:r>
              <a:rPr lang="ru-RU" altLang="ru-RU" sz="1800" i="1" smtClean="0">
                <a:latin typeface="Times New Roman" panose="02020603050405020304" pitchFamily="18" charset="0"/>
              </a:rPr>
              <a:t>Хк </a:t>
            </a:r>
            <a:r>
              <a:rPr lang="ru-RU" altLang="ru-RU" sz="1800" smtClean="0">
                <a:latin typeface="Times New Roman" panose="02020603050405020304" pitchFamily="18" charset="0"/>
              </a:rPr>
              <a:t>- вектор контролируемых (измеряемых) переменных;</a:t>
            </a:r>
            <a:endParaRPr lang="ru-RU" altLang="ru-RU" sz="1800" i="1" smtClean="0">
              <a:latin typeface="Times New Roman" panose="02020603050405020304" pitchFamily="18" charset="0"/>
            </a:endParaRPr>
          </a:p>
          <a:p>
            <a:pPr eaLnBrk="1" hangingPunct="1">
              <a:lnSpc>
                <a:spcPct val="90000"/>
              </a:lnSpc>
            </a:pPr>
            <a:r>
              <a:rPr lang="ru-RU" altLang="ru-RU" sz="1800" i="1" smtClean="0">
                <a:latin typeface="Times New Roman" panose="02020603050405020304" pitchFamily="18" charset="0"/>
              </a:rPr>
              <a:t>Хнк </a:t>
            </a:r>
            <a:r>
              <a:rPr lang="ru-RU" altLang="ru-RU" sz="1800" smtClean="0">
                <a:latin typeface="Times New Roman" panose="02020603050405020304" pitchFamily="18" charset="0"/>
              </a:rPr>
              <a:t>- вектор неконтролируемых (ненаблюдаемых) переменных;</a:t>
            </a:r>
          </a:p>
          <a:p>
            <a:pPr eaLnBrk="1" hangingPunct="1">
              <a:lnSpc>
                <a:spcPct val="90000"/>
              </a:lnSpc>
            </a:pPr>
            <a:r>
              <a:rPr lang="ru-RU" altLang="ru-RU" sz="1800" smtClean="0">
                <a:latin typeface="Times New Roman" panose="02020603050405020304" pitchFamily="18" charset="0"/>
              </a:rPr>
              <a:t>У - вектор выходных переменных.</a:t>
            </a:r>
          </a:p>
          <a:p>
            <a:pPr eaLnBrk="1" hangingPunct="1">
              <a:lnSpc>
                <a:spcPct val="90000"/>
              </a:lnSpc>
            </a:pPr>
            <a:r>
              <a:rPr lang="ru-RU" altLang="ru-RU" sz="2000" smtClean="0">
                <a:latin typeface="Times New Roman" panose="02020603050405020304" pitchFamily="18" charset="0"/>
              </a:rPr>
              <a:t>Каждая переменная </a:t>
            </a:r>
            <a:r>
              <a:rPr lang="en-US" altLang="ru-RU" sz="2000" i="1" smtClean="0">
                <a:latin typeface="Times New Roman" panose="02020603050405020304" pitchFamily="18" charset="0"/>
              </a:rPr>
              <a:t>y</a:t>
            </a:r>
            <a:r>
              <a:rPr lang="ru-RU" altLang="ru-RU" sz="2000" i="1" smtClean="0">
                <a:latin typeface="Times New Roman" panose="02020603050405020304" pitchFamily="18" charset="0"/>
              </a:rPr>
              <a:t> </a:t>
            </a:r>
            <a:r>
              <a:rPr lang="en-US" altLang="ru-RU" sz="2000" i="1" baseline="-25000" smtClean="0">
                <a:latin typeface="Times New Roman" panose="02020603050405020304" pitchFamily="18" charset="0"/>
              </a:rPr>
              <a:t>i</a:t>
            </a:r>
            <a:r>
              <a:rPr lang="en-US" altLang="ru-RU" sz="2000" i="1" smtClean="0">
                <a:latin typeface="Times New Roman" panose="02020603050405020304" pitchFamily="18" charset="0"/>
              </a:rPr>
              <a:t> </a:t>
            </a:r>
            <a:r>
              <a:rPr lang="ru-RU" altLang="ru-RU" sz="2000" smtClean="0">
                <a:latin typeface="Times New Roman" panose="02020603050405020304" pitchFamily="18" charset="0"/>
              </a:rPr>
              <a:t>характеризует то или иное свойство элемента</a:t>
            </a:r>
            <a:r>
              <a:rPr lang="en-US" altLang="ru-RU" sz="2000" smtClean="0">
                <a:latin typeface="Times New Roman" panose="02020603050405020304" pitchFamily="18" charset="0"/>
              </a:rPr>
              <a:t>.</a:t>
            </a:r>
            <a:endParaRPr lang="ru-RU" altLang="ru-RU" sz="1800" smtClean="0">
              <a:latin typeface="Times New Roman" panose="02020603050405020304" pitchFamily="18" charset="0"/>
            </a:endParaRPr>
          </a:p>
          <a:p>
            <a:pPr algn="just" eaLnBrk="1" hangingPunct="1">
              <a:lnSpc>
                <a:spcPct val="90000"/>
              </a:lnSpc>
              <a:buFontTx/>
              <a:buNone/>
            </a:pPr>
            <a:endParaRPr lang="ru-RU" altLang="ru-RU" sz="1800" smtClean="0">
              <a:latin typeface="Times New Roman" panose="02020603050405020304" pitchFamily="18" charset="0"/>
            </a:endParaRPr>
          </a:p>
          <a:p>
            <a:pPr algn="just" eaLnBrk="1" hangingPunct="1">
              <a:lnSpc>
                <a:spcPct val="90000"/>
              </a:lnSpc>
              <a:buFontTx/>
              <a:buNone/>
            </a:pPr>
            <a:endParaRPr lang="ru-RU" altLang="ru-RU" sz="1800" smtClean="0">
              <a:latin typeface="Times New Roman" panose="02020603050405020304" pitchFamily="18" charset="0"/>
            </a:endParaRPr>
          </a:p>
          <a:p>
            <a:pPr algn="just" eaLnBrk="1" hangingPunct="1">
              <a:lnSpc>
                <a:spcPct val="90000"/>
              </a:lnSpc>
              <a:buFontTx/>
              <a:buNone/>
            </a:pPr>
            <a:endParaRPr lang="ru-RU" altLang="ru-RU" sz="1800" smtClean="0">
              <a:latin typeface="Times New Roman" panose="02020603050405020304" pitchFamily="18" charset="0"/>
            </a:endParaRPr>
          </a:p>
          <a:p>
            <a:pPr algn="just" eaLnBrk="1" hangingPunct="1">
              <a:lnSpc>
                <a:spcPct val="90000"/>
              </a:lnSpc>
              <a:buFontTx/>
              <a:buNone/>
            </a:pPr>
            <a:endParaRPr lang="ru-RU" altLang="ru-RU" sz="1800" smtClean="0">
              <a:latin typeface="Times New Roman" panose="02020603050405020304" pitchFamily="18" charset="0"/>
            </a:endParaRPr>
          </a:p>
          <a:p>
            <a:pPr algn="just" eaLnBrk="1" hangingPunct="1">
              <a:lnSpc>
                <a:spcPct val="90000"/>
              </a:lnSpc>
              <a:buFontTx/>
              <a:buNone/>
            </a:pPr>
            <a:endParaRPr lang="ru-RU" altLang="ru-RU" sz="1800" smtClean="0">
              <a:latin typeface="Times New Roman" panose="02020603050405020304" pitchFamily="18" charset="0"/>
            </a:endParaRPr>
          </a:p>
          <a:p>
            <a:pPr algn="just" eaLnBrk="1" hangingPunct="1">
              <a:lnSpc>
                <a:spcPct val="90000"/>
              </a:lnSpc>
              <a:buFontTx/>
              <a:buNone/>
            </a:pPr>
            <a:endParaRPr lang="ru-RU" altLang="ru-RU" sz="1800" smtClean="0">
              <a:latin typeface="Times New Roman" panose="02020603050405020304" pitchFamily="18" charset="0"/>
            </a:endParaRPr>
          </a:p>
          <a:p>
            <a:pPr algn="just" eaLnBrk="1" hangingPunct="1">
              <a:lnSpc>
                <a:spcPct val="90000"/>
              </a:lnSpc>
            </a:pPr>
            <a:endParaRPr lang="ru-RU" altLang="ru-RU" sz="2800" b="1" i="1" smtClean="0">
              <a:latin typeface="Times New Roman" panose="02020603050405020304" pitchFamily="18" charset="0"/>
            </a:endParaRPr>
          </a:p>
          <a:p>
            <a:pPr algn="just" eaLnBrk="1" hangingPunct="1">
              <a:lnSpc>
                <a:spcPct val="90000"/>
              </a:lnSpc>
            </a:pPr>
            <a:endParaRPr lang="ru-RU" altLang="ru-RU" sz="2400" b="1" i="1" smtClean="0"/>
          </a:p>
          <a:p>
            <a:pPr algn="just" eaLnBrk="1" hangingPunct="1">
              <a:lnSpc>
                <a:spcPct val="90000"/>
              </a:lnSpc>
            </a:pPr>
            <a:endParaRPr lang="ru-RU" altLang="ru-RU" sz="2400" b="1" i="1" smtClean="0"/>
          </a:p>
          <a:p>
            <a:pPr algn="just" eaLnBrk="1" hangingPunct="1">
              <a:lnSpc>
                <a:spcPct val="90000"/>
              </a:lnSpc>
            </a:pPr>
            <a:endParaRPr lang="ru-RU" altLang="ru-RU" sz="2400" b="1" i="1" smtClean="0"/>
          </a:p>
        </p:txBody>
      </p:sp>
      <p:pic>
        <p:nvPicPr>
          <p:cNvPr id="61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4292600"/>
            <a:ext cx="460851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274637"/>
          </a:xfrm>
        </p:spPr>
        <p:txBody>
          <a:bodyPr/>
          <a:lstStyle/>
          <a:p>
            <a:pPr eaLnBrk="1" hangingPunct="1"/>
            <a:r>
              <a:rPr lang="ru-RU" altLang="ru-RU" sz="1800" smtClean="0">
                <a:latin typeface="Times New Roman" panose="02020603050405020304" pitchFamily="18" charset="0"/>
              </a:rPr>
              <a:t>Числовые показатели надежности</a:t>
            </a:r>
          </a:p>
        </p:txBody>
      </p:sp>
      <p:sp>
        <p:nvSpPr>
          <p:cNvPr id="43011" name="Rectangle 3"/>
          <p:cNvSpPr>
            <a:spLocks noGrp="1" noChangeArrowheads="1"/>
          </p:cNvSpPr>
          <p:nvPr>
            <p:ph type="body" idx="1"/>
          </p:nvPr>
        </p:nvSpPr>
        <p:spPr>
          <a:xfrm>
            <a:off x="179388" y="765175"/>
            <a:ext cx="8785225" cy="6092825"/>
          </a:xfrm>
        </p:spPr>
        <p:txBody>
          <a:bodyPr/>
          <a:lstStyle/>
          <a:p>
            <a:pPr eaLnBrk="1" hangingPunct="1"/>
            <a:r>
              <a:rPr lang="ru-RU" altLang="ru-RU" sz="2400" b="1" smtClean="0">
                <a:latin typeface="Times New Roman" panose="02020603050405020304" pitchFamily="18" charset="0"/>
              </a:rPr>
              <a:t>Средняя наработка до отказа</a:t>
            </a:r>
          </a:p>
          <a:p>
            <a:pPr eaLnBrk="1" hangingPunct="1">
              <a:buFontTx/>
              <a:buNone/>
            </a:pPr>
            <a:r>
              <a:rPr lang="ru-RU" altLang="ru-RU" b="1" smtClean="0"/>
              <a:t>	</a:t>
            </a:r>
            <a:r>
              <a:rPr lang="ru-RU" altLang="ru-RU" sz="2000" b="1" smtClean="0">
                <a:latin typeface="Times New Roman" panose="02020603050405020304" pitchFamily="18" charset="0"/>
              </a:rPr>
              <a:t>Средним временем безотказной работы называется математическое ожидание времени безотказной работы элемента:</a:t>
            </a:r>
            <a:r>
              <a:rPr lang="ru-RU" altLang="ru-RU" sz="2000" smtClean="0">
                <a:latin typeface="Times New Roman" panose="02020603050405020304" pitchFamily="18" charset="0"/>
              </a:rPr>
              <a:t> </a:t>
            </a:r>
            <a:r>
              <a:rPr lang="en-US" altLang="ru-RU" sz="2400" b="1" smtClean="0">
                <a:latin typeface="Times New Roman" panose="02020603050405020304" pitchFamily="18" charset="0"/>
              </a:rPr>
              <a:t>t </a:t>
            </a:r>
            <a:r>
              <a:rPr lang="ru-RU" altLang="ru-RU" sz="2400" b="1" baseline="-20000" smtClean="0">
                <a:latin typeface="Times New Roman" panose="02020603050405020304" pitchFamily="18" charset="0"/>
              </a:rPr>
              <a:t>н </a:t>
            </a:r>
            <a:r>
              <a:rPr lang="ru-RU" altLang="ru-RU" sz="2400" b="1" smtClean="0">
                <a:latin typeface="Times New Roman" panose="02020603050405020304" pitchFamily="18" charset="0"/>
              </a:rPr>
              <a:t>=М </a:t>
            </a:r>
            <a:r>
              <a:rPr lang="en-US" altLang="ru-RU" sz="2400" b="1" smtClean="0">
                <a:latin typeface="Times New Roman" panose="02020603050405020304" pitchFamily="18" charset="0"/>
              </a:rPr>
              <a:t>{T</a:t>
            </a:r>
            <a:r>
              <a:rPr lang="en-US" altLang="ru-RU" sz="2400" b="1" baseline="-20000" smtClean="0">
                <a:latin typeface="Times New Roman" panose="02020603050405020304" pitchFamily="18" charset="0"/>
              </a:rPr>
              <a:t>1</a:t>
            </a:r>
            <a:r>
              <a:rPr lang="en-US" altLang="ru-RU" sz="2400" b="1" smtClean="0">
                <a:latin typeface="Times New Roman" panose="02020603050405020304" pitchFamily="18" charset="0"/>
              </a:rPr>
              <a:t>}</a:t>
            </a:r>
          </a:p>
          <a:p>
            <a:pPr eaLnBrk="1" hangingPunct="1">
              <a:buFontTx/>
              <a:buNone/>
            </a:pPr>
            <a:r>
              <a:rPr lang="ru-RU" altLang="ru-RU" sz="2000" smtClean="0">
                <a:latin typeface="Times New Roman" panose="02020603050405020304" pitchFamily="18" charset="0"/>
              </a:rPr>
              <a:t>	</a:t>
            </a:r>
            <a:r>
              <a:rPr lang="en-US" altLang="ru-RU" sz="2000" smtClean="0">
                <a:latin typeface="Times New Roman" panose="02020603050405020304" pitchFamily="18" charset="0"/>
              </a:rPr>
              <a:t>t </a:t>
            </a:r>
            <a:r>
              <a:rPr lang="ru-RU" altLang="ru-RU" sz="2000" baseline="-20000" smtClean="0">
                <a:latin typeface="Times New Roman" panose="02020603050405020304" pitchFamily="18" charset="0"/>
              </a:rPr>
              <a:t>н </a:t>
            </a:r>
            <a:r>
              <a:rPr lang="ru-RU" altLang="ru-RU" sz="2000" smtClean="0">
                <a:latin typeface="Times New Roman" panose="02020603050405020304" pitchFamily="18" charset="0"/>
              </a:rPr>
              <a:t>- средняя наработка до отказа,</a:t>
            </a:r>
          </a:p>
          <a:p>
            <a:pPr eaLnBrk="1" hangingPunct="1">
              <a:buFontTx/>
              <a:buNone/>
            </a:pPr>
            <a:r>
              <a:rPr lang="ru-RU" altLang="ru-RU" sz="2000" smtClean="0">
                <a:latin typeface="Times New Roman" panose="02020603050405020304" pitchFamily="18" charset="0"/>
              </a:rPr>
              <a:t>	</a:t>
            </a:r>
            <a:r>
              <a:rPr lang="en-US" altLang="ru-RU" sz="2000" smtClean="0">
                <a:latin typeface="Times New Roman" panose="02020603050405020304" pitchFamily="18" charset="0"/>
              </a:rPr>
              <a:t>M </a:t>
            </a:r>
            <a:r>
              <a:rPr lang="ru-RU" altLang="ru-RU" sz="2000" smtClean="0">
                <a:latin typeface="Times New Roman" panose="02020603050405020304" pitchFamily="18" charset="0"/>
              </a:rPr>
              <a:t>- символ операции "математическое ожидание".</a:t>
            </a:r>
          </a:p>
          <a:p>
            <a:pPr eaLnBrk="1" hangingPunct="1">
              <a:buFontTx/>
              <a:buNone/>
            </a:pPr>
            <a:r>
              <a:rPr lang="ru-RU" altLang="ru-RU" smtClean="0"/>
              <a:t>	</a:t>
            </a:r>
            <a:r>
              <a:rPr lang="ru-RU" altLang="ru-RU" sz="2000" smtClean="0">
                <a:latin typeface="Times New Roman" panose="02020603050405020304" pitchFamily="18" charset="0"/>
              </a:rPr>
              <a:t>Оценка  средней   наработки  до  отказа  определяется  по  известным из эксперимента значениям наработки до отказа</a:t>
            </a:r>
            <a:r>
              <a:rPr lang="ru-RU" altLang="ru-RU" sz="2800" smtClean="0">
                <a:latin typeface="Times New Roman" panose="02020603050405020304" pitchFamily="18" charset="0"/>
              </a:rPr>
              <a:t> </a:t>
            </a:r>
          </a:p>
          <a:p>
            <a:pPr eaLnBrk="1" hangingPunct="1">
              <a:buFontTx/>
              <a:buNone/>
            </a:pPr>
            <a:r>
              <a:rPr lang="ru-RU" altLang="ru-RU" sz="2800" smtClean="0">
                <a:latin typeface="Times New Roman" panose="02020603050405020304" pitchFamily="18" charset="0"/>
              </a:rPr>
              <a:t>				  </a:t>
            </a:r>
            <a:r>
              <a:rPr lang="en-US" altLang="ru-RU" sz="2000" smtClean="0">
                <a:latin typeface="Times New Roman" panose="02020603050405020304" pitchFamily="18" charset="0"/>
              </a:rPr>
              <a:t>^      1    </a:t>
            </a:r>
            <a:r>
              <a:rPr lang="en-US" altLang="ru-RU" sz="1400" smtClean="0">
                <a:latin typeface="Times New Roman" panose="02020603050405020304" pitchFamily="18" charset="0"/>
              </a:rPr>
              <a:t>N</a:t>
            </a:r>
          </a:p>
          <a:p>
            <a:pPr eaLnBrk="1" hangingPunct="1">
              <a:lnSpc>
                <a:spcPct val="60000"/>
              </a:lnSpc>
              <a:buFontTx/>
              <a:buNone/>
            </a:pPr>
            <a:r>
              <a:rPr lang="en-US" altLang="ru-RU" sz="2000" smtClean="0">
                <a:latin typeface="Times New Roman" panose="02020603050405020304" pitchFamily="18" charset="0"/>
              </a:rPr>
              <a:t>                                               t </a:t>
            </a:r>
            <a:r>
              <a:rPr lang="ru-RU" altLang="ru-RU" sz="2000" baseline="-20000" smtClean="0">
                <a:latin typeface="Times New Roman" panose="02020603050405020304" pitchFamily="18" charset="0"/>
              </a:rPr>
              <a:t>н</a:t>
            </a:r>
            <a:r>
              <a:rPr lang="en-US" altLang="ru-RU" sz="2000" baseline="-20000" smtClean="0">
                <a:latin typeface="Times New Roman" panose="02020603050405020304" pitchFamily="18" charset="0"/>
              </a:rPr>
              <a:t> </a:t>
            </a:r>
            <a:r>
              <a:rPr lang="en-US" altLang="ru-RU" sz="2000" smtClean="0">
                <a:latin typeface="Times New Roman" panose="02020603050405020304" pitchFamily="18" charset="0"/>
              </a:rPr>
              <a:t>= ----</a:t>
            </a:r>
            <a:r>
              <a:rPr lang="en-US" altLang="ru-RU" sz="2000" smtClean="0">
                <a:latin typeface="Times New Roman" panose="02020603050405020304" pitchFamily="18" charset="0"/>
                <a:cs typeface="Times New Roman" panose="02020603050405020304" pitchFamily="18" charset="0"/>
              </a:rPr>
              <a:t>∑ </a:t>
            </a:r>
            <a:r>
              <a:rPr lang="en-US" altLang="ru-RU" sz="2400" smtClean="0">
                <a:latin typeface="Times New Roman" panose="02020603050405020304" pitchFamily="18" charset="0"/>
              </a:rPr>
              <a:t>t</a:t>
            </a:r>
            <a:r>
              <a:rPr lang="en-US" altLang="ru-RU" sz="2400" baseline="-20000" smtClean="0">
                <a:latin typeface="Times New Roman" panose="02020603050405020304" pitchFamily="18" charset="0"/>
              </a:rPr>
              <a:t>j</a:t>
            </a:r>
          </a:p>
          <a:p>
            <a:pPr eaLnBrk="1" hangingPunct="1">
              <a:lnSpc>
                <a:spcPct val="60000"/>
              </a:lnSpc>
              <a:buFontTx/>
              <a:buNone/>
            </a:pPr>
            <a:r>
              <a:rPr lang="en-US" altLang="ru-RU" sz="2400" baseline="-20000" smtClean="0">
                <a:latin typeface="Times New Roman" panose="02020603050405020304" pitchFamily="18" charset="0"/>
              </a:rPr>
              <a:t>                                                                    </a:t>
            </a:r>
            <a:r>
              <a:rPr lang="en-US" altLang="ru-RU" sz="2400" b="1" baseline="-20000" smtClean="0">
                <a:latin typeface="Times New Roman" panose="02020603050405020304" pitchFamily="18" charset="0"/>
              </a:rPr>
              <a:t> </a:t>
            </a:r>
            <a:r>
              <a:rPr lang="en-US" altLang="ru-RU" b="1" baseline="-20000" smtClean="0">
                <a:latin typeface="Times New Roman" panose="02020603050405020304" pitchFamily="18" charset="0"/>
              </a:rPr>
              <a:t>N</a:t>
            </a:r>
            <a:r>
              <a:rPr lang="en-US" altLang="ru-RU" sz="2400" baseline="-20000" smtClean="0">
                <a:latin typeface="Times New Roman" panose="02020603050405020304" pitchFamily="18" charset="0"/>
              </a:rPr>
              <a:t>  j=1</a:t>
            </a:r>
          </a:p>
        </p:txBody>
      </p:sp>
      <p:pic>
        <p:nvPicPr>
          <p:cNvPr id="430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5013325"/>
            <a:ext cx="23034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5084763"/>
            <a:ext cx="216058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429000"/>
            <a:ext cx="122396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Числовые показатели надежности</a:t>
            </a:r>
          </a:p>
        </p:txBody>
      </p:sp>
      <p:sp>
        <p:nvSpPr>
          <p:cNvPr id="44035" name="Rectangle 3"/>
          <p:cNvSpPr>
            <a:spLocks noGrp="1" noChangeArrowheads="1"/>
          </p:cNvSpPr>
          <p:nvPr>
            <p:ph type="body" idx="1"/>
          </p:nvPr>
        </p:nvSpPr>
        <p:spPr>
          <a:xfrm>
            <a:off x="0" y="692150"/>
            <a:ext cx="8964613" cy="5434013"/>
          </a:xfrm>
        </p:spPr>
        <p:txBody>
          <a:bodyPr/>
          <a:lstStyle/>
          <a:p>
            <a:pPr eaLnBrk="1" hangingPunct="1"/>
            <a:r>
              <a:rPr lang="ru-RU" altLang="ru-RU" b="1" smtClean="0"/>
              <a:t>Дисперсия наработки до отказа</a:t>
            </a:r>
            <a:endParaRPr lang="ru-RU" altLang="ru-RU" smtClean="0"/>
          </a:p>
          <a:p>
            <a:pPr algn="just" eaLnBrk="1" hangingPunct="1">
              <a:buFontTx/>
              <a:buNone/>
            </a:pPr>
            <a:r>
              <a:rPr lang="en-US" altLang="ru-RU" smtClean="0"/>
              <a:t>	</a:t>
            </a:r>
            <a:r>
              <a:rPr lang="ru-RU" altLang="ru-RU" sz="2400" smtClean="0">
                <a:latin typeface="Times New Roman" panose="02020603050405020304" pitchFamily="18" charset="0"/>
              </a:rPr>
              <a:t>Величина </a:t>
            </a:r>
            <a:r>
              <a:rPr lang="en-US" altLang="ru-RU" sz="2400" smtClean="0">
                <a:latin typeface="Times New Roman" panose="02020603050405020304" pitchFamily="18" charset="0"/>
              </a:rPr>
              <a:t>       </a:t>
            </a:r>
            <a:r>
              <a:rPr lang="ru-RU" altLang="ru-RU" sz="2400" smtClean="0">
                <a:latin typeface="Times New Roman" panose="02020603050405020304" pitchFamily="18" charset="0"/>
              </a:rPr>
              <a:t>характеризует разброс значений наработок до отказа относительно средней</a:t>
            </a:r>
            <a:r>
              <a:rPr lang="en-US" altLang="ru-RU" sz="2400" smtClean="0">
                <a:latin typeface="Times New Roman" panose="02020603050405020304" pitchFamily="18" charset="0"/>
              </a:rPr>
              <a:t> </a:t>
            </a:r>
            <a:r>
              <a:rPr lang="ru-RU" altLang="ru-RU" sz="2400" smtClean="0">
                <a:latin typeface="Times New Roman" panose="02020603050405020304" pitchFamily="18" charset="0"/>
              </a:rPr>
              <a:t>наработки </a:t>
            </a:r>
            <a:r>
              <a:rPr lang="en-US" altLang="ru-RU" sz="2400" smtClean="0">
                <a:latin typeface="Times New Roman" panose="02020603050405020304" pitchFamily="18" charset="0"/>
              </a:rPr>
              <a:t> t</a:t>
            </a:r>
            <a:r>
              <a:rPr lang="ru-RU" altLang="ru-RU" sz="2400" baseline="-20000" smtClean="0">
                <a:latin typeface="Times New Roman" panose="02020603050405020304" pitchFamily="18" charset="0"/>
              </a:rPr>
              <a:t>н </a:t>
            </a:r>
            <a:r>
              <a:rPr lang="ru-RU" altLang="ru-RU" sz="2400" smtClean="0">
                <a:latin typeface="Times New Roman" panose="02020603050405020304" pitchFamily="18" charset="0"/>
              </a:rPr>
              <a:t>:</a:t>
            </a:r>
          </a:p>
          <a:p>
            <a:pPr algn="just" eaLnBrk="1" hangingPunct="1">
              <a:lnSpc>
                <a:spcPct val="70000"/>
              </a:lnSpc>
              <a:buFontTx/>
              <a:buNone/>
            </a:pPr>
            <a:r>
              <a:rPr lang="ru-RU" altLang="ru-RU" sz="2400" smtClean="0">
                <a:latin typeface="Times New Roman" panose="02020603050405020304" pitchFamily="18" charset="0"/>
                <a:cs typeface="Times New Roman" panose="02020603050405020304" pitchFamily="18" charset="0"/>
              </a:rPr>
              <a:t>                                          </a:t>
            </a:r>
            <a:r>
              <a:rPr lang="en-US" altLang="ru-RU" sz="1800" smtClean="0">
                <a:latin typeface="Times New Roman" panose="02020603050405020304" pitchFamily="18" charset="0"/>
                <a:cs typeface="Times New Roman" panose="02020603050405020304" pitchFamily="18" charset="0"/>
              </a:rPr>
              <a:t>∞</a:t>
            </a:r>
          </a:p>
          <a:p>
            <a:pPr algn="just" eaLnBrk="1" hangingPunct="1">
              <a:spcBef>
                <a:spcPct val="10000"/>
              </a:spcBef>
              <a:buFontTx/>
              <a:buNone/>
            </a:pPr>
            <a:r>
              <a:rPr lang="en-US" altLang="ru-RU" sz="2400" smtClean="0">
                <a:latin typeface="Times New Roman" panose="02020603050405020304" pitchFamily="18" charset="0"/>
                <a:cs typeface="Times New Roman" panose="02020603050405020304" pitchFamily="18" charset="0"/>
              </a:rPr>
              <a:t>		</a:t>
            </a:r>
            <a:r>
              <a:rPr lang="el-GR" altLang="ru-RU" sz="2400" smtClean="0">
                <a:latin typeface="Times New Roman" panose="02020603050405020304" pitchFamily="18" charset="0"/>
                <a:cs typeface="Times New Roman" panose="02020603050405020304" pitchFamily="18" charset="0"/>
              </a:rPr>
              <a:t>δ</a:t>
            </a:r>
            <a:r>
              <a:rPr lang="ru-RU" altLang="ru-RU" sz="2400" baseline="20000" smtClean="0">
                <a:latin typeface="Times New Roman" panose="02020603050405020304" pitchFamily="18" charset="0"/>
                <a:cs typeface="Times New Roman" panose="02020603050405020304" pitchFamily="18" charset="0"/>
              </a:rPr>
              <a:t>2 </a:t>
            </a:r>
            <a:r>
              <a:rPr lang="ru-RU" altLang="ru-RU" sz="2400" smtClean="0">
                <a:latin typeface="Times New Roman" panose="02020603050405020304" pitchFamily="18" charset="0"/>
                <a:cs typeface="Times New Roman" panose="02020603050405020304" pitchFamily="18" charset="0"/>
              </a:rPr>
              <a:t>= </a:t>
            </a:r>
            <a:r>
              <a:rPr lang="en-US" altLang="ru-RU" sz="2400" smtClean="0">
                <a:latin typeface="Times New Roman" panose="02020603050405020304" pitchFamily="18" charset="0"/>
                <a:cs typeface="Times New Roman" panose="02020603050405020304" pitchFamily="18" charset="0"/>
              </a:rPr>
              <a:t>M{(t - </a:t>
            </a:r>
            <a:r>
              <a:rPr lang="en-US" altLang="ru-RU" sz="2400" smtClean="0">
                <a:latin typeface="Times New Roman" panose="02020603050405020304" pitchFamily="18" charset="0"/>
              </a:rPr>
              <a:t>t</a:t>
            </a:r>
            <a:r>
              <a:rPr lang="ru-RU" altLang="ru-RU" sz="2400" baseline="-20000" smtClean="0">
                <a:latin typeface="Times New Roman" panose="02020603050405020304" pitchFamily="18" charset="0"/>
              </a:rPr>
              <a:t>н </a:t>
            </a:r>
            <a:r>
              <a:rPr lang="en-US" altLang="ru-RU" sz="2400" smtClean="0">
                <a:latin typeface="Times New Roman" panose="02020603050405020304" pitchFamily="18" charset="0"/>
              </a:rPr>
              <a:t>)</a:t>
            </a:r>
            <a:r>
              <a:rPr lang="en-US" altLang="ru-RU" sz="2400" baseline="20000" smtClean="0">
                <a:latin typeface="Times New Roman" panose="02020603050405020304" pitchFamily="18" charset="0"/>
              </a:rPr>
              <a:t>2 </a:t>
            </a:r>
            <a:r>
              <a:rPr lang="en-US" altLang="ru-RU" sz="2400" smtClean="0">
                <a:latin typeface="Times New Roman" panose="02020603050405020304" pitchFamily="18" charset="0"/>
              </a:rPr>
              <a:t>} =</a:t>
            </a:r>
            <a:r>
              <a:rPr lang="en-US" altLang="ru-RU" sz="2400" smtClean="0">
                <a:latin typeface="Times New Roman" panose="02020603050405020304" pitchFamily="18" charset="0"/>
                <a:cs typeface="Times New Roman" panose="02020603050405020304" pitchFamily="18" charset="0"/>
              </a:rPr>
              <a:t>∫</a:t>
            </a:r>
            <a:r>
              <a:rPr lang="en-US" altLang="ru-RU" sz="2400" smtClean="0">
                <a:latin typeface="Times New Roman" panose="02020603050405020304" pitchFamily="18" charset="0"/>
              </a:rPr>
              <a:t> </a:t>
            </a:r>
            <a:r>
              <a:rPr lang="en-US" altLang="ru-RU" sz="2400" smtClean="0">
                <a:latin typeface="Times New Roman" panose="02020603050405020304" pitchFamily="18" charset="0"/>
                <a:cs typeface="Times New Roman" panose="02020603050405020304" pitchFamily="18" charset="0"/>
              </a:rPr>
              <a:t>(t - </a:t>
            </a:r>
            <a:r>
              <a:rPr lang="en-US" altLang="ru-RU" sz="2400" smtClean="0">
                <a:latin typeface="Times New Roman" panose="02020603050405020304" pitchFamily="18" charset="0"/>
              </a:rPr>
              <a:t>t</a:t>
            </a:r>
            <a:r>
              <a:rPr lang="ru-RU" altLang="ru-RU" sz="2400" baseline="-20000" smtClean="0">
                <a:latin typeface="Times New Roman" panose="02020603050405020304" pitchFamily="18" charset="0"/>
              </a:rPr>
              <a:t>н </a:t>
            </a:r>
            <a:r>
              <a:rPr lang="en-US" altLang="ru-RU" sz="2400" smtClean="0">
                <a:latin typeface="Times New Roman" panose="02020603050405020304" pitchFamily="18" charset="0"/>
              </a:rPr>
              <a:t>)</a:t>
            </a:r>
            <a:r>
              <a:rPr lang="en-US" altLang="ru-RU" sz="2400" baseline="20000" smtClean="0">
                <a:latin typeface="Times New Roman" panose="02020603050405020304" pitchFamily="18" charset="0"/>
              </a:rPr>
              <a:t>2 </a:t>
            </a:r>
            <a:r>
              <a:rPr lang="en-US" altLang="ru-RU" sz="2400" i="1" smtClean="0">
                <a:latin typeface="Times New Roman" panose="02020603050405020304" pitchFamily="18" charset="0"/>
              </a:rPr>
              <a:t>f </a:t>
            </a:r>
            <a:r>
              <a:rPr lang="en-US" altLang="ru-RU" sz="2400" smtClean="0">
                <a:latin typeface="Times New Roman" panose="02020603050405020304" pitchFamily="18" charset="0"/>
              </a:rPr>
              <a:t>(t)dt</a:t>
            </a:r>
            <a:endParaRPr lang="en-US" altLang="ru-RU" sz="2400" smtClean="0">
              <a:latin typeface="Times New Roman" panose="02020603050405020304" pitchFamily="18" charset="0"/>
              <a:cs typeface="Times New Roman" panose="02020603050405020304" pitchFamily="18" charset="0"/>
            </a:endParaRPr>
          </a:p>
          <a:p>
            <a:pPr algn="just" eaLnBrk="1" hangingPunct="1">
              <a:lnSpc>
                <a:spcPct val="70000"/>
              </a:lnSpc>
              <a:spcBef>
                <a:spcPct val="5000"/>
              </a:spcBef>
              <a:buFontTx/>
              <a:buNone/>
            </a:pPr>
            <a:r>
              <a:rPr lang="ru-RU" altLang="ru-RU" sz="2400" smtClean="0">
                <a:latin typeface="Times New Roman" panose="02020603050405020304" pitchFamily="18" charset="0"/>
              </a:rPr>
              <a:t>				     </a:t>
            </a:r>
            <a:r>
              <a:rPr lang="ru-RU" altLang="ru-RU" sz="1800" smtClean="0">
                <a:latin typeface="Times New Roman" panose="02020603050405020304" pitchFamily="18" charset="0"/>
              </a:rPr>
              <a:t>0</a:t>
            </a:r>
          </a:p>
          <a:p>
            <a:pPr algn="just" eaLnBrk="1" hangingPunct="1">
              <a:buFontTx/>
              <a:buNone/>
            </a:pPr>
            <a:r>
              <a:rPr lang="en-US" altLang="ru-RU" sz="2400" smtClean="0">
                <a:latin typeface="Times New Roman" panose="02020603050405020304" pitchFamily="18" charset="0"/>
              </a:rPr>
              <a:t>	</a:t>
            </a:r>
            <a:r>
              <a:rPr lang="ru-RU" altLang="ru-RU" sz="2400" smtClean="0">
                <a:latin typeface="Times New Roman" panose="02020603050405020304" pitchFamily="18" charset="0"/>
              </a:rPr>
              <a:t>Оценка дисперсии</a:t>
            </a:r>
            <a:r>
              <a:rPr lang="en-US" altLang="ru-RU" sz="2400" smtClean="0">
                <a:latin typeface="Times New Roman" panose="02020603050405020304" pitchFamily="18" charset="0"/>
              </a:rPr>
              <a:t> </a:t>
            </a:r>
            <a:r>
              <a:rPr lang="ru-RU" altLang="ru-RU" sz="2400" smtClean="0">
                <a:latin typeface="Times New Roman" panose="02020603050405020304" pitchFamily="18" charset="0"/>
              </a:rPr>
              <a:t>определяется по экспериментальным наработкам до отказа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 </a:t>
            </a:r>
            <a:r>
              <a:rPr lang="en-US" altLang="ru-RU" sz="2400" baseline="-25000" smtClean="0">
                <a:latin typeface="Times New Roman" panose="02020603050405020304" pitchFamily="18" charset="0"/>
              </a:rPr>
              <a:t>j   </a:t>
            </a:r>
            <a:r>
              <a:rPr lang="en-US" altLang="ru-RU" sz="2000" smtClean="0">
                <a:latin typeface="Times New Roman" panose="02020603050405020304" pitchFamily="18" charset="0"/>
              </a:rPr>
              <a:t>j=1</a:t>
            </a:r>
            <a:r>
              <a:rPr lang="ru-RU" altLang="ru-RU" sz="2000" smtClean="0">
                <a:latin typeface="Times New Roman" panose="02020603050405020304" pitchFamily="18" charset="0"/>
              </a:rPr>
              <a:t>,</a:t>
            </a:r>
            <a:r>
              <a:rPr lang="en-US" altLang="ru-RU" sz="2000" smtClean="0">
                <a:latin typeface="Times New Roman" panose="02020603050405020304" pitchFamily="18" charset="0"/>
              </a:rPr>
              <a:t>N</a:t>
            </a:r>
            <a:endParaRPr lang="ru-RU" altLang="ru-RU" sz="2000" smtClean="0">
              <a:latin typeface="Times New Roman" panose="02020603050405020304" pitchFamily="18" charset="0"/>
            </a:endParaRP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341438"/>
            <a:ext cx="3000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933825"/>
            <a:ext cx="27352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9"/>
          <p:cNvSpPr>
            <a:spLocks noChangeArrowheads="1"/>
          </p:cNvSpPr>
          <p:nvPr/>
        </p:nvSpPr>
        <p:spPr bwMode="auto">
          <a:xfrm>
            <a:off x="3321050" y="2828925"/>
            <a:ext cx="258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30000">
                <a:solidFill>
                  <a:srgbClr val="000000"/>
                </a:solidFill>
                <a:cs typeface="Times New Roman" panose="02020603050405020304" pitchFamily="18" charset="0"/>
              </a:rPr>
              <a:t>е</a:t>
            </a:r>
            <a:r>
              <a:rPr lang="ru-RU" altLang="ru-RU" sz="1000" baseline="0">
                <a:solidFill>
                  <a:srgbClr val="000000"/>
                </a:solidFill>
                <a:cs typeface="Times New Roman" panose="02020603050405020304" pitchFamily="18" charset="0"/>
              </a:rPr>
              <a:t> </a:t>
            </a:r>
            <a:endParaRPr lang="ru-RU" altLang="ru-RU" baseline="0"/>
          </a:p>
        </p:txBody>
      </p:sp>
      <p:sp>
        <p:nvSpPr>
          <p:cNvPr id="44039" name="Rectangle 10"/>
          <p:cNvSpPr>
            <a:spLocks noChangeArrowheads="1"/>
          </p:cNvSpPr>
          <p:nvPr/>
        </p:nvSpPr>
        <p:spPr bwMode="auto">
          <a:xfrm>
            <a:off x="468313" y="5516563"/>
            <a:ext cx="4989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en-US" altLang="ru-RU" sz="2000" baseline="0">
                <a:solidFill>
                  <a:srgbClr val="000000"/>
                </a:solidFill>
                <a:latin typeface="Times New Roman" panose="02020603050405020304" pitchFamily="18" charset="0"/>
                <a:cs typeface="Times New Roman" panose="02020603050405020304" pitchFamily="18" charset="0"/>
              </a:rPr>
              <a:t>t </a:t>
            </a:r>
            <a:r>
              <a:rPr lang="ru-RU" altLang="ru-RU" sz="2000" baseline="-20000">
                <a:solidFill>
                  <a:srgbClr val="000000"/>
                </a:solidFill>
                <a:latin typeface="Times New Roman" panose="02020603050405020304" pitchFamily="18" charset="0"/>
              </a:rPr>
              <a:t>н</a:t>
            </a:r>
            <a:r>
              <a:rPr lang="ru-RU" altLang="ru-RU" sz="2000" baseline="0">
                <a:solidFill>
                  <a:srgbClr val="000000"/>
                </a:solidFill>
                <a:latin typeface="Times New Roman" panose="02020603050405020304" pitchFamily="18" charset="0"/>
                <a:cs typeface="Times New Roman" panose="02020603050405020304" pitchFamily="18" charset="0"/>
              </a:rPr>
              <a:t>- среднее арифметическое потока отказов </a:t>
            </a:r>
            <a:endParaRPr lang="ru-RU" altLang="ru-RU" sz="2000" baseline="0">
              <a:latin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274637"/>
          </a:xfrm>
        </p:spPr>
        <p:txBody>
          <a:bodyPr/>
          <a:lstStyle/>
          <a:p>
            <a:pPr eaLnBrk="1" hangingPunct="1"/>
            <a:r>
              <a:rPr lang="ru-RU" altLang="ru-RU" sz="1800" smtClean="0">
                <a:latin typeface="Times New Roman" panose="02020603050405020304" pitchFamily="18" charset="0"/>
              </a:rPr>
              <a:t>Числовые показатели надежности</a:t>
            </a:r>
          </a:p>
        </p:txBody>
      </p:sp>
      <p:sp>
        <p:nvSpPr>
          <p:cNvPr id="45059" name="Rectangle 3"/>
          <p:cNvSpPr>
            <a:spLocks noGrp="1" noChangeArrowheads="1"/>
          </p:cNvSpPr>
          <p:nvPr>
            <p:ph type="body" idx="1"/>
          </p:nvPr>
        </p:nvSpPr>
        <p:spPr>
          <a:xfrm>
            <a:off x="457200" y="620713"/>
            <a:ext cx="8229600" cy="5505450"/>
          </a:xfrm>
        </p:spPr>
        <p:txBody>
          <a:bodyPr/>
          <a:lstStyle/>
          <a:p>
            <a:pPr eaLnBrk="1" hangingPunct="1">
              <a:buFontTx/>
              <a:buNone/>
            </a:pPr>
            <a:r>
              <a:rPr lang="en-US" altLang="ru-RU" b="1" smtClean="0"/>
              <a:t>	</a:t>
            </a:r>
            <a:r>
              <a:rPr lang="ru-RU" altLang="ru-RU" sz="2000" b="1" smtClean="0">
                <a:latin typeface="Times New Roman" panose="02020603050405020304" pitchFamily="18" charset="0"/>
              </a:rPr>
              <a:t>Гамма-процентный ресурс надежности</a:t>
            </a:r>
            <a:endParaRPr lang="ru-RU" altLang="ru-RU" sz="2000" smtClean="0">
              <a:latin typeface="Times New Roman" panose="02020603050405020304" pitchFamily="18" charset="0"/>
            </a:endParaRPr>
          </a:p>
          <a:p>
            <a:pPr eaLnBrk="1" hangingPunct="1">
              <a:buFontTx/>
              <a:buNone/>
            </a:pPr>
            <a:r>
              <a:rPr lang="en-US" altLang="ru-RU" sz="2000" smtClean="0">
                <a:latin typeface="Times New Roman" panose="02020603050405020304" pitchFamily="18" charset="0"/>
              </a:rPr>
              <a:t> t </a:t>
            </a:r>
            <a:r>
              <a:rPr lang="el-GR" altLang="ru-RU" sz="2000" baseline="-20000" smtClean="0">
                <a:latin typeface="Times New Roman" panose="02020603050405020304" pitchFamily="18" charset="0"/>
                <a:cs typeface="Times New Roman" panose="02020603050405020304" pitchFamily="18" charset="0"/>
              </a:rPr>
              <a:t>γ</a:t>
            </a:r>
            <a:r>
              <a:rPr lang="en-US" altLang="ru-RU" sz="2000" baseline="-20000" smtClean="0">
                <a:latin typeface="Times New Roman" panose="02020603050405020304" pitchFamily="18" charset="0"/>
                <a:cs typeface="Times New Roman" panose="02020603050405020304" pitchFamily="18" charset="0"/>
              </a:rPr>
              <a:t> </a:t>
            </a:r>
            <a:r>
              <a:rPr lang="en-US" altLang="ru-RU" sz="2000" smtClean="0">
                <a:latin typeface="Times New Roman" panose="02020603050405020304" pitchFamily="18" charset="0"/>
                <a:cs typeface="Times New Roman" panose="02020603050405020304" pitchFamily="18" charset="0"/>
              </a:rPr>
              <a:t>– </a:t>
            </a:r>
            <a:r>
              <a:rPr lang="el-GR" altLang="ru-RU" sz="2000" smtClean="0">
                <a:latin typeface="Times New Roman" panose="02020603050405020304" pitchFamily="18" charset="0"/>
                <a:cs typeface="Times New Roman" panose="02020603050405020304" pitchFamily="18" charset="0"/>
              </a:rPr>
              <a:t>γ</a:t>
            </a:r>
            <a:r>
              <a:rPr lang="en-US" altLang="ru-RU" sz="2000" smtClean="0">
                <a:latin typeface="Times New Roman" panose="02020603050405020304" pitchFamily="18" charset="0"/>
                <a:cs typeface="Times New Roman" panose="02020603050405020304" pitchFamily="18" charset="0"/>
              </a:rPr>
              <a:t> –</a:t>
            </a:r>
            <a:r>
              <a:rPr lang="ru-RU" altLang="ru-RU" sz="2000" smtClean="0">
                <a:latin typeface="Times New Roman" panose="02020603050405020304" pitchFamily="18" charset="0"/>
                <a:cs typeface="Times New Roman" panose="02020603050405020304" pitchFamily="18" charset="0"/>
              </a:rPr>
              <a:t>процентный ресурс – наработка, в течение которой элемент не достигает состояния отказа с вероятностью </a:t>
            </a:r>
            <a:r>
              <a:rPr lang="el-GR" altLang="ru-RU" sz="2000" smtClean="0">
                <a:latin typeface="Times New Roman" panose="02020603050405020304" pitchFamily="18" charset="0"/>
                <a:cs typeface="Times New Roman" panose="02020603050405020304" pitchFamily="18" charset="0"/>
              </a:rPr>
              <a:t>γ</a:t>
            </a:r>
            <a:r>
              <a:rPr lang="en-US" altLang="ru-RU" sz="2000" smtClean="0">
                <a:latin typeface="Times New Roman" panose="02020603050405020304" pitchFamily="18" charset="0"/>
                <a:cs typeface="Times New Roman" panose="02020603050405020304" pitchFamily="18" charset="0"/>
              </a:rPr>
              <a:t>/ 100</a:t>
            </a:r>
          </a:p>
          <a:p>
            <a:pPr eaLnBrk="1" hangingPunct="1">
              <a:buFontTx/>
              <a:buNone/>
            </a:pPr>
            <a:endParaRPr lang="en-US" altLang="ru-RU" sz="2000" smtClean="0">
              <a:latin typeface="Times New Roman" panose="02020603050405020304" pitchFamily="18" charset="0"/>
              <a:cs typeface="Times New Roman" panose="02020603050405020304" pitchFamily="18" charset="0"/>
            </a:endParaRPr>
          </a:p>
          <a:p>
            <a:pPr eaLnBrk="1" hangingPunct="1">
              <a:buFontTx/>
              <a:buNone/>
            </a:pPr>
            <a:endParaRPr lang="en-US" altLang="ru-RU" sz="2000" smtClean="0">
              <a:latin typeface="Times New Roman" panose="02020603050405020304" pitchFamily="18" charset="0"/>
              <a:cs typeface="Times New Roman" panose="02020603050405020304" pitchFamily="18" charset="0"/>
            </a:endParaRPr>
          </a:p>
          <a:p>
            <a:pPr eaLnBrk="1" hangingPunct="1">
              <a:buFontTx/>
              <a:buNone/>
            </a:pPr>
            <a:r>
              <a:rPr lang="ru-RU" altLang="ru-RU" sz="2000" smtClean="0">
                <a:latin typeface="Times New Roman" panose="02020603050405020304" pitchFamily="18" charset="0"/>
              </a:rPr>
              <a:t> </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916113"/>
            <a:ext cx="4537075"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3692525"/>
            <a:ext cx="1524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8"/>
          <p:cNvSpPr>
            <a:spLocks noChangeArrowheads="1"/>
          </p:cNvSpPr>
          <p:nvPr/>
        </p:nvSpPr>
        <p:spPr bwMode="auto">
          <a:xfrm>
            <a:off x="0" y="4119563"/>
            <a:ext cx="9144000" cy="2225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Гамма-ресурс </a:t>
            </a:r>
            <a:r>
              <a:rPr lang="en-US" altLang="ru-RU" sz="2000" baseline="0">
                <a:latin typeface="Times New Roman" panose="02020603050405020304" pitchFamily="18" charset="0"/>
              </a:rPr>
              <a:t>t</a:t>
            </a:r>
            <a:r>
              <a:rPr lang="el-GR" altLang="ru-RU" sz="2000" baseline="-25000">
                <a:latin typeface="Times New Roman" panose="02020603050405020304" pitchFamily="18" charset="0"/>
              </a:rPr>
              <a:t>γ</a:t>
            </a:r>
            <a:r>
              <a:rPr lang="en-US" altLang="ru-RU" sz="2000" baseline="0">
                <a:latin typeface="Times New Roman" panose="02020603050405020304" pitchFamily="18" charset="0"/>
              </a:rPr>
              <a:t> </a:t>
            </a:r>
            <a:r>
              <a:rPr lang="ru-RU" altLang="ru-RU" sz="2000" baseline="0">
                <a:solidFill>
                  <a:srgbClr val="000000"/>
                </a:solidFill>
                <a:latin typeface="Times New Roman" panose="02020603050405020304" pitchFamily="18" charset="0"/>
                <a:cs typeface="Times New Roman" panose="02020603050405020304" pitchFamily="18" charset="0"/>
              </a:rPr>
              <a:t>зависит от двух факторов - надежности элемента, в частности </a:t>
            </a:r>
            <a:r>
              <a:rPr lang="ru-RU" altLang="ru-RU" sz="2000" baseline="0">
                <a:solidFill>
                  <a:srgbClr val="000000"/>
                </a:solidFill>
                <a:latin typeface="Times New Roman" panose="02020603050405020304" pitchFamily="18" charset="0"/>
              </a:rPr>
              <a:t>  </a:t>
            </a:r>
            <a:r>
              <a:rPr lang="ru-RU" altLang="ru-RU" sz="2000" baseline="0">
                <a:solidFill>
                  <a:srgbClr val="000000"/>
                </a:solidFill>
                <a:latin typeface="Times New Roman" panose="02020603050405020304" pitchFamily="18" charset="0"/>
                <a:cs typeface="Times New Roman" panose="02020603050405020304" pitchFamily="18" charset="0"/>
              </a:rPr>
              <a:t>функции </a:t>
            </a:r>
            <a:r>
              <a:rPr lang="en-US" altLang="ru-RU" sz="2000" i="1" baseline="0">
                <a:solidFill>
                  <a:srgbClr val="000000"/>
                </a:solidFill>
                <a:latin typeface="Times New Roman" panose="02020603050405020304" pitchFamily="18" charset="0"/>
                <a:cs typeface="Times New Roman" panose="02020603050405020304" pitchFamily="18" charset="0"/>
              </a:rPr>
              <a:t>P(t), </a:t>
            </a:r>
            <a:r>
              <a:rPr lang="ru-RU" altLang="ru-RU" sz="2000" baseline="0">
                <a:solidFill>
                  <a:srgbClr val="000000"/>
                </a:solidFill>
                <a:latin typeface="Times New Roman" panose="02020603050405020304" pitchFamily="18" charset="0"/>
                <a:cs typeface="Times New Roman" panose="02020603050405020304" pitchFamily="18" charset="0"/>
              </a:rPr>
              <a:t>и гарантийного уровня</a:t>
            </a:r>
            <a:r>
              <a:rPr lang="ru-RU" altLang="ru-RU" sz="2000" baseline="0">
                <a:solidFill>
                  <a:srgbClr val="000000"/>
                </a:solidFill>
                <a:latin typeface="Times New Roman" panose="02020603050405020304" pitchFamily="18" charset="0"/>
              </a:rPr>
              <a:t> </a:t>
            </a:r>
            <a:r>
              <a:rPr lang="el-GR" altLang="ru-RU" sz="2000" baseline="0">
                <a:solidFill>
                  <a:srgbClr val="000000"/>
                </a:solidFill>
                <a:latin typeface="Times New Roman" panose="02020603050405020304" pitchFamily="18" charset="0"/>
                <a:cs typeface="Times New Roman" panose="02020603050405020304" pitchFamily="18" charset="0"/>
              </a:rPr>
              <a:t>γ</a:t>
            </a:r>
            <a:endParaRPr lang="ru-RU" altLang="ru-RU" sz="2000" baseline="0">
              <a:solidFill>
                <a:srgbClr val="000000"/>
              </a:solidFill>
              <a:latin typeface="Times New Roman" panose="02020603050405020304" pitchFamily="18" charset="0"/>
              <a:cs typeface="Times New Roman" panose="02020603050405020304" pitchFamily="18" charset="0"/>
            </a:endParaRPr>
          </a:p>
          <a:p>
            <a:pPr algn="just" eaLnBrk="1" hangingPunct="1"/>
            <a:endParaRPr lang="ru-RU" altLang="ru-RU" sz="2000" baseline="0">
              <a:solidFill>
                <a:srgbClr val="000000"/>
              </a:solidFill>
              <a:latin typeface="Times New Roman" panose="02020603050405020304" pitchFamily="18" charset="0"/>
              <a:cs typeface="Times New Roman" panose="02020603050405020304" pitchFamily="18" charset="0"/>
            </a:endParaRPr>
          </a:p>
          <a:p>
            <a:pPr algn="just" eaLnBrk="1" hangingPunct="1"/>
            <a:r>
              <a:rPr lang="ru-RU" altLang="ru-RU" sz="2000" baseline="0">
                <a:solidFill>
                  <a:srgbClr val="000000"/>
                </a:solidFill>
                <a:latin typeface="Times New Roman" panose="02020603050405020304" pitchFamily="18" charset="0"/>
                <a:cs typeface="Times New Roman" panose="02020603050405020304" pitchFamily="18" charset="0"/>
              </a:rPr>
              <a:t>Н</a:t>
            </a:r>
            <a:r>
              <a:rPr lang="ru-RU" altLang="ru-RU" sz="2000" baseline="0">
                <a:latin typeface="Times New Roman" panose="02020603050405020304" pitchFamily="18" charset="0"/>
              </a:rPr>
              <a:t>апример, при </a:t>
            </a:r>
            <a:r>
              <a:rPr lang="el-GR" altLang="ru-RU" sz="2000" baseline="0">
                <a:solidFill>
                  <a:srgbClr val="000000"/>
                </a:solidFill>
                <a:latin typeface="Times New Roman" panose="02020603050405020304" pitchFamily="18" charset="0"/>
              </a:rPr>
              <a:t>γ</a:t>
            </a:r>
            <a:r>
              <a:rPr lang="ru-RU" altLang="ru-RU" sz="2000" baseline="0">
                <a:solidFill>
                  <a:srgbClr val="000000"/>
                </a:solidFill>
                <a:latin typeface="Times New Roman" panose="02020603050405020304" pitchFamily="18" charset="0"/>
              </a:rPr>
              <a:t>=0,9 </a:t>
            </a:r>
            <a:r>
              <a:rPr lang="ru-RU" altLang="ru-RU" sz="2000" baseline="0">
                <a:latin typeface="Times New Roman" panose="02020603050405020304" pitchFamily="18" charset="0"/>
              </a:rPr>
              <a:t> получен гамма-ресурс </a:t>
            </a:r>
            <a:r>
              <a:rPr lang="en-US" altLang="ru-RU" sz="2000" baseline="0">
                <a:latin typeface="Times New Roman" panose="02020603050405020304" pitchFamily="18" charset="0"/>
              </a:rPr>
              <a:t>t </a:t>
            </a:r>
            <a:r>
              <a:rPr lang="el-GR" altLang="ru-RU" sz="2000" baseline="-20000">
                <a:latin typeface="Times New Roman" panose="02020603050405020304" pitchFamily="18" charset="0"/>
              </a:rPr>
              <a:t>γ</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 =1000 часов. При этом из 1000</a:t>
            </a:r>
          </a:p>
          <a:p>
            <a:pPr algn="just" eaLnBrk="1" hangingPunct="1"/>
            <a:r>
              <a:rPr lang="ru-RU" altLang="ru-RU" sz="2000" baseline="0">
                <a:latin typeface="Times New Roman" panose="02020603050405020304" pitchFamily="18" charset="0"/>
              </a:rPr>
              <a:t>включенных элементов к моменту 1000 часов не откажут 900 элементов. Если понизить уровень </a:t>
            </a:r>
            <a:r>
              <a:rPr lang="el-GR" altLang="ru-RU" sz="2000" baseline="0">
                <a:latin typeface="Times New Roman" panose="02020603050405020304" pitchFamily="18" charset="0"/>
                <a:cs typeface="Times New Roman" panose="02020603050405020304" pitchFamily="18" charset="0"/>
              </a:rPr>
              <a:t>γ</a:t>
            </a:r>
            <a:r>
              <a:rPr lang="ru-RU" altLang="ru-RU" sz="2000" baseline="0">
                <a:latin typeface="Times New Roman" panose="02020603050405020304" pitchFamily="18" charset="0"/>
                <a:cs typeface="Times New Roman" panose="02020603050405020304" pitchFamily="18" charset="0"/>
              </a:rPr>
              <a:t> </a:t>
            </a:r>
            <a:r>
              <a:rPr lang="ru-RU" altLang="ru-RU" sz="2000" baseline="0">
                <a:latin typeface="Times New Roman" panose="02020603050405020304" pitchFamily="18" charset="0"/>
              </a:rPr>
              <a:t>до 0,3, то гамма-ресурс </a:t>
            </a:r>
            <a:r>
              <a:rPr lang="en-US" altLang="ru-RU" sz="2000" baseline="0">
                <a:latin typeface="Times New Roman" panose="02020603050405020304" pitchFamily="18" charset="0"/>
              </a:rPr>
              <a:t>t </a:t>
            </a:r>
            <a:r>
              <a:rPr lang="el-GR" altLang="ru-RU" sz="2000" baseline="-20000">
                <a:latin typeface="Times New Roman" panose="02020603050405020304" pitchFamily="18" charset="0"/>
              </a:rPr>
              <a:t>γ</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возрастет до 4000 часов, но при этом из 1000 элементов только 300 доработают до рубежа 4000 часов</a:t>
            </a:r>
            <a:endParaRPr lang="el-GR" altLang="ru-RU" sz="2000" baseline="0">
              <a:latin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6"/>
          <p:cNvSpPr>
            <a:spLocks noChangeShapeType="1"/>
          </p:cNvSpPr>
          <p:nvPr/>
        </p:nvSpPr>
        <p:spPr bwMode="auto">
          <a:xfrm>
            <a:off x="7938" y="527050"/>
            <a:ext cx="4703762" cy="0"/>
          </a:xfrm>
          <a:prstGeom prst="line">
            <a:avLst/>
          </a:prstGeom>
          <a:noFill/>
          <a:ln w="1206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6083" name="Rectangle 7"/>
          <p:cNvSpPr>
            <a:spLocks noChangeArrowheads="1"/>
          </p:cNvSpPr>
          <p:nvPr/>
        </p:nvSpPr>
        <p:spPr bwMode="auto">
          <a:xfrm>
            <a:off x="0" y="52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sp>
        <p:nvSpPr>
          <p:cNvPr id="46084" name="Rectangle 8"/>
          <p:cNvSpPr>
            <a:spLocks noChangeArrowheads="1"/>
          </p:cNvSpPr>
          <p:nvPr/>
        </p:nvSpPr>
        <p:spPr bwMode="auto">
          <a:xfrm>
            <a:off x="4763" y="314325"/>
            <a:ext cx="8815387" cy="701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1" baseline="0">
                <a:solidFill>
                  <a:srgbClr val="000000"/>
                </a:solidFill>
                <a:latin typeface="Times New Roman" panose="02020603050405020304" pitchFamily="18" charset="0"/>
                <a:cs typeface="Times New Roman" panose="02020603050405020304" pitchFamily="18" charset="0"/>
              </a:rPr>
              <a:t>ПРИМЕР</a:t>
            </a:r>
            <a:r>
              <a:rPr lang="ru-RU" altLang="ru-RU" sz="2000" b="1" baseline="0">
                <a:solidFill>
                  <a:srgbClr val="000000"/>
                </a:solidFill>
                <a:latin typeface="Times New Roman" panose="02020603050405020304" pitchFamily="18" charset="0"/>
              </a:rPr>
              <a:t>.</a:t>
            </a:r>
            <a:r>
              <a:rPr lang="ru-RU" altLang="ru-RU" sz="2000" b="1" baseline="0">
                <a:solidFill>
                  <a:srgbClr val="000000"/>
                </a:solidFill>
                <a:latin typeface="Times New Roman" panose="02020603050405020304" pitchFamily="18" charset="0"/>
                <a:cs typeface="Times New Roman" panose="02020603050405020304" pitchFamily="18" charset="0"/>
              </a:rPr>
              <a:t> </a:t>
            </a:r>
            <a:r>
              <a:rPr lang="ru-RU" altLang="ru-RU" sz="2000" baseline="0">
                <a:solidFill>
                  <a:srgbClr val="000000"/>
                </a:solidFill>
                <a:latin typeface="Times New Roman" panose="02020603050405020304" pitchFamily="18" charset="0"/>
                <a:cs typeface="Times New Roman" panose="02020603050405020304" pitchFamily="18" charset="0"/>
              </a:rPr>
              <a:t>На испытании находилось </a:t>
            </a:r>
            <a:r>
              <a:rPr lang="en-US" altLang="ru-RU" sz="2000" i="1" baseline="0">
                <a:solidFill>
                  <a:srgbClr val="000000"/>
                </a:solidFill>
                <a:latin typeface="Times New Roman" panose="02020603050405020304" pitchFamily="18" charset="0"/>
                <a:cs typeface="Times New Roman" panose="02020603050405020304" pitchFamily="18" charset="0"/>
              </a:rPr>
              <a:t>N=</a:t>
            </a:r>
            <a:r>
              <a:rPr lang="ru-RU" altLang="ru-RU" sz="2000" i="1" baseline="0">
                <a:solidFill>
                  <a:srgbClr val="000000"/>
                </a:solidFill>
                <a:latin typeface="Times New Roman" panose="02020603050405020304" pitchFamily="18" charset="0"/>
              </a:rPr>
              <a:t>1</a:t>
            </a:r>
            <a:r>
              <a:rPr lang="en-US" altLang="ru-RU" sz="2000" i="1" baseline="0">
                <a:solidFill>
                  <a:srgbClr val="000000"/>
                </a:solidFill>
                <a:latin typeface="Times New Roman" panose="02020603050405020304" pitchFamily="18" charset="0"/>
                <a:cs typeface="Times New Roman" panose="02020603050405020304" pitchFamily="18" charset="0"/>
              </a:rPr>
              <a:t>00 </a:t>
            </a:r>
            <a:r>
              <a:rPr lang="ru-RU" altLang="ru-RU" sz="2000" baseline="0">
                <a:solidFill>
                  <a:srgbClr val="000000"/>
                </a:solidFill>
                <a:latin typeface="Times New Roman" panose="02020603050405020304" pitchFamily="18" charset="0"/>
              </a:rPr>
              <a:t>элементов</a:t>
            </a:r>
            <a:r>
              <a:rPr lang="ru-RU" altLang="ru-RU" sz="2000" baseline="0">
                <a:solidFill>
                  <a:srgbClr val="000000"/>
                </a:solidFill>
                <a:latin typeface="Times New Roman" panose="02020603050405020304" pitchFamily="18" charset="0"/>
                <a:cs typeface="Times New Roman" panose="02020603050405020304" pitchFamily="18" charset="0"/>
              </a:rPr>
              <a:t>. Данные об их отказах </a:t>
            </a:r>
            <a:endParaRPr lang="ru-RU" altLang="ru-RU" sz="2000" baseline="0">
              <a:solidFill>
                <a:srgbClr val="000000"/>
              </a:solidFill>
              <a:latin typeface="Times New Roman" panose="02020603050405020304" pitchFamily="18" charset="0"/>
            </a:endParaRPr>
          </a:p>
          <a:p>
            <a:pPr algn="just" eaLnBrk="1" hangingPunct="1"/>
            <a:r>
              <a:rPr lang="ru-RU" altLang="ru-RU" sz="2000" baseline="0">
                <a:solidFill>
                  <a:srgbClr val="000000"/>
                </a:solidFill>
                <a:latin typeface="Times New Roman" panose="02020603050405020304" pitchFamily="18" charset="0"/>
                <a:cs typeface="Times New Roman" panose="02020603050405020304" pitchFamily="18" charset="0"/>
              </a:rPr>
              <a:t>приведены в первых трех строках табл</a:t>
            </a:r>
            <a:r>
              <a:rPr lang="ru-RU" altLang="ru-RU" sz="2000" baseline="0">
                <a:solidFill>
                  <a:srgbClr val="000000"/>
                </a:solidFill>
                <a:latin typeface="Times New Roman" panose="02020603050405020304" pitchFamily="18" charset="0"/>
              </a:rPr>
              <a:t>ице</a:t>
            </a:r>
            <a:r>
              <a:rPr lang="ru-RU" altLang="ru-RU" sz="2000" baseline="0">
                <a:solidFill>
                  <a:srgbClr val="000000"/>
                </a:solidFill>
                <a:latin typeface="Times New Roman" panose="02020603050405020304" pitchFamily="18" charset="0"/>
                <a:cs typeface="Times New Roman" panose="02020603050405020304" pitchFamily="18" charset="0"/>
              </a:rPr>
              <a:t>.</a:t>
            </a:r>
            <a:endParaRPr lang="ru-RU" altLang="ru-RU" sz="2000" baseline="0">
              <a:latin typeface="Times New Roman" panose="02020603050405020304" pitchFamily="18" charset="0"/>
            </a:endParaRPr>
          </a:p>
        </p:txBody>
      </p:sp>
      <p:pic>
        <p:nvPicPr>
          <p:cNvPr id="4608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88931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11"/>
          <p:cNvSpPr>
            <a:spLocks noChangeArrowheads="1"/>
          </p:cNvSpPr>
          <p:nvPr/>
        </p:nvSpPr>
        <p:spPr bwMode="auto">
          <a:xfrm>
            <a:off x="250825" y="3860800"/>
            <a:ext cx="5453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Необходимо вычислить показатели надежности:</a:t>
            </a:r>
            <a:endParaRPr lang="ru-RU" altLang="ru-RU" sz="2000" baseline="0">
              <a:latin typeface="Times New Roman" panose="02020603050405020304" pitchFamily="18" charset="0"/>
            </a:endParaRPr>
          </a:p>
        </p:txBody>
      </p:sp>
      <p:pic>
        <p:nvPicPr>
          <p:cNvPr id="4608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789363"/>
            <a:ext cx="29511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5734050"/>
            <a:ext cx="3887788"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Rectangle 18"/>
          <p:cNvSpPr>
            <a:spLocks noChangeArrowheads="1"/>
          </p:cNvSpPr>
          <p:nvPr/>
        </p:nvSpPr>
        <p:spPr bwMode="auto">
          <a:xfrm>
            <a:off x="0" y="4365625"/>
            <a:ext cx="9056688" cy="131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1" baseline="0">
                <a:solidFill>
                  <a:srgbClr val="000000"/>
                </a:solidFill>
                <a:latin typeface="Times New Roman" panose="02020603050405020304" pitchFamily="18" charset="0"/>
              </a:rPr>
              <a:t>Решение.</a:t>
            </a:r>
            <a:r>
              <a:rPr lang="ru-RU" altLang="ru-RU" sz="2000" baseline="0">
                <a:solidFill>
                  <a:srgbClr val="000000"/>
                </a:solidFill>
                <a:latin typeface="Times New Roman" panose="02020603050405020304" pitchFamily="18" charset="0"/>
              </a:rPr>
              <a:t> Вычислим </a:t>
            </a:r>
            <a:r>
              <a:rPr lang="en-US" altLang="ru-RU" sz="2000" baseline="0">
                <a:solidFill>
                  <a:srgbClr val="000000"/>
                </a:solidFill>
                <a:latin typeface="Times New Roman" panose="02020603050405020304" pitchFamily="18" charset="0"/>
              </a:rPr>
              <a:t>P(t). </a:t>
            </a:r>
            <a:r>
              <a:rPr lang="ru-RU" altLang="ru-RU" sz="2000" baseline="0">
                <a:solidFill>
                  <a:srgbClr val="000000"/>
                </a:solidFill>
                <a:latin typeface="Times New Roman" panose="02020603050405020304" pitchFamily="18" charset="0"/>
                <a:cs typeface="Times New Roman" panose="02020603050405020304" pitchFamily="18" charset="0"/>
              </a:rPr>
              <a:t>Будем иметь в виду, что нам достоверно неизвестен </a:t>
            </a:r>
            <a:endParaRPr lang="ru-RU" altLang="ru-RU" sz="2000" baseline="0">
              <a:solidFill>
                <a:srgbClr val="000000"/>
              </a:solidFill>
              <a:latin typeface="Times New Roman" panose="02020603050405020304" pitchFamily="18" charset="0"/>
            </a:endParaRPr>
          </a:p>
          <a:p>
            <a:pPr algn="just" eaLnBrk="1" hangingPunct="1"/>
            <a:r>
              <a:rPr lang="ru-RU" altLang="ru-RU" sz="2000" baseline="0">
                <a:solidFill>
                  <a:srgbClr val="000000"/>
                </a:solidFill>
                <a:latin typeface="Times New Roman" panose="02020603050405020304" pitchFamily="18" charset="0"/>
                <a:cs typeface="Times New Roman" panose="02020603050405020304" pitchFamily="18" charset="0"/>
              </a:rPr>
              <a:t>момент отказа на промежутке длины </a:t>
            </a:r>
            <a:r>
              <a:rPr lang="el-GR" altLang="ru-RU" sz="2000" baseline="0">
                <a:solidFill>
                  <a:srgbClr val="000000"/>
                </a:solidFill>
                <a:latin typeface="Times New Roman" panose="02020603050405020304" pitchFamily="18" charset="0"/>
                <a:cs typeface="Times New Roman" panose="02020603050405020304" pitchFamily="18" charset="0"/>
              </a:rPr>
              <a:t>Δ</a:t>
            </a:r>
            <a:r>
              <a:rPr lang="en-US" altLang="ru-RU" sz="2000" baseline="0">
                <a:solidFill>
                  <a:srgbClr val="000000"/>
                </a:solidFill>
                <a:latin typeface="Times New Roman" panose="02020603050405020304" pitchFamily="18" charset="0"/>
                <a:cs typeface="Times New Roman" panose="02020603050405020304" pitchFamily="18" charset="0"/>
              </a:rPr>
              <a:t>t.</a:t>
            </a:r>
            <a:r>
              <a:rPr lang="ru-RU" altLang="ru-RU" sz="2000" baseline="0">
                <a:solidFill>
                  <a:srgbClr val="000000"/>
                </a:solidFill>
                <a:latin typeface="Times New Roman" panose="02020603050405020304" pitchFamily="18" charset="0"/>
              </a:rPr>
              <a:t> Предположим, что отказы происходят в </a:t>
            </a:r>
          </a:p>
          <a:p>
            <a:pPr algn="just" eaLnBrk="1" hangingPunct="1"/>
            <a:r>
              <a:rPr lang="ru-RU" altLang="ru-RU" sz="2000" baseline="0">
                <a:solidFill>
                  <a:srgbClr val="000000"/>
                </a:solidFill>
                <a:latin typeface="Times New Roman" panose="02020603050405020304" pitchFamily="18" charset="0"/>
              </a:rPr>
              <a:t>середине этого промежутка, т.е. </a:t>
            </a:r>
            <a:r>
              <a:rPr lang="en-US" altLang="ru-RU" sz="2000" baseline="0">
                <a:solidFill>
                  <a:srgbClr val="000000"/>
                </a:solidFill>
                <a:latin typeface="Times New Roman" panose="02020603050405020304" pitchFamily="18" charset="0"/>
              </a:rPr>
              <a:t>t</a:t>
            </a:r>
            <a:r>
              <a:rPr lang="ru-RU" altLang="ru-RU" sz="2000" baseline="0">
                <a:solidFill>
                  <a:srgbClr val="000000"/>
                </a:solidFill>
                <a:latin typeface="Times New Roman" panose="02020603050405020304" pitchFamily="18" charset="0"/>
              </a:rPr>
              <a:t>=50,150,250 и т.д. На первом интервале -1 отказ.</a:t>
            </a:r>
          </a:p>
          <a:p>
            <a:pPr algn="just" eaLnBrk="1" hangingPunct="1"/>
            <a:r>
              <a:rPr lang="ru-RU" altLang="ru-RU" sz="2000" baseline="0">
                <a:solidFill>
                  <a:srgbClr val="000000"/>
                </a:solidFill>
                <a:latin typeface="Times New Roman" panose="02020603050405020304" pitchFamily="18" charset="0"/>
              </a:rPr>
              <a:t>Вероятность безотказной работы:</a:t>
            </a:r>
            <a:endParaRPr lang="el-GR" altLang="ru-RU" sz="2000" baseline="0">
              <a:latin typeface="Times New Roman" panose="02020603050405020304" pitchFamily="18" charset="0"/>
            </a:endParaRPr>
          </a:p>
        </p:txBody>
      </p:sp>
      <p:sp>
        <p:nvSpPr>
          <p:cNvPr id="46090" name="Rectangle 21"/>
          <p:cNvSpPr>
            <a:spLocks noChangeArrowheads="1"/>
          </p:cNvSpPr>
          <p:nvPr/>
        </p:nvSpPr>
        <p:spPr bwMode="auto">
          <a:xfrm>
            <a:off x="-2560638" y="4540250"/>
            <a:ext cx="9144001"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0" y="454025"/>
            <a:ext cx="9029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На втором участке произошло 2 отказа, а всего за два периода длины — 3 отказа.</a:t>
            </a:r>
          </a:p>
        </p:txBody>
      </p:sp>
      <p:pic>
        <p:nvPicPr>
          <p:cNvPr id="4710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052513"/>
            <a:ext cx="525621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7"/>
          <p:cNvSpPr>
            <a:spLocks noChangeArrowheads="1"/>
          </p:cNvSpPr>
          <p:nvPr/>
        </p:nvSpPr>
        <p:spPr bwMode="auto">
          <a:xfrm>
            <a:off x="323850" y="2863850"/>
            <a:ext cx="410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Вычисления значений</a:t>
            </a:r>
            <a:r>
              <a:rPr lang="ru-RU" altLang="ru-RU" sz="2000" baseline="0">
                <a:solidFill>
                  <a:srgbClr val="000000"/>
                </a:solidFill>
                <a:latin typeface="Times New Roman" panose="02020603050405020304" pitchFamily="18" charset="0"/>
              </a:rPr>
              <a:t> </a:t>
            </a:r>
            <a:r>
              <a:rPr lang="en-US" altLang="ru-RU" sz="2000" i="1" baseline="0">
                <a:solidFill>
                  <a:srgbClr val="000000"/>
                </a:solidFill>
                <a:latin typeface="Times New Roman" panose="02020603050405020304" pitchFamily="18" charset="0"/>
              </a:rPr>
              <a:t>f</a:t>
            </a:r>
            <a:r>
              <a:rPr lang="en-US" altLang="ru-RU" sz="2000" baseline="0">
                <a:solidFill>
                  <a:srgbClr val="000000"/>
                </a:solidFill>
                <a:latin typeface="Times New Roman" panose="02020603050405020304" pitchFamily="18" charset="0"/>
              </a:rPr>
              <a:t>(t) </a:t>
            </a:r>
            <a:endParaRPr lang="ru-RU" altLang="ru-RU" sz="2000" baseline="0">
              <a:latin typeface="Times New Roman" panose="02020603050405020304" pitchFamily="18" charset="0"/>
            </a:endParaRPr>
          </a:p>
        </p:txBody>
      </p:sp>
      <p:pic>
        <p:nvPicPr>
          <p:cNvPr id="471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284538"/>
            <a:ext cx="6265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797425"/>
            <a:ext cx="518318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13"/>
          <p:cNvSpPr>
            <a:spLocks noChangeArrowheads="1"/>
          </p:cNvSpPr>
          <p:nvPr/>
        </p:nvSpPr>
        <p:spPr bwMode="auto">
          <a:xfrm>
            <a:off x="0" y="573405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В данном случае число отказов на промежутке длины</a:t>
            </a:r>
            <a:r>
              <a:rPr lang="en-US" altLang="ru-RU" sz="2000" baseline="0">
                <a:solidFill>
                  <a:srgbClr val="000000"/>
                </a:solidFill>
                <a:latin typeface="Times New Roman" panose="02020603050405020304" pitchFamily="18" charset="0"/>
                <a:cs typeface="Times New Roman" panose="02020603050405020304" pitchFamily="18" charset="0"/>
              </a:rPr>
              <a:t> </a:t>
            </a:r>
            <a:r>
              <a:rPr lang="el-GR" altLang="ru-RU" sz="2000" baseline="0">
                <a:solidFill>
                  <a:srgbClr val="000000"/>
                </a:solidFill>
                <a:cs typeface="Times New Roman" panose="02020603050405020304" pitchFamily="18" charset="0"/>
              </a:rPr>
              <a:t>Δ</a:t>
            </a:r>
            <a:r>
              <a:rPr lang="en-US" altLang="ru-RU" sz="2000" baseline="0">
                <a:solidFill>
                  <a:srgbClr val="000000"/>
                </a:solidFill>
                <a:cs typeface="Times New Roman" panose="02020603050405020304" pitchFamily="18" charset="0"/>
              </a:rPr>
              <a:t>t </a:t>
            </a:r>
            <a:r>
              <a:rPr lang="ru-RU" altLang="ru-RU" sz="2000" baseline="0">
                <a:solidFill>
                  <a:srgbClr val="000000"/>
                </a:solidFill>
                <a:latin typeface="Times New Roman" panose="02020603050405020304" pitchFamily="18" charset="0"/>
              </a:rPr>
              <a:t>не суммируется с числом отказов на предыдущих</a:t>
            </a:r>
            <a:r>
              <a:rPr lang="en-US" altLang="ru-RU" sz="2000" baseline="0">
                <a:solidFill>
                  <a:srgbClr val="000000"/>
                </a:solidFill>
                <a:latin typeface="Times New Roman" panose="02020603050405020304" pitchFamily="18" charset="0"/>
                <a:cs typeface="Times New Roman" panose="02020603050405020304" pitchFamily="18" charset="0"/>
              </a:rPr>
              <a:t> </a:t>
            </a:r>
            <a:r>
              <a:rPr lang="ru-RU" altLang="ru-RU" sz="2000" baseline="0">
                <a:solidFill>
                  <a:srgbClr val="000000"/>
                </a:solidFill>
                <a:latin typeface="Times New Roman" panose="02020603050405020304" pitchFamily="18" charset="0"/>
                <a:cs typeface="Times New Roman" panose="02020603050405020304" pitchFamily="18" charset="0"/>
              </a:rPr>
              <a:t>участках, т.к. функция </a:t>
            </a:r>
            <a:r>
              <a:rPr lang="en-US" altLang="ru-RU" sz="2000" i="1" baseline="0">
                <a:solidFill>
                  <a:srgbClr val="000000"/>
                </a:solidFill>
                <a:latin typeface="Times New Roman" panose="02020603050405020304" pitchFamily="18" charset="0"/>
                <a:cs typeface="Times New Roman" panose="02020603050405020304" pitchFamily="18" charset="0"/>
              </a:rPr>
              <a:t>f</a:t>
            </a:r>
            <a:r>
              <a:rPr lang="en-US" altLang="ru-RU" sz="2000" baseline="0">
                <a:solidFill>
                  <a:srgbClr val="000000"/>
                </a:solidFill>
                <a:latin typeface="Times New Roman" panose="02020603050405020304" pitchFamily="18" charset="0"/>
                <a:cs typeface="Times New Roman" panose="02020603050405020304" pitchFamily="18" charset="0"/>
              </a:rPr>
              <a:t> (t) </a:t>
            </a:r>
            <a:r>
              <a:rPr lang="ru-RU" altLang="ru-RU" sz="2000" baseline="0">
                <a:solidFill>
                  <a:srgbClr val="000000"/>
                </a:solidFill>
                <a:latin typeface="Times New Roman" panose="02020603050405020304" pitchFamily="18" charset="0"/>
                <a:cs typeface="Times New Roman" panose="02020603050405020304" pitchFamily="18" charset="0"/>
              </a:rPr>
              <a:t>является точечной.</a:t>
            </a:r>
            <a:endParaRPr lang="en-US" altLang="ru-RU" sz="2000" baseline="0">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body" idx="1"/>
          </p:nvPr>
        </p:nvSpPr>
        <p:spPr>
          <a:xfrm>
            <a:off x="468313" y="188913"/>
            <a:ext cx="8496300" cy="5965825"/>
          </a:xfrm>
          <a:noFill/>
        </p:spPr>
        <p:txBody>
          <a:bodyPr/>
          <a:lstStyle/>
          <a:p>
            <a:pPr eaLnBrk="1" hangingPunct="1">
              <a:buFontTx/>
              <a:buNone/>
            </a:pPr>
            <a:r>
              <a:rPr lang="en-US" altLang="ru-RU" sz="2000" smtClean="0">
                <a:latin typeface="Times New Roman" panose="02020603050405020304" pitchFamily="18" charset="0"/>
              </a:rPr>
              <a:t>	</a:t>
            </a:r>
            <a:r>
              <a:rPr lang="ru-RU" altLang="ru-RU" sz="2000" smtClean="0">
                <a:latin typeface="Times New Roman" panose="02020603050405020304" pitchFamily="18" charset="0"/>
              </a:rPr>
              <a:t>Вычислим значения </a:t>
            </a:r>
            <a:r>
              <a:rPr lang="el-GR" altLang="ru-RU" sz="2000" smtClean="0">
                <a:latin typeface="Times New Roman" panose="02020603050405020304" pitchFamily="18" charset="0"/>
                <a:cs typeface="Times New Roman" panose="02020603050405020304" pitchFamily="18" charset="0"/>
              </a:rPr>
              <a:t>λ</a:t>
            </a:r>
            <a:r>
              <a:rPr lang="ru-RU" altLang="ru-RU" sz="2000" smtClean="0">
                <a:latin typeface="Times New Roman" panose="02020603050405020304" pitchFamily="18" charset="0"/>
                <a:cs typeface="Times New Roman" panose="02020603050405020304" pitchFamily="18" charset="0"/>
              </a:rPr>
              <a:t>(</a:t>
            </a:r>
            <a:r>
              <a:rPr lang="en-US" altLang="ru-RU" sz="2000" smtClean="0">
                <a:latin typeface="Times New Roman" panose="02020603050405020304" pitchFamily="18" charset="0"/>
                <a:cs typeface="Times New Roman" panose="02020603050405020304" pitchFamily="18" charset="0"/>
              </a:rPr>
              <a:t>t).</a:t>
            </a:r>
          </a:p>
          <a:p>
            <a:pPr eaLnBrk="1" hangingPunct="1">
              <a:buFontTx/>
              <a:buNone/>
            </a:pPr>
            <a:r>
              <a:rPr lang="en-US" altLang="ru-RU" sz="2000" smtClean="0">
                <a:latin typeface="Times New Roman" panose="02020603050405020304" pitchFamily="18" charset="0"/>
                <a:cs typeface="Times New Roman" panose="02020603050405020304" pitchFamily="18" charset="0"/>
              </a:rPr>
              <a:t>	</a:t>
            </a:r>
            <a:r>
              <a:rPr lang="ru-RU" altLang="ru-RU" sz="2000" smtClean="0">
                <a:latin typeface="Times New Roman" panose="02020603050405020304" pitchFamily="18" charset="0"/>
                <a:cs typeface="Times New Roman" panose="02020603050405020304" pitchFamily="18" charset="0"/>
              </a:rPr>
              <a:t>На первом участке произошел 1 отказ, при этом в начале участка число исправных элементов </a:t>
            </a:r>
            <a:r>
              <a:rPr lang="en-US" altLang="ru-RU" sz="2000" smtClean="0">
                <a:latin typeface="Times New Roman" panose="02020603050405020304" pitchFamily="18" charset="0"/>
                <a:cs typeface="Times New Roman" panose="02020603050405020304" pitchFamily="18" charset="0"/>
              </a:rPr>
              <a:t>N(0)=N=100</a:t>
            </a:r>
            <a:r>
              <a:rPr lang="ru-RU" altLang="ru-RU" sz="2000" smtClean="0">
                <a:latin typeface="Times New Roman" panose="02020603050405020304" pitchFamily="18" charset="0"/>
                <a:cs typeface="Times New Roman" panose="02020603050405020304" pitchFamily="18" charset="0"/>
              </a:rPr>
              <a:t>, а в конце участка </a:t>
            </a:r>
            <a:r>
              <a:rPr lang="en-US" altLang="ru-RU" sz="2000" smtClean="0">
                <a:latin typeface="Times New Roman" panose="02020603050405020304" pitchFamily="18" charset="0"/>
                <a:cs typeface="Times New Roman" panose="02020603050405020304" pitchFamily="18" charset="0"/>
              </a:rPr>
              <a:t>N(100)=N-1=99</a:t>
            </a:r>
          </a:p>
          <a:p>
            <a:pPr eaLnBrk="1" hangingPunct="1">
              <a:buFontTx/>
              <a:buNone/>
            </a:pPr>
            <a:endParaRPr lang="en-US" altLang="ru-RU" sz="2000" smtClean="0">
              <a:latin typeface="Times New Roman" panose="02020603050405020304" pitchFamily="18" charset="0"/>
              <a:cs typeface="Times New Roman" panose="02020603050405020304" pitchFamily="18" charset="0"/>
            </a:endParaRPr>
          </a:p>
          <a:p>
            <a:pPr eaLnBrk="1" hangingPunct="1">
              <a:buFontTx/>
              <a:buNone/>
            </a:pPr>
            <a:endParaRPr lang="en-US" altLang="ru-RU" sz="2000" smtClean="0">
              <a:latin typeface="Times New Roman" panose="02020603050405020304" pitchFamily="18" charset="0"/>
              <a:cs typeface="Times New Roman" panose="02020603050405020304" pitchFamily="18" charset="0"/>
            </a:endParaRPr>
          </a:p>
          <a:p>
            <a:pPr eaLnBrk="1" hangingPunct="1">
              <a:buFontTx/>
              <a:buNone/>
            </a:pPr>
            <a:endParaRPr lang="en-US" altLang="ru-RU" sz="2000" smtClean="0">
              <a:latin typeface="Times New Roman" panose="02020603050405020304" pitchFamily="18" charset="0"/>
              <a:cs typeface="Times New Roman" panose="02020603050405020304" pitchFamily="18" charset="0"/>
            </a:endParaRPr>
          </a:p>
          <a:p>
            <a:pPr eaLnBrk="1" hangingPunct="1">
              <a:buFontTx/>
              <a:buNone/>
            </a:pPr>
            <a:r>
              <a:rPr lang="ru-RU" altLang="ru-RU" sz="2000" smtClean="0">
                <a:latin typeface="Times New Roman" panose="02020603050405020304" pitchFamily="18" charset="0"/>
                <a:cs typeface="Times New Roman" panose="02020603050405020304" pitchFamily="18" charset="0"/>
              </a:rPr>
              <a:t>На втором участке </a:t>
            </a:r>
          </a:p>
          <a:p>
            <a:pPr eaLnBrk="1" hangingPunct="1">
              <a:buFontTx/>
              <a:buNone/>
            </a:pPr>
            <a:endParaRPr lang="ru-RU" altLang="ru-RU" sz="2000" smtClean="0">
              <a:latin typeface="Times New Roman" panose="02020603050405020304" pitchFamily="18" charset="0"/>
              <a:cs typeface="Times New Roman" panose="02020603050405020304" pitchFamily="18" charset="0"/>
            </a:endParaRPr>
          </a:p>
          <a:p>
            <a:pPr eaLnBrk="1" hangingPunct="1">
              <a:buFontTx/>
              <a:buNone/>
            </a:pPr>
            <a:endParaRPr lang="ru-RU" altLang="ru-RU" sz="2000" smtClean="0">
              <a:latin typeface="Times New Roman" panose="02020603050405020304" pitchFamily="18" charset="0"/>
              <a:cs typeface="Times New Roman" panose="02020603050405020304" pitchFamily="18" charset="0"/>
            </a:endParaRPr>
          </a:p>
          <a:p>
            <a:pPr eaLnBrk="1" hangingPunct="1">
              <a:buFontTx/>
              <a:buNone/>
            </a:pPr>
            <a:endParaRPr lang="ru-RU" altLang="ru-RU" sz="2000" smtClean="0">
              <a:latin typeface="Times New Roman" panose="02020603050405020304" pitchFamily="18" charset="0"/>
              <a:cs typeface="Times New Roman" panose="02020603050405020304" pitchFamily="18" charset="0"/>
            </a:endParaRPr>
          </a:p>
          <a:p>
            <a:pPr eaLnBrk="1" hangingPunct="1">
              <a:buFontTx/>
              <a:buNone/>
            </a:pPr>
            <a:r>
              <a:rPr lang="ru-RU" altLang="ru-RU" sz="2000" smtClean="0">
                <a:latin typeface="Times New Roman" panose="02020603050405020304" pitchFamily="18" charset="0"/>
                <a:cs typeface="Times New Roman" panose="02020603050405020304" pitchFamily="18" charset="0"/>
              </a:rPr>
              <a:t>Вычислим среднее время безотказной работы</a:t>
            </a:r>
            <a:endParaRPr lang="en-US" altLang="ru-RU" sz="2000" smtClean="0">
              <a:latin typeface="Times New Roman" panose="02020603050405020304" pitchFamily="18" charset="0"/>
              <a:cs typeface="Times New Roman" panose="02020603050405020304" pitchFamily="18" charset="0"/>
            </a:endParaRPr>
          </a:p>
          <a:p>
            <a:pPr eaLnBrk="1" hangingPunct="1"/>
            <a:endParaRPr lang="el-GR" altLang="ru-RU" sz="2000" smtClean="0">
              <a:latin typeface="Times New Roman" panose="02020603050405020304" pitchFamily="18" charset="0"/>
              <a:cs typeface="Times New Roman" panose="02020603050405020304" pitchFamily="18" charset="0"/>
            </a:endParaRPr>
          </a:p>
        </p:txBody>
      </p:sp>
      <p:pic>
        <p:nvPicPr>
          <p:cNvPr id="481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412875"/>
            <a:ext cx="576103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565400"/>
            <a:ext cx="4608513"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652963"/>
            <a:ext cx="88931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825" y="1773238"/>
            <a:ext cx="1728788" cy="1585912"/>
          </a:xfrm>
          <a:noFill/>
        </p:spPr>
      </p:pic>
      <p:pic>
        <p:nvPicPr>
          <p:cNvPr id="491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773238"/>
            <a:ext cx="69135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0" y="0"/>
            <a:ext cx="9144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baseline="0"/>
              <a:t>В эксперименте над </a:t>
            </a:r>
            <a:r>
              <a:rPr lang="en-US" altLang="ru-RU" baseline="0"/>
              <a:t>N </a:t>
            </a:r>
            <a:r>
              <a:rPr lang="ru-RU" altLang="ru-RU" baseline="0"/>
              <a:t>одинаковыми элементами к моменту времени </a:t>
            </a:r>
            <a:r>
              <a:rPr lang="en-US" altLang="ru-RU" baseline="0"/>
              <a:t>t,</a:t>
            </a:r>
          </a:p>
          <a:p>
            <a:pPr eaLnBrk="1" hangingPunct="1"/>
            <a:r>
              <a:rPr lang="ru-RU" altLang="ru-RU" baseline="0"/>
              <a:t>    </a:t>
            </a:r>
            <a:r>
              <a:rPr lang="en-US" altLang="ru-RU" baseline="0"/>
              <a:t>0&lt;t≤t </a:t>
            </a:r>
            <a:r>
              <a:rPr lang="en-US" altLang="ru-RU" baseline="-25000"/>
              <a:t>m</a:t>
            </a:r>
            <a:r>
              <a:rPr lang="en-US" altLang="ru-RU" baseline="0"/>
              <a:t> , </a:t>
            </a:r>
            <a:r>
              <a:rPr lang="ru-RU" altLang="ru-RU" baseline="0"/>
              <a:t>получены:</a:t>
            </a:r>
          </a:p>
          <a:p>
            <a:pPr eaLnBrk="1" hangingPunct="1"/>
            <a:r>
              <a:rPr lang="ru-RU" altLang="ru-RU" baseline="0"/>
              <a:t>      </a:t>
            </a:r>
            <a:r>
              <a:rPr lang="en-US" altLang="ru-RU" baseline="0"/>
              <a:t>N</a:t>
            </a:r>
            <a:r>
              <a:rPr lang="ru-RU" altLang="ru-RU" baseline="0"/>
              <a:t>(</a:t>
            </a:r>
            <a:r>
              <a:rPr lang="en-US" altLang="ru-RU" baseline="0"/>
              <a:t>t</a:t>
            </a:r>
            <a:r>
              <a:rPr lang="ru-RU" altLang="ru-RU" baseline="0"/>
              <a:t>) – число исправных элементов;</a:t>
            </a:r>
          </a:p>
          <a:p>
            <a:pPr eaLnBrk="1" hangingPunct="1"/>
            <a:r>
              <a:rPr lang="ru-RU" altLang="ru-RU" baseline="0"/>
              <a:t>      </a:t>
            </a:r>
            <a:r>
              <a:rPr lang="en-US" altLang="ru-RU" baseline="0"/>
              <a:t>N – N(t) – </a:t>
            </a:r>
            <a:r>
              <a:rPr lang="ru-RU" altLang="ru-RU" baseline="0"/>
              <a:t>число отказавших элементов;</a:t>
            </a:r>
          </a:p>
          <a:p>
            <a:pPr eaLnBrk="1" hangingPunct="1"/>
            <a:r>
              <a:rPr lang="ru-RU" altLang="ru-RU" baseline="0"/>
              <a:t>   </a:t>
            </a:r>
            <a:r>
              <a:rPr lang="el-GR" altLang="ru-RU" baseline="0"/>
              <a:t>Δ</a:t>
            </a:r>
            <a:r>
              <a:rPr lang="en-US" altLang="ru-RU" baseline="0"/>
              <a:t>N – </a:t>
            </a:r>
            <a:r>
              <a:rPr lang="ru-RU" altLang="ru-RU" baseline="0"/>
              <a:t>число отказов на малых отрезках времени </a:t>
            </a:r>
            <a:r>
              <a:rPr lang="el-GR" altLang="ru-RU" baseline="0"/>
              <a:t>Δ</a:t>
            </a:r>
            <a:r>
              <a:rPr lang="en-US" altLang="ru-RU" baseline="0"/>
              <a:t>t, </a:t>
            </a:r>
            <a:r>
              <a:rPr lang="ru-RU" altLang="ru-RU" baseline="0"/>
              <a:t>расположенных на </a:t>
            </a:r>
            <a:r>
              <a:rPr lang="en-US" altLang="ru-RU" baseline="0"/>
              <a:t>[0, t </a:t>
            </a:r>
            <a:r>
              <a:rPr lang="en-US" altLang="ru-RU" baseline="-25000"/>
              <a:t>m</a:t>
            </a:r>
            <a:r>
              <a:rPr lang="en-US" altLang="ru-RU" baseline="0"/>
              <a:t> ]</a:t>
            </a:r>
            <a:r>
              <a:rPr lang="ru-RU" altLang="ru-RU" baseline="0"/>
              <a:t>;</a:t>
            </a:r>
          </a:p>
          <a:p>
            <a:pPr eaLnBrk="1" hangingPunct="1"/>
            <a:r>
              <a:rPr lang="ru-RU" altLang="ru-RU" baseline="0"/>
              <a:t>   </a:t>
            </a:r>
            <a:r>
              <a:rPr lang="en-US" altLang="ru-RU" baseline="0"/>
              <a:t>t </a:t>
            </a:r>
            <a:r>
              <a:rPr lang="en-US" altLang="ru-RU" baseline="-25000"/>
              <a:t>m</a:t>
            </a:r>
            <a:r>
              <a:rPr lang="en-US" altLang="ru-RU" baseline="0"/>
              <a:t> </a:t>
            </a:r>
            <a:r>
              <a:rPr lang="ru-RU" altLang="ru-RU" baseline="0"/>
              <a:t>– длительность эксперимента, завершающегося при отказе всех </a:t>
            </a:r>
            <a:r>
              <a:rPr lang="en-US" altLang="ru-RU" baseline="0"/>
              <a:t>N</a:t>
            </a:r>
            <a:r>
              <a:rPr lang="ru-RU" altLang="ru-RU" baseline="0"/>
              <a:t> элементов</a:t>
            </a:r>
          </a:p>
        </p:txBody>
      </p:sp>
      <p:sp>
        <p:nvSpPr>
          <p:cNvPr id="50179" name="Rectangle 5"/>
          <p:cNvSpPr>
            <a:spLocks noChangeArrowheads="1"/>
          </p:cNvSpPr>
          <p:nvPr/>
        </p:nvSpPr>
        <p:spPr bwMode="auto">
          <a:xfrm>
            <a:off x="250825" y="1916113"/>
            <a:ext cx="87042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lnSpc>
                <a:spcPct val="60000"/>
              </a:lnSpc>
              <a:spcBef>
                <a:spcPct val="20000"/>
              </a:spcBef>
            </a:pPr>
            <a:r>
              <a:rPr lang="en-US" altLang="ru-RU" baseline="0"/>
              <a:t>Q(t) = [N-N(t)] / N = 1 – N(t)/N –</a:t>
            </a:r>
            <a:r>
              <a:rPr lang="ru-RU" altLang="ru-RU" baseline="0"/>
              <a:t> статистическая функция распределения отказов.</a:t>
            </a:r>
            <a:endParaRPr lang="en-US" altLang="ru-RU" baseline="0"/>
          </a:p>
        </p:txBody>
      </p:sp>
      <p:sp>
        <p:nvSpPr>
          <p:cNvPr id="50180" name="Rectangle 6"/>
          <p:cNvSpPr>
            <a:spLocks noChangeArrowheads="1"/>
          </p:cNvSpPr>
          <p:nvPr/>
        </p:nvSpPr>
        <p:spPr bwMode="auto">
          <a:xfrm>
            <a:off x="250825" y="2133600"/>
            <a:ext cx="5741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en-US" altLang="ru-RU" baseline="0"/>
              <a:t>P(t) = N(t) / N</a:t>
            </a:r>
            <a:r>
              <a:rPr lang="ru-RU" altLang="ru-RU" baseline="0"/>
              <a:t> – статистическая функция надежности</a:t>
            </a:r>
            <a:endParaRPr lang="en-US" altLang="ru-RU" baseline="0"/>
          </a:p>
        </p:txBody>
      </p:sp>
      <p:sp>
        <p:nvSpPr>
          <p:cNvPr id="50181" name="Rectangle 7"/>
          <p:cNvSpPr>
            <a:spLocks noChangeArrowheads="1"/>
          </p:cNvSpPr>
          <p:nvPr/>
        </p:nvSpPr>
        <p:spPr bwMode="auto">
          <a:xfrm>
            <a:off x="323850" y="2565400"/>
            <a:ext cx="17526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lnSpc>
                <a:spcPct val="70000"/>
              </a:lnSpc>
            </a:pPr>
            <a:r>
              <a:rPr lang="en-US" altLang="ru-RU" i="1" baseline="0"/>
              <a:t>f(t)=</a:t>
            </a:r>
            <a:r>
              <a:rPr lang="el-GR" altLang="ru-RU" baseline="0"/>
              <a:t>Δ</a:t>
            </a:r>
            <a:r>
              <a:rPr lang="en-US" altLang="ru-RU" baseline="0"/>
              <a:t>N</a:t>
            </a:r>
            <a:r>
              <a:rPr lang="en-US" altLang="ru-RU" i="1" baseline="0"/>
              <a:t> / N </a:t>
            </a:r>
            <a:r>
              <a:rPr lang="el-GR" altLang="ru-RU" baseline="0"/>
              <a:t>Δ</a:t>
            </a:r>
            <a:r>
              <a:rPr lang="en-US" altLang="ru-RU" baseline="0"/>
              <a:t>t</a:t>
            </a:r>
            <a:r>
              <a:rPr lang="ru-RU" altLang="ru-RU" baseline="0"/>
              <a:t>  -</a:t>
            </a:r>
            <a:endParaRPr lang="en-US" altLang="ru-RU" baseline="0"/>
          </a:p>
        </p:txBody>
      </p:sp>
      <p:sp>
        <p:nvSpPr>
          <p:cNvPr id="50182" name="Rectangle 8"/>
          <p:cNvSpPr>
            <a:spLocks noChangeArrowheads="1"/>
          </p:cNvSpPr>
          <p:nvPr/>
        </p:nvSpPr>
        <p:spPr bwMode="auto">
          <a:xfrm>
            <a:off x="2124075" y="2492375"/>
            <a:ext cx="4672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baseline="0"/>
              <a:t>статистическая плотность</a:t>
            </a:r>
            <a:r>
              <a:rPr lang="en-US" altLang="ru-RU" baseline="0"/>
              <a:t> </a:t>
            </a:r>
            <a:r>
              <a:rPr lang="ru-RU" altLang="ru-RU" baseline="0"/>
              <a:t>распределения</a:t>
            </a:r>
          </a:p>
        </p:txBody>
      </p:sp>
      <p:pic>
        <p:nvPicPr>
          <p:cNvPr id="5018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7200"/>
            <a:ext cx="30972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Rectangle 10"/>
          <p:cNvSpPr>
            <a:spLocks noChangeArrowheads="1"/>
          </p:cNvSpPr>
          <p:nvPr/>
        </p:nvSpPr>
        <p:spPr bwMode="auto">
          <a:xfrm>
            <a:off x="3132138" y="3213100"/>
            <a:ext cx="4621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baseline="0"/>
              <a:t>-  статистическая лямбда-характеристика</a:t>
            </a:r>
          </a:p>
        </p:txBody>
      </p:sp>
      <p:sp>
        <p:nvSpPr>
          <p:cNvPr id="50185" name="Rectangle 12"/>
          <p:cNvSpPr>
            <a:spLocks noChangeArrowheads="1"/>
          </p:cNvSpPr>
          <p:nvPr/>
        </p:nvSpPr>
        <p:spPr bwMode="auto">
          <a:xfrm>
            <a:off x="4787900" y="4968875"/>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en-US" altLang="ru-RU" baseline="0"/>
              <a:t> </a:t>
            </a:r>
            <a:r>
              <a:rPr lang="en-US" altLang="ru-RU" sz="2400" baseline="0">
                <a:latin typeface="Times New Roman" panose="02020603050405020304" pitchFamily="18" charset="0"/>
              </a:rPr>
              <a:t>t</a:t>
            </a:r>
            <a:r>
              <a:rPr lang="ru-RU" altLang="ru-RU" sz="2400" baseline="-20000">
                <a:latin typeface="Times New Roman" panose="02020603050405020304" pitchFamily="18" charset="0"/>
              </a:rPr>
              <a:t>н </a:t>
            </a:r>
            <a:r>
              <a:rPr lang="ru-RU" altLang="ru-RU" sz="2400" baseline="0">
                <a:latin typeface="Times New Roman" panose="02020603050405020304" pitchFamily="18" charset="0"/>
              </a:rPr>
              <a:t> =1</a:t>
            </a:r>
            <a:r>
              <a:rPr lang="en-US" altLang="ru-RU" sz="2400" baseline="0">
                <a:latin typeface="Times New Roman" panose="02020603050405020304" pitchFamily="18" charset="0"/>
              </a:rPr>
              <a:t>/ λ</a:t>
            </a:r>
          </a:p>
        </p:txBody>
      </p:sp>
      <p:sp>
        <p:nvSpPr>
          <p:cNvPr id="50186" name="Rectangle 13"/>
          <p:cNvSpPr>
            <a:spLocks noChangeArrowheads="1"/>
          </p:cNvSpPr>
          <p:nvPr/>
        </p:nvSpPr>
        <p:spPr bwMode="auto">
          <a:xfrm>
            <a:off x="6659563" y="4897438"/>
            <a:ext cx="1377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en-US" altLang="ru-RU" baseline="0"/>
              <a:t> </a:t>
            </a:r>
            <a:r>
              <a:rPr lang="en-US" altLang="ru-RU" sz="2400" baseline="0">
                <a:latin typeface="Times New Roman" panose="02020603050405020304" pitchFamily="18" charset="0"/>
              </a:rPr>
              <a:t>δ</a:t>
            </a:r>
            <a:r>
              <a:rPr lang="en-US" altLang="ru-RU" sz="2400" baseline="30000">
                <a:latin typeface="Times New Roman" panose="02020603050405020304" pitchFamily="18" charset="0"/>
              </a:rPr>
              <a:t>2</a:t>
            </a:r>
            <a:r>
              <a:rPr lang="en-US" altLang="ru-RU" sz="2400" baseline="0">
                <a:latin typeface="Times New Roman" panose="02020603050405020304" pitchFamily="18" charset="0"/>
              </a:rPr>
              <a:t> = </a:t>
            </a:r>
            <a:r>
              <a:rPr lang="ru-RU" altLang="ru-RU" sz="2400" baseline="0">
                <a:latin typeface="Times New Roman" panose="02020603050405020304" pitchFamily="18" charset="0"/>
              </a:rPr>
              <a:t>1</a:t>
            </a:r>
            <a:r>
              <a:rPr lang="en-US" altLang="ru-RU" sz="2400" baseline="0">
                <a:latin typeface="Times New Roman" panose="02020603050405020304" pitchFamily="18" charset="0"/>
              </a:rPr>
              <a:t>/ λ</a:t>
            </a:r>
            <a:r>
              <a:rPr lang="en-US" altLang="ru-RU" sz="2400" baseline="30000">
                <a:latin typeface="Times New Roman" panose="02020603050405020304" pitchFamily="18" charset="0"/>
              </a:rPr>
              <a:t>2</a:t>
            </a:r>
          </a:p>
        </p:txBody>
      </p:sp>
      <p:sp>
        <p:nvSpPr>
          <p:cNvPr id="50187" name="Rectangle 14"/>
          <p:cNvSpPr>
            <a:spLocks noChangeArrowheads="1"/>
          </p:cNvSpPr>
          <p:nvPr/>
        </p:nvSpPr>
        <p:spPr bwMode="auto">
          <a:xfrm>
            <a:off x="611188" y="4460875"/>
            <a:ext cx="33845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ctr" eaLnBrk="1" hangingPunct="1"/>
            <a:r>
              <a:rPr lang="en-US" altLang="ru-RU" sz="2800" baseline="0">
                <a:latin typeface="Times New Roman" panose="02020603050405020304" pitchFamily="18" charset="0"/>
              </a:rPr>
              <a:t>Q (t) = 1 – e </a:t>
            </a:r>
            <a:r>
              <a:rPr lang="en-US" altLang="ru-RU" sz="2800" baseline="30000">
                <a:latin typeface="Times New Roman" panose="02020603050405020304" pitchFamily="18" charset="0"/>
              </a:rPr>
              <a:t>-λt</a:t>
            </a:r>
            <a:endParaRPr lang="ru-RU" altLang="ru-RU" sz="2800" baseline="30000">
              <a:latin typeface="Times New Roman" panose="02020603050405020304" pitchFamily="18" charset="0"/>
            </a:endParaRPr>
          </a:p>
          <a:p>
            <a:pPr algn="ctr" eaLnBrk="1" hangingPunct="1"/>
            <a:r>
              <a:rPr lang="en-US" altLang="ru-RU" sz="2800" baseline="0">
                <a:latin typeface="Times New Roman" panose="02020603050405020304" pitchFamily="18" charset="0"/>
              </a:rPr>
              <a:t>P(t) = e </a:t>
            </a:r>
            <a:r>
              <a:rPr lang="en-US" altLang="ru-RU" sz="2800" baseline="30000">
                <a:latin typeface="Times New Roman" panose="02020603050405020304" pitchFamily="18" charset="0"/>
              </a:rPr>
              <a:t>-λt</a:t>
            </a:r>
            <a:endParaRPr lang="ru-RU" altLang="ru-RU" sz="2800" baseline="30000">
              <a:latin typeface="Times New Roman" panose="02020603050405020304" pitchFamily="18" charset="0"/>
            </a:endParaRPr>
          </a:p>
          <a:p>
            <a:pPr algn="ctr" eaLnBrk="1" hangingPunct="1"/>
            <a:r>
              <a:rPr lang="en-US" altLang="ru-RU" sz="2800" i="1" baseline="0">
                <a:latin typeface="Times New Roman" panose="02020603050405020304" pitchFamily="18" charset="0"/>
              </a:rPr>
              <a:t>f</a:t>
            </a:r>
            <a:r>
              <a:rPr lang="en-US" altLang="ru-RU" sz="2800" baseline="0">
                <a:latin typeface="Times New Roman" panose="02020603050405020304" pitchFamily="18" charset="0"/>
              </a:rPr>
              <a:t>(t) = λe </a:t>
            </a:r>
            <a:r>
              <a:rPr lang="en-US" altLang="ru-RU" sz="2800" baseline="30000">
                <a:latin typeface="Times New Roman" panose="02020603050405020304" pitchFamily="18" charset="0"/>
              </a:rPr>
              <a:t>–λt</a:t>
            </a:r>
            <a:endParaRPr lang="ru-RU" altLang="ru-RU" sz="2800" baseline="30000">
              <a:latin typeface="Times New Roman" panose="02020603050405020304" pitchFamily="18" charset="0"/>
            </a:endParaRPr>
          </a:p>
          <a:p>
            <a:pPr algn="ctr" eaLnBrk="1" hangingPunct="1"/>
            <a:r>
              <a:rPr lang="en-US" altLang="ru-RU" sz="2800" baseline="0">
                <a:latin typeface="Times New Roman" panose="02020603050405020304" pitchFamily="18" charset="0"/>
              </a:rPr>
              <a:t>λ ≡ λ</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274637"/>
          </a:xfrm>
        </p:spPr>
        <p:txBody>
          <a:bodyPr/>
          <a:lstStyle/>
          <a:p>
            <a:pPr eaLnBrk="1" hangingPunct="1"/>
            <a:r>
              <a:rPr lang="ru-RU" altLang="ru-RU" sz="2000" smtClean="0">
                <a:latin typeface="Times New Roman" panose="02020603050405020304" pitchFamily="18" charset="0"/>
              </a:rPr>
              <a:t>Задача №2</a:t>
            </a:r>
          </a:p>
        </p:txBody>
      </p:sp>
      <p:sp>
        <p:nvSpPr>
          <p:cNvPr id="51203" name="Rectangle 3"/>
          <p:cNvSpPr>
            <a:spLocks noGrp="1" noChangeArrowheads="1"/>
          </p:cNvSpPr>
          <p:nvPr>
            <p:ph type="body" idx="1"/>
          </p:nvPr>
        </p:nvSpPr>
        <p:spPr>
          <a:xfrm>
            <a:off x="179388" y="908050"/>
            <a:ext cx="8964612" cy="5218113"/>
          </a:xfrm>
        </p:spPr>
        <p:txBody>
          <a:bodyPr/>
          <a:lstStyle/>
          <a:p>
            <a:pPr eaLnBrk="1" hangingPunct="1"/>
            <a:endParaRPr lang="ru-RU" altLang="ru-RU" b="1" smtClean="0"/>
          </a:p>
          <a:p>
            <a:pPr eaLnBrk="1" hangingPunct="1">
              <a:buFontTx/>
              <a:buNone/>
            </a:pPr>
            <a:r>
              <a:rPr lang="ru-RU" altLang="ru-RU" sz="2000" smtClean="0">
                <a:latin typeface="Times New Roman" panose="02020603050405020304" pitchFamily="18" charset="0"/>
              </a:rPr>
              <a:t>Из 1000 одновременно включенных однотипных элементов к моменту времени 500  отказало 500 элементов.</a:t>
            </a:r>
            <a:r>
              <a:rPr lang="ru-RU" altLang="ru-RU" smtClean="0"/>
              <a:t> </a:t>
            </a:r>
          </a:p>
          <a:p>
            <a:pPr eaLnBrk="1" hangingPunct="1"/>
            <a:r>
              <a:rPr lang="ru-RU" altLang="ru-RU" sz="2000" smtClean="0">
                <a:latin typeface="Times New Roman" panose="02020603050405020304" pitchFamily="18" charset="0"/>
              </a:rPr>
              <a:t>Найти оценки интенсивности отказа и средней наработки до отказа элемента.</a:t>
            </a:r>
          </a:p>
          <a:p>
            <a:pPr eaLnBrk="1" hangingPunct="1"/>
            <a:endParaRPr lang="ru-RU" altLang="ru-RU"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8313" y="0"/>
            <a:ext cx="8229600" cy="201613"/>
          </a:xfrm>
        </p:spPr>
        <p:txBody>
          <a:bodyPr/>
          <a:lstStyle/>
          <a:p>
            <a:pPr eaLnBrk="1" hangingPunct="1"/>
            <a:r>
              <a:rPr lang="ru-RU" altLang="ru-RU" sz="1800" b="1" smtClean="0">
                <a:latin typeface="Times New Roman" panose="02020603050405020304" pitchFamily="18" charset="0"/>
              </a:rPr>
              <a:t>Основные законы распределения наработки до отказа</a:t>
            </a:r>
          </a:p>
        </p:txBody>
      </p:sp>
      <p:sp>
        <p:nvSpPr>
          <p:cNvPr id="52227" name="Rectangle 3"/>
          <p:cNvSpPr>
            <a:spLocks noGrp="1" noChangeArrowheads="1"/>
          </p:cNvSpPr>
          <p:nvPr>
            <p:ph type="body" idx="1"/>
          </p:nvPr>
        </p:nvSpPr>
        <p:spPr>
          <a:xfrm>
            <a:off x="0" y="404813"/>
            <a:ext cx="9144000" cy="6453187"/>
          </a:xfrm>
        </p:spPr>
        <p:txBody>
          <a:bodyPr/>
          <a:lstStyle/>
          <a:p>
            <a:pPr algn="just" eaLnBrk="1" hangingPunct="1">
              <a:buFontTx/>
              <a:buNone/>
            </a:pPr>
            <a:r>
              <a:rPr lang="ru-RU" altLang="ru-RU" sz="2400" smtClean="0">
                <a:latin typeface="Times New Roman" panose="02020603050405020304" pitchFamily="18" charset="0"/>
              </a:rPr>
              <a:t>	Поведение случайной величины - наработки до отказа </a:t>
            </a:r>
            <a:r>
              <a:rPr lang="ru-RU" altLang="ru-RU" sz="2400" i="1" smtClean="0">
                <a:latin typeface="Times New Roman" panose="02020603050405020304" pitchFamily="18" charset="0"/>
              </a:rPr>
              <a:t>Т </a:t>
            </a:r>
            <a:r>
              <a:rPr lang="ru-RU" altLang="ru-RU" sz="2400" smtClean="0">
                <a:latin typeface="Times New Roman" panose="02020603050405020304" pitchFamily="18" charset="0"/>
              </a:rPr>
              <a:t>- может быть описано тем или иным теоретическим законом распределения вероятностей </a:t>
            </a:r>
            <a:r>
              <a:rPr lang="en-US" altLang="ru-RU" sz="2400" smtClean="0">
                <a:latin typeface="Times New Roman" panose="02020603050405020304" pitchFamily="18" charset="0"/>
              </a:rPr>
              <a:t>Q(t)</a:t>
            </a:r>
            <a:r>
              <a:rPr lang="ru-RU" altLang="ru-RU" sz="2400" smtClean="0">
                <a:latin typeface="Times New Roman" panose="02020603050405020304" pitchFamily="18" charset="0"/>
              </a:rPr>
              <a:t> или</a:t>
            </a:r>
            <a:r>
              <a:rPr lang="en-US" altLang="ru-RU" sz="2400" smtClean="0">
                <a:latin typeface="Times New Roman" panose="02020603050405020304" pitchFamily="18" charset="0"/>
              </a:rPr>
              <a:t>  P(t)</a:t>
            </a:r>
            <a:r>
              <a:rPr lang="ru-RU" altLang="ru-RU" sz="2400" smtClean="0">
                <a:latin typeface="Times New Roman" panose="02020603050405020304" pitchFamily="18" charset="0"/>
              </a:rPr>
              <a:t>. </a:t>
            </a:r>
            <a:endParaRPr lang="en-US" altLang="ru-RU" sz="2400" smtClean="0">
              <a:latin typeface="Times New Roman" panose="02020603050405020304" pitchFamily="18" charset="0"/>
            </a:endParaRPr>
          </a:p>
          <a:p>
            <a:pPr algn="just" eaLnBrk="1" hangingPunct="1">
              <a:buFontTx/>
              <a:buNone/>
            </a:pPr>
            <a:r>
              <a:rPr lang="en-US" altLang="ru-RU" sz="2400" smtClean="0">
                <a:latin typeface="Times New Roman" panose="02020603050405020304" pitchFamily="18" charset="0"/>
              </a:rPr>
              <a:t>	</a:t>
            </a:r>
            <a:r>
              <a:rPr lang="ru-RU" altLang="ru-RU" sz="2400" smtClean="0">
                <a:latin typeface="Times New Roman" panose="02020603050405020304" pitchFamily="18" charset="0"/>
              </a:rPr>
              <a:t>Установлено, что поведение наработки до отказа </a:t>
            </a:r>
            <a:r>
              <a:rPr lang="ru-RU" altLang="ru-RU" sz="2400" i="1" smtClean="0">
                <a:latin typeface="Times New Roman" panose="02020603050405020304" pitchFamily="18" charset="0"/>
              </a:rPr>
              <a:t>Т </a:t>
            </a:r>
            <a:r>
              <a:rPr lang="ru-RU" altLang="ru-RU" sz="2400" smtClean="0">
                <a:latin typeface="Times New Roman" panose="02020603050405020304" pitchFamily="18" charset="0"/>
              </a:rPr>
              <a:t>технических средств автоматизации удовлетворительно описывается следующими законами распределения:</a:t>
            </a:r>
          </a:p>
          <a:p>
            <a:pPr algn="just" eaLnBrk="1" hangingPunct="1">
              <a:buFontTx/>
              <a:buNone/>
            </a:pPr>
            <a:endParaRPr lang="ru-RU" altLang="ru-RU" sz="2400" smtClean="0">
              <a:latin typeface="Times New Roman" panose="02020603050405020304" pitchFamily="18" charset="0"/>
            </a:endParaRPr>
          </a:p>
          <a:p>
            <a:pPr algn="just" eaLnBrk="1" hangingPunct="1">
              <a:buFontTx/>
              <a:buNone/>
            </a:pPr>
            <a:r>
              <a:rPr lang="ru-RU" altLang="ru-RU" sz="2400" smtClean="0">
                <a:latin typeface="Times New Roman" panose="02020603050405020304" pitchFamily="18" charset="0"/>
              </a:rPr>
              <a:t>	- </a:t>
            </a:r>
            <a:r>
              <a:rPr lang="ru-RU" altLang="ru-RU" sz="2400" b="1" smtClean="0">
                <a:latin typeface="Times New Roman" panose="02020603050405020304" pitchFamily="18" charset="0"/>
              </a:rPr>
              <a:t>экспоненциальным;</a:t>
            </a:r>
          </a:p>
          <a:p>
            <a:pPr algn="just" eaLnBrk="1" hangingPunct="1">
              <a:buFontTx/>
              <a:buNone/>
            </a:pPr>
            <a:r>
              <a:rPr lang="ru-RU" altLang="ru-RU" sz="2400" b="1" smtClean="0">
                <a:latin typeface="Times New Roman" panose="02020603050405020304" pitchFamily="18" charset="0"/>
              </a:rPr>
              <a:t>	- Вейбулла;</a:t>
            </a:r>
          </a:p>
          <a:p>
            <a:pPr algn="just" eaLnBrk="1" hangingPunct="1">
              <a:buFontTx/>
              <a:buNone/>
            </a:pPr>
            <a:r>
              <a:rPr lang="ru-RU" altLang="ru-RU" sz="2400" b="1" smtClean="0">
                <a:latin typeface="Times New Roman" panose="02020603050405020304" pitchFamily="18" charset="0"/>
              </a:rPr>
              <a:t>	- нормальным;</a:t>
            </a:r>
          </a:p>
          <a:p>
            <a:pPr algn="just" eaLnBrk="1" hangingPunct="1">
              <a:buFontTx/>
              <a:buNone/>
            </a:pPr>
            <a:r>
              <a:rPr lang="ru-RU" altLang="ru-RU" sz="2400" b="1" smtClean="0">
                <a:latin typeface="Times New Roman" panose="02020603050405020304" pitchFamily="18" charset="0"/>
              </a:rPr>
              <a:t>	- усеченным нормальным;</a:t>
            </a:r>
          </a:p>
          <a:p>
            <a:pPr algn="just" eaLnBrk="1" hangingPunct="1">
              <a:buFontTx/>
              <a:buNone/>
            </a:pPr>
            <a:r>
              <a:rPr lang="ru-RU" altLang="ru-RU" sz="2400" b="1" smtClean="0">
                <a:latin typeface="Times New Roman" panose="02020603050405020304" pitchFamily="18" charset="0"/>
              </a:rPr>
              <a:t>	- суперпозицией указанных законов</a:t>
            </a:r>
          </a:p>
          <a:p>
            <a:pPr algn="just" eaLnBrk="1" hangingPunct="1">
              <a:buFontTx/>
              <a:buNone/>
            </a:pPr>
            <a:r>
              <a:rPr lang="ru-RU" altLang="ru-RU" sz="2400" i="1" smtClean="0">
                <a:latin typeface="Times New Roman" panose="02020603050405020304" pitchFamily="18" charset="0"/>
              </a:rPr>
              <a:t> </a:t>
            </a:r>
          </a:p>
          <a:p>
            <a:pPr algn="just" eaLnBrk="1" hangingPunct="1">
              <a:buFontTx/>
              <a:buNone/>
            </a:pPr>
            <a:endParaRPr lang="ru-RU" altLang="ru-RU" sz="2400" i="1" smtClean="0">
              <a:latin typeface="Times New Roman" panose="02020603050405020304" pitchFamily="18" charset="0"/>
            </a:endParaRPr>
          </a:p>
          <a:p>
            <a:pPr algn="just" eaLnBrk="1" hangingPunct="1">
              <a:buFontTx/>
              <a:buNone/>
            </a:pPr>
            <a:endParaRPr lang="ru-RU" altLang="ru-RU" sz="2400" smtClean="0">
              <a:latin typeface="Times New Roman" panose="02020603050405020304" pitchFamily="18" charset="0"/>
            </a:endParaRPr>
          </a:p>
          <a:p>
            <a:pPr algn="just" eaLnBrk="1" hangingPunct="1">
              <a:buFontTx/>
              <a:buNone/>
            </a:pPr>
            <a:endParaRPr lang="ru-RU" altLang="ru-RU" sz="2400" smtClean="0">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Термины и определения</a:t>
            </a:r>
          </a:p>
        </p:txBody>
      </p:sp>
      <p:sp>
        <p:nvSpPr>
          <p:cNvPr id="7171" name="Rectangle 3"/>
          <p:cNvSpPr>
            <a:spLocks noGrp="1" noChangeArrowheads="1"/>
          </p:cNvSpPr>
          <p:nvPr>
            <p:ph type="body" idx="1"/>
          </p:nvPr>
        </p:nvSpPr>
        <p:spPr>
          <a:xfrm>
            <a:off x="0" y="549275"/>
            <a:ext cx="9144000" cy="6308725"/>
          </a:xfrm>
        </p:spPr>
        <p:txBody>
          <a:bodyPr/>
          <a:lstStyle/>
          <a:p>
            <a:pPr eaLnBrk="1" hangingPunct="1">
              <a:buFontTx/>
              <a:buNone/>
            </a:pPr>
            <a:r>
              <a:rPr lang="ru-RU" altLang="ru-RU" sz="2000" smtClean="0">
                <a:latin typeface="Times New Roman" panose="02020603050405020304" pitchFamily="18" charset="0"/>
              </a:rPr>
              <a:t>		Во время эксплуатации элемента имеют место случайные и регулярные изменения </a:t>
            </a:r>
            <a:r>
              <a:rPr lang="ru-RU" altLang="ru-RU" sz="2000" i="1" smtClean="0">
                <a:latin typeface="Times New Roman" panose="02020603050405020304" pitchFamily="18" charset="0"/>
              </a:rPr>
              <a:t>Хк </a:t>
            </a:r>
            <a:r>
              <a:rPr lang="ru-RU" altLang="ru-RU" sz="2000" smtClean="0">
                <a:latin typeface="Times New Roman" panose="02020603050405020304" pitchFamily="18" charset="0"/>
              </a:rPr>
              <a:t>и </a:t>
            </a:r>
            <a:r>
              <a:rPr lang="ru-RU" altLang="ru-RU" sz="2000" i="1" smtClean="0">
                <a:latin typeface="Times New Roman" panose="02020603050405020304" pitchFamily="18" charset="0"/>
              </a:rPr>
              <a:t>Хнк, </a:t>
            </a:r>
            <a:r>
              <a:rPr lang="ru-RU" altLang="ru-RU" sz="2000" smtClean="0">
                <a:latin typeface="Times New Roman" panose="02020603050405020304" pitchFamily="18" charset="0"/>
              </a:rPr>
              <a:t>что ведет к вариациям компонент </a:t>
            </a:r>
            <a:r>
              <a:rPr lang="ru-RU" altLang="ru-RU" sz="2000" i="1" smtClean="0">
                <a:latin typeface="Times New Roman" panose="02020603050405020304" pitchFamily="18" charset="0"/>
              </a:rPr>
              <a:t>у</a:t>
            </a:r>
            <a:r>
              <a:rPr lang="en-US" altLang="ru-RU" sz="2000" i="1" smtClean="0">
                <a:latin typeface="Times New Roman" panose="02020603050405020304" pitchFamily="18" charset="0"/>
              </a:rPr>
              <a:t> </a:t>
            </a:r>
            <a:r>
              <a:rPr lang="en-US" altLang="ru-RU" sz="2000" i="1" baseline="-25000" smtClean="0">
                <a:latin typeface="Times New Roman" panose="02020603050405020304" pitchFamily="18" charset="0"/>
              </a:rPr>
              <a:t>i</a:t>
            </a:r>
            <a:r>
              <a:rPr lang="ru-RU" altLang="ru-RU" sz="2000" i="1" smtClean="0">
                <a:latin typeface="Times New Roman" panose="02020603050405020304" pitchFamily="18" charset="0"/>
              </a:rPr>
              <a:t> </a:t>
            </a:r>
            <a:r>
              <a:rPr lang="ru-RU" altLang="ru-RU" sz="2000" smtClean="0">
                <a:latin typeface="Times New Roman" panose="02020603050405020304" pitchFamily="18" charset="0"/>
              </a:rPr>
              <a:t>вектора </a:t>
            </a:r>
            <a:r>
              <a:rPr lang="en-US" altLang="ru-RU" sz="2000" i="1" smtClean="0">
                <a:latin typeface="Times New Roman" panose="02020603050405020304" pitchFamily="18" charset="0"/>
              </a:rPr>
              <a:t>Y </a:t>
            </a:r>
            <a:r>
              <a:rPr lang="ru-RU" altLang="ru-RU" sz="2000" smtClean="0">
                <a:latin typeface="Times New Roman" panose="02020603050405020304" pitchFamily="18" charset="0"/>
              </a:rPr>
              <a:t>во времени </a:t>
            </a:r>
            <a:r>
              <a:rPr lang="en-US" altLang="ru-RU" sz="2000" smtClean="0">
                <a:latin typeface="Times New Roman" panose="02020603050405020304" pitchFamily="18" charset="0"/>
              </a:rPr>
              <a:t>t.</a:t>
            </a:r>
          </a:p>
          <a:p>
            <a:pPr eaLnBrk="1" hangingPunct="1"/>
            <a:endParaRPr lang="en-US" altLang="ru-RU" sz="2000" smtClean="0">
              <a:latin typeface="Times New Roman" panose="02020603050405020304" pitchFamily="18" charset="0"/>
            </a:endParaRPr>
          </a:p>
          <a:p>
            <a:pPr eaLnBrk="1" hangingPunct="1"/>
            <a:endParaRPr lang="en-US" altLang="ru-RU" sz="2000" smtClean="0">
              <a:latin typeface="Times New Roman" panose="02020603050405020304" pitchFamily="18" charset="0"/>
            </a:endParaRPr>
          </a:p>
          <a:p>
            <a:pPr eaLnBrk="1" hangingPunct="1"/>
            <a:endParaRPr lang="en-US" altLang="ru-RU" sz="2000" smtClean="0">
              <a:latin typeface="Times New Roman" panose="02020603050405020304" pitchFamily="18" charset="0"/>
            </a:endParaRPr>
          </a:p>
          <a:p>
            <a:pPr eaLnBrk="1" hangingPunct="1"/>
            <a:endParaRPr lang="en-US" altLang="ru-RU" sz="2000" smtClean="0">
              <a:latin typeface="Times New Roman" panose="02020603050405020304" pitchFamily="18" charset="0"/>
            </a:endParaRPr>
          </a:p>
          <a:p>
            <a:pPr eaLnBrk="1" hangingPunct="1"/>
            <a:endParaRPr lang="en-US" altLang="ru-RU" sz="2000" smtClean="0">
              <a:latin typeface="Times New Roman" panose="02020603050405020304" pitchFamily="18" charset="0"/>
            </a:endParaRPr>
          </a:p>
          <a:p>
            <a:pPr eaLnBrk="1" hangingPunct="1">
              <a:spcBef>
                <a:spcPct val="15000"/>
              </a:spcBef>
              <a:buFontTx/>
              <a:buNone/>
            </a:pPr>
            <a:r>
              <a:rPr lang="ru-RU" altLang="ru-RU" sz="1800" smtClean="0">
                <a:latin typeface="Times New Roman" panose="02020603050405020304" pitchFamily="18" charset="0"/>
              </a:rPr>
              <a:t>	При  проектировании  и  изготовлении   элемента устанавливают диапазон  возможных (допустимых)  изменений  координат вектора </a:t>
            </a:r>
            <a:r>
              <a:rPr lang="ru-RU" altLang="ru-RU" sz="1800" i="1" smtClean="0">
                <a:latin typeface="Times New Roman" panose="02020603050405020304" pitchFamily="18" charset="0"/>
              </a:rPr>
              <a:t>Хк </a:t>
            </a:r>
            <a:r>
              <a:rPr lang="ru-RU" altLang="ru-RU" sz="1800" smtClean="0">
                <a:latin typeface="Times New Roman" panose="02020603050405020304" pitchFamily="18" charset="0"/>
              </a:rPr>
              <a:t>при некотором "обычном" уровне помех </a:t>
            </a:r>
            <a:r>
              <a:rPr lang="ru-RU" altLang="ru-RU" sz="1800" i="1" smtClean="0">
                <a:latin typeface="Times New Roman" panose="02020603050405020304" pitchFamily="18" charset="0"/>
              </a:rPr>
              <a:t>Хнк.</a:t>
            </a:r>
            <a:r>
              <a:rPr lang="ru-RU" altLang="ru-RU" smtClean="0"/>
              <a:t> </a:t>
            </a:r>
          </a:p>
          <a:p>
            <a:pPr eaLnBrk="1" hangingPunct="1">
              <a:lnSpc>
                <a:spcPct val="65000"/>
              </a:lnSpc>
              <a:spcBef>
                <a:spcPct val="15000"/>
              </a:spcBef>
              <a:buFontTx/>
              <a:buNone/>
            </a:pPr>
            <a:endParaRPr lang="ru-RU" altLang="ru-RU" smtClean="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484313"/>
            <a:ext cx="55451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p:cNvSpPr>
            <a:spLocks noChangeArrowheads="1"/>
          </p:cNvSpPr>
          <p:nvPr/>
        </p:nvSpPr>
        <p:spPr bwMode="auto">
          <a:xfrm>
            <a:off x="468313" y="4573588"/>
            <a:ext cx="82804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baseline="0">
                <a:latin typeface="Times New Roman" panose="02020603050405020304" pitchFamily="18" charset="0"/>
              </a:rPr>
              <a:t>Одновременно с выбором </a:t>
            </a:r>
            <a:r>
              <a:rPr lang="en-US" altLang="ru-RU" i="1" baseline="0">
                <a:latin typeface="Times New Roman" panose="02020603050405020304" pitchFamily="18" charset="0"/>
              </a:rPr>
              <a:t>X </a:t>
            </a:r>
            <a:r>
              <a:rPr lang="ru-RU" altLang="ru-RU" baseline="0">
                <a:latin typeface="Times New Roman" panose="02020603050405020304" pitchFamily="18" charset="0"/>
              </a:rPr>
              <a:t>при конструировании и изготовлении элемента устанавливают диапазон </a:t>
            </a:r>
            <a:r>
              <a:rPr lang="en-US" altLang="ru-RU" baseline="0">
                <a:latin typeface="Times New Roman" panose="02020603050405020304" pitchFamily="18" charset="0"/>
                <a:cs typeface="Times New Roman" panose="02020603050405020304" pitchFamily="18" charset="0"/>
              </a:rPr>
              <a:t>[</a:t>
            </a:r>
            <a:r>
              <a:rPr lang="ru-RU" altLang="ru-RU" i="1" baseline="0">
                <a:latin typeface="Times New Roman" panose="02020603050405020304" pitchFamily="18" charset="0"/>
              </a:rPr>
              <a:t>у</a:t>
            </a:r>
            <a:r>
              <a:rPr lang="en-US" altLang="ru-RU" i="1" baseline="-18000">
                <a:latin typeface="Times New Roman" panose="02020603050405020304" pitchFamily="18" charset="0"/>
              </a:rPr>
              <a:t>i</a:t>
            </a:r>
            <a:r>
              <a:rPr lang="ru-RU" altLang="ru-RU" i="1" baseline="30000">
                <a:latin typeface="Times New Roman" panose="02020603050405020304" pitchFamily="18" charset="0"/>
              </a:rPr>
              <a:t>–</a:t>
            </a:r>
            <a:r>
              <a:rPr lang="en-US" altLang="ru-RU" i="1" baseline="30000">
                <a:latin typeface="Times New Roman" panose="02020603050405020304" pitchFamily="18" charset="0"/>
              </a:rPr>
              <a:t>, </a:t>
            </a:r>
            <a:r>
              <a:rPr lang="ru-RU" altLang="ru-RU" i="1" baseline="0">
                <a:latin typeface="Times New Roman" panose="02020603050405020304" pitchFamily="18" charset="0"/>
              </a:rPr>
              <a:t>у</a:t>
            </a:r>
            <a:r>
              <a:rPr lang="en-US" altLang="ru-RU" i="1" baseline="-20000">
                <a:latin typeface="Times New Roman" panose="02020603050405020304" pitchFamily="18" charset="0"/>
              </a:rPr>
              <a:t>i</a:t>
            </a:r>
            <a:r>
              <a:rPr lang="en-US" altLang="ru-RU" i="1" baseline="30000">
                <a:latin typeface="Times New Roman" panose="02020603050405020304" pitchFamily="18" charset="0"/>
              </a:rPr>
              <a:t>+</a:t>
            </a:r>
            <a:r>
              <a:rPr lang="ru-RU" altLang="ru-RU" baseline="0">
                <a:latin typeface="Times New Roman" panose="02020603050405020304" pitchFamily="18" charset="0"/>
              </a:rPr>
              <a:t>] допустимых изменений каждой выходной координаты </a:t>
            </a:r>
            <a:r>
              <a:rPr lang="en-US" altLang="ru-RU" i="1" baseline="0">
                <a:latin typeface="Times New Roman" panose="02020603050405020304" pitchFamily="18" charset="0"/>
              </a:rPr>
              <a:t>y</a:t>
            </a:r>
            <a:r>
              <a:rPr lang="en-US" altLang="ru-RU" i="1" baseline="-18000">
                <a:latin typeface="Times New Roman" panose="02020603050405020304" pitchFamily="18" charset="0"/>
              </a:rPr>
              <a:t>i </a:t>
            </a:r>
            <a:r>
              <a:rPr lang="en-US" altLang="ru-RU" i="1" baseline="0">
                <a:latin typeface="Times New Roman" panose="02020603050405020304" pitchFamily="18" charset="0"/>
              </a:rPr>
              <a:t>(i=1,n) </a:t>
            </a:r>
            <a:r>
              <a:rPr lang="ru-RU" altLang="ru-RU" baseline="0">
                <a:latin typeface="Times New Roman" panose="02020603050405020304" pitchFamily="18" charset="0"/>
              </a:rPr>
              <a:t>Величины </a:t>
            </a:r>
            <a:r>
              <a:rPr lang="ru-RU" altLang="ru-RU" i="1" baseline="0">
                <a:latin typeface="Times New Roman" panose="02020603050405020304" pitchFamily="18" charset="0"/>
              </a:rPr>
              <a:t>у</a:t>
            </a:r>
            <a:r>
              <a:rPr lang="en-US" altLang="ru-RU" i="1" baseline="-18000">
                <a:latin typeface="Times New Roman" panose="02020603050405020304" pitchFamily="18" charset="0"/>
              </a:rPr>
              <a:t>i</a:t>
            </a:r>
            <a:r>
              <a:rPr lang="ru-RU" altLang="ru-RU" i="1" baseline="0">
                <a:latin typeface="Times New Roman" panose="02020603050405020304" pitchFamily="18" charset="0"/>
              </a:rPr>
              <a:t>–</a:t>
            </a:r>
            <a:r>
              <a:rPr lang="en-US" altLang="ru-RU" i="1" baseline="0">
                <a:latin typeface="Times New Roman" panose="02020603050405020304" pitchFamily="18" charset="0"/>
              </a:rPr>
              <a:t>, </a:t>
            </a:r>
            <a:r>
              <a:rPr lang="ru-RU" altLang="ru-RU" i="1" baseline="0">
                <a:latin typeface="Times New Roman" panose="02020603050405020304" pitchFamily="18" charset="0"/>
              </a:rPr>
              <a:t>у</a:t>
            </a:r>
            <a:r>
              <a:rPr lang="en-US" altLang="ru-RU" i="1" baseline="-18000">
                <a:latin typeface="Times New Roman" panose="02020603050405020304" pitchFamily="18" charset="0"/>
              </a:rPr>
              <a:t>i</a:t>
            </a:r>
            <a:r>
              <a:rPr lang="en-US" altLang="ru-RU" i="1" baseline="0">
                <a:latin typeface="Times New Roman" panose="02020603050405020304" pitchFamily="18" charset="0"/>
              </a:rPr>
              <a:t>+</a:t>
            </a:r>
            <a:r>
              <a:rPr lang="en-US" altLang="ru-RU" baseline="0">
                <a:latin typeface="Times New Roman" panose="02020603050405020304" pitchFamily="18" charset="0"/>
              </a:rPr>
              <a:t> </a:t>
            </a:r>
            <a:r>
              <a:rPr lang="ru-RU" altLang="ru-RU" baseline="0">
                <a:latin typeface="Times New Roman" panose="02020603050405020304" pitchFamily="18" charset="0"/>
              </a:rPr>
              <a:t>определяют расчетным или экспериментальным путем</a:t>
            </a:r>
            <a:r>
              <a:rPr lang="en-US" altLang="ru-RU" baseline="0">
                <a:latin typeface="Times New Roman" panose="02020603050405020304" pitchFamily="18" charset="0"/>
              </a:rPr>
              <a:t>.</a:t>
            </a:r>
          </a:p>
          <a:p>
            <a:pPr algn="just" eaLnBrk="1" hangingPunct="1"/>
            <a:r>
              <a:rPr lang="en-US" altLang="ru-RU" baseline="0">
                <a:latin typeface="Times New Roman" panose="02020603050405020304" pitchFamily="18" charset="0"/>
              </a:rPr>
              <a:t>Y - </a:t>
            </a:r>
            <a:r>
              <a:rPr lang="ru-RU" altLang="ru-RU" baseline="0">
                <a:latin typeface="Times New Roman" panose="02020603050405020304" pitchFamily="18" charset="0"/>
              </a:rPr>
              <a:t>множеством режимов нормальной или допустимой работы элемента.</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260350"/>
          </a:xfrm>
        </p:spPr>
        <p:txBody>
          <a:bodyPr/>
          <a:lstStyle/>
          <a:p>
            <a:pPr eaLnBrk="1" hangingPunct="1"/>
            <a:r>
              <a:rPr lang="ru-RU" altLang="ru-RU" sz="1600" smtClean="0">
                <a:latin typeface="Times New Roman" panose="02020603050405020304" pitchFamily="18" charset="0"/>
              </a:rPr>
              <a:t>Экспоненциальное распределение</a:t>
            </a:r>
          </a:p>
        </p:txBody>
      </p:sp>
      <p:sp>
        <p:nvSpPr>
          <p:cNvPr id="53251" name="Rectangle 3"/>
          <p:cNvSpPr>
            <a:spLocks noGrp="1" noChangeArrowheads="1"/>
          </p:cNvSpPr>
          <p:nvPr>
            <p:ph type="body" idx="1"/>
          </p:nvPr>
        </p:nvSpPr>
        <p:spPr>
          <a:xfrm>
            <a:off x="0" y="404813"/>
            <a:ext cx="9144000" cy="6453187"/>
          </a:xfrm>
        </p:spPr>
        <p:txBody>
          <a:bodyPr/>
          <a:lstStyle/>
          <a:p>
            <a:pPr algn="just" eaLnBrk="1" hangingPunct="1"/>
            <a:r>
              <a:rPr lang="ru-RU" altLang="ru-RU" sz="2400" smtClean="0">
                <a:latin typeface="Times New Roman" panose="02020603050405020304" pitchFamily="18" charset="0"/>
              </a:rPr>
              <a:t>Экспоненциальное (показательное) распределение относится к однопараметровым законам распределения вероятностей.</a:t>
            </a:r>
            <a:r>
              <a:rPr lang="ru-RU" altLang="ru-RU" smtClean="0"/>
              <a:t> </a:t>
            </a:r>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341438"/>
            <a:ext cx="482441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ChangeArrowheads="1"/>
          </p:cNvSpPr>
          <p:nvPr/>
        </p:nvSpPr>
        <p:spPr bwMode="auto">
          <a:xfrm>
            <a:off x="323850" y="1412875"/>
            <a:ext cx="20875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en-US" altLang="ru-RU" sz="2400" baseline="0">
                <a:latin typeface="Times New Roman" panose="02020603050405020304" pitchFamily="18" charset="0"/>
              </a:rPr>
              <a:t>Q (t) = 1 – e </a:t>
            </a:r>
            <a:r>
              <a:rPr lang="en-US" altLang="ru-RU" sz="2400" baseline="30000">
                <a:latin typeface="Times New Roman" panose="02020603050405020304" pitchFamily="18" charset="0"/>
              </a:rPr>
              <a:t>-λt</a:t>
            </a:r>
            <a:endParaRPr lang="ru-RU" altLang="ru-RU" sz="2400" baseline="30000">
              <a:latin typeface="Times New Roman" panose="02020603050405020304" pitchFamily="18" charset="0"/>
            </a:endParaRPr>
          </a:p>
          <a:p>
            <a:pPr eaLnBrk="1" hangingPunct="1"/>
            <a:r>
              <a:rPr lang="en-US" altLang="ru-RU" sz="2400" baseline="0">
                <a:latin typeface="Times New Roman" panose="02020603050405020304" pitchFamily="18" charset="0"/>
              </a:rPr>
              <a:t>P(t) = e </a:t>
            </a:r>
            <a:r>
              <a:rPr lang="en-US" altLang="ru-RU" sz="2400" baseline="30000">
                <a:latin typeface="Times New Roman" panose="02020603050405020304" pitchFamily="18" charset="0"/>
              </a:rPr>
              <a:t>-λt</a:t>
            </a:r>
            <a:endParaRPr lang="ru-RU" altLang="ru-RU" sz="2400" baseline="30000">
              <a:latin typeface="Times New Roman" panose="02020603050405020304" pitchFamily="18" charset="0"/>
            </a:endParaRPr>
          </a:p>
          <a:p>
            <a:pPr eaLnBrk="1" hangingPunct="1"/>
            <a:r>
              <a:rPr lang="en-US" altLang="ru-RU" sz="2400" i="1" baseline="0">
                <a:latin typeface="Times New Roman" panose="02020603050405020304" pitchFamily="18" charset="0"/>
              </a:rPr>
              <a:t>f</a:t>
            </a:r>
            <a:r>
              <a:rPr lang="en-US" altLang="ru-RU" sz="2400" baseline="0">
                <a:latin typeface="Times New Roman" panose="02020603050405020304" pitchFamily="18" charset="0"/>
              </a:rPr>
              <a:t>(t) = λe </a:t>
            </a:r>
            <a:r>
              <a:rPr lang="en-US" altLang="ru-RU" sz="2400" baseline="30000">
                <a:latin typeface="Times New Roman" panose="02020603050405020304" pitchFamily="18" charset="0"/>
              </a:rPr>
              <a:t>–λt</a:t>
            </a:r>
            <a:endParaRPr lang="ru-RU" altLang="ru-RU" sz="2400" baseline="30000">
              <a:latin typeface="Times New Roman" panose="02020603050405020304" pitchFamily="18" charset="0"/>
            </a:endParaRPr>
          </a:p>
          <a:p>
            <a:pPr eaLnBrk="1" hangingPunct="1"/>
            <a:r>
              <a:rPr lang="en-US" altLang="ru-RU" sz="2400" baseline="0">
                <a:latin typeface="Times New Roman" panose="02020603050405020304" pitchFamily="18" charset="0"/>
              </a:rPr>
              <a:t>λ ≡ λ</a:t>
            </a:r>
          </a:p>
        </p:txBody>
      </p:sp>
      <p:sp>
        <p:nvSpPr>
          <p:cNvPr id="53254" name="Rectangle 7"/>
          <p:cNvSpPr>
            <a:spLocks noChangeArrowheads="1"/>
          </p:cNvSpPr>
          <p:nvPr/>
        </p:nvSpPr>
        <p:spPr bwMode="auto">
          <a:xfrm>
            <a:off x="323850" y="3571875"/>
            <a:ext cx="5778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solidFill>
                  <a:srgbClr val="000000"/>
                </a:solidFill>
                <a:latin typeface="Times New Roman" panose="02020603050405020304" pitchFamily="18" charset="0"/>
                <a:cs typeface="Times New Roman" panose="02020603050405020304" pitchFamily="18" charset="0"/>
              </a:rPr>
              <a:t>Средняя наработка до отказа</a:t>
            </a:r>
            <a:r>
              <a:rPr lang="ru-RU" altLang="ru-RU" sz="2400" baseline="0">
                <a:solidFill>
                  <a:srgbClr val="000000"/>
                </a:solidFill>
                <a:latin typeface="Times New Roman" panose="02020603050405020304" pitchFamily="18" charset="0"/>
              </a:rPr>
              <a:t> равна </a:t>
            </a:r>
            <a:r>
              <a:rPr lang="en-US" altLang="ru-RU" sz="2400" baseline="0">
                <a:solidFill>
                  <a:srgbClr val="000000"/>
                </a:solidFill>
                <a:latin typeface="Times New Roman" panose="02020603050405020304" pitchFamily="18" charset="0"/>
              </a:rPr>
              <a:t>t </a:t>
            </a:r>
            <a:r>
              <a:rPr lang="ru-RU" altLang="ru-RU" sz="2400" baseline="-25000">
                <a:solidFill>
                  <a:srgbClr val="000000"/>
                </a:solidFill>
                <a:latin typeface="Times New Roman" panose="02020603050405020304" pitchFamily="18" charset="0"/>
              </a:rPr>
              <a:t>н </a:t>
            </a:r>
            <a:r>
              <a:rPr lang="ru-RU" altLang="ru-RU" sz="2400" baseline="0">
                <a:solidFill>
                  <a:srgbClr val="000000"/>
                </a:solidFill>
                <a:latin typeface="Times New Roman" panose="02020603050405020304" pitchFamily="18" charset="0"/>
              </a:rPr>
              <a:t>= 1/</a:t>
            </a:r>
            <a:r>
              <a:rPr lang="el-GR" altLang="ru-RU" sz="2400" baseline="0">
                <a:solidFill>
                  <a:srgbClr val="000000"/>
                </a:solidFill>
                <a:latin typeface="Times New Roman" panose="02020603050405020304" pitchFamily="18" charset="0"/>
                <a:cs typeface="Times New Roman" panose="02020603050405020304" pitchFamily="18" charset="0"/>
              </a:rPr>
              <a:t>λ</a:t>
            </a:r>
            <a:endParaRPr lang="ru-RU" altLang="ru-RU" sz="2400" baseline="0">
              <a:solidFill>
                <a:srgbClr val="000000"/>
              </a:solidFill>
              <a:latin typeface="Times New Roman" panose="02020603050405020304" pitchFamily="18" charset="0"/>
              <a:cs typeface="Times New Roman" panose="02020603050405020304" pitchFamily="18" charset="0"/>
            </a:endParaRPr>
          </a:p>
          <a:p>
            <a:pPr eaLnBrk="1" hangingPunct="1"/>
            <a:r>
              <a:rPr lang="ru-RU" altLang="ru-RU" sz="2400" baseline="0">
                <a:solidFill>
                  <a:srgbClr val="000000"/>
                </a:solidFill>
                <a:latin typeface="Times New Roman" panose="02020603050405020304" pitchFamily="18" charset="0"/>
                <a:cs typeface="Times New Roman" panose="02020603050405020304" pitchFamily="18" charset="0"/>
              </a:rPr>
              <a:t>Дисперсия равна   </a:t>
            </a:r>
            <a:r>
              <a:rPr lang="en-US" altLang="ru-RU" sz="2400" baseline="0">
                <a:latin typeface="Times New Roman" panose="02020603050405020304" pitchFamily="18" charset="0"/>
              </a:rPr>
              <a:t>δ</a:t>
            </a:r>
            <a:r>
              <a:rPr lang="en-US" altLang="ru-RU" sz="2400" baseline="30000">
                <a:latin typeface="Times New Roman" panose="02020603050405020304" pitchFamily="18" charset="0"/>
              </a:rPr>
              <a:t>2</a:t>
            </a:r>
            <a:r>
              <a:rPr lang="en-US" altLang="ru-RU" sz="2400" baseline="0">
                <a:latin typeface="Times New Roman" panose="02020603050405020304" pitchFamily="18" charset="0"/>
              </a:rPr>
              <a:t> = </a:t>
            </a:r>
            <a:r>
              <a:rPr lang="ru-RU" altLang="ru-RU" sz="2400" baseline="0">
                <a:latin typeface="Times New Roman" panose="02020603050405020304" pitchFamily="18" charset="0"/>
              </a:rPr>
              <a:t>1</a:t>
            </a:r>
            <a:r>
              <a:rPr lang="en-US" altLang="ru-RU" sz="2400" baseline="0">
                <a:latin typeface="Times New Roman" panose="02020603050405020304" pitchFamily="18" charset="0"/>
              </a:rPr>
              <a:t>/ λ</a:t>
            </a:r>
            <a:r>
              <a:rPr lang="en-US" altLang="ru-RU" sz="2400" baseline="30000">
                <a:latin typeface="Times New Roman" panose="02020603050405020304" pitchFamily="18" charset="0"/>
              </a:rPr>
              <a:t>2</a:t>
            </a:r>
            <a:endParaRPr lang="ru-RU" altLang="ru-RU" sz="2400" baseline="30000">
              <a:latin typeface="Times New Roman" panose="02020603050405020304" pitchFamily="18" charset="0"/>
            </a:endParaRPr>
          </a:p>
        </p:txBody>
      </p:sp>
      <p:pic>
        <p:nvPicPr>
          <p:cNvPr id="532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763" y="3352800"/>
            <a:ext cx="123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Rectangle 10"/>
          <p:cNvSpPr>
            <a:spLocks noChangeArrowheads="1"/>
          </p:cNvSpPr>
          <p:nvPr/>
        </p:nvSpPr>
        <p:spPr bwMode="auto">
          <a:xfrm>
            <a:off x="0" y="607853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baseline="0"/>
          </a:p>
        </p:txBody>
      </p:sp>
      <p:graphicFrame>
        <p:nvGraphicFramePr>
          <p:cNvPr id="55324" name="Group 28"/>
          <p:cNvGraphicFramePr>
            <a:graphicFrameLocks noGrp="1"/>
          </p:cNvGraphicFramePr>
          <p:nvPr/>
        </p:nvGraphicFramePr>
        <p:xfrm>
          <a:off x="323850" y="4292600"/>
          <a:ext cx="8569325" cy="457200"/>
        </p:xfrm>
        <a:graphic>
          <a:graphicData uri="http://schemas.openxmlformats.org/drawingml/2006/table">
            <a:tbl>
              <a:tblPr/>
              <a:tblGrid>
                <a:gridCol w="8569325"/>
              </a:tblGrid>
              <a:tr h="150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rgbClr val="000000"/>
                          </a:solidFill>
                          <a:effectLst/>
                          <a:latin typeface="Times New Roman" pitchFamily="18" charset="0"/>
                        </a:rPr>
                        <a:t>Величина </a:t>
                      </a:r>
                      <a:r>
                        <a:rPr kumimoji="0" lang="el-GR" sz="2400" b="0" i="0" u="none" strike="noStrike" cap="none" normalizeH="0" baseline="0" smtClean="0">
                          <a:ln>
                            <a:noFill/>
                          </a:ln>
                          <a:solidFill>
                            <a:schemeClr val="tx1"/>
                          </a:solidFill>
                          <a:effectLst/>
                          <a:latin typeface="Times New Roman" pitchFamily="18" charset="0"/>
                        </a:rPr>
                        <a:t>γ </a:t>
                      </a:r>
                      <a:r>
                        <a:rPr kumimoji="0" lang="ru-RU" sz="2400" b="0" i="0" u="none" strike="noStrike" cap="none" normalizeH="0" baseline="0" smtClean="0">
                          <a:ln>
                            <a:noFill/>
                          </a:ln>
                          <a:solidFill>
                            <a:srgbClr val="000000"/>
                          </a:solidFill>
                          <a:effectLst/>
                          <a:latin typeface="Times New Roman" pitchFamily="18" charset="0"/>
                          <a:cs typeface="Times New Roman" pitchFamily="18" charset="0"/>
                        </a:rPr>
                        <a:t>-процентного ресурса определяется по формуле</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259" name="Rectangle 23"/>
          <p:cNvSpPr>
            <a:spLocks noChangeArrowheads="1"/>
          </p:cNvSpPr>
          <p:nvPr/>
        </p:nvSpPr>
        <p:spPr bwMode="auto">
          <a:xfrm>
            <a:off x="0" y="3298825"/>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t/>
            </a:r>
            <a:br>
              <a:rPr lang="ru-RU" altLang="ru-RU" sz="1000" baseline="0"/>
            </a:br>
            <a:endParaRPr lang="ru-RU" altLang="ru-RU" baseline="0"/>
          </a:p>
        </p:txBody>
      </p:sp>
      <p:pic>
        <p:nvPicPr>
          <p:cNvPr id="5326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4868863"/>
            <a:ext cx="23050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404813"/>
          </a:xfrm>
        </p:spPr>
        <p:txBody>
          <a:bodyPr/>
          <a:lstStyle/>
          <a:p>
            <a:pPr eaLnBrk="1" hangingPunct="1"/>
            <a:r>
              <a:rPr lang="ru-RU" altLang="ru-RU" sz="1800" smtClean="0">
                <a:latin typeface="Times New Roman" panose="02020603050405020304" pitchFamily="18" charset="0"/>
              </a:rPr>
              <a:t>Экспоненциальное распределение</a:t>
            </a:r>
          </a:p>
        </p:txBody>
      </p:sp>
      <p:sp>
        <p:nvSpPr>
          <p:cNvPr id="54275" name="Rectangle 3"/>
          <p:cNvSpPr>
            <a:spLocks noGrp="1" noChangeArrowheads="1"/>
          </p:cNvSpPr>
          <p:nvPr>
            <p:ph type="body" idx="1"/>
          </p:nvPr>
        </p:nvSpPr>
        <p:spPr>
          <a:xfrm>
            <a:off x="0" y="692150"/>
            <a:ext cx="9144000" cy="6165850"/>
          </a:xfrm>
        </p:spPr>
        <p:txBody>
          <a:bodyPr/>
          <a:lstStyle/>
          <a:p>
            <a:pPr algn="just" eaLnBrk="1" hangingPunct="1">
              <a:buFontTx/>
              <a:buNone/>
            </a:pPr>
            <a:r>
              <a:rPr lang="ru-RU" altLang="ru-RU" smtClean="0"/>
              <a:t>	</a:t>
            </a:r>
            <a:r>
              <a:rPr lang="ru-RU" altLang="ru-RU" sz="2400" smtClean="0">
                <a:latin typeface="Times New Roman" panose="02020603050405020304" pitchFamily="18" charset="0"/>
              </a:rPr>
              <a:t>Экспоненциальное распределение выделяется среди других распределений свойством </a:t>
            </a:r>
            <a:r>
              <a:rPr lang="ru-RU" altLang="ru-RU" sz="2400" b="1" i="1" smtClean="0">
                <a:latin typeface="Times New Roman" panose="02020603050405020304" pitchFamily="18" charset="0"/>
              </a:rPr>
              <a:t>"отсутствия памяти".</a:t>
            </a:r>
            <a:r>
              <a:rPr lang="ru-RU" altLang="ru-RU" sz="2800" i="1" smtClean="0">
                <a:latin typeface="Times New Roman" panose="02020603050405020304" pitchFamily="18" charset="0"/>
              </a:rPr>
              <a:t> </a:t>
            </a:r>
          </a:p>
          <a:p>
            <a:pPr algn="just" eaLnBrk="1" hangingPunct="1">
              <a:buFontTx/>
              <a:buNone/>
            </a:pPr>
            <a:r>
              <a:rPr lang="ru-RU" altLang="ru-RU" sz="2800" smtClean="0">
                <a:latin typeface="Times New Roman" panose="02020603050405020304" pitchFamily="18" charset="0"/>
              </a:rPr>
              <a:t>	</a:t>
            </a:r>
            <a:r>
              <a:rPr lang="ru-RU" altLang="ru-RU" sz="2400" smtClean="0">
                <a:latin typeface="Times New Roman" panose="02020603050405020304" pitchFamily="18" charset="0"/>
              </a:rPr>
              <a:t>Пусть </a:t>
            </a:r>
            <a:r>
              <a:rPr lang="en-US" altLang="ru-RU" sz="2400" smtClean="0">
                <a:latin typeface="Times New Roman" panose="02020603050405020304" pitchFamily="18" charset="0"/>
              </a:rPr>
              <a:t>X </a:t>
            </a:r>
            <a:r>
              <a:rPr lang="ru-RU" altLang="ru-RU" sz="2400" smtClean="0">
                <a:latin typeface="Times New Roman" panose="02020603050405020304" pitchFamily="18" charset="0"/>
              </a:rPr>
              <a:t>— время службы некоторого изделия с экспоненциальным законом распределения. "Отсутствие памяти" означает, что изделие, проработавшее время </a:t>
            </a:r>
            <a:r>
              <a:rPr lang="en-US" altLang="ru-RU" sz="2400" i="1" smtClean="0">
                <a:latin typeface="Times New Roman" panose="02020603050405020304" pitchFamily="18" charset="0"/>
              </a:rPr>
              <a:t>t</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имеет такое же распределение, что и новое, только что начавшее работу.</a:t>
            </a:r>
            <a:r>
              <a:rPr lang="ru-RU" altLang="ru-RU" sz="2800" smtClean="0">
                <a:latin typeface="Times New Roman" panose="02020603050405020304" pitchFamily="18" charset="0"/>
              </a:rPr>
              <a:t> </a:t>
            </a:r>
            <a:endParaRPr lang="en-US" altLang="ru-RU" sz="2800" smtClean="0">
              <a:latin typeface="Times New Roman" panose="02020603050405020304" pitchFamily="18" charset="0"/>
            </a:endParaRPr>
          </a:p>
          <a:p>
            <a:pPr algn="just" eaLnBrk="1" hangingPunct="1">
              <a:buFontTx/>
              <a:buNone/>
            </a:pPr>
            <a:r>
              <a:rPr lang="en-US" altLang="ru-RU" sz="2800" smtClean="0">
                <a:latin typeface="Times New Roman" panose="02020603050405020304" pitchFamily="18" charset="0"/>
              </a:rPr>
              <a:t>	</a:t>
            </a:r>
            <a:r>
              <a:rPr lang="ru-RU" altLang="ru-RU" sz="2400" smtClean="0">
                <a:latin typeface="Times New Roman" panose="02020603050405020304" pitchFamily="18" charset="0"/>
              </a:rPr>
              <a:t>Математически это свойство выражается в виде следующего равенства:</a:t>
            </a:r>
            <a:endParaRPr lang="en-US" altLang="ru-RU" sz="2400" smtClean="0">
              <a:latin typeface="Times New Roman" panose="02020603050405020304" pitchFamily="18" charset="0"/>
            </a:endParaRPr>
          </a:p>
          <a:p>
            <a:pPr algn="just" eaLnBrk="1" hangingPunct="1">
              <a:buFontTx/>
              <a:buNone/>
            </a:pPr>
            <a:r>
              <a:rPr lang="en-US" altLang="ru-RU" sz="2800" smtClean="0">
                <a:latin typeface="Times New Roman" panose="02020603050405020304" pitchFamily="18" charset="0"/>
              </a:rPr>
              <a:t>                   </a:t>
            </a:r>
            <a:endParaRPr lang="ru-RU" altLang="ru-RU" sz="2800" smtClean="0">
              <a:latin typeface="Times New Roman" panose="02020603050405020304" pitchFamily="18" charset="0"/>
            </a:endParaRPr>
          </a:p>
          <a:p>
            <a:pPr algn="just" eaLnBrk="1" hangingPunct="1">
              <a:buFontTx/>
              <a:buNone/>
            </a:pPr>
            <a:r>
              <a:rPr lang="ru-RU" altLang="ru-RU" sz="2800" smtClean="0">
                <a:latin typeface="Times New Roman" panose="02020603050405020304" pitchFamily="18" charset="0"/>
              </a:rPr>
              <a:t>				</a:t>
            </a:r>
            <a:r>
              <a:rPr lang="en-US" altLang="ru-RU" sz="2800" smtClean="0">
                <a:latin typeface="Times New Roman" panose="02020603050405020304" pitchFamily="18" charset="0"/>
              </a:rPr>
              <a:t>P(X</a:t>
            </a:r>
            <a:r>
              <a:rPr lang="en-US" altLang="ru-RU" sz="2800" smtClean="0">
                <a:latin typeface="Times New Roman" panose="02020603050405020304" pitchFamily="18" charset="0"/>
                <a:cs typeface="Arial" panose="020B0604020202020204" pitchFamily="34" charset="0"/>
              </a:rPr>
              <a:t>&gt;</a:t>
            </a:r>
            <a:r>
              <a:rPr lang="en-US" altLang="ru-RU" sz="2800" smtClean="0">
                <a:latin typeface="Times New Roman" panose="02020603050405020304" pitchFamily="18" charset="0"/>
              </a:rPr>
              <a:t>t+x/X</a:t>
            </a:r>
            <a:r>
              <a:rPr lang="en-US" altLang="ru-RU" sz="2800" smtClean="0">
                <a:latin typeface="Times New Roman" panose="02020603050405020304" pitchFamily="18" charset="0"/>
                <a:cs typeface="Arial" panose="020B0604020202020204" pitchFamily="34" charset="0"/>
              </a:rPr>
              <a:t>&gt;t</a:t>
            </a:r>
            <a:r>
              <a:rPr lang="en-US" altLang="ru-RU" sz="2800" smtClean="0">
                <a:latin typeface="Times New Roman" panose="02020603050405020304" pitchFamily="18" charset="0"/>
              </a:rPr>
              <a:t>) =P(X</a:t>
            </a:r>
            <a:r>
              <a:rPr lang="en-US" altLang="ru-RU" sz="2800" smtClean="0">
                <a:latin typeface="Times New Roman" panose="02020603050405020304" pitchFamily="18" charset="0"/>
                <a:cs typeface="Arial" panose="020B0604020202020204" pitchFamily="34" charset="0"/>
              </a:rPr>
              <a:t>&gt;x)</a:t>
            </a:r>
          </a:p>
          <a:p>
            <a:pPr algn="just" eaLnBrk="1" hangingPunct="1">
              <a:buFontTx/>
              <a:buNone/>
            </a:pPr>
            <a:r>
              <a:rPr lang="en-US" altLang="ru-RU" sz="2800" smtClean="0">
                <a:latin typeface="Times New Roman" panose="02020603050405020304" pitchFamily="18" charset="0"/>
              </a:rPr>
              <a:t>	</a:t>
            </a:r>
            <a:r>
              <a:rPr lang="ru-RU" altLang="ru-RU" sz="2400" smtClean="0">
                <a:latin typeface="Times New Roman" panose="02020603050405020304" pitchFamily="18" charset="0"/>
              </a:rPr>
              <a:t>для любых</a:t>
            </a:r>
            <a:r>
              <a:rPr lang="en-US" altLang="ru-RU" sz="2400" smtClean="0">
                <a:latin typeface="Times New Roman" panose="02020603050405020304" pitchFamily="18" charset="0"/>
              </a:rPr>
              <a:t> t, x</a:t>
            </a:r>
            <a:r>
              <a:rPr lang="en-US" altLang="ru-RU" sz="2400" smtClean="0">
                <a:latin typeface="Times New Roman" panose="02020603050405020304" pitchFamily="18" charset="0"/>
                <a:cs typeface="Arial" panose="020B0604020202020204" pitchFamily="34" charset="0"/>
              </a:rPr>
              <a:t>≥0</a:t>
            </a:r>
            <a:r>
              <a:rPr lang="ru-RU" altLang="ru-RU" sz="2400" smtClean="0">
                <a:latin typeface="Times New Roman" panose="02020603050405020304" pitchFamily="18" charset="0"/>
                <a:cs typeface="Arial" panose="020B0604020202020204" pitchFamily="34" charset="0"/>
              </a:rPr>
              <a:t>. </a:t>
            </a:r>
          </a:p>
          <a:p>
            <a:pPr algn="just" eaLnBrk="1" hangingPunct="1">
              <a:buFontTx/>
              <a:buNone/>
            </a:pPr>
            <a:r>
              <a:rPr lang="ru-RU" altLang="ru-RU" sz="2400" smtClean="0">
                <a:latin typeface="Times New Roman" panose="02020603050405020304" pitchFamily="18" charset="0"/>
                <a:cs typeface="Arial" panose="020B0604020202020204" pitchFamily="34" charset="0"/>
              </a:rPr>
              <a:t>	</a:t>
            </a:r>
            <a:r>
              <a:rPr lang="ru-RU" altLang="ru-RU" sz="2400" smtClean="0">
                <a:latin typeface="Times New Roman" panose="02020603050405020304" pitchFamily="18" charset="0"/>
              </a:rPr>
              <a:t>Данное свойство как бы исключает износ и старение изделия.</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8313" y="188913"/>
            <a:ext cx="8229600" cy="215900"/>
          </a:xfrm>
        </p:spPr>
        <p:txBody>
          <a:bodyPr/>
          <a:lstStyle/>
          <a:p>
            <a:pPr eaLnBrk="1" hangingPunct="1"/>
            <a:r>
              <a:rPr lang="ru-RU" altLang="ru-RU" sz="1800" smtClean="0">
                <a:latin typeface="Times New Roman" panose="02020603050405020304" pitchFamily="18" charset="0"/>
              </a:rPr>
              <a:t>Экспоненциальное распределение</a:t>
            </a:r>
          </a:p>
        </p:txBody>
      </p:sp>
      <p:sp>
        <p:nvSpPr>
          <p:cNvPr id="55299" name="Rectangle 3"/>
          <p:cNvSpPr>
            <a:spLocks noGrp="1" noChangeArrowheads="1"/>
          </p:cNvSpPr>
          <p:nvPr>
            <p:ph type="body" idx="1"/>
          </p:nvPr>
        </p:nvSpPr>
        <p:spPr>
          <a:xfrm>
            <a:off x="0" y="620713"/>
            <a:ext cx="9144000" cy="6237287"/>
          </a:xfrm>
        </p:spPr>
        <p:txBody>
          <a:bodyPr/>
          <a:lstStyle/>
          <a:p>
            <a:pPr algn="just" eaLnBrk="1" hangingPunct="1"/>
            <a:r>
              <a:rPr lang="ru-RU" altLang="ru-RU" sz="1800" smtClean="0">
                <a:latin typeface="Times New Roman" panose="02020603050405020304" pitchFamily="18" charset="0"/>
              </a:rPr>
              <a:t>Экспоненциальным законом распределения можно аппроксимировать время безотказной работы большого числа элементов. Экспоненциальный закон распределения хорошо описывает наработки до внезапного отказа сложных элементов, которые состоят из большого числа </a:t>
            </a:r>
            <a:r>
              <a:rPr lang="ru-RU" altLang="ru-RU" sz="1800" i="1" smtClean="0">
                <a:latin typeface="Times New Roman" panose="02020603050405020304" pitchFamily="18" charset="0"/>
              </a:rPr>
              <a:t>М </a:t>
            </a:r>
            <a:r>
              <a:rPr lang="ru-RU" altLang="ru-RU" sz="1800" smtClean="0">
                <a:latin typeface="Times New Roman" panose="02020603050405020304" pitchFamily="18" charset="0"/>
              </a:rPr>
              <a:t>разнородных деталей  (частей)  с интенсивностями </a:t>
            </a:r>
            <a:r>
              <a:rPr lang="el-GR" altLang="ru-RU" sz="1800" smtClean="0">
                <a:latin typeface="Times New Roman" panose="02020603050405020304" pitchFamily="18" charset="0"/>
                <a:cs typeface="Times New Roman" panose="02020603050405020304" pitchFamily="18" charset="0"/>
              </a:rPr>
              <a:t>λ</a:t>
            </a:r>
            <a:r>
              <a:rPr lang="el-GR" altLang="ru-RU" sz="1800" baseline="-18000" smtClean="0">
                <a:latin typeface="Times New Roman" panose="02020603050405020304" pitchFamily="18" charset="0"/>
                <a:cs typeface="Times New Roman" panose="02020603050405020304" pitchFamily="18" charset="0"/>
              </a:rPr>
              <a:t>β</a:t>
            </a:r>
            <a:r>
              <a:rPr lang="en-US" altLang="ru-RU" sz="1800" baseline="-18000" smtClean="0">
                <a:latin typeface="Times New Roman" panose="02020603050405020304" pitchFamily="18" charset="0"/>
                <a:cs typeface="Times New Roman" panose="02020603050405020304" pitchFamily="18" charset="0"/>
              </a:rPr>
              <a:t> </a:t>
            </a:r>
            <a:r>
              <a:rPr lang="en-US" altLang="ru-RU" sz="1800" smtClean="0">
                <a:latin typeface="Times New Roman" panose="02020603050405020304" pitchFamily="18" charset="0"/>
                <a:cs typeface="Times New Roman" panose="02020603050405020304" pitchFamily="18" charset="0"/>
              </a:rPr>
              <a:t>(t), </a:t>
            </a:r>
            <a:r>
              <a:rPr lang="el-GR" altLang="ru-RU" sz="1800" smtClean="0">
                <a:latin typeface="Times New Roman" panose="02020603050405020304" pitchFamily="18" charset="0"/>
                <a:cs typeface="Times New Roman" panose="02020603050405020304" pitchFamily="18" charset="0"/>
              </a:rPr>
              <a:t>β</a:t>
            </a:r>
            <a:r>
              <a:rPr lang="en-US" altLang="ru-RU" sz="1800" smtClean="0">
                <a:latin typeface="Times New Roman" panose="02020603050405020304" pitchFamily="18" charset="0"/>
                <a:cs typeface="Times New Roman" panose="02020603050405020304" pitchFamily="18" charset="0"/>
              </a:rPr>
              <a:t>=1,2,…</a:t>
            </a:r>
            <a:r>
              <a:rPr lang="ru-RU" altLang="ru-RU" sz="1800" smtClean="0">
                <a:latin typeface="Times New Roman" panose="02020603050405020304" pitchFamily="18" charset="0"/>
              </a:rPr>
              <a:t>,</a:t>
            </a:r>
            <a:r>
              <a:rPr lang="en-US" altLang="ru-RU" sz="1800" smtClean="0">
                <a:latin typeface="Times New Roman" panose="02020603050405020304" pitchFamily="18" charset="0"/>
              </a:rPr>
              <a:t>M,</a:t>
            </a:r>
            <a:r>
              <a:rPr lang="ru-RU" altLang="ru-RU" sz="1800" smtClean="0">
                <a:latin typeface="Times New Roman" panose="02020603050405020304" pitchFamily="18" charset="0"/>
              </a:rPr>
              <a:t> имеющими экстремумы в разные моменты времени</a:t>
            </a:r>
            <a:r>
              <a:rPr lang="en-US" altLang="ru-RU" sz="1800" smtClean="0">
                <a:latin typeface="Times New Roman" panose="02020603050405020304" pitchFamily="18" charset="0"/>
              </a:rPr>
              <a:t> t</a:t>
            </a:r>
            <a:r>
              <a:rPr lang="el-GR" altLang="ru-RU" sz="1800" baseline="-18000" smtClean="0">
                <a:latin typeface="Times New Roman" panose="02020603050405020304" pitchFamily="18" charset="0"/>
                <a:cs typeface="Times New Roman" panose="02020603050405020304" pitchFamily="18" charset="0"/>
              </a:rPr>
              <a:t>β</a:t>
            </a:r>
            <a:r>
              <a:rPr lang="en-US" altLang="ru-RU" sz="1800" baseline="-25000" smtClean="0">
                <a:latin typeface="Times New Roman" panose="02020603050405020304" pitchFamily="18" charset="0"/>
              </a:rPr>
              <a:t> </a:t>
            </a:r>
            <a:r>
              <a:rPr lang="el-GR" altLang="ru-RU" sz="1800" smtClean="0">
                <a:latin typeface="Times New Roman" panose="02020603050405020304" pitchFamily="18" charset="0"/>
                <a:cs typeface="Times New Roman" panose="02020603050405020304" pitchFamily="18" charset="0"/>
              </a:rPr>
              <a:t>β</a:t>
            </a:r>
            <a:r>
              <a:rPr lang="en-US" altLang="ru-RU" sz="1800" smtClean="0">
                <a:latin typeface="Times New Roman" panose="02020603050405020304" pitchFamily="18" charset="0"/>
              </a:rPr>
              <a:t>=1,2, ….M.</a:t>
            </a:r>
          </a:p>
          <a:p>
            <a:pPr algn="just" eaLnBrk="1" hangingPunct="1"/>
            <a:endParaRPr lang="en-US" altLang="ru-RU" sz="1800" smtClean="0">
              <a:latin typeface="Times New Roman" panose="02020603050405020304" pitchFamily="18" charset="0"/>
            </a:endParaRPr>
          </a:p>
          <a:p>
            <a:pPr algn="just" eaLnBrk="1" hangingPunct="1"/>
            <a:endParaRPr lang="en-US" altLang="ru-RU" sz="2000" smtClean="0">
              <a:latin typeface="Times New Roman" panose="02020603050405020304" pitchFamily="18" charset="0"/>
            </a:endParaRPr>
          </a:p>
          <a:p>
            <a:pPr algn="just" eaLnBrk="1" hangingPunct="1"/>
            <a:endParaRPr lang="en-US" altLang="ru-RU" sz="2000" smtClean="0">
              <a:latin typeface="Times New Roman" panose="02020603050405020304" pitchFamily="18" charset="0"/>
            </a:endParaRPr>
          </a:p>
          <a:p>
            <a:pPr algn="just" eaLnBrk="1" hangingPunct="1">
              <a:buFontTx/>
              <a:buNone/>
            </a:pPr>
            <a:r>
              <a:rPr lang="ru-RU" altLang="ru-RU" sz="2800" smtClean="0"/>
              <a:t> </a:t>
            </a:r>
            <a:endParaRPr lang="en-US" altLang="ru-RU" sz="2800" smtClean="0"/>
          </a:p>
          <a:p>
            <a:pPr algn="just" eaLnBrk="1" hangingPunct="1"/>
            <a:endParaRPr lang="en-US" altLang="ru-RU" sz="2800" smtClean="0"/>
          </a:p>
          <a:p>
            <a:pPr eaLnBrk="1" hangingPunct="1">
              <a:buFontTx/>
              <a:buNone/>
            </a:pPr>
            <a:r>
              <a:rPr lang="en-US" altLang="ru-RU" sz="2000" smtClean="0">
                <a:latin typeface="Times New Roman" panose="02020603050405020304" pitchFamily="18" charset="0"/>
              </a:rPr>
              <a:t>	</a:t>
            </a:r>
            <a:r>
              <a:rPr lang="ru-RU" altLang="ru-RU" sz="2000" smtClean="0">
                <a:latin typeface="Times New Roman" panose="02020603050405020304" pitchFamily="18" charset="0"/>
              </a:rPr>
              <a:t>Примерами таких элементов могут служить электронные устройства, средства вычислительной техники, пневмоавтоматики и другие ТСА.</a:t>
            </a:r>
          </a:p>
          <a:p>
            <a:pPr eaLnBrk="1" hangingPunct="1">
              <a:buFontTx/>
              <a:buNone/>
            </a:pPr>
            <a:r>
              <a:rPr lang="en-US" altLang="ru-RU" sz="2000" smtClean="0">
                <a:latin typeface="Times New Roman" panose="02020603050405020304" pitchFamily="18" charset="0"/>
              </a:rPr>
              <a:t>	</a:t>
            </a:r>
            <a:r>
              <a:rPr lang="ru-RU" altLang="ru-RU" sz="2000" smtClean="0">
                <a:latin typeface="Times New Roman" panose="02020603050405020304" pitchFamily="18" charset="0"/>
              </a:rPr>
              <a:t>Экспоненциальное распределение удовлетворительно описывает надежность ТСА, обладающих малым периодом приработки элементов и почти не достигающих периода старения (износа) из-за относительно быстрого морального износа и замены на более совершенные.</a:t>
            </a:r>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636838"/>
            <a:ext cx="4392613"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Экспоненциальное распределение</a:t>
            </a:r>
          </a:p>
        </p:txBody>
      </p:sp>
      <p:sp>
        <p:nvSpPr>
          <p:cNvPr id="56323" name="Rectangle 3"/>
          <p:cNvSpPr>
            <a:spLocks noGrp="1" noChangeArrowheads="1"/>
          </p:cNvSpPr>
          <p:nvPr>
            <p:ph type="body" idx="1"/>
          </p:nvPr>
        </p:nvSpPr>
        <p:spPr>
          <a:xfrm>
            <a:off x="0" y="692150"/>
            <a:ext cx="9144000" cy="6165850"/>
          </a:xfrm>
        </p:spPr>
        <p:txBody>
          <a:bodyPr/>
          <a:lstStyle/>
          <a:p>
            <a:pPr eaLnBrk="1" hangingPunct="1">
              <a:buFontTx/>
              <a:buNone/>
            </a:pPr>
            <a:r>
              <a:rPr lang="en-US" altLang="ru-RU" sz="2000" smtClean="0">
                <a:latin typeface="Times New Roman" panose="02020603050405020304" pitchFamily="18" charset="0"/>
              </a:rPr>
              <a:t>	</a:t>
            </a:r>
            <a:r>
              <a:rPr lang="ru-RU" altLang="ru-RU" sz="2000" smtClean="0">
                <a:latin typeface="Times New Roman" panose="02020603050405020304" pitchFamily="18" charset="0"/>
              </a:rPr>
              <a:t>Во многих прикладных задачах требуется знание вероятности безотказной работы элемента</a:t>
            </a:r>
            <a:r>
              <a:rPr lang="en-US" altLang="ru-RU" sz="2000" smtClean="0">
                <a:latin typeface="Times New Roman" panose="02020603050405020304" pitchFamily="18" charset="0"/>
              </a:rPr>
              <a:t> P(t</a:t>
            </a:r>
            <a:r>
              <a:rPr lang="en-US" altLang="ru-RU" sz="2000" baseline="-20000" smtClean="0">
                <a:latin typeface="Times New Roman" panose="02020603050405020304" pitchFamily="18" charset="0"/>
              </a:rPr>
              <a:t>1, </a:t>
            </a:r>
            <a:r>
              <a:rPr lang="en-US" altLang="ru-RU" sz="2000" smtClean="0">
                <a:latin typeface="Times New Roman" panose="02020603050405020304" pitchFamily="18" charset="0"/>
              </a:rPr>
              <a:t>t</a:t>
            </a:r>
            <a:r>
              <a:rPr lang="en-US" altLang="ru-RU" sz="2000" baseline="-20000" smtClean="0">
                <a:latin typeface="Times New Roman" panose="02020603050405020304" pitchFamily="18" charset="0"/>
              </a:rPr>
              <a:t>2</a:t>
            </a:r>
            <a:r>
              <a:rPr lang="en-US" altLang="ru-RU" sz="2000" smtClean="0">
                <a:latin typeface="Times New Roman" panose="02020603050405020304" pitchFamily="18" charset="0"/>
              </a:rPr>
              <a:t>)</a:t>
            </a:r>
            <a:r>
              <a:rPr lang="ru-RU" altLang="ru-RU" sz="2000" smtClean="0">
                <a:latin typeface="Times New Roman" panose="02020603050405020304" pitchFamily="18" charset="0"/>
              </a:rPr>
              <a:t> на интервале времени</a:t>
            </a:r>
            <a:r>
              <a:rPr lang="en-US" altLang="ru-RU" sz="2000" smtClean="0">
                <a:latin typeface="Times New Roman" panose="02020603050405020304" pitchFamily="18" charset="0"/>
              </a:rPr>
              <a:t> (t</a:t>
            </a:r>
            <a:r>
              <a:rPr lang="en-US" altLang="ru-RU" sz="2000" baseline="-20000" smtClean="0">
                <a:latin typeface="Times New Roman" panose="02020603050405020304" pitchFamily="18" charset="0"/>
              </a:rPr>
              <a:t>1, </a:t>
            </a:r>
            <a:r>
              <a:rPr lang="en-US" altLang="ru-RU" sz="2000" smtClean="0">
                <a:latin typeface="Times New Roman" panose="02020603050405020304" pitchFamily="18" charset="0"/>
              </a:rPr>
              <a:t>t</a:t>
            </a:r>
            <a:r>
              <a:rPr lang="en-US" altLang="ru-RU" sz="2000" baseline="-20000" smtClean="0">
                <a:latin typeface="Times New Roman" panose="02020603050405020304" pitchFamily="18" charset="0"/>
              </a:rPr>
              <a:t>2</a:t>
            </a:r>
            <a:r>
              <a:rPr lang="en-US" altLang="ru-RU" sz="2000" smtClean="0">
                <a:latin typeface="Times New Roman" panose="02020603050405020304" pitchFamily="18" charset="0"/>
              </a:rPr>
              <a:t>)</a:t>
            </a:r>
            <a:r>
              <a:rPr lang="ru-RU" altLang="ru-RU" sz="2000" smtClean="0">
                <a:latin typeface="Times New Roman" panose="02020603050405020304" pitchFamily="18" charset="0"/>
              </a:rPr>
              <a:t> при условии, что элемент был исправен до момента </a:t>
            </a:r>
            <a:r>
              <a:rPr lang="en-US" altLang="ru-RU" sz="2000" smtClean="0">
                <a:latin typeface="Times New Roman" panose="02020603050405020304" pitchFamily="18" charset="0"/>
              </a:rPr>
              <a:t>t</a:t>
            </a:r>
            <a:r>
              <a:rPr lang="en-US" altLang="ru-RU" sz="2000" baseline="-20000" smtClean="0">
                <a:latin typeface="Times New Roman" panose="02020603050405020304" pitchFamily="18" charset="0"/>
              </a:rPr>
              <a:t>1,</a:t>
            </a:r>
            <a:endParaRPr lang="ru-RU" altLang="ru-RU" sz="2000" baseline="-20000" smtClean="0">
              <a:latin typeface="Times New Roman" panose="02020603050405020304" pitchFamily="18" charset="0"/>
            </a:endParaRPr>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628775"/>
            <a:ext cx="18716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17"/>
          <p:cNvSpPr>
            <a:spLocks noChangeArrowheads="1"/>
          </p:cNvSpPr>
          <p:nvPr/>
        </p:nvSpPr>
        <p:spPr bwMode="auto">
          <a:xfrm>
            <a:off x="0" y="4621213"/>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t> </a:t>
            </a:r>
            <a:endParaRPr lang="ru-RU" altLang="ru-RU" baseline="0"/>
          </a:p>
        </p:txBody>
      </p:sp>
      <p:sp>
        <p:nvSpPr>
          <p:cNvPr id="56326" name="Rectangle 20"/>
          <p:cNvSpPr>
            <a:spLocks noChangeArrowheads="1"/>
          </p:cNvSpPr>
          <p:nvPr/>
        </p:nvSpPr>
        <p:spPr bwMode="auto">
          <a:xfrm>
            <a:off x="323850" y="2492375"/>
            <a:ext cx="832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Для экспоненциального распределения</a:t>
            </a:r>
            <a:r>
              <a:rPr lang="en-US" altLang="ru-RU" sz="2000" baseline="0">
                <a:solidFill>
                  <a:srgbClr val="000000"/>
                </a:solidFill>
                <a:latin typeface="Times New Roman" panose="02020603050405020304" pitchFamily="18" charset="0"/>
                <a:cs typeface="Times New Roman" panose="02020603050405020304" pitchFamily="18" charset="0"/>
              </a:rPr>
              <a:t> </a:t>
            </a:r>
            <a:r>
              <a:rPr lang="en-US" altLang="ru-RU" sz="2000" baseline="0">
                <a:solidFill>
                  <a:srgbClr val="000000"/>
                </a:solidFill>
                <a:latin typeface="Times New Roman" panose="02020603050405020304" pitchFamily="18" charset="0"/>
              </a:rPr>
              <a:t>P(t)=e </a:t>
            </a:r>
            <a:r>
              <a:rPr lang="en-US" altLang="ru-RU" sz="2000" baseline="20000">
                <a:solidFill>
                  <a:srgbClr val="000000"/>
                </a:solidFill>
                <a:latin typeface="Times New Roman" panose="02020603050405020304" pitchFamily="18" charset="0"/>
              </a:rPr>
              <a:t>–</a:t>
            </a:r>
            <a:r>
              <a:rPr lang="el-GR" altLang="ru-RU" sz="2000" baseline="20000">
                <a:solidFill>
                  <a:srgbClr val="000000"/>
                </a:solidFill>
                <a:latin typeface="Times New Roman" panose="02020603050405020304" pitchFamily="18" charset="0"/>
                <a:cs typeface="Times New Roman" panose="02020603050405020304" pitchFamily="18" charset="0"/>
              </a:rPr>
              <a:t>λ</a:t>
            </a:r>
            <a:r>
              <a:rPr lang="en-US" altLang="ru-RU" sz="2000" baseline="20000">
                <a:solidFill>
                  <a:srgbClr val="000000"/>
                </a:solidFill>
                <a:latin typeface="Times New Roman" panose="02020603050405020304" pitchFamily="18" charset="0"/>
                <a:cs typeface="Times New Roman" panose="02020603050405020304" pitchFamily="18" charset="0"/>
              </a:rPr>
              <a:t>t </a:t>
            </a:r>
            <a:r>
              <a:rPr lang="ru-RU" altLang="ru-RU" sz="2000" baseline="0">
                <a:solidFill>
                  <a:srgbClr val="000000"/>
                </a:solidFill>
                <a:latin typeface="Times New Roman" panose="02020603050405020304" pitchFamily="18" charset="0"/>
                <a:cs typeface="Times New Roman" panose="02020603050405020304" pitchFamily="18" charset="0"/>
              </a:rPr>
              <a:t>легко получить условную </a:t>
            </a:r>
          </a:p>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вероятность безотказной работы на отрезке (</a:t>
            </a:r>
            <a:r>
              <a:rPr lang="en-US" altLang="ru-RU" sz="2000" baseline="0">
                <a:solidFill>
                  <a:srgbClr val="000000"/>
                </a:solidFill>
                <a:latin typeface="Times New Roman" panose="02020603050405020304" pitchFamily="18" charset="0"/>
                <a:cs typeface="Times New Roman" panose="02020603050405020304" pitchFamily="18" charset="0"/>
              </a:rPr>
              <a:t>t </a:t>
            </a:r>
            <a:r>
              <a:rPr lang="en-US" altLang="ru-RU" sz="2000" baseline="-20000">
                <a:solidFill>
                  <a:srgbClr val="000000"/>
                </a:solidFill>
                <a:latin typeface="Times New Roman" panose="02020603050405020304" pitchFamily="18" charset="0"/>
                <a:cs typeface="Times New Roman" panose="02020603050405020304" pitchFamily="18" charset="0"/>
              </a:rPr>
              <a:t>1 </a:t>
            </a:r>
            <a:r>
              <a:rPr lang="en-US" altLang="ru-RU" sz="2000" baseline="0">
                <a:solidFill>
                  <a:srgbClr val="000000"/>
                </a:solidFill>
                <a:latin typeface="Times New Roman" panose="02020603050405020304" pitchFamily="18" charset="0"/>
                <a:cs typeface="Times New Roman" panose="02020603050405020304" pitchFamily="18" charset="0"/>
              </a:rPr>
              <a:t>, </a:t>
            </a:r>
            <a:r>
              <a:rPr lang="en-US" altLang="ru-RU" baseline="0">
                <a:solidFill>
                  <a:srgbClr val="000000"/>
                </a:solidFill>
              </a:rPr>
              <a:t>t </a:t>
            </a:r>
            <a:r>
              <a:rPr lang="en-US" altLang="ru-RU" baseline="-20000">
                <a:solidFill>
                  <a:srgbClr val="000000"/>
                </a:solidFill>
              </a:rPr>
              <a:t>2</a:t>
            </a:r>
            <a:r>
              <a:rPr lang="en-US" altLang="ru-RU" baseline="0"/>
              <a:t> )</a:t>
            </a:r>
            <a:endParaRPr lang="el-GR" altLang="ru-RU" baseline="0"/>
          </a:p>
        </p:txBody>
      </p:sp>
      <p:sp>
        <p:nvSpPr>
          <p:cNvPr id="56327" name="Rectangle 22"/>
          <p:cNvSpPr>
            <a:spLocks noChangeArrowheads="1"/>
          </p:cNvSpPr>
          <p:nvPr/>
        </p:nvSpPr>
        <p:spPr bwMode="auto">
          <a:xfrm>
            <a:off x="3378200" y="3717925"/>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t> </a:t>
            </a:r>
            <a:endParaRPr lang="ru-RU" altLang="ru-RU" baseline="0"/>
          </a:p>
        </p:txBody>
      </p:sp>
      <p:pic>
        <p:nvPicPr>
          <p:cNvPr id="5632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3284538"/>
            <a:ext cx="2592387"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Rectangle 27"/>
          <p:cNvSpPr>
            <a:spLocks noChangeArrowheads="1"/>
          </p:cNvSpPr>
          <p:nvPr/>
        </p:nvSpPr>
        <p:spPr bwMode="auto">
          <a:xfrm>
            <a:off x="250825" y="4221163"/>
            <a:ext cx="873125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chemeClr val="tx2"/>
                </a:solidFill>
                <a:latin typeface="Times New Roman" panose="02020603050405020304" pitchFamily="18" charset="0"/>
                <a:cs typeface="Times New Roman" panose="02020603050405020304" pitchFamily="18" charset="0"/>
              </a:rPr>
              <a:t>Эта вероятность</a:t>
            </a:r>
            <a:r>
              <a:rPr lang="ru-RU" altLang="ru-RU" sz="2000" baseline="0">
                <a:latin typeface="Times New Roman" panose="02020603050405020304" pitchFamily="18" charset="0"/>
                <a:cs typeface="Times New Roman" panose="02020603050405020304" pitchFamily="18" charset="0"/>
              </a:rPr>
              <a:t> </a:t>
            </a:r>
            <a:r>
              <a:rPr lang="en-US" altLang="ru-RU" baseline="0"/>
              <a:t>P(t</a:t>
            </a:r>
            <a:r>
              <a:rPr lang="en-US" altLang="ru-RU" baseline="-25000"/>
              <a:t>1</a:t>
            </a:r>
            <a:r>
              <a:rPr lang="en-US" altLang="ru-RU" baseline="0"/>
              <a:t>, t</a:t>
            </a:r>
            <a:r>
              <a:rPr lang="en-US" altLang="ru-RU" baseline="-25000"/>
              <a:t>2</a:t>
            </a:r>
            <a:r>
              <a:rPr lang="en-US" altLang="ru-RU" baseline="0"/>
              <a:t>) </a:t>
            </a:r>
            <a:r>
              <a:rPr lang="ru-RU" altLang="ru-RU" baseline="0"/>
              <a:t>не зависит от положения отрезка </a:t>
            </a:r>
            <a:r>
              <a:rPr lang="en-US" altLang="ru-RU" baseline="0"/>
              <a:t>(t</a:t>
            </a:r>
            <a:r>
              <a:rPr lang="en-US" altLang="ru-RU" baseline="-20000"/>
              <a:t>1</a:t>
            </a:r>
            <a:r>
              <a:rPr lang="en-US" altLang="ru-RU" baseline="0"/>
              <a:t>, t</a:t>
            </a:r>
            <a:r>
              <a:rPr lang="en-US" altLang="ru-RU" baseline="-20000"/>
              <a:t>2</a:t>
            </a:r>
            <a:r>
              <a:rPr lang="en-US" altLang="ru-RU" baseline="0"/>
              <a:t>)</a:t>
            </a:r>
            <a:r>
              <a:rPr lang="ru-RU" altLang="ru-RU" baseline="0"/>
              <a:t>на оси времени,</a:t>
            </a:r>
          </a:p>
          <a:p>
            <a:pPr eaLnBrk="1" hangingPunct="1"/>
            <a:r>
              <a:rPr lang="ru-RU" altLang="ru-RU" baseline="0"/>
              <a:t>а зависит только от его длины </a:t>
            </a:r>
            <a:r>
              <a:rPr lang="ru-RU" altLang="ru-RU" baseline="0">
                <a:cs typeface="Arial" panose="020B0604020202020204" pitchFamily="34" charset="0"/>
              </a:rPr>
              <a:t>∆</a:t>
            </a:r>
            <a:r>
              <a:rPr lang="en-US" altLang="ru-RU" baseline="0">
                <a:cs typeface="Arial" panose="020B0604020202020204" pitchFamily="34" charset="0"/>
              </a:rPr>
              <a:t>t= </a:t>
            </a:r>
            <a:r>
              <a:rPr lang="en-US" altLang="ru-RU" baseline="0"/>
              <a:t>t</a:t>
            </a:r>
            <a:r>
              <a:rPr lang="en-US" altLang="ru-RU" baseline="-20000"/>
              <a:t>2</a:t>
            </a:r>
            <a:r>
              <a:rPr lang="en-US" altLang="ru-RU" baseline="0">
                <a:cs typeface="Arial" panose="020B0604020202020204" pitchFamily="34" charset="0"/>
              </a:rPr>
              <a:t> –t </a:t>
            </a:r>
            <a:r>
              <a:rPr lang="en-US" altLang="ru-RU" baseline="-20000">
                <a:cs typeface="Arial" panose="020B0604020202020204" pitchFamily="34" charset="0"/>
              </a:rPr>
              <a:t>1 </a:t>
            </a:r>
            <a:r>
              <a:rPr lang="en-US" altLang="ru-RU" baseline="0">
                <a:cs typeface="Arial" panose="020B0604020202020204" pitchFamily="34" charset="0"/>
              </a:rPr>
              <a:t>.</a:t>
            </a:r>
            <a:endParaRPr lang="ru-RU" altLang="ru-RU" baseline="0">
              <a:cs typeface="Arial" panose="020B0604020202020204" pitchFamily="34" charset="0"/>
            </a:endParaRPr>
          </a:p>
          <a:p>
            <a:pPr eaLnBrk="1" hangingPunct="1"/>
            <a:r>
              <a:rPr lang="ru-RU" altLang="ru-RU" baseline="0">
                <a:cs typeface="Arial" panose="020B0604020202020204" pitchFamily="34" charset="0"/>
              </a:rPr>
              <a:t>Это свойство характерно только для экспоненциального закона</a:t>
            </a:r>
          </a:p>
          <a:p>
            <a:pPr eaLnBrk="1" hangingPunct="1"/>
            <a:endParaRPr lang="ru-RU" altLang="ru-RU" baseline="0">
              <a:cs typeface="Arial" panose="020B0604020202020204" pitchFamily="34" charset="0"/>
            </a:endParaRPr>
          </a:p>
        </p:txBody>
      </p:sp>
      <p:sp>
        <p:nvSpPr>
          <p:cNvPr id="56330" name="Rectangle 30"/>
          <p:cNvSpPr>
            <a:spLocks noChangeArrowheads="1"/>
          </p:cNvSpPr>
          <p:nvPr/>
        </p:nvSpPr>
        <p:spPr bwMode="auto">
          <a:xfrm>
            <a:off x="0" y="5221288"/>
            <a:ext cx="9144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baseline="0">
                <a:latin typeface="Times New Roman" panose="02020603050405020304" pitchFamily="18" charset="0"/>
              </a:rPr>
              <a:t>Экспоненциальное распределение широко применяется в практических расчетах по надежности, в частности при проектной оценке надежности элементов и систем. При расчетах надежности систем, состоящих из большого числа элементов с неизвестными или "сомнительными" характеристиками надежности, всегда следует использовать экспоненциальное распределение, позволяющее наиболее просто получать расчетные показатели безотказности.</a:t>
            </a:r>
            <a:r>
              <a:rPr lang="ru-RU" altLang="ru-RU" baseline="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9750" y="0"/>
            <a:ext cx="8229600" cy="274638"/>
          </a:xfrm>
        </p:spPr>
        <p:txBody>
          <a:bodyPr/>
          <a:lstStyle/>
          <a:p>
            <a:pPr eaLnBrk="1" hangingPunct="1"/>
            <a:r>
              <a:rPr lang="ru-RU" altLang="ru-RU" sz="1800" smtClean="0">
                <a:latin typeface="Times New Roman" panose="02020603050405020304" pitchFamily="18" charset="0"/>
              </a:rPr>
              <a:t>Распределение Вейбулла</a:t>
            </a:r>
            <a:r>
              <a:rPr lang="ru-RU" altLang="ru-RU" sz="4000" smtClean="0"/>
              <a:t> </a:t>
            </a:r>
          </a:p>
        </p:txBody>
      </p:sp>
      <p:sp>
        <p:nvSpPr>
          <p:cNvPr id="57347" name="Rectangle 3"/>
          <p:cNvSpPr>
            <a:spLocks noGrp="1" noChangeArrowheads="1"/>
          </p:cNvSpPr>
          <p:nvPr>
            <p:ph type="body" idx="1"/>
          </p:nvPr>
        </p:nvSpPr>
        <p:spPr>
          <a:xfrm>
            <a:off x="0" y="620713"/>
            <a:ext cx="9144000" cy="6237287"/>
          </a:xfrm>
        </p:spPr>
        <p:txBody>
          <a:bodyPr/>
          <a:lstStyle/>
          <a:p>
            <a:pPr eaLnBrk="1" hangingPunct="1">
              <a:buFontTx/>
              <a:buNone/>
            </a:pPr>
            <a:r>
              <a:rPr lang="ru-RU" altLang="ru-RU" sz="2000" smtClean="0">
                <a:latin typeface="Times New Roman" panose="02020603050405020304" pitchFamily="18" charset="0"/>
              </a:rPr>
              <a:t>	Функциональные   показатели   надежности   случайной   величины подчиняются двухпараметровому распределению Вейбулла вида</a:t>
            </a:r>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341438"/>
            <a:ext cx="316865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1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7"/>
          <p:cNvSpPr>
            <a:spLocks noChangeArrowheads="1"/>
          </p:cNvSpPr>
          <p:nvPr/>
        </p:nvSpPr>
        <p:spPr bwMode="auto">
          <a:xfrm>
            <a:off x="0" y="3284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sp>
        <p:nvSpPr>
          <p:cNvPr id="57351" name="Rectangle 8"/>
          <p:cNvSpPr>
            <a:spLocks noChangeArrowheads="1"/>
          </p:cNvSpPr>
          <p:nvPr/>
        </p:nvSpPr>
        <p:spPr bwMode="auto">
          <a:xfrm>
            <a:off x="468313" y="3933825"/>
            <a:ext cx="7688262" cy="701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en-US" altLang="ru-RU" sz="2000" baseline="0">
                <a:solidFill>
                  <a:srgbClr val="000000"/>
                </a:solidFill>
                <a:latin typeface="Times New Roman" panose="02020603050405020304" pitchFamily="18" charset="0"/>
                <a:cs typeface="Times New Roman" panose="02020603050405020304" pitchFamily="18" charset="0"/>
              </a:rPr>
              <a:t>k,m </a:t>
            </a:r>
            <a:r>
              <a:rPr lang="ru-RU" altLang="ru-RU" sz="2000" baseline="0">
                <a:solidFill>
                  <a:srgbClr val="000000"/>
                </a:solidFill>
                <a:latin typeface="Times New Roman" panose="02020603050405020304" pitchFamily="18" charset="0"/>
                <a:cs typeface="Times New Roman" panose="02020603050405020304" pitchFamily="18" charset="0"/>
              </a:rPr>
              <a:t>- числовые параметры, определяемые по результатам испытаний</a:t>
            </a:r>
          </a:p>
          <a:p>
            <a:r>
              <a:rPr lang="ru-RU" altLang="ru-RU" sz="2000" baseline="0">
                <a:solidFill>
                  <a:srgbClr val="000000"/>
                </a:solidFill>
                <a:latin typeface="Times New Roman" panose="02020603050405020304" pitchFamily="18" charset="0"/>
                <a:cs typeface="Times New Roman" panose="02020603050405020304" pitchFamily="18" charset="0"/>
              </a:rPr>
              <a:t>элементов на надежность</a:t>
            </a:r>
            <a:r>
              <a:rPr lang="ru-RU" altLang="ru-RU" sz="2000" baseline="0">
                <a:latin typeface="Times New Roman" panose="02020603050405020304" pitchFamily="18" charset="0"/>
              </a:rPr>
              <a:t> </a:t>
            </a:r>
            <a:r>
              <a:rPr lang="en-US" altLang="ru-RU" sz="2000" baseline="0">
                <a:latin typeface="Times New Roman" panose="02020603050405020304" pitchFamily="18" charset="0"/>
              </a:rPr>
              <a:t>t </a:t>
            </a:r>
            <a:r>
              <a:rPr lang="en-US" altLang="ru-RU" sz="2000" baseline="-20000">
                <a:latin typeface="Times New Roman" panose="02020603050405020304" pitchFamily="18" charset="0"/>
              </a:rPr>
              <a:t>j </a:t>
            </a:r>
            <a:r>
              <a:rPr lang="en-US" altLang="ru-RU" sz="2000" baseline="0">
                <a:latin typeface="Times New Roman" panose="02020603050405020304" pitchFamily="18" charset="0"/>
              </a:rPr>
              <a:t>, j=1, N.</a:t>
            </a:r>
            <a:endParaRPr lang="ru-RU" altLang="ru-RU" sz="2000" baseline="0">
              <a:latin typeface="Times New Roman" panose="02020603050405020304" pitchFamily="18" charset="0"/>
            </a:endParaRPr>
          </a:p>
        </p:txBody>
      </p:sp>
      <p:sp>
        <p:nvSpPr>
          <p:cNvPr id="57352" name="Rectangle 13"/>
          <p:cNvSpPr>
            <a:spLocks noChangeArrowheads="1"/>
          </p:cNvSpPr>
          <p:nvPr/>
        </p:nvSpPr>
        <p:spPr bwMode="auto">
          <a:xfrm>
            <a:off x="395288" y="4784725"/>
            <a:ext cx="8432800" cy="701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rPr>
              <a:t>Параметр </a:t>
            </a:r>
            <a:r>
              <a:rPr lang="en-US" altLang="ru-RU" sz="2000" baseline="0">
                <a:solidFill>
                  <a:srgbClr val="000000"/>
                </a:solidFill>
                <a:latin typeface="Times New Roman" panose="02020603050405020304" pitchFamily="18" charset="0"/>
              </a:rPr>
              <a:t>k </a:t>
            </a:r>
            <a:r>
              <a:rPr lang="ru-RU" altLang="ru-RU" sz="2000" baseline="0">
                <a:solidFill>
                  <a:srgbClr val="000000"/>
                </a:solidFill>
                <a:latin typeface="Times New Roman" panose="02020603050405020304" pitchFamily="18" charset="0"/>
                <a:cs typeface="Times New Roman" panose="02020603050405020304" pitchFamily="18" charset="0"/>
              </a:rPr>
              <a:t>определяет масштаб распределения, при вариациях</a:t>
            </a:r>
            <a:r>
              <a:rPr lang="en-US" altLang="ru-RU" sz="2000" baseline="0">
                <a:solidFill>
                  <a:srgbClr val="000000"/>
                </a:solidFill>
                <a:latin typeface="Times New Roman" panose="02020603050405020304" pitchFamily="18" charset="0"/>
                <a:cs typeface="Times New Roman" panose="02020603050405020304" pitchFamily="18" charset="0"/>
              </a:rPr>
              <a:t> k </a:t>
            </a:r>
            <a:r>
              <a:rPr lang="ru-RU" altLang="ru-RU" sz="2000" baseline="0">
                <a:solidFill>
                  <a:srgbClr val="000000"/>
                </a:solidFill>
                <a:latin typeface="Times New Roman" panose="02020603050405020304" pitchFamily="18" charset="0"/>
              </a:rPr>
              <a:t>кривая </a:t>
            </a:r>
          </a:p>
          <a:p>
            <a:pPr eaLnBrk="1" hangingPunct="1"/>
            <a:r>
              <a:rPr lang="ru-RU" altLang="ru-RU" sz="2000" baseline="0">
                <a:solidFill>
                  <a:srgbClr val="000000"/>
                </a:solidFill>
                <a:latin typeface="Times New Roman" panose="02020603050405020304" pitchFamily="18" charset="0"/>
              </a:rPr>
              <a:t>распределения «сжимается» или «растягивается» по переменной </a:t>
            </a:r>
            <a:r>
              <a:rPr lang="en-US" altLang="ru-RU" sz="2000" baseline="0">
                <a:solidFill>
                  <a:srgbClr val="000000"/>
                </a:solidFill>
                <a:latin typeface="Times New Roman" panose="02020603050405020304" pitchFamily="18" charset="0"/>
              </a:rPr>
              <a:t>t.</a:t>
            </a:r>
            <a:endParaRPr lang="ru-RU" altLang="ru-RU" sz="2000" baseline="0">
              <a:latin typeface="Times New Roman" panose="02020603050405020304" pitchFamily="18" charset="0"/>
            </a:endParaRPr>
          </a:p>
        </p:txBody>
      </p:sp>
      <p:sp>
        <p:nvSpPr>
          <p:cNvPr id="57353" name="Rectangle 16"/>
          <p:cNvSpPr>
            <a:spLocks noChangeArrowheads="1"/>
          </p:cNvSpPr>
          <p:nvPr/>
        </p:nvSpPr>
        <p:spPr bwMode="auto">
          <a:xfrm>
            <a:off x="468313" y="6064250"/>
            <a:ext cx="8675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Параметр </a:t>
            </a:r>
            <a:r>
              <a:rPr lang="en-US" altLang="ru-RU" sz="2000" baseline="0">
                <a:latin typeface="Times New Roman" panose="02020603050405020304" pitchFamily="18" charset="0"/>
              </a:rPr>
              <a:t>m  </a:t>
            </a:r>
            <a:r>
              <a:rPr lang="ru-RU" altLang="ru-RU" sz="2000" baseline="0">
                <a:latin typeface="Times New Roman" panose="02020603050405020304" pitchFamily="18" charset="0"/>
              </a:rPr>
              <a:t>характеризует вид распределения,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88913"/>
          </a:xfrm>
        </p:spPr>
        <p:txBody>
          <a:bodyPr/>
          <a:lstStyle/>
          <a:p>
            <a:pPr eaLnBrk="1" hangingPunct="1"/>
            <a:r>
              <a:rPr lang="ru-RU" altLang="ru-RU" sz="1800" smtClean="0">
                <a:latin typeface="Times New Roman" panose="02020603050405020304" pitchFamily="18" charset="0"/>
              </a:rPr>
              <a:t>Распределение Вейбулла</a:t>
            </a:r>
          </a:p>
        </p:txBody>
      </p:sp>
      <p:pic>
        <p:nvPicPr>
          <p:cNvPr id="5837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9388" y="2060575"/>
            <a:ext cx="4176712" cy="2330450"/>
          </a:xfrm>
          <a:noFill/>
        </p:spPr>
      </p:pic>
      <p:pic>
        <p:nvPicPr>
          <p:cNvPr id="583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420938"/>
            <a:ext cx="428466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4976813"/>
            <a:ext cx="4105275"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11"/>
          <p:cNvSpPr>
            <a:spLocks noChangeArrowheads="1"/>
          </p:cNvSpPr>
          <p:nvPr/>
        </p:nvSpPr>
        <p:spPr bwMode="auto">
          <a:xfrm>
            <a:off x="1020763" y="3008313"/>
            <a:ext cx="358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solidFill>
                  <a:srgbClr val="000000"/>
                </a:solidFill>
                <a:cs typeface="Times New Roman" panose="02020603050405020304" pitchFamily="18" charset="0"/>
              </a:rPr>
              <a:t>где</a:t>
            </a:r>
            <a:endParaRPr lang="ru-RU" altLang="ru-RU" baseline="0"/>
          </a:p>
        </p:txBody>
      </p:sp>
      <p:sp>
        <p:nvSpPr>
          <p:cNvPr id="58375" name="Rectangle 14"/>
          <p:cNvSpPr>
            <a:spLocks noChangeArrowheads="1"/>
          </p:cNvSpPr>
          <p:nvPr/>
        </p:nvSpPr>
        <p:spPr bwMode="auto">
          <a:xfrm>
            <a:off x="0" y="47625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baseline="0"/>
              <a:t>при </a:t>
            </a:r>
            <a:r>
              <a:rPr lang="en-US" altLang="ru-RU" baseline="0"/>
              <a:t>m</a:t>
            </a:r>
            <a:r>
              <a:rPr lang="ru-RU" altLang="ru-RU" baseline="0"/>
              <a:t>=1 получаем экспоненциальное    (показательное)    распределение,    </a:t>
            </a:r>
          </a:p>
          <a:p>
            <a:pPr eaLnBrk="1" hangingPunct="1"/>
            <a:r>
              <a:rPr lang="ru-RU" altLang="ru-RU" baseline="0"/>
              <a:t>при </a:t>
            </a:r>
            <a:r>
              <a:rPr lang="en-US" altLang="ru-RU" baseline="0"/>
              <a:t>m</a:t>
            </a:r>
            <a:r>
              <a:rPr lang="ru-RU" altLang="ru-RU" baseline="0"/>
              <a:t>=2 - распределение Релея,</a:t>
            </a:r>
          </a:p>
          <a:p>
            <a:pPr eaLnBrk="1" hangingPunct="1"/>
            <a:r>
              <a:rPr lang="ru-RU" altLang="ru-RU" baseline="0"/>
              <a:t>При </a:t>
            </a:r>
            <a:r>
              <a:rPr lang="en-US" altLang="ru-RU" baseline="0"/>
              <a:t>m</a:t>
            </a:r>
            <a:r>
              <a:rPr lang="ru-RU" altLang="ru-RU" baseline="0"/>
              <a:t>=3,3 – близкое к нормальному . </a:t>
            </a:r>
          </a:p>
          <a:p>
            <a:pPr eaLnBrk="1" hangingPunct="1"/>
            <a:r>
              <a:rPr lang="ru-RU" altLang="ru-RU" baseline="0"/>
              <a:t>Чаще всего</a:t>
            </a:r>
            <a:r>
              <a:rPr lang="en-US" altLang="ru-RU" baseline="0"/>
              <a:t> m</a:t>
            </a:r>
            <a:r>
              <a:rPr lang="en-US" altLang="ru-RU" i="1" baseline="0"/>
              <a:t> </a:t>
            </a:r>
            <a:r>
              <a:rPr lang="ru-RU" altLang="ru-RU" baseline="0"/>
              <a:t>выбирают из интервала (</a:t>
            </a:r>
            <a:r>
              <a:rPr lang="en-US" altLang="ru-RU" baseline="0"/>
              <a:t>0</a:t>
            </a:r>
            <a:r>
              <a:rPr lang="ru-RU" altLang="ru-RU" baseline="0"/>
              <a:t>,5 </a:t>
            </a:r>
            <a:r>
              <a:rPr lang="en-US" altLang="ru-RU" baseline="0">
                <a:cs typeface="Arial" panose="020B0604020202020204" pitchFamily="34" charset="0"/>
              </a:rPr>
              <a:t>÷</a:t>
            </a:r>
            <a:r>
              <a:rPr lang="ru-RU" altLang="ru-RU" baseline="0"/>
              <a:t> 2,5).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Распределение Вейбулла</a:t>
            </a:r>
          </a:p>
        </p:txBody>
      </p:sp>
      <p:sp>
        <p:nvSpPr>
          <p:cNvPr id="59395" name="Rectangle 3"/>
          <p:cNvSpPr>
            <a:spLocks noGrp="1" noChangeArrowheads="1"/>
          </p:cNvSpPr>
          <p:nvPr>
            <p:ph type="body" idx="1"/>
          </p:nvPr>
        </p:nvSpPr>
        <p:spPr>
          <a:xfrm>
            <a:off x="0" y="476250"/>
            <a:ext cx="9144000" cy="6092825"/>
          </a:xfrm>
        </p:spPr>
        <p:txBody>
          <a:bodyPr/>
          <a:lstStyle/>
          <a:p>
            <a:pPr eaLnBrk="1" hangingPunct="1">
              <a:buFontTx/>
              <a:buNone/>
            </a:pPr>
            <a:r>
              <a:rPr lang="ru-RU" altLang="ru-RU" smtClean="0"/>
              <a:t>	</a:t>
            </a:r>
            <a:r>
              <a:rPr lang="ru-RU" altLang="ru-RU" sz="2000" smtClean="0">
                <a:latin typeface="Times New Roman" panose="02020603050405020304" pitchFamily="18" charset="0"/>
              </a:rPr>
              <a:t>Для распределения Вейбулла средняя наработка до отказа определяется достаточно сложно:</a:t>
            </a:r>
          </a:p>
          <a:p>
            <a:pPr eaLnBrk="1" hangingPunct="1"/>
            <a:endParaRPr lang="ru-RU" altLang="ru-RU" sz="2400" smtClean="0">
              <a:latin typeface="Times New Roman" panose="02020603050405020304" pitchFamily="18" charset="0"/>
            </a:endParaRPr>
          </a:p>
          <a:p>
            <a:pPr eaLnBrk="1" hangingPunct="1">
              <a:buFontTx/>
              <a:buNone/>
            </a:pPr>
            <a:r>
              <a:rPr lang="ru-RU" altLang="ru-RU" sz="2000" smtClean="0">
                <a:latin typeface="Times New Roman" panose="02020603050405020304" pitchFamily="18" charset="0"/>
              </a:rPr>
              <a:t>	где Г(  ) - гамма-функция </a:t>
            </a:r>
          </a:p>
          <a:p>
            <a:pPr eaLnBrk="1" hangingPunct="1"/>
            <a:endParaRPr lang="ru-RU" altLang="ru-RU" sz="2000" smtClean="0">
              <a:latin typeface="Times New Roman" panose="02020603050405020304" pitchFamily="18" charset="0"/>
            </a:endParaRPr>
          </a:p>
          <a:p>
            <a:pPr eaLnBrk="1" hangingPunct="1"/>
            <a:endParaRPr lang="ru-RU" altLang="ru-RU" sz="2000" smtClean="0">
              <a:latin typeface="Times New Roman" panose="02020603050405020304" pitchFamily="18" charset="0"/>
            </a:endParaRPr>
          </a:p>
          <a:p>
            <a:pPr eaLnBrk="1" hangingPunct="1"/>
            <a:endParaRPr lang="ru-RU" altLang="ru-RU" sz="2000" smtClean="0">
              <a:latin typeface="Times New Roman" panose="02020603050405020304" pitchFamily="18" charset="0"/>
            </a:endParaRPr>
          </a:p>
          <a:p>
            <a:pPr eaLnBrk="1" hangingPunct="1">
              <a:buFontTx/>
              <a:buNone/>
            </a:pPr>
            <a:r>
              <a:rPr lang="ru-RU" altLang="ru-RU" sz="2000" smtClean="0">
                <a:latin typeface="Times New Roman" panose="02020603050405020304" pitchFamily="18" charset="0"/>
              </a:rPr>
              <a:t>	Удобнее находить значения Г(  ) по таблицам гамма-функций, имеющимся в большинстве математических справочников.</a:t>
            </a:r>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981075"/>
            <a:ext cx="288131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989138"/>
            <a:ext cx="29527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11"/>
          <p:cNvSpPr>
            <a:spLocks noChangeArrowheads="1"/>
          </p:cNvSpPr>
          <p:nvPr/>
        </p:nvSpPr>
        <p:spPr bwMode="auto">
          <a:xfrm>
            <a:off x="250825" y="4292600"/>
            <a:ext cx="8748713" cy="1616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solidFill>
                  <a:srgbClr val="000000"/>
                </a:solidFill>
                <a:latin typeface="Times New Roman" panose="02020603050405020304" pitchFamily="18" charset="0"/>
              </a:rPr>
              <a:t>Распределение Вейбулла </a:t>
            </a:r>
            <a:r>
              <a:rPr lang="ru-RU" altLang="ru-RU" sz="2000" baseline="0">
                <a:solidFill>
                  <a:srgbClr val="000000"/>
                </a:solidFill>
                <a:latin typeface="Times New Roman" panose="02020603050405020304" pitchFamily="18" charset="0"/>
                <a:cs typeface="Times New Roman" panose="02020603050405020304" pitchFamily="18" charset="0"/>
              </a:rPr>
              <a:t> находит</a:t>
            </a:r>
            <a:r>
              <a:rPr lang="ru-RU" altLang="ru-RU" sz="2000" baseline="0">
                <a:solidFill>
                  <a:srgbClr val="000000"/>
                </a:solidFill>
                <a:latin typeface="Times New Roman" panose="02020603050405020304" pitchFamily="18" charset="0"/>
              </a:rPr>
              <a:t>  </a:t>
            </a:r>
            <a:r>
              <a:rPr lang="ru-RU" altLang="ru-RU" sz="2000" baseline="0">
                <a:solidFill>
                  <a:srgbClr val="000000"/>
                </a:solidFill>
                <a:latin typeface="Times New Roman" panose="02020603050405020304" pitchFamily="18" charset="0"/>
                <a:cs typeface="Times New Roman" panose="02020603050405020304" pitchFamily="18" charset="0"/>
              </a:rPr>
              <a:t>широкое применение для описания поведения наработки до отказа многих сложных радиоэлектронных устройств, состоящих из большого числа однородных деталей, статистические интенсивности отказов </a:t>
            </a:r>
            <a:r>
              <a:rPr lang="el-GR" altLang="ru-RU" sz="2000" baseline="0">
                <a:solidFill>
                  <a:srgbClr val="000000"/>
                </a:solidFill>
                <a:latin typeface="Times New Roman" panose="02020603050405020304" pitchFamily="18" charset="0"/>
                <a:cs typeface="Times New Roman" panose="02020603050405020304" pitchFamily="18" charset="0"/>
              </a:rPr>
              <a:t>λ</a:t>
            </a:r>
            <a:r>
              <a:rPr lang="ru-RU" altLang="ru-RU" sz="2000" baseline="0">
                <a:solidFill>
                  <a:srgbClr val="000000"/>
                </a:solidFill>
                <a:latin typeface="Times New Roman" panose="02020603050405020304" pitchFamily="18" charset="0"/>
                <a:cs typeface="Times New Roman" panose="02020603050405020304" pitchFamily="18" charset="0"/>
              </a:rPr>
              <a:t>(</a:t>
            </a:r>
            <a:r>
              <a:rPr lang="en-US" altLang="ru-RU" sz="2000" baseline="0">
                <a:solidFill>
                  <a:srgbClr val="000000"/>
                </a:solidFill>
                <a:latin typeface="Times New Roman" panose="02020603050405020304" pitchFamily="18" charset="0"/>
                <a:cs typeface="Times New Roman" panose="02020603050405020304" pitchFamily="18" charset="0"/>
              </a:rPr>
              <a:t>t)</a:t>
            </a:r>
            <a:r>
              <a:rPr lang="ru-RU" altLang="ru-RU" sz="2000" baseline="0">
                <a:solidFill>
                  <a:srgbClr val="000000"/>
                </a:solidFill>
                <a:latin typeface="Times New Roman" panose="02020603050405020304" pitchFamily="18" charset="0"/>
                <a:cs typeface="Times New Roman" panose="02020603050405020304" pitchFamily="18" charset="0"/>
              </a:rPr>
              <a:t> которых является монотонно изменяющимися функциями времени.</a:t>
            </a:r>
            <a:endParaRPr lang="el-GR" altLang="ru-RU" sz="2000" baseline="0">
              <a:latin typeface="Times New Roman" panose="02020603050405020304" pitchFamily="18"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260350"/>
          </a:xfrm>
        </p:spPr>
        <p:txBody>
          <a:bodyPr/>
          <a:lstStyle/>
          <a:p>
            <a:pPr eaLnBrk="1" hangingPunct="1"/>
            <a:r>
              <a:rPr lang="ru-RU" altLang="ru-RU" sz="1600" smtClean="0">
                <a:latin typeface="Times New Roman" panose="02020603050405020304" pitchFamily="18" charset="0"/>
              </a:rPr>
              <a:t>Нормальное распределение</a:t>
            </a:r>
            <a:r>
              <a:rPr lang="ru-RU" altLang="ru-RU" sz="4000" smtClean="0"/>
              <a:t> </a:t>
            </a:r>
          </a:p>
        </p:txBody>
      </p:sp>
      <p:sp>
        <p:nvSpPr>
          <p:cNvPr id="60419" name="Rectangle 3"/>
          <p:cNvSpPr>
            <a:spLocks noGrp="1" noChangeArrowheads="1"/>
          </p:cNvSpPr>
          <p:nvPr>
            <p:ph type="body" idx="1"/>
          </p:nvPr>
        </p:nvSpPr>
        <p:spPr>
          <a:xfrm>
            <a:off x="0" y="620713"/>
            <a:ext cx="9144000" cy="6237287"/>
          </a:xfrm>
        </p:spPr>
        <p:txBody>
          <a:bodyPr/>
          <a:lstStyle/>
          <a:p>
            <a:pPr algn="just" eaLnBrk="1" hangingPunct="1">
              <a:buFontTx/>
              <a:buNone/>
            </a:pPr>
            <a:r>
              <a:rPr lang="ru-RU" altLang="ru-RU" sz="1800" smtClean="0">
                <a:latin typeface="Times New Roman" panose="02020603050405020304" pitchFamily="18" charset="0"/>
              </a:rPr>
              <a:t>	Согласно закону больших чисел, распределение всегда подчиняется нормальному закону, если на изменение случайной величины оказывают влияние многие примерно равнозначные факторы. При большом времени работы элемента и наличии восстановления среднее число отказов имеет асимптотически нормальное распределение.</a:t>
            </a:r>
          </a:p>
          <a:p>
            <a:pPr algn="just" eaLnBrk="1" hangingPunct="1">
              <a:lnSpc>
                <a:spcPct val="80000"/>
              </a:lnSpc>
              <a:buFontTx/>
              <a:buNone/>
            </a:pPr>
            <a:endParaRPr lang="ru-RU" altLang="ru-RU" sz="1800" smtClean="0">
              <a:latin typeface="Times New Roman" panose="02020603050405020304" pitchFamily="18" charset="0"/>
            </a:endParaRPr>
          </a:p>
          <a:p>
            <a:pPr algn="just" eaLnBrk="1" hangingPunct="1">
              <a:lnSpc>
                <a:spcPct val="80000"/>
              </a:lnSpc>
              <a:buFontTx/>
              <a:buNone/>
            </a:pPr>
            <a:r>
              <a:rPr lang="ru-RU" altLang="ru-RU" sz="1800" smtClean="0">
                <a:latin typeface="Times New Roman" panose="02020603050405020304" pitchFamily="18" charset="0"/>
              </a:rPr>
              <a:t>	Нормальный закон распределения вероятностей описывает поведение случайных величин в диапазоне  [ -∞, +∞] и обладает функциональными характеристиками</a:t>
            </a:r>
            <a:r>
              <a:rPr lang="ru-RU" altLang="ru-RU" smtClean="0"/>
              <a:t> </a:t>
            </a:r>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1663"/>
            <a:ext cx="392430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68638"/>
            <a:ext cx="38163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37063"/>
            <a:ext cx="39243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4005263"/>
            <a:ext cx="40322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Rectangle 8"/>
          <p:cNvSpPr>
            <a:spLocks noChangeArrowheads="1"/>
          </p:cNvSpPr>
          <p:nvPr/>
        </p:nvSpPr>
        <p:spPr bwMode="auto">
          <a:xfrm>
            <a:off x="0" y="5707063"/>
            <a:ext cx="914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baseline="0"/>
              <a:t>Данные показатели зависят от двух параметров - средней наработки до отказа </a:t>
            </a:r>
            <a:r>
              <a:rPr lang="en-US" altLang="ru-RU" baseline="0"/>
              <a:t>t</a:t>
            </a:r>
            <a:r>
              <a:rPr lang="ru-RU" altLang="ru-RU" baseline="0"/>
              <a:t>н  и дисперсии  δ</a:t>
            </a:r>
            <a:r>
              <a:rPr lang="ru-RU" altLang="ru-RU" baseline="30000"/>
              <a:t>2</a:t>
            </a:r>
            <a:r>
              <a:rPr lang="ru-RU" altLang="ru-RU" baseline="0"/>
              <a:t> . Характерной особенностью нормальной плотности вероятности является ее симметричность относительно точки </a:t>
            </a:r>
            <a:r>
              <a:rPr lang="en-US" altLang="ru-RU" baseline="0"/>
              <a:t>t</a:t>
            </a:r>
            <a:r>
              <a:rPr lang="ru-RU" altLang="ru-RU" baseline="0"/>
              <a:t>= </a:t>
            </a:r>
            <a:r>
              <a:rPr lang="en-US" altLang="ru-RU" baseline="0"/>
              <a:t>t</a:t>
            </a:r>
            <a:r>
              <a:rPr lang="ru-RU" altLang="ru-RU" baseline="0"/>
              <a:t>н.</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260350"/>
          </a:xfrm>
        </p:spPr>
        <p:txBody>
          <a:bodyPr/>
          <a:lstStyle/>
          <a:p>
            <a:pPr eaLnBrk="1" hangingPunct="1"/>
            <a:r>
              <a:rPr lang="ru-RU" altLang="ru-RU" sz="1600" smtClean="0">
                <a:latin typeface="Times New Roman" panose="02020603050405020304" pitchFamily="18" charset="0"/>
              </a:rPr>
              <a:t>Нормальное распределение</a:t>
            </a:r>
          </a:p>
        </p:txBody>
      </p:sp>
      <p:pic>
        <p:nvPicPr>
          <p:cNvPr id="6144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11413" y="404813"/>
            <a:ext cx="4824412" cy="1944687"/>
          </a:xfrm>
          <a:noFill/>
        </p:spPr>
      </p:pic>
      <p:sp>
        <p:nvSpPr>
          <p:cNvPr id="61444" name="Rectangle 5"/>
          <p:cNvSpPr>
            <a:spLocks noChangeArrowheads="1"/>
          </p:cNvSpPr>
          <p:nvPr/>
        </p:nvSpPr>
        <p:spPr bwMode="auto">
          <a:xfrm>
            <a:off x="0" y="2420938"/>
            <a:ext cx="9144000" cy="3013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lnSpc>
                <a:spcPct val="120000"/>
              </a:lnSpc>
            </a:pPr>
            <a:r>
              <a:rPr lang="ru-RU" altLang="ru-RU" sz="2000" baseline="0">
                <a:latin typeface="Times New Roman" panose="02020603050405020304" pitchFamily="18" charset="0"/>
              </a:rPr>
              <a:t>Нормальное распределение можно применять для описаний положительных наработок на отказ </a:t>
            </a:r>
            <a:r>
              <a:rPr lang="en-US" altLang="ru-RU" sz="2000" baseline="0">
                <a:latin typeface="Times New Roman" panose="02020603050405020304" pitchFamily="18" charset="0"/>
              </a:rPr>
              <a:t>t</a:t>
            </a:r>
            <a:r>
              <a:rPr lang="ru-RU" altLang="ru-RU" sz="2000" baseline="-25000">
                <a:latin typeface="Times New Roman" panose="02020603050405020304" pitchFamily="18" charset="0"/>
              </a:rPr>
              <a:t>н</a:t>
            </a:r>
            <a:r>
              <a:rPr lang="ru-RU" altLang="ru-RU" sz="2000" baseline="0">
                <a:latin typeface="Times New Roman" panose="02020603050405020304" pitchFamily="18" charset="0"/>
              </a:rPr>
              <a:t> только в том случае, если </a:t>
            </a:r>
            <a:r>
              <a:rPr lang="en-US" altLang="ru-RU" sz="2000" baseline="0">
                <a:latin typeface="Times New Roman" panose="02020603050405020304" pitchFamily="18" charset="0"/>
              </a:rPr>
              <a:t>t</a:t>
            </a:r>
            <a:r>
              <a:rPr lang="ru-RU" altLang="ru-RU" sz="2000" baseline="-25000">
                <a:latin typeface="Times New Roman" panose="02020603050405020304" pitchFamily="18" charset="0"/>
              </a:rPr>
              <a:t>н</a:t>
            </a:r>
            <a:r>
              <a:rPr lang="ru-RU" altLang="ru-RU" sz="2000" baseline="0">
                <a:latin typeface="Times New Roman" panose="02020603050405020304" pitchFamily="18" charset="0"/>
              </a:rPr>
              <a:t> существенна отличается от нуля, например, при </a:t>
            </a:r>
            <a:r>
              <a:rPr lang="en-US" altLang="ru-RU" sz="2000" baseline="0">
                <a:latin typeface="Times New Roman" panose="02020603050405020304" pitchFamily="18" charset="0"/>
              </a:rPr>
              <a:t>t</a:t>
            </a:r>
            <a:r>
              <a:rPr lang="ru-RU" altLang="ru-RU" sz="2000" baseline="-25000">
                <a:latin typeface="Times New Roman" panose="02020603050405020304" pitchFamily="18" charset="0"/>
              </a:rPr>
              <a:t>н</a:t>
            </a:r>
            <a:r>
              <a:rPr lang="ru-RU" altLang="ru-RU" sz="2000" baseline="0">
                <a:latin typeface="Times New Roman" panose="02020603050405020304" pitchFamily="18" charset="0"/>
              </a:rPr>
              <a:t>  ≥(2-3)δ.  В этих случаях допустимо "пренебрегать" значениями характеристик при "отрицательном" времени </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 В частности, при </a:t>
            </a:r>
            <a:r>
              <a:rPr lang="en-US" altLang="ru-RU" sz="2000" baseline="0">
                <a:latin typeface="Times New Roman" panose="02020603050405020304" pitchFamily="18" charset="0"/>
              </a:rPr>
              <a:t>t</a:t>
            </a:r>
            <a:r>
              <a:rPr lang="ru-RU" altLang="ru-RU" sz="2000" baseline="-25000">
                <a:latin typeface="Times New Roman" panose="02020603050405020304" pitchFamily="18" charset="0"/>
              </a:rPr>
              <a:t>н</a:t>
            </a:r>
            <a:r>
              <a:rPr lang="ru-RU" altLang="ru-RU" sz="2000" baseline="0">
                <a:latin typeface="Times New Roman" panose="02020603050405020304" pitchFamily="18" charset="0"/>
              </a:rPr>
              <a:t>  =3δ отбрасываемая доля плотности </a:t>
            </a:r>
            <a:r>
              <a:rPr lang="en-US" altLang="ru-RU" sz="2000" i="1" baseline="0">
                <a:latin typeface="Times New Roman" panose="02020603050405020304" pitchFamily="18" charset="0"/>
              </a:rPr>
              <a:t>f</a:t>
            </a:r>
            <a:r>
              <a:rPr lang="ru-RU" altLang="ru-RU" sz="2000" baseline="0">
                <a:latin typeface="Times New Roman" panose="02020603050405020304" pitchFamily="18" charset="0"/>
              </a:rPr>
              <a:t>(</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 относящаяся </a:t>
            </a:r>
            <a:r>
              <a:rPr lang="ru-RU" altLang="ru-RU" sz="2000" i="1" baseline="0">
                <a:latin typeface="Times New Roman" panose="02020603050405020304" pitchFamily="18" charset="0"/>
              </a:rPr>
              <a:t>к </a:t>
            </a:r>
            <a:r>
              <a:rPr lang="ru-RU" altLang="ru-RU" sz="2000" baseline="0">
                <a:latin typeface="Times New Roman" panose="02020603050405020304" pitchFamily="18" charset="0"/>
              </a:rPr>
              <a:t>отрицательным </a:t>
            </a:r>
            <a:r>
              <a:rPr lang="en-US" altLang="ru-RU" sz="2000" baseline="0">
                <a:latin typeface="Times New Roman" panose="02020603050405020304" pitchFamily="18" charset="0"/>
              </a:rPr>
              <a:t>t </a:t>
            </a:r>
            <a:r>
              <a:rPr lang="ru-RU" altLang="ru-RU" sz="2000" i="1" baseline="0">
                <a:latin typeface="Times New Roman" panose="02020603050405020304" pitchFamily="18" charset="0"/>
              </a:rPr>
              <a:t>, </a:t>
            </a:r>
            <a:r>
              <a:rPr lang="ru-RU" altLang="ru-RU" sz="2000" baseline="0">
                <a:latin typeface="Times New Roman" panose="02020603050405020304" pitchFamily="18" charset="0"/>
              </a:rPr>
              <a:t>составляет ~0,15%; при </a:t>
            </a:r>
            <a:r>
              <a:rPr lang="en-US" altLang="ru-RU" sz="2000" baseline="0">
                <a:latin typeface="Times New Roman" panose="02020603050405020304" pitchFamily="18" charset="0"/>
              </a:rPr>
              <a:t>t</a:t>
            </a:r>
            <a:r>
              <a:rPr lang="ru-RU" altLang="ru-RU" sz="2000" baseline="-25000">
                <a:latin typeface="Times New Roman" panose="02020603050405020304" pitchFamily="18" charset="0"/>
              </a:rPr>
              <a:t>н</a:t>
            </a:r>
            <a:r>
              <a:rPr lang="ru-RU" altLang="ru-RU" sz="2000" baseline="0">
                <a:latin typeface="Times New Roman" panose="02020603050405020304" pitchFamily="18" charset="0"/>
              </a:rPr>
              <a:t>  =2δ доля не учитываемой плотности</a:t>
            </a:r>
            <a:r>
              <a:rPr lang="ru-RU" altLang="ru-RU" sz="2000" i="1" baseline="0">
                <a:latin typeface="Times New Roman" panose="02020603050405020304" pitchFamily="18" charset="0"/>
              </a:rPr>
              <a:t> </a:t>
            </a:r>
            <a:r>
              <a:rPr lang="en-US" altLang="ru-RU" sz="2000" i="1" baseline="0">
                <a:latin typeface="Times New Roman" panose="02020603050405020304" pitchFamily="18" charset="0"/>
              </a:rPr>
              <a:t>f</a:t>
            </a:r>
            <a:r>
              <a:rPr lang="ru-RU" altLang="ru-RU" sz="2000" baseline="0">
                <a:latin typeface="Times New Roman" panose="02020603050405020304" pitchFamily="18" charset="0"/>
              </a:rPr>
              <a:t>(</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 не превышает 2,5%. Такие погрешности при аппроксимации экспериментальных наработок на отказ вполне допустимы.</a:t>
            </a:r>
          </a:p>
        </p:txBody>
      </p:sp>
      <p:sp>
        <p:nvSpPr>
          <p:cNvPr id="61445" name="Rectangle 7"/>
          <p:cNvSpPr>
            <a:spLocks noChangeArrowheads="1"/>
          </p:cNvSpPr>
          <p:nvPr/>
        </p:nvSpPr>
        <p:spPr bwMode="auto">
          <a:xfrm>
            <a:off x="0" y="5761038"/>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Нормальное распределение целесообразно применять </a:t>
            </a:r>
            <a:br>
              <a:rPr lang="ru-RU" altLang="ru-RU" sz="2000" baseline="0">
                <a:latin typeface="Times New Roman" panose="02020603050405020304" pitchFamily="18" charset="0"/>
              </a:rPr>
            </a:br>
            <a:r>
              <a:rPr lang="ru-RU" altLang="ru-RU" sz="2000" baseline="0">
                <a:latin typeface="Times New Roman" panose="02020603050405020304" pitchFamily="18" charset="0"/>
              </a:rPr>
              <a:t>для описания постепенных отказов, возникающих на периоде физического износа элементов.</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68313" y="0"/>
            <a:ext cx="8229600" cy="274638"/>
          </a:xfrm>
        </p:spPr>
        <p:txBody>
          <a:bodyPr/>
          <a:lstStyle/>
          <a:p>
            <a:pPr eaLnBrk="1" hangingPunct="1"/>
            <a:r>
              <a:rPr lang="ru-RU" altLang="ru-RU" sz="1800" smtClean="0">
                <a:latin typeface="Times New Roman" panose="02020603050405020304" pitchFamily="18" charset="0"/>
              </a:rPr>
              <a:t>Усеченное нормальное распределение</a:t>
            </a:r>
          </a:p>
        </p:txBody>
      </p:sp>
      <p:sp>
        <p:nvSpPr>
          <p:cNvPr id="62467" name="Rectangle 3"/>
          <p:cNvSpPr>
            <a:spLocks noGrp="1" noChangeArrowheads="1"/>
          </p:cNvSpPr>
          <p:nvPr>
            <p:ph type="body" idx="1"/>
          </p:nvPr>
        </p:nvSpPr>
        <p:spPr>
          <a:xfrm>
            <a:off x="0" y="476250"/>
            <a:ext cx="9144000" cy="6381750"/>
          </a:xfrm>
        </p:spPr>
        <p:txBody>
          <a:bodyPr/>
          <a:lstStyle/>
          <a:p>
            <a:pPr algn="just" eaLnBrk="1" hangingPunct="1">
              <a:buFontTx/>
              <a:buNone/>
            </a:pPr>
            <a:r>
              <a:rPr lang="ru-RU" altLang="ru-RU" sz="2000" smtClean="0">
                <a:latin typeface="Times New Roman" panose="02020603050405020304" pitchFamily="18" charset="0"/>
              </a:rPr>
              <a:t>Усеченное нормальное распределение получается из нормального при ограни- чении интервала изменения случайной величины на промежуток [0, + оо).</a:t>
            </a:r>
            <a:r>
              <a:rPr lang="ru-RU" altLang="ru-RU" sz="1800" smtClean="0">
                <a:latin typeface="Times New Roman" panose="02020603050405020304" pitchFamily="18" charset="0"/>
              </a:rPr>
              <a:t> </a:t>
            </a:r>
          </a:p>
        </p:txBody>
      </p:sp>
      <p:sp>
        <p:nvSpPr>
          <p:cNvPr id="62468" name="Rectangle 4"/>
          <p:cNvSpPr>
            <a:spLocks noChangeArrowheads="1"/>
          </p:cNvSpPr>
          <p:nvPr/>
        </p:nvSpPr>
        <p:spPr bwMode="auto">
          <a:xfrm>
            <a:off x="179388" y="1341438"/>
            <a:ext cx="8964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Усеченное нормальное распределение получают из обычного нормального закона в тех случаях, когда средняя наработка до отказа </a:t>
            </a:r>
            <a:r>
              <a:rPr lang="en-US" altLang="ru-RU" sz="2000" baseline="0">
                <a:latin typeface="Times New Roman" panose="02020603050405020304" pitchFamily="18" charset="0"/>
              </a:rPr>
              <a:t>t </a:t>
            </a:r>
            <a:r>
              <a:rPr lang="ru-RU" altLang="ru-RU" sz="2000" baseline="0">
                <a:latin typeface="Times New Roman" panose="02020603050405020304" pitchFamily="18" charset="0"/>
              </a:rPr>
              <a:t>н  мала относительно среднего квадратического отклонения δ</a:t>
            </a:r>
            <a:r>
              <a:rPr lang="ru-RU" altLang="ru-RU" sz="2000" i="1" baseline="0">
                <a:latin typeface="Times New Roman" panose="02020603050405020304" pitchFamily="18" charset="0"/>
              </a:rPr>
              <a:t>, </a:t>
            </a:r>
            <a:r>
              <a:rPr lang="ru-RU" altLang="ru-RU" sz="2000" baseline="0">
                <a:latin typeface="Times New Roman" panose="02020603050405020304" pitchFamily="18" charset="0"/>
              </a:rPr>
              <a:t>т.е. </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н &lt; 2 δ. В этом случае "неучет" плотности вероятности </a:t>
            </a:r>
            <a:r>
              <a:rPr lang="en-US" altLang="ru-RU" sz="2000" i="1" baseline="0">
                <a:latin typeface="Times New Roman" panose="02020603050405020304" pitchFamily="18" charset="0"/>
              </a:rPr>
              <a:t>f</a:t>
            </a:r>
            <a:r>
              <a:rPr lang="ru-RU" altLang="ru-RU" sz="2000" baseline="0">
                <a:latin typeface="Times New Roman" panose="02020603050405020304" pitchFamily="18" charset="0"/>
              </a:rPr>
              <a:t>(</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  при "отрицательном" времени дает значительную погрешность.	</a:t>
            </a:r>
          </a:p>
        </p:txBody>
      </p:sp>
      <p:pic>
        <p:nvPicPr>
          <p:cNvPr id="624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716338"/>
            <a:ext cx="43195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ChangeArrowheads="1"/>
          </p:cNvSpPr>
          <p:nvPr/>
        </p:nvSpPr>
        <p:spPr bwMode="auto">
          <a:xfrm>
            <a:off x="250825" y="2967038"/>
            <a:ext cx="8893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Функциональные характеристики усеченного нормального распределения имеют вид </a:t>
            </a:r>
          </a:p>
        </p:txBody>
      </p:sp>
      <p:pic>
        <p:nvPicPr>
          <p:cNvPr id="624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860800"/>
            <a:ext cx="410368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868863"/>
            <a:ext cx="475297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Rectangle 10"/>
          <p:cNvSpPr>
            <a:spLocks noChangeArrowheads="1"/>
          </p:cNvSpPr>
          <p:nvPr/>
        </p:nvSpPr>
        <p:spPr bwMode="auto">
          <a:xfrm>
            <a:off x="323850" y="5721350"/>
            <a:ext cx="79930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Для  описания  надежности  серийных  ТСА  усеченное  нормальное распределение применяется редко, ибо для технических средств автоматизации характерно большое отношение </a:t>
            </a:r>
            <a:r>
              <a:rPr lang="en-US" altLang="ru-RU" sz="2000" baseline="0">
                <a:latin typeface="Times New Roman" panose="02020603050405020304" pitchFamily="18" charset="0"/>
              </a:rPr>
              <a:t>t</a:t>
            </a:r>
            <a:r>
              <a:rPr lang="ru-RU" altLang="ru-RU" sz="2000" baseline="-25000">
                <a:latin typeface="Times New Roman" panose="02020603050405020304" pitchFamily="18" charset="0"/>
              </a:rPr>
              <a:t>н</a:t>
            </a:r>
            <a:r>
              <a:rPr lang="ru-RU" altLang="ru-RU" sz="2000" i="1" baseline="0">
                <a:latin typeface="Times New Roman" panose="02020603050405020304" pitchFamily="18" charset="0"/>
              </a:rPr>
              <a:t> к </a:t>
            </a:r>
            <a:r>
              <a:rPr lang="ru-RU" altLang="ru-RU" sz="2000" baseline="0">
                <a:latin typeface="Times New Roman" panose="02020603050405020304" pitchFamily="18" charset="0"/>
              </a:rPr>
              <a:t>δ;</a:t>
            </a:r>
            <a:r>
              <a:rPr lang="ru-RU" altLang="ru-RU" baseline="0"/>
              <a:t> </a:t>
            </a:r>
            <a:r>
              <a:rPr lang="en-US" altLang="ru-RU" baseline="0"/>
              <a:t>t</a:t>
            </a:r>
            <a:r>
              <a:rPr lang="ru-RU" altLang="ru-RU" baseline="-25000"/>
              <a:t>н</a:t>
            </a:r>
            <a:r>
              <a:rPr lang="ru-RU" altLang="ru-RU" baseline="0"/>
              <a:t>  ≥(2-3)δ.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130175"/>
          </a:xfrm>
        </p:spPr>
        <p:txBody>
          <a:bodyPr/>
          <a:lstStyle/>
          <a:p>
            <a:pPr eaLnBrk="1" hangingPunct="1"/>
            <a:r>
              <a:rPr lang="ru-RU" altLang="ru-RU" sz="2000" smtClean="0">
                <a:latin typeface="Times New Roman" panose="02020603050405020304" pitchFamily="18" charset="0"/>
              </a:rPr>
              <a:t>Термины и определения</a:t>
            </a:r>
          </a:p>
        </p:txBody>
      </p:sp>
      <p:sp>
        <p:nvSpPr>
          <p:cNvPr id="8195" name="Rectangle 3"/>
          <p:cNvSpPr>
            <a:spLocks noGrp="1" noChangeArrowheads="1"/>
          </p:cNvSpPr>
          <p:nvPr>
            <p:ph type="body" idx="1"/>
          </p:nvPr>
        </p:nvSpPr>
        <p:spPr>
          <a:xfrm>
            <a:off x="250825" y="2133600"/>
            <a:ext cx="8229600" cy="4724400"/>
          </a:xfrm>
        </p:spPr>
        <p:txBody>
          <a:bodyPr/>
          <a:lstStyle/>
          <a:p>
            <a:pPr algn="ctr" eaLnBrk="1" hangingPunct="1">
              <a:buFontTx/>
              <a:buNone/>
            </a:pPr>
            <a:r>
              <a:rPr lang="ru-RU" altLang="ru-RU" sz="1600" smtClean="0">
                <a:latin typeface="Times New Roman" panose="02020603050405020304" pitchFamily="18" charset="0"/>
              </a:rPr>
              <a:t>Автоматическая система регулирования</a:t>
            </a:r>
            <a:r>
              <a:rPr lang="ru-RU" altLang="ru-RU" sz="1800" smtClean="0">
                <a:latin typeface="Times New Roman" panose="02020603050405020304" pitchFamily="18" charset="0"/>
              </a:rPr>
              <a:t/>
            </a:r>
            <a:br>
              <a:rPr lang="ru-RU" altLang="ru-RU" sz="1800" smtClean="0">
                <a:latin typeface="Times New Roman" panose="02020603050405020304" pitchFamily="18" charset="0"/>
              </a:rPr>
            </a:br>
            <a:endParaRPr lang="ru-RU" altLang="ru-RU" sz="1800" smtClean="0">
              <a:latin typeface="Times New Roman" panose="02020603050405020304" pitchFamily="18" charset="0"/>
            </a:endParaRPr>
          </a:p>
          <a:p>
            <a:pPr algn="just" eaLnBrk="1" hangingPunct="1">
              <a:buFontTx/>
              <a:buNone/>
            </a:pPr>
            <a:r>
              <a:rPr lang="ru-RU" altLang="ru-RU" sz="1400" smtClean="0">
                <a:latin typeface="Times New Roman" panose="02020603050405020304" pitchFamily="18" charset="0"/>
              </a:rPr>
              <a:t>	Д - датчик; Р - регулятор; ИМ - исполнительный механизм; РО  -  регулирующий  орган;   ЛС1  ЛС2  -  линии  связи; ТОУ - технологический объект управления.</a:t>
            </a:r>
          </a:p>
          <a:p>
            <a:pPr algn="just" eaLnBrk="1" hangingPunct="1"/>
            <a:endParaRPr lang="ru-RU" altLang="ru-RU" sz="1400" smtClean="0">
              <a:latin typeface="Times New Roman" panose="02020603050405020304" pitchFamily="18" charset="0"/>
            </a:endParaRPr>
          </a:p>
          <a:p>
            <a:pPr algn="just" eaLnBrk="1" hangingPunct="1"/>
            <a:endParaRPr lang="ru-RU" altLang="ru-RU" sz="1400" smtClean="0">
              <a:latin typeface="Times New Roman" panose="02020603050405020304" pitchFamily="18" charset="0"/>
            </a:endParaRPr>
          </a:p>
          <a:p>
            <a:pPr algn="just" eaLnBrk="1" hangingPunct="1"/>
            <a:endParaRPr lang="ru-RU" altLang="ru-RU" sz="1400" smtClean="0">
              <a:latin typeface="Times New Roman" panose="02020603050405020304" pitchFamily="18" charset="0"/>
            </a:endParaRPr>
          </a:p>
          <a:p>
            <a:pPr algn="just" eaLnBrk="1" hangingPunct="1"/>
            <a:endParaRPr lang="ru-RU" altLang="ru-RU" sz="1400" smtClean="0">
              <a:latin typeface="Times New Roman" panose="02020603050405020304" pitchFamily="18" charset="0"/>
            </a:endParaRPr>
          </a:p>
          <a:p>
            <a:pPr algn="just" eaLnBrk="1" hangingPunct="1"/>
            <a:endParaRPr lang="ru-RU" altLang="ru-RU" sz="1400" smtClean="0">
              <a:latin typeface="Times New Roman" panose="02020603050405020304" pitchFamily="18" charset="0"/>
            </a:endParaRPr>
          </a:p>
          <a:p>
            <a:pPr algn="just" eaLnBrk="1" hangingPunct="1"/>
            <a:endParaRPr lang="ru-RU" altLang="ru-RU" sz="1400" smtClean="0">
              <a:latin typeface="Times New Roman" panose="02020603050405020304" pitchFamily="18" charset="0"/>
            </a:endParaRPr>
          </a:p>
          <a:p>
            <a:pPr algn="just" eaLnBrk="1" hangingPunct="1"/>
            <a:endParaRPr lang="ru-RU" altLang="ru-RU" sz="1400" smtClean="0">
              <a:latin typeface="Times New Roman" panose="02020603050405020304" pitchFamily="18" charset="0"/>
            </a:endParaRPr>
          </a:p>
          <a:p>
            <a:pPr algn="just" eaLnBrk="1" hangingPunct="1"/>
            <a:endParaRPr lang="ru-RU" altLang="ru-RU" sz="1400" smtClean="0">
              <a:latin typeface="Times New Roman" panose="02020603050405020304" pitchFamily="18" charset="0"/>
            </a:endParaRPr>
          </a:p>
          <a:p>
            <a:pPr algn="ctr" eaLnBrk="1" hangingPunct="1">
              <a:buFontTx/>
              <a:buNone/>
            </a:pPr>
            <a:endParaRPr lang="ru-RU" altLang="ru-RU" sz="1400" smtClean="0">
              <a:latin typeface="Times New Roman" panose="02020603050405020304" pitchFamily="18" charset="0"/>
            </a:endParaRPr>
          </a:p>
          <a:p>
            <a:pPr algn="ctr" eaLnBrk="1" hangingPunct="1">
              <a:buFontTx/>
              <a:buNone/>
            </a:pPr>
            <a:endParaRPr lang="ru-RU" altLang="ru-RU" sz="1400" smtClean="0">
              <a:latin typeface="Times New Roman" panose="02020603050405020304" pitchFamily="18" charset="0"/>
            </a:endParaRPr>
          </a:p>
          <a:p>
            <a:pPr algn="ctr" eaLnBrk="1" hangingPunct="1">
              <a:buFontTx/>
              <a:buNone/>
            </a:pPr>
            <a:r>
              <a:rPr lang="ru-RU" altLang="ru-RU" sz="1400" smtClean="0">
                <a:latin typeface="Times New Roman" panose="02020603050405020304" pitchFamily="18" charset="0"/>
              </a:rPr>
              <a:t>Множества </a:t>
            </a:r>
            <a:r>
              <a:rPr lang="en-US" altLang="ru-RU" sz="1400" i="1" smtClean="0">
                <a:latin typeface="Times New Roman" panose="02020603050405020304" pitchFamily="18" charset="0"/>
              </a:rPr>
              <a:t>X </a:t>
            </a:r>
            <a:r>
              <a:rPr lang="ru-RU" altLang="ru-RU" sz="1400" smtClean="0">
                <a:latin typeface="Times New Roman" panose="02020603050405020304" pitchFamily="18" charset="0"/>
              </a:rPr>
              <a:t>и </a:t>
            </a:r>
            <a:r>
              <a:rPr lang="en-US" altLang="ru-RU" sz="1400" i="1" smtClean="0">
                <a:latin typeface="Times New Roman" panose="02020603050405020304" pitchFamily="18" charset="0"/>
              </a:rPr>
              <a:t>Y </a:t>
            </a:r>
            <a:r>
              <a:rPr lang="ru-RU" altLang="ru-RU" sz="1400" smtClean="0">
                <a:latin typeface="Times New Roman" panose="02020603050405020304" pitchFamily="18" charset="0"/>
              </a:rPr>
              <a:t>для АСР </a:t>
            </a:r>
          </a:p>
          <a:p>
            <a:pPr eaLnBrk="1" hangingPunct="1">
              <a:buFontTx/>
              <a:buNone/>
            </a:pPr>
            <a:endParaRPr lang="ru-RU" altLang="ru-RU" sz="1400" smtClean="0">
              <a:latin typeface="Times New Roman" panose="02020603050405020304" pitchFamily="18" charset="0"/>
            </a:endParaRPr>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765175"/>
            <a:ext cx="40322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429000"/>
            <a:ext cx="54006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8229600" cy="333375"/>
          </a:xfrm>
        </p:spPr>
        <p:txBody>
          <a:bodyPr/>
          <a:lstStyle/>
          <a:p>
            <a:pPr eaLnBrk="1" hangingPunct="1"/>
            <a:r>
              <a:rPr lang="ru-RU" altLang="ru-RU" sz="1800" smtClean="0">
                <a:latin typeface="Times New Roman" panose="02020603050405020304" pitchFamily="18" charset="0"/>
              </a:rPr>
              <a:t>Суперпозиции экспоненциальных распределений</a:t>
            </a:r>
          </a:p>
        </p:txBody>
      </p:sp>
      <p:sp>
        <p:nvSpPr>
          <p:cNvPr id="63491" name="Rectangle 3"/>
          <p:cNvSpPr>
            <a:spLocks noGrp="1" noChangeArrowheads="1"/>
          </p:cNvSpPr>
          <p:nvPr>
            <p:ph type="body" idx="1"/>
          </p:nvPr>
        </p:nvSpPr>
        <p:spPr>
          <a:xfrm>
            <a:off x="0" y="549275"/>
            <a:ext cx="9144000" cy="6308725"/>
          </a:xfrm>
        </p:spPr>
        <p:txBody>
          <a:bodyPr/>
          <a:lstStyle/>
          <a:p>
            <a:pPr algn="just" eaLnBrk="1" hangingPunct="1">
              <a:buFontTx/>
              <a:buNone/>
            </a:pPr>
            <a:r>
              <a:rPr lang="ru-RU" altLang="ru-RU" sz="2000" smtClean="0">
                <a:latin typeface="Times New Roman" panose="02020603050405020304" pitchFamily="18" charset="0"/>
              </a:rPr>
              <a:t>	Для приближения статистических распределений сложного вида известными ("хорошими") теоретическими распределениями применяют суперпозиции экспоненциальных законов</a:t>
            </a:r>
          </a:p>
          <a:p>
            <a:pPr algn="just" eaLnBrk="1" hangingPunct="1">
              <a:buFontTx/>
              <a:buNone/>
            </a:pPr>
            <a:endParaRPr lang="ru-RU" altLang="ru-RU" sz="2000" smtClean="0">
              <a:latin typeface="Times New Roman" panose="02020603050405020304" pitchFamily="18" charset="0"/>
            </a:endParaRPr>
          </a:p>
          <a:p>
            <a:pPr algn="just" eaLnBrk="1" hangingPunct="1">
              <a:buFontTx/>
              <a:buNone/>
            </a:pPr>
            <a:endParaRPr lang="ru-RU" altLang="ru-RU" sz="2000" smtClean="0">
              <a:latin typeface="Times New Roman" panose="02020603050405020304" pitchFamily="18" charset="0"/>
            </a:endParaRPr>
          </a:p>
          <a:p>
            <a:pPr algn="just" eaLnBrk="1" hangingPunct="1">
              <a:buFontTx/>
              <a:buNone/>
            </a:pPr>
            <a:r>
              <a:rPr lang="ru-RU" altLang="ru-RU" sz="2000" smtClean="0">
                <a:latin typeface="Times New Roman" panose="02020603050405020304" pitchFamily="18" charset="0"/>
              </a:rPr>
              <a:t>	где  ………………………………….            с</a:t>
            </a:r>
            <a:r>
              <a:rPr lang="ru-RU" altLang="ru-RU" sz="2000" baseline="-25000" smtClean="0">
                <a:latin typeface="Times New Roman" panose="02020603050405020304" pitchFamily="18" charset="0"/>
              </a:rPr>
              <a:t>1 </a:t>
            </a:r>
            <a:r>
              <a:rPr lang="ru-RU" altLang="ru-RU" sz="2000" smtClean="0">
                <a:latin typeface="Times New Roman" panose="02020603050405020304" pitchFamily="18" charset="0"/>
              </a:rPr>
              <a:t>,с</a:t>
            </a:r>
            <a:r>
              <a:rPr lang="ru-RU" altLang="ru-RU" sz="2000" baseline="-25000" smtClean="0">
                <a:latin typeface="Times New Roman" panose="02020603050405020304" pitchFamily="18" charset="0"/>
              </a:rPr>
              <a:t>2  </a:t>
            </a:r>
            <a:r>
              <a:rPr lang="ru-RU" altLang="ru-RU" sz="2000" smtClean="0">
                <a:latin typeface="Times New Roman" panose="02020603050405020304" pitchFamily="18" charset="0"/>
              </a:rPr>
              <a:t>- весовые множители, с</a:t>
            </a:r>
            <a:r>
              <a:rPr lang="ru-RU" altLang="ru-RU" sz="2000" baseline="-25000" smtClean="0">
                <a:latin typeface="Times New Roman" panose="02020603050405020304" pitchFamily="18" charset="0"/>
              </a:rPr>
              <a:t>1 </a:t>
            </a:r>
            <a:r>
              <a:rPr lang="ru-RU" altLang="ru-RU" sz="2000" smtClean="0">
                <a:latin typeface="Times New Roman" panose="02020603050405020304" pitchFamily="18" charset="0"/>
              </a:rPr>
              <a:t>+с</a:t>
            </a:r>
            <a:r>
              <a:rPr lang="ru-RU" altLang="ru-RU" sz="2000" baseline="-25000" smtClean="0">
                <a:latin typeface="Times New Roman" panose="02020603050405020304" pitchFamily="18" charset="0"/>
              </a:rPr>
              <a:t>2 </a:t>
            </a:r>
            <a:r>
              <a:rPr lang="ru-RU" altLang="ru-RU" sz="2000" smtClean="0">
                <a:latin typeface="Times New Roman" panose="02020603050405020304" pitchFamily="18" charset="0"/>
              </a:rPr>
              <a:t>=1,</a:t>
            </a:r>
          </a:p>
          <a:p>
            <a:pPr algn="just" eaLnBrk="1" hangingPunct="1">
              <a:buFontTx/>
              <a:buNone/>
            </a:pPr>
            <a:r>
              <a:rPr lang="ru-RU" altLang="ru-RU" sz="2000" smtClean="0">
                <a:latin typeface="Times New Roman" panose="02020603050405020304" pitchFamily="18" charset="0"/>
              </a:rPr>
              <a:t>     величина с</a:t>
            </a:r>
            <a:r>
              <a:rPr lang="ru-RU" altLang="ru-RU" sz="2000" baseline="-25000" smtClean="0">
                <a:latin typeface="Times New Roman" panose="02020603050405020304" pitchFamily="18" charset="0"/>
              </a:rPr>
              <a:t>1 </a:t>
            </a:r>
            <a:r>
              <a:rPr lang="ru-RU" altLang="ru-RU" sz="2000" smtClean="0">
                <a:latin typeface="Times New Roman" panose="02020603050405020304" pitchFamily="18" charset="0"/>
              </a:rPr>
              <a:t>подбирается наряду с интенсивностями </a:t>
            </a:r>
            <a:r>
              <a:rPr lang="el-GR" altLang="ru-RU" sz="2000" smtClean="0">
                <a:latin typeface="Times New Roman" panose="02020603050405020304" pitchFamily="18" charset="0"/>
                <a:cs typeface="Times New Roman" panose="02020603050405020304" pitchFamily="18" charset="0"/>
              </a:rPr>
              <a:t>λ</a:t>
            </a:r>
            <a:r>
              <a:rPr lang="ru-RU" altLang="ru-RU" sz="2000" baseline="-20000" smtClean="0">
                <a:latin typeface="Times New Roman" panose="02020603050405020304" pitchFamily="18" charset="0"/>
                <a:cs typeface="Times New Roman" panose="02020603050405020304" pitchFamily="18" charset="0"/>
              </a:rPr>
              <a:t>1 </a:t>
            </a:r>
            <a:r>
              <a:rPr lang="el-GR" altLang="ru-RU" sz="2000" smtClean="0">
                <a:latin typeface="Times New Roman" panose="02020603050405020304" pitchFamily="18" charset="0"/>
                <a:cs typeface="Times New Roman" panose="02020603050405020304" pitchFamily="18" charset="0"/>
              </a:rPr>
              <a:t>λ</a:t>
            </a:r>
            <a:r>
              <a:rPr lang="ru-RU" altLang="ru-RU" sz="2000" baseline="-20000" smtClean="0">
                <a:latin typeface="Times New Roman" panose="02020603050405020304" pitchFamily="18" charset="0"/>
                <a:cs typeface="Times New Roman" panose="02020603050405020304" pitchFamily="18" charset="0"/>
              </a:rPr>
              <a:t>2 </a:t>
            </a:r>
            <a:r>
              <a:rPr lang="ru-RU" altLang="ru-RU" sz="2000" smtClean="0">
                <a:latin typeface="Times New Roman" panose="02020603050405020304" pitchFamily="18" charset="0"/>
                <a:cs typeface="Times New Roman" panose="02020603050405020304" pitchFamily="18" charset="0"/>
              </a:rPr>
              <a:t> из условий близости статистической плотности </a:t>
            </a:r>
            <a:r>
              <a:rPr lang="en-US" altLang="ru-RU" sz="2000" i="1" smtClean="0">
                <a:latin typeface="Times New Roman" panose="02020603050405020304" pitchFamily="18" charset="0"/>
                <a:cs typeface="Times New Roman" panose="02020603050405020304" pitchFamily="18" charset="0"/>
              </a:rPr>
              <a:t>f</a:t>
            </a:r>
            <a:r>
              <a:rPr lang="en-US" altLang="ru-RU" sz="2000" smtClean="0">
                <a:latin typeface="Times New Roman" panose="02020603050405020304" pitchFamily="18" charset="0"/>
                <a:cs typeface="Times New Roman" panose="02020603050405020304" pitchFamily="18" charset="0"/>
              </a:rPr>
              <a:t>(t)</a:t>
            </a:r>
            <a:r>
              <a:rPr lang="ru-RU" altLang="ru-RU" sz="2000" baseline="-20000" smtClean="0">
                <a:latin typeface="Times New Roman" panose="02020603050405020304" pitchFamily="18" charset="0"/>
                <a:cs typeface="Times New Roman" panose="02020603050405020304" pitchFamily="18" charset="0"/>
              </a:rPr>
              <a:t>  </a:t>
            </a:r>
            <a:r>
              <a:rPr lang="ru-RU" altLang="ru-RU" sz="2000" smtClean="0">
                <a:latin typeface="Times New Roman" panose="02020603050405020304" pitchFamily="18" charset="0"/>
                <a:cs typeface="Times New Roman" panose="02020603050405020304" pitchFamily="18" charset="0"/>
              </a:rPr>
              <a:t>и нового закона </a:t>
            </a:r>
            <a:r>
              <a:rPr lang="en-US" altLang="ru-RU" sz="2000" i="1" smtClean="0">
                <a:latin typeface="Times New Roman" panose="02020603050405020304" pitchFamily="18" charset="0"/>
                <a:cs typeface="Times New Roman" panose="02020603050405020304" pitchFamily="18" charset="0"/>
              </a:rPr>
              <a:t>f</a:t>
            </a:r>
            <a:r>
              <a:rPr lang="ru-RU" altLang="ru-RU" sz="2000" i="1" baseline="-20000" smtClean="0">
                <a:latin typeface="Times New Roman" panose="02020603050405020304" pitchFamily="18" charset="0"/>
                <a:cs typeface="Times New Roman" panose="02020603050405020304" pitchFamily="18" charset="0"/>
              </a:rPr>
              <a:t>с</a:t>
            </a:r>
            <a:r>
              <a:rPr lang="en-US" altLang="ru-RU" sz="2000" smtClean="0">
                <a:latin typeface="Times New Roman" panose="02020603050405020304" pitchFamily="18" charset="0"/>
                <a:cs typeface="Times New Roman" panose="02020603050405020304" pitchFamily="18" charset="0"/>
              </a:rPr>
              <a:t>(t)</a:t>
            </a:r>
            <a:r>
              <a:rPr lang="ru-RU" altLang="ru-RU" sz="2000" smtClean="0">
                <a:latin typeface="Times New Roman" panose="02020603050405020304" pitchFamily="18" charset="0"/>
                <a:cs typeface="Times New Roman" panose="02020603050405020304" pitchFamily="18" charset="0"/>
              </a:rPr>
              <a:t>. Для подобной суперпозиции</a:t>
            </a:r>
            <a:r>
              <a:rPr lang="ru-RU" altLang="ru-RU" sz="2000" baseline="-20000" smtClean="0">
                <a:latin typeface="Times New Roman" panose="02020603050405020304" pitchFamily="18" charset="0"/>
                <a:cs typeface="Times New Roman" panose="02020603050405020304" pitchFamily="18" charset="0"/>
              </a:rPr>
              <a:t> </a:t>
            </a:r>
            <a:r>
              <a:rPr lang="ru-RU" altLang="ru-RU" sz="2000" smtClean="0">
                <a:latin typeface="Times New Roman" panose="02020603050405020304" pitchFamily="18" charset="0"/>
                <a:cs typeface="Times New Roman" panose="02020603050405020304" pitchFamily="18" charset="0"/>
              </a:rPr>
              <a:t>имеем</a:t>
            </a:r>
            <a:endParaRPr lang="el-GR" altLang="ru-RU" sz="2000" smtClean="0">
              <a:latin typeface="Times New Roman" panose="02020603050405020304" pitchFamily="18" charset="0"/>
              <a:cs typeface="Times New Roman" panose="02020603050405020304" pitchFamily="18" charset="0"/>
            </a:endParaRPr>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1484313"/>
            <a:ext cx="34559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133600"/>
            <a:ext cx="1871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2133600"/>
            <a:ext cx="1943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716338"/>
            <a:ext cx="23764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3716338"/>
            <a:ext cx="27352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4437063"/>
            <a:ext cx="2519362"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789363"/>
            <a:ext cx="2089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9" name="Rectangle 12"/>
          <p:cNvSpPr>
            <a:spLocks noChangeArrowheads="1"/>
          </p:cNvSpPr>
          <p:nvPr/>
        </p:nvSpPr>
        <p:spPr bwMode="auto">
          <a:xfrm>
            <a:off x="0" y="2952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sp>
        <p:nvSpPr>
          <p:cNvPr id="63500" name="Rectangle 13"/>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sp>
        <p:nvSpPr>
          <p:cNvPr id="63501" name="Rectangle 14"/>
          <p:cNvSpPr>
            <a:spLocks noChangeArrowheads="1"/>
          </p:cNvSpPr>
          <p:nvPr/>
        </p:nvSpPr>
        <p:spPr bwMode="auto">
          <a:xfrm>
            <a:off x="0" y="3371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sp>
        <p:nvSpPr>
          <p:cNvPr id="63502" name="Rectangle 15"/>
          <p:cNvSpPr>
            <a:spLocks noChangeArrowheads="1"/>
          </p:cNvSpPr>
          <p:nvPr/>
        </p:nvSpPr>
        <p:spPr bwMode="auto">
          <a:xfrm>
            <a:off x="0" y="3714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sp>
        <p:nvSpPr>
          <p:cNvPr id="63503" name="Rectangle 17"/>
          <p:cNvSpPr>
            <a:spLocks noChangeArrowheads="1"/>
          </p:cNvSpPr>
          <p:nvPr/>
        </p:nvSpPr>
        <p:spPr bwMode="auto">
          <a:xfrm>
            <a:off x="250825" y="5168900"/>
            <a:ext cx="3608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baseline="0">
                <a:solidFill>
                  <a:srgbClr val="000000"/>
                </a:solidFill>
                <a:latin typeface="Times New Roman" panose="02020603050405020304" pitchFamily="18" charset="0"/>
                <a:cs typeface="Times New Roman" panose="02020603050405020304" pitchFamily="18" charset="0"/>
              </a:rPr>
              <a:t>Средняя наработка до отказа</a:t>
            </a:r>
            <a:r>
              <a:rPr lang="ru-RU" altLang="ru-RU" baseline="0">
                <a:solidFill>
                  <a:srgbClr val="000000"/>
                </a:solidFill>
                <a:latin typeface="Times New Roman" panose="02020603050405020304" pitchFamily="18" charset="0"/>
              </a:rPr>
              <a:t> равна</a:t>
            </a:r>
            <a:endParaRPr lang="ru-RU" altLang="ru-RU" baseline="0">
              <a:latin typeface="Times New Roman" panose="02020603050405020304" pitchFamily="18" charset="0"/>
            </a:endParaRPr>
          </a:p>
        </p:txBody>
      </p:sp>
      <p:pic>
        <p:nvPicPr>
          <p:cNvPr id="63504"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175" y="5013325"/>
            <a:ext cx="13684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188913"/>
          </a:xfrm>
        </p:spPr>
        <p:txBody>
          <a:bodyPr/>
          <a:lstStyle/>
          <a:p>
            <a:pPr eaLnBrk="1" hangingPunct="1"/>
            <a:r>
              <a:rPr lang="ru-RU" altLang="ru-RU" sz="1600" smtClean="0">
                <a:latin typeface="Times New Roman" panose="02020603050405020304" pitchFamily="18" charset="0"/>
              </a:rPr>
              <a:t>Суперпозиции экспоненциальных распределений</a:t>
            </a:r>
          </a:p>
        </p:txBody>
      </p:sp>
      <p:sp>
        <p:nvSpPr>
          <p:cNvPr id="64515" name="Rectangle 4"/>
          <p:cNvSpPr>
            <a:spLocks noGrp="1" noChangeArrowheads="1"/>
          </p:cNvSpPr>
          <p:nvPr>
            <p:ph type="body" idx="1"/>
          </p:nvPr>
        </p:nvSpPr>
        <p:spPr>
          <a:xfrm>
            <a:off x="0" y="404813"/>
            <a:ext cx="9144000" cy="6453187"/>
          </a:xfrm>
          <a:noFill/>
        </p:spPr>
        <p:txBody>
          <a:bodyPr/>
          <a:lstStyle/>
          <a:p>
            <a:pPr algn="just" eaLnBrk="1" hangingPunct="1">
              <a:spcBef>
                <a:spcPct val="0"/>
              </a:spcBef>
              <a:buFontTx/>
              <a:buNone/>
            </a:pPr>
            <a:r>
              <a:rPr lang="ru-RU" altLang="ru-RU" smtClean="0"/>
              <a:t>	</a:t>
            </a:r>
            <a:r>
              <a:rPr lang="ru-RU" altLang="ru-RU" sz="2400" smtClean="0">
                <a:latin typeface="Times New Roman" panose="02020603050405020304" pitchFamily="18" charset="0"/>
              </a:rPr>
              <a:t>Вариацией параметров </a:t>
            </a:r>
            <a:r>
              <a:rPr lang="el-GR" altLang="ru-RU" sz="2400" smtClean="0">
                <a:latin typeface="Times New Roman" panose="02020603050405020304" pitchFamily="18" charset="0"/>
              </a:rPr>
              <a:t>λ</a:t>
            </a:r>
            <a:r>
              <a:rPr lang="ru-RU" altLang="ru-RU" sz="2400" baseline="-20000" smtClean="0">
                <a:latin typeface="Times New Roman" panose="02020603050405020304" pitchFamily="18" charset="0"/>
              </a:rPr>
              <a:t>1</a:t>
            </a:r>
            <a:r>
              <a:rPr lang="ru-RU" altLang="ru-RU" sz="2400" smtClean="0">
                <a:latin typeface="Times New Roman" panose="02020603050405020304" pitchFamily="18" charset="0"/>
              </a:rPr>
              <a:t> </a:t>
            </a:r>
            <a:r>
              <a:rPr lang="el-GR" altLang="ru-RU" sz="2400" smtClean="0">
                <a:latin typeface="Times New Roman" panose="02020603050405020304" pitchFamily="18" charset="0"/>
              </a:rPr>
              <a:t>λ</a:t>
            </a:r>
            <a:r>
              <a:rPr lang="ru-RU" altLang="ru-RU" sz="2400" baseline="-20000" smtClean="0">
                <a:latin typeface="Times New Roman" panose="02020603050405020304" pitchFamily="18" charset="0"/>
              </a:rPr>
              <a:t>2</a:t>
            </a:r>
            <a:r>
              <a:rPr lang="ru-RU" altLang="ru-RU" sz="2400" smtClean="0">
                <a:latin typeface="Times New Roman" panose="02020603050405020304" pitchFamily="18" charset="0"/>
              </a:rPr>
              <a:t>, с</a:t>
            </a:r>
            <a:r>
              <a:rPr lang="ru-RU" altLang="ru-RU" sz="2400" baseline="-20000" smtClean="0">
                <a:latin typeface="Times New Roman" panose="02020603050405020304" pitchFamily="18" charset="0"/>
              </a:rPr>
              <a:t>1</a:t>
            </a:r>
            <a:r>
              <a:rPr lang="ru-RU" altLang="ru-RU" sz="2400" smtClean="0">
                <a:latin typeface="Times New Roman" panose="02020603050405020304" pitchFamily="18" charset="0"/>
              </a:rPr>
              <a:t> можно добиться хорошей аппроксимация статистических интенсивностей </a:t>
            </a:r>
            <a:r>
              <a:rPr lang="el-GR" altLang="ru-RU" sz="2400" smtClean="0">
                <a:latin typeface="Times New Roman" panose="02020603050405020304" pitchFamily="18" charset="0"/>
              </a:rPr>
              <a:t>λ</a:t>
            </a:r>
            <a:r>
              <a:rPr lang="ru-RU" altLang="ru-RU" sz="2400" baseline="-25000" smtClean="0">
                <a:latin typeface="Times New Roman" panose="02020603050405020304" pitchFamily="18" charset="0"/>
              </a:rPr>
              <a:t>с</a:t>
            </a:r>
            <a:r>
              <a:rPr lang="ru-RU" altLang="ru-RU" sz="2400" smtClean="0">
                <a:latin typeface="Times New Roman" panose="02020603050405020304" pitchFamily="18" charset="0"/>
              </a:rPr>
              <a:t> на периодах приработки элемента. Если положить </a:t>
            </a:r>
            <a:r>
              <a:rPr lang="el-GR" altLang="ru-RU" sz="2400" smtClean="0">
                <a:latin typeface="Times New Roman" panose="02020603050405020304" pitchFamily="18" charset="0"/>
              </a:rPr>
              <a:t>λ</a:t>
            </a:r>
            <a:r>
              <a:rPr lang="ru-RU" altLang="ru-RU" sz="2400" baseline="-20000" smtClean="0">
                <a:latin typeface="Times New Roman" panose="02020603050405020304" pitchFamily="18" charset="0"/>
              </a:rPr>
              <a:t>2</a:t>
            </a:r>
            <a:r>
              <a:rPr lang="ru-RU" altLang="ru-RU" sz="2400" smtClean="0">
                <a:latin typeface="Times New Roman" panose="02020603050405020304" pitchFamily="18" charset="0"/>
              </a:rPr>
              <a:t> &gt;&gt; </a:t>
            </a:r>
            <a:r>
              <a:rPr lang="el-GR" altLang="ru-RU" sz="2400" smtClean="0">
                <a:latin typeface="Times New Roman" panose="02020603050405020304" pitchFamily="18" charset="0"/>
              </a:rPr>
              <a:t>λ</a:t>
            </a:r>
            <a:r>
              <a:rPr lang="ru-RU" altLang="ru-RU" sz="2400" baseline="-20000" smtClean="0">
                <a:latin typeface="Times New Roman" panose="02020603050405020304" pitchFamily="18" charset="0"/>
              </a:rPr>
              <a:t>1</a:t>
            </a:r>
            <a:r>
              <a:rPr lang="ru-RU" altLang="ru-RU" sz="2400" smtClean="0">
                <a:latin typeface="Times New Roman" panose="02020603050405020304" pitchFamily="18" charset="0"/>
              </a:rPr>
              <a:t>  , то при при больших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   имеем </a:t>
            </a:r>
            <a:r>
              <a:rPr lang="el-GR" altLang="ru-RU" sz="2400" smtClean="0">
                <a:latin typeface="Times New Roman" panose="02020603050405020304" pitchFamily="18" charset="0"/>
              </a:rPr>
              <a:t>λ</a:t>
            </a:r>
            <a:r>
              <a:rPr lang="ru-RU" altLang="ru-RU" sz="2400" baseline="-20000" smtClean="0">
                <a:latin typeface="Times New Roman" panose="02020603050405020304" pitchFamily="18" charset="0"/>
              </a:rPr>
              <a:t>с</a:t>
            </a:r>
            <a:r>
              <a:rPr lang="ru-RU" altLang="ru-RU" sz="2400" smtClean="0">
                <a:latin typeface="Times New Roman" panose="02020603050405020304" pitchFamily="18" charset="0"/>
              </a:rPr>
              <a:t>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 → </a:t>
            </a:r>
            <a:r>
              <a:rPr lang="el-GR" altLang="ru-RU" sz="2400" smtClean="0">
                <a:latin typeface="Times New Roman" panose="02020603050405020304" pitchFamily="18" charset="0"/>
              </a:rPr>
              <a:t>λ</a:t>
            </a:r>
            <a:r>
              <a:rPr lang="ru-RU" altLang="ru-RU" sz="2400" baseline="-20000" smtClean="0">
                <a:latin typeface="Times New Roman" panose="02020603050405020304" pitchFamily="18" charset="0"/>
              </a:rPr>
              <a:t>1</a:t>
            </a:r>
            <a:r>
              <a:rPr lang="ru-RU" altLang="ru-RU" sz="2400" smtClean="0">
                <a:latin typeface="Times New Roman" panose="02020603050405020304" pitchFamily="18" charset="0"/>
              </a:rPr>
              <a:t> </a:t>
            </a:r>
          </a:p>
        </p:txBody>
      </p:sp>
      <p:pic>
        <p:nvPicPr>
          <p:cNvPr id="645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133600"/>
            <a:ext cx="4681538"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6"/>
          <p:cNvSpPr>
            <a:spLocks noChangeArrowheads="1"/>
          </p:cNvSpPr>
          <p:nvPr/>
        </p:nvSpPr>
        <p:spPr bwMode="auto">
          <a:xfrm>
            <a:off x="0" y="4462463"/>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Для описания поведения элементов с внезапными и постепенными отказами применяют суперпозицию экспоненциального и усеченного нормального распределений</a:t>
            </a:r>
          </a:p>
        </p:txBody>
      </p:sp>
      <p:pic>
        <p:nvPicPr>
          <p:cNvPr id="645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5084763"/>
            <a:ext cx="3457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ctangle 8"/>
          <p:cNvSpPr>
            <a:spLocks noChangeArrowheads="1"/>
          </p:cNvSpPr>
          <p:nvPr/>
        </p:nvSpPr>
        <p:spPr bwMode="auto">
          <a:xfrm>
            <a:off x="0" y="6049963"/>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где с</a:t>
            </a:r>
            <a:r>
              <a:rPr lang="ru-RU" altLang="ru-RU" sz="2000" baseline="-20000">
                <a:latin typeface="Times New Roman" panose="02020603050405020304" pitchFamily="18" charset="0"/>
              </a:rPr>
              <a:t>1</a:t>
            </a:r>
            <a:r>
              <a:rPr lang="ru-RU" altLang="ru-RU" sz="2000" baseline="0">
                <a:latin typeface="Times New Roman" panose="02020603050405020304" pitchFamily="18" charset="0"/>
              </a:rPr>
              <a:t> + с</a:t>
            </a:r>
            <a:r>
              <a:rPr lang="ru-RU" altLang="ru-RU" sz="2000" baseline="-20000">
                <a:latin typeface="Times New Roman" panose="02020603050405020304" pitchFamily="18" charset="0"/>
              </a:rPr>
              <a:t>2</a:t>
            </a:r>
            <a:r>
              <a:rPr lang="ru-RU" altLang="ru-RU" sz="2000" baseline="0">
                <a:latin typeface="Times New Roman" panose="02020603050405020304" pitchFamily="18" charset="0"/>
              </a:rPr>
              <a:t> = 1, весовые   множители  характеризуют   частоты    внезапных и постепенных отказов.</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39750" y="0"/>
            <a:ext cx="8229600" cy="417513"/>
          </a:xfrm>
        </p:spPr>
        <p:txBody>
          <a:bodyPr/>
          <a:lstStyle/>
          <a:p>
            <a:pPr eaLnBrk="1" hangingPunct="1"/>
            <a:r>
              <a:rPr lang="ru-RU" altLang="ru-RU" sz="1800" smtClean="0">
                <a:latin typeface="Times New Roman" panose="02020603050405020304" pitchFamily="18" charset="0"/>
              </a:rPr>
              <a:t>Ремонтопригодность технических элементов</a:t>
            </a:r>
            <a:r>
              <a:rPr lang="ru-RU" altLang="ru-RU" sz="4000" smtClean="0"/>
              <a:t> </a:t>
            </a:r>
          </a:p>
        </p:txBody>
      </p:sp>
      <p:sp>
        <p:nvSpPr>
          <p:cNvPr id="65539" name="Rectangle 3"/>
          <p:cNvSpPr>
            <a:spLocks noGrp="1" noChangeArrowheads="1"/>
          </p:cNvSpPr>
          <p:nvPr>
            <p:ph type="body" idx="1"/>
          </p:nvPr>
        </p:nvSpPr>
        <p:spPr>
          <a:xfrm>
            <a:off x="0" y="620713"/>
            <a:ext cx="9144000" cy="6237287"/>
          </a:xfrm>
        </p:spPr>
        <p:txBody>
          <a:bodyPr/>
          <a:lstStyle/>
          <a:p>
            <a:pPr algn="just" eaLnBrk="1" hangingPunct="1">
              <a:lnSpc>
                <a:spcPct val="80000"/>
              </a:lnSpc>
              <a:buFontTx/>
              <a:buNone/>
            </a:pPr>
            <a:r>
              <a:rPr lang="ru-RU" altLang="ru-RU" sz="2000" smtClean="0">
                <a:latin typeface="Times New Roman" panose="02020603050405020304" pitchFamily="18" charset="0"/>
              </a:rPr>
              <a:t>	Техническая система называется </a:t>
            </a:r>
            <a:r>
              <a:rPr lang="ru-RU" altLang="ru-RU" sz="2000" b="1" i="1" smtClean="0">
                <a:latin typeface="Times New Roman" panose="02020603050405020304" pitchFamily="18" charset="0"/>
              </a:rPr>
              <a:t>невосстанавливаемой</a:t>
            </a:r>
            <a:r>
              <a:rPr lang="ru-RU" altLang="ru-RU" sz="2000" i="1" smtClean="0">
                <a:latin typeface="Times New Roman" panose="02020603050405020304" pitchFamily="18" charset="0"/>
              </a:rPr>
              <a:t> (неремонтируемой), </a:t>
            </a:r>
            <a:r>
              <a:rPr lang="ru-RU" altLang="ru-RU" sz="2000" smtClean="0">
                <a:latin typeface="Times New Roman" panose="02020603050405020304" pitchFamily="18" charset="0"/>
              </a:rPr>
              <a:t>если ее отказ приводит к неустранимым последствиям и систему нельзя использовать по своему назначению. Работа после отказа невосстанавливаемой системы считается невозможной или нецелесообразной.</a:t>
            </a:r>
          </a:p>
          <a:p>
            <a:pPr algn="just" eaLnBrk="1" hangingPunct="1">
              <a:lnSpc>
                <a:spcPct val="80000"/>
              </a:lnSpc>
              <a:buFontTx/>
              <a:buNone/>
            </a:pPr>
            <a:r>
              <a:rPr lang="ru-RU" altLang="ru-RU" sz="2000" smtClean="0">
                <a:latin typeface="Times New Roman" panose="02020603050405020304" pitchFamily="18" charset="0"/>
              </a:rPr>
              <a:t> 	Под </a:t>
            </a:r>
            <a:r>
              <a:rPr lang="ru-RU" altLang="ru-RU" sz="2000" b="1" i="1" smtClean="0">
                <a:latin typeface="Times New Roman" panose="02020603050405020304" pitchFamily="18" charset="0"/>
              </a:rPr>
              <a:t>восстанавливаемой</a:t>
            </a:r>
            <a:r>
              <a:rPr lang="ru-RU" altLang="ru-RU" sz="2000" i="1" smtClean="0">
                <a:latin typeface="Times New Roman" panose="02020603050405020304" pitchFamily="18" charset="0"/>
              </a:rPr>
              <a:t> (ремонтируемой) </a:t>
            </a:r>
            <a:r>
              <a:rPr lang="ru-RU" altLang="ru-RU" sz="2000" smtClean="0">
                <a:latin typeface="Times New Roman" panose="02020603050405020304" pitchFamily="18" charset="0"/>
              </a:rPr>
              <a:t>понимается система, которая может продолжать выполнение своих функций после устранения отказа, вызвавшего прекращение ее функционирования. Работа восстанавливаемой системы после отказа может быть возобновлена в результате проведения необходимых восстановительных работ. При этом под восстановлением системы понимается не только ремонт тех или иных элементов системы, а также полная замена отказавших элементов на новые.</a:t>
            </a:r>
          </a:p>
          <a:p>
            <a:pPr eaLnBrk="1" hangingPunct="1">
              <a:lnSpc>
                <a:spcPct val="80000"/>
              </a:lnSpc>
            </a:pPr>
            <a:endParaRPr lang="ru-RU" altLang="ru-RU" sz="2000" smtClean="0"/>
          </a:p>
        </p:txBody>
      </p:sp>
      <p:sp>
        <p:nvSpPr>
          <p:cNvPr id="65540" name="Rectangle 5"/>
          <p:cNvSpPr>
            <a:spLocks noChangeArrowheads="1"/>
          </p:cNvSpPr>
          <p:nvPr/>
        </p:nvSpPr>
        <p:spPr bwMode="auto">
          <a:xfrm>
            <a:off x="395288" y="3500438"/>
            <a:ext cx="874871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solidFill>
                  <a:srgbClr val="000000"/>
                </a:solidFill>
                <a:latin typeface="Times New Roman" panose="02020603050405020304" pitchFamily="18" charset="0"/>
                <a:cs typeface="Times New Roman" panose="02020603050405020304" pitchFamily="18" charset="0"/>
              </a:rPr>
              <a:t>Восстанавливаемый элемент после каждого </a:t>
            </a:r>
            <a:r>
              <a:rPr lang="en-US" altLang="ru-RU" sz="2000" baseline="0">
                <a:solidFill>
                  <a:srgbClr val="000000"/>
                </a:solidFill>
                <a:latin typeface="Times New Roman" panose="02020603050405020304" pitchFamily="18" charset="0"/>
                <a:cs typeface="Times New Roman" panose="02020603050405020304" pitchFamily="18" charset="0"/>
              </a:rPr>
              <a:t>j</a:t>
            </a:r>
            <a:r>
              <a:rPr lang="ru-RU" altLang="ru-RU" sz="2000" baseline="0">
                <a:solidFill>
                  <a:srgbClr val="000000"/>
                </a:solidFill>
                <a:latin typeface="Times New Roman" panose="02020603050405020304" pitchFamily="18" charset="0"/>
                <a:cs typeface="Times New Roman" panose="02020603050405020304" pitchFamily="18" charset="0"/>
              </a:rPr>
              <a:t>-го отказа ремонтируется обслуживающим персоналом и, будучи полностью исправным, снова включается</a:t>
            </a:r>
            <a:r>
              <a:rPr lang="en-US" altLang="ru-RU" sz="2000" baseline="0">
                <a:solidFill>
                  <a:srgbClr val="000000"/>
                </a:solidFill>
                <a:latin typeface="Times New Roman" panose="02020603050405020304" pitchFamily="18" charset="0"/>
                <a:cs typeface="Times New Roman" panose="02020603050405020304" pitchFamily="18" charset="0"/>
              </a:rPr>
              <a:t> </a:t>
            </a:r>
            <a:r>
              <a:rPr lang="ru-RU" altLang="ru-RU" sz="2000" baseline="0">
                <a:solidFill>
                  <a:srgbClr val="000000"/>
                </a:solidFill>
                <a:latin typeface="Times New Roman" panose="02020603050405020304" pitchFamily="18" charset="0"/>
              </a:rPr>
              <a:t>в работу</a:t>
            </a:r>
            <a:endParaRPr lang="ru-RU" altLang="ru-RU" sz="2000" baseline="0">
              <a:latin typeface="Times New Roman" panose="02020603050405020304" pitchFamily="18" charset="0"/>
            </a:endParaRPr>
          </a:p>
        </p:txBody>
      </p:sp>
      <p:pic>
        <p:nvPicPr>
          <p:cNvPr id="655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868863"/>
            <a:ext cx="5472112"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9600" cy="260350"/>
          </a:xfrm>
        </p:spPr>
        <p:txBody>
          <a:bodyPr/>
          <a:lstStyle/>
          <a:p>
            <a:pPr eaLnBrk="1" hangingPunct="1"/>
            <a:r>
              <a:rPr lang="ru-RU" altLang="ru-RU" sz="1600" smtClean="0">
                <a:latin typeface="Times New Roman" panose="02020603050405020304" pitchFamily="18" charset="0"/>
              </a:rPr>
              <a:t>Ремонтопригодность технических элементов</a:t>
            </a:r>
          </a:p>
        </p:txBody>
      </p:sp>
      <p:sp>
        <p:nvSpPr>
          <p:cNvPr id="66563" name="Rectangle 3"/>
          <p:cNvSpPr>
            <a:spLocks noGrp="1" noChangeArrowheads="1"/>
          </p:cNvSpPr>
          <p:nvPr>
            <p:ph type="body" idx="1"/>
          </p:nvPr>
        </p:nvSpPr>
        <p:spPr>
          <a:xfrm>
            <a:off x="0" y="476250"/>
            <a:ext cx="9144000" cy="6381750"/>
          </a:xfrm>
        </p:spPr>
        <p:txBody>
          <a:bodyPr/>
          <a:lstStyle/>
          <a:p>
            <a:pPr eaLnBrk="1" hangingPunct="1">
              <a:lnSpc>
                <a:spcPct val="80000"/>
              </a:lnSpc>
              <a:buFontTx/>
              <a:buNone/>
            </a:pPr>
            <a:r>
              <a:rPr lang="ru-RU" altLang="ru-RU" sz="2000" smtClean="0">
                <a:latin typeface="Times New Roman" panose="02020603050405020304" pitchFamily="18" charset="0"/>
              </a:rPr>
              <a:t>	Продолжительность ремонта </a:t>
            </a:r>
            <a:r>
              <a:rPr lang="en-US" altLang="ru-RU" sz="2000" smtClean="0">
                <a:latin typeface="Times New Roman" panose="02020603050405020304" pitchFamily="18" charset="0"/>
              </a:rPr>
              <a:t>t</a:t>
            </a:r>
            <a:r>
              <a:rPr lang="en-US" altLang="ru-RU" sz="2000" baseline="-20000" smtClean="0">
                <a:latin typeface="Times New Roman" panose="02020603050405020304" pitchFamily="18" charset="0"/>
              </a:rPr>
              <a:t>j</a:t>
            </a:r>
            <a:r>
              <a:rPr lang="en-US" altLang="ru-RU" sz="2000" smtClean="0">
                <a:latin typeface="Times New Roman" panose="02020603050405020304" pitchFamily="18" charset="0"/>
              </a:rPr>
              <a:t> </a:t>
            </a:r>
            <a:r>
              <a:rPr lang="ru-RU" altLang="ru-RU" sz="2000" smtClean="0">
                <a:latin typeface="Times New Roman" panose="02020603050405020304" pitchFamily="18" charset="0"/>
              </a:rPr>
              <a:t>в   есть значение случайной величины </a:t>
            </a:r>
            <a:r>
              <a:rPr lang="en-US" altLang="ru-RU" sz="2000" smtClean="0">
                <a:latin typeface="Times New Roman" panose="02020603050405020304" pitchFamily="18" charset="0"/>
              </a:rPr>
              <a:t>T </a:t>
            </a:r>
            <a:r>
              <a:rPr lang="ru-RU" altLang="ru-RU" sz="2000" baseline="-20000" smtClean="0">
                <a:latin typeface="Times New Roman" panose="02020603050405020304" pitchFamily="18" charset="0"/>
              </a:rPr>
              <a:t>в</a:t>
            </a:r>
            <a:r>
              <a:rPr lang="ru-RU" altLang="ru-RU" sz="2000" smtClean="0">
                <a:latin typeface="Times New Roman" panose="02020603050405020304" pitchFamily="18" charset="0"/>
              </a:rPr>
              <a:t> -</a:t>
            </a:r>
          </a:p>
          <a:p>
            <a:pPr eaLnBrk="1" hangingPunct="1">
              <a:lnSpc>
                <a:spcPct val="80000"/>
              </a:lnSpc>
              <a:buFontTx/>
              <a:buNone/>
            </a:pPr>
            <a:r>
              <a:rPr lang="ru-RU" altLang="ru-RU" sz="2000" smtClean="0">
                <a:latin typeface="Times New Roman" panose="02020603050405020304" pitchFamily="18" charset="0"/>
              </a:rPr>
              <a:t>	длительности восстановления.</a:t>
            </a:r>
          </a:p>
          <a:p>
            <a:pPr lvl="1" algn="just" eaLnBrk="1" hangingPunct="1">
              <a:lnSpc>
                <a:spcPct val="80000"/>
              </a:lnSpc>
              <a:buFontTx/>
              <a:buNone/>
            </a:pPr>
            <a:r>
              <a:rPr lang="ru-RU" altLang="ru-RU" sz="1800" smtClean="0">
                <a:latin typeface="Times New Roman" panose="02020603050405020304" pitchFamily="18" charset="0"/>
              </a:rPr>
              <a:t>В общем случае процесс восстановления элемента можно разделить на три последовательные операции:</a:t>
            </a:r>
          </a:p>
          <a:p>
            <a:pPr algn="just" eaLnBrk="1" hangingPunct="1">
              <a:lnSpc>
                <a:spcPct val="80000"/>
              </a:lnSpc>
              <a:buFontTx/>
              <a:buNone/>
            </a:pPr>
            <a:r>
              <a:rPr lang="ru-RU" altLang="ru-RU" sz="2000" smtClean="0">
                <a:latin typeface="Times New Roman" panose="02020603050405020304" pitchFamily="18" charset="0"/>
              </a:rPr>
              <a:t>	-обнаружение (проявление) отказа;  осуществляется чаще всего человеком-оператором за случайное время </a:t>
            </a:r>
            <a:r>
              <a:rPr lang="en-US" altLang="ru-RU" sz="2000" smtClean="0">
                <a:latin typeface="Times New Roman" panose="02020603050405020304" pitchFamily="18" charset="0"/>
              </a:rPr>
              <a:t>t </a:t>
            </a:r>
            <a:r>
              <a:rPr lang="ru-RU" altLang="ru-RU" sz="2000" baseline="30000" smtClean="0">
                <a:latin typeface="Times New Roman" panose="02020603050405020304" pitchFamily="18" charset="0"/>
              </a:rPr>
              <a:t>обн</a:t>
            </a:r>
            <a:r>
              <a:rPr lang="ru-RU" altLang="ru-RU" sz="2000" smtClean="0">
                <a:latin typeface="Times New Roman" panose="02020603050405020304" pitchFamily="18" charset="0"/>
              </a:rPr>
              <a:t> , реже – автоматическим устройством</a:t>
            </a:r>
            <a:br>
              <a:rPr lang="ru-RU" altLang="ru-RU" sz="2000" smtClean="0">
                <a:latin typeface="Times New Roman" panose="02020603050405020304" pitchFamily="18" charset="0"/>
              </a:rPr>
            </a:br>
            <a:r>
              <a:rPr lang="ru-RU" altLang="ru-RU" sz="2000" smtClean="0">
                <a:latin typeface="Times New Roman" panose="02020603050405020304" pitchFamily="18" charset="0"/>
              </a:rPr>
              <a:t>сигнализации;</a:t>
            </a:r>
          </a:p>
          <a:p>
            <a:pPr algn="just" eaLnBrk="1" hangingPunct="1">
              <a:lnSpc>
                <a:spcPct val="80000"/>
              </a:lnSpc>
              <a:buFontTx/>
              <a:buNone/>
            </a:pPr>
            <a:r>
              <a:rPr lang="ru-RU" altLang="ru-RU" sz="2000" smtClean="0">
                <a:latin typeface="Times New Roman" panose="02020603050405020304" pitchFamily="18" charset="0"/>
              </a:rPr>
              <a:t>	-ожидание  ремонтного  персонала;   характеризуется   случайным временем</a:t>
            </a:r>
            <a:br>
              <a:rPr lang="ru-RU" altLang="ru-RU" sz="2000" smtClean="0">
                <a:latin typeface="Times New Roman" panose="02020603050405020304" pitchFamily="18" charset="0"/>
              </a:rPr>
            </a:br>
            <a:r>
              <a:rPr lang="ru-RU" altLang="ru-RU" sz="2000" smtClean="0">
                <a:latin typeface="Times New Roman" panose="02020603050405020304" pitchFamily="18" charset="0"/>
              </a:rPr>
              <a:t>ожидания </a:t>
            </a:r>
            <a:r>
              <a:rPr lang="en-US" altLang="ru-RU" sz="2000" smtClean="0">
                <a:latin typeface="Times New Roman" panose="02020603050405020304" pitchFamily="18" charset="0"/>
              </a:rPr>
              <a:t>t </a:t>
            </a:r>
            <a:r>
              <a:rPr lang="ru-RU" altLang="ru-RU" sz="2000" baseline="30000" smtClean="0">
                <a:latin typeface="Times New Roman" panose="02020603050405020304" pitchFamily="18" charset="0"/>
              </a:rPr>
              <a:t>ож</a:t>
            </a:r>
            <a:r>
              <a:rPr lang="ru-RU" altLang="ru-RU" sz="2000" smtClean="0">
                <a:latin typeface="Times New Roman" panose="02020603050405020304" pitchFamily="18" charset="0"/>
              </a:rPr>
              <a:t>;</a:t>
            </a:r>
          </a:p>
          <a:p>
            <a:pPr algn="just" eaLnBrk="1" hangingPunct="1">
              <a:lnSpc>
                <a:spcPct val="80000"/>
              </a:lnSpc>
              <a:buFontTx/>
              <a:buNone/>
            </a:pPr>
            <a:r>
              <a:rPr lang="ru-RU" altLang="ru-RU" sz="2000" smtClean="0">
                <a:latin typeface="Times New Roman" panose="02020603050405020304" pitchFamily="18" charset="0"/>
              </a:rPr>
              <a:t>	-поиск  ошибки  (дефекта)  элемента,  вызвавшей  его  отказ,  и собственно</a:t>
            </a:r>
            <a:br>
              <a:rPr lang="ru-RU" altLang="ru-RU" sz="2000" smtClean="0">
                <a:latin typeface="Times New Roman" panose="02020603050405020304" pitchFamily="18" charset="0"/>
              </a:rPr>
            </a:br>
            <a:r>
              <a:rPr lang="ru-RU" altLang="ru-RU" sz="2000" smtClean="0">
                <a:latin typeface="Times New Roman" panose="02020603050405020304" pitchFamily="18" charset="0"/>
              </a:rPr>
              <a:t>ремонт, выполняется ремонтным персоналом за случайное время </a:t>
            </a:r>
            <a:r>
              <a:rPr lang="en-US" altLang="ru-RU" sz="2000" smtClean="0">
                <a:latin typeface="Times New Roman" panose="02020603050405020304" pitchFamily="18" charset="0"/>
              </a:rPr>
              <a:t>t</a:t>
            </a:r>
            <a:r>
              <a:rPr lang="ru-RU" altLang="ru-RU" sz="2000" baseline="-20000" smtClean="0">
                <a:latin typeface="Times New Roman" panose="02020603050405020304" pitchFamily="18" charset="0"/>
              </a:rPr>
              <a:t>рем</a:t>
            </a:r>
            <a:r>
              <a:rPr lang="ru-RU" altLang="ru-RU" sz="2000" smtClean="0">
                <a:latin typeface="Times New Roman" panose="02020603050405020304" pitchFamily="18" charset="0"/>
              </a:rPr>
              <a:t> </a:t>
            </a:r>
            <a:br>
              <a:rPr lang="ru-RU" altLang="ru-RU" sz="2000" smtClean="0">
                <a:latin typeface="Times New Roman" panose="02020603050405020304" pitchFamily="18" charset="0"/>
              </a:rPr>
            </a:br>
            <a:endParaRPr lang="en-US" altLang="ru-RU" sz="2000" smtClean="0">
              <a:latin typeface="Times New Roman" panose="02020603050405020304" pitchFamily="18" charset="0"/>
            </a:endParaRPr>
          </a:p>
          <a:p>
            <a:pPr eaLnBrk="1" hangingPunct="1">
              <a:lnSpc>
                <a:spcPct val="80000"/>
              </a:lnSpc>
              <a:buFontTx/>
              <a:buNone/>
            </a:pPr>
            <a:r>
              <a:rPr lang="ru-RU" altLang="ru-RU" sz="2000" smtClean="0">
                <a:latin typeface="Times New Roman" panose="02020603050405020304" pitchFamily="18" charset="0"/>
              </a:rPr>
              <a:t>		</a:t>
            </a:r>
            <a:r>
              <a:rPr lang="en-US" altLang="ru-RU" sz="2000" smtClean="0">
                <a:latin typeface="Times New Roman" panose="02020603050405020304" pitchFamily="18" charset="0"/>
              </a:rPr>
              <a:t>t </a:t>
            </a:r>
            <a:r>
              <a:rPr lang="ru-RU" altLang="ru-RU" sz="2000" baseline="30000" smtClean="0">
                <a:latin typeface="Times New Roman" panose="02020603050405020304" pitchFamily="18" charset="0"/>
              </a:rPr>
              <a:t>в</a:t>
            </a:r>
            <a:r>
              <a:rPr lang="ru-RU" altLang="ru-RU" sz="2000" smtClean="0">
                <a:latin typeface="Times New Roman" panose="02020603050405020304" pitchFamily="18" charset="0"/>
              </a:rPr>
              <a:t> =  </a:t>
            </a:r>
            <a:r>
              <a:rPr lang="en-US" altLang="ru-RU" sz="2000" smtClean="0">
                <a:latin typeface="Times New Roman" panose="02020603050405020304" pitchFamily="18" charset="0"/>
              </a:rPr>
              <a:t>t </a:t>
            </a:r>
            <a:r>
              <a:rPr lang="ru-RU" altLang="ru-RU" sz="2000" baseline="30000" smtClean="0">
                <a:latin typeface="Times New Roman" panose="02020603050405020304" pitchFamily="18" charset="0"/>
              </a:rPr>
              <a:t>обн</a:t>
            </a:r>
            <a:r>
              <a:rPr lang="ru-RU" altLang="ru-RU" sz="2000" smtClean="0">
                <a:latin typeface="Times New Roman" panose="02020603050405020304" pitchFamily="18" charset="0"/>
              </a:rPr>
              <a:t>  +    </a:t>
            </a:r>
            <a:r>
              <a:rPr lang="en-US" altLang="ru-RU" sz="2000" smtClean="0">
                <a:latin typeface="Times New Roman" panose="02020603050405020304" pitchFamily="18" charset="0"/>
              </a:rPr>
              <a:t>t </a:t>
            </a:r>
            <a:r>
              <a:rPr lang="ru-RU" altLang="ru-RU" sz="2000" baseline="30000" smtClean="0">
                <a:latin typeface="Times New Roman" panose="02020603050405020304" pitchFamily="18" charset="0"/>
              </a:rPr>
              <a:t>ож</a:t>
            </a:r>
            <a:r>
              <a:rPr lang="ru-RU" altLang="ru-RU" sz="2000" smtClean="0">
                <a:latin typeface="Times New Roman" panose="02020603050405020304" pitchFamily="18" charset="0"/>
              </a:rPr>
              <a:t>  + </a:t>
            </a:r>
            <a:r>
              <a:rPr lang="en-US" altLang="ru-RU" sz="2000" smtClean="0">
                <a:latin typeface="Times New Roman" panose="02020603050405020304" pitchFamily="18" charset="0"/>
              </a:rPr>
              <a:t>t </a:t>
            </a:r>
            <a:r>
              <a:rPr lang="ru-RU" altLang="ru-RU" sz="2000" baseline="30000" smtClean="0">
                <a:latin typeface="Times New Roman" panose="02020603050405020304" pitchFamily="18" charset="0"/>
              </a:rPr>
              <a:t>рем</a:t>
            </a:r>
          </a:p>
          <a:p>
            <a:pPr eaLnBrk="1" hangingPunct="1">
              <a:lnSpc>
                <a:spcPct val="80000"/>
              </a:lnSpc>
            </a:pPr>
            <a:r>
              <a:rPr lang="ru-RU" altLang="ru-RU" sz="2000" smtClean="0">
                <a:latin typeface="Times New Roman" panose="02020603050405020304" pitchFamily="18" charset="0"/>
              </a:rPr>
              <a:t>В некоторых системах  математическое  ожидание  времени   восстановления </a:t>
            </a:r>
            <a:r>
              <a:rPr lang="en-US" altLang="ru-RU" sz="2000" smtClean="0">
                <a:latin typeface="Times New Roman" panose="02020603050405020304" pitchFamily="18" charset="0"/>
              </a:rPr>
              <a:t>M</a:t>
            </a:r>
            <a:r>
              <a:rPr lang="ru-RU" altLang="ru-RU" sz="2000" smtClean="0">
                <a:latin typeface="Times New Roman" panose="02020603050405020304" pitchFamily="18" charset="0"/>
              </a:rPr>
              <a:t>{</a:t>
            </a:r>
            <a:r>
              <a:rPr lang="en-US" altLang="ru-RU" sz="2000" smtClean="0">
                <a:latin typeface="Times New Roman" panose="02020603050405020304" pitchFamily="18" charset="0"/>
              </a:rPr>
              <a:t>t</a:t>
            </a:r>
            <a:r>
              <a:rPr lang="ru-RU" altLang="ru-RU" sz="2000" smtClean="0">
                <a:latin typeface="Times New Roman" panose="02020603050405020304" pitchFamily="18" charset="0"/>
              </a:rPr>
              <a:t>}   может   быть пренебрежимо мало (относительно, например, </a:t>
            </a:r>
            <a:r>
              <a:rPr lang="en-US" altLang="ru-RU" sz="2000" smtClean="0">
                <a:latin typeface="Times New Roman" panose="02020603050405020304" pitchFamily="18" charset="0"/>
              </a:rPr>
              <a:t>t</a:t>
            </a:r>
            <a:r>
              <a:rPr lang="ru-RU" altLang="ru-RU" sz="2000" baseline="-20000" smtClean="0">
                <a:latin typeface="Times New Roman" panose="02020603050405020304" pitchFamily="18" charset="0"/>
              </a:rPr>
              <a:t>н</a:t>
            </a:r>
            <a:r>
              <a:rPr lang="ru-RU" altLang="ru-RU" sz="2000" smtClean="0">
                <a:latin typeface="Times New Roman" panose="02020603050405020304" pitchFamily="18" charset="0"/>
              </a:rPr>
              <a:t> элемента). Это имеет место при  автоматическом обнаружении отказов, при хорошем функционировании ремонтной службы и при замене отказавших элементов на аналогичные исправные устройства.</a:t>
            </a:r>
          </a:p>
        </p:txBody>
      </p:sp>
      <p:sp>
        <p:nvSpPr>
          <p:cNvPr id="66564" name="Rectangle 6"/>
          <p:cNvSpPr>
            <a:spLocks noChangeArrowheads="1"/>
          </p:cNvSpPr>
          <p:nvPr/>
        </p:nvSpPr>
        <p:spPr bwMode="auto">
          <a:xfrm>
            <a:off x="323850" y="5360988"/>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Режим функционирования такой системы характеризуется мгновенн</a:t>
            </a:r>
            <a:r>
              <a:rPr lang="ru-RU" altLang="ru-RU" sz="2000" baseline="0">
                <a:solidFill>
                  <a:srgbClr val="000000"/>
                </a:solidFill>
                <a:latin typeface="Times New Roman" panose="02020603050405020304" pitchFamily="18" charset="0"/>
              </a:rPr>
              <a:t>ым</a:t>
            </a:r>
            <a:r>
              <a:rPr lang="ru-RU" altLang="ru-RU" sz="2000" baseline="0">
                <a:solidFill>
                  <a:srgbClr val="000000"/>
                </a:solidFill>
                <a:latin typeface="Times New Roman" panose="02020603050405020304" pitchFamily="18" charset="0"/>
                <a:cs typeface="Times New Roman" panose="02020603050405020304" pitchFamily="18" charset="0"/>
              </a:rPr>
              <a:t> восстановлением элементов в случайные моменты времени</a:t>
            </a:r>
            <a:r>
              <a:rPr lang="ru-RU" altLang="ru-RU" sz="2000" baseline="0">
                <a:solidFill>
                  <a:srgbClr val="000000"/>
                </a:solidFill>
                <a:latin typeface="Times New Roman" panose="02020603050405020304" pitchFamily="18" charset="0"/>
              </a:rPr>
              <a:t> </a:t>
            </a:r>
            <a:r>
              <a:rPr lang="en-US" altLang="ru-RU" baseline="0"/>
              <a:t>t</a:t>
            </a:r>
            <a:r>
              <a:rPr lang="en-US" altLang="ru-RU" baseline="-20000"/>
              <a:t>j</a:t>
            </a:r>
            <a:r>
              <a:rPr lang="en-US" altLang="ru-RU" sz="2000" baseline="0">
                <a:solidFill>
                  <a:srgbClr val="000000"/>
                </a:solidFill>
                <a:latin typeface="Times New Roman" panose="02020603050405020304" pitchFamily="18" charset="0"/>
              </a:rPr>
              <a:t> </a:t>
            </a:r>
            <a:endParaRPr lang="ru-RU" altLang="ru-RU" sz="2000" baseline="0">
              <a:solidFill>
                <a:srgbClr val="000000"/>
              </a:solidFill>
              <a:latin typeface="Times New Roman" panose="02020603050405020304" pitchFamily="18" charset="0"/>
            </a:endParaRPr>
          </a:p>
        </p:txBody>
      </p:sp>
      <p:sp>
        <p:nvSpPr>
          <p:cNvPr id="66565" name="Rectangle 7"/>
          <p:cNvSpPr>
            <a:spLocks noChangeArrowheads="1"/>
          </p:cNvSpPr>
          <p:nvPr/>
        </p:nvSpPr>
        <p:spPr bwMode="auto">
          <a:xfrm>
            <a:off x="917575" y="3282950"/>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solidFill>
                  <a:srgbClr val="000000"/>
                </a:solidFill>
                <a:cs typeface="Times New Roman" panose="02020603050405020304" pitchFamily="18" charset="0"/>
              </a:rPr>
              <a:t>,</a:t>
            </a:r>
            <a:endParaRPr lang="ru-RU" altLang="ru-RU" baseline="0"/>
          </a:p>
        </p:txBody>
      </p:sp>
      <p:sp>
        <p:nvSpPr>
          <p:cNvPr id="66566" name="Rectangle 8"/>
          <p:cNvSpPr>
            <a:spLocks noChangeArrowheads="1"/>
          </p:cNvSpPr>
          <p:nvPr/>
        </p:nvSpPr>
        <p:spPr bwMode="auto">
          <a:xfrm>
            <a:off x="917575" y="3708400"/>
            <a:ext cx="25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solidFill>
                  <a:srgbClr val="000000"/>
                </a:solidFill>
                <a:cs typeface="Times New Roman" panose="02020603050405020304" pitchFamily="18" charset="0"/>
              </a:rPr>
              <a:t> </a:t>
            </a:r>
            <a:r>
              <a:rPr lang="ru-RU" altLang="ru-RU" sz="1000" baseline="0"/>
              <a:t> </a:t>
            </a:r>
            <a:endParaRPr lang="ru-RU" altLang="ru-RU" baseline="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260350"/>
          </a:xfrm>
        </p:spPr>
        <p:txBody>
          <a:bodyPr/>
          <a:lstStyle/>
          <a:p>
            <a:pPr eaLnBrk="1" hangingPunct="1"/>
            <a:r>
              <a:rPr lang="ru-RU" altLang="ru-RU" sz="1600" smtClean="0">
                <a:latin typeface="Times New Roman" panose="02020603050405020304" pitchFamily="18" charset="0"/>
              </a:rPr>
              <a:t>Ремонтопригодность технических элементов</a:t>
            </a:r>
          </a:p>
        </p:txBody>
      </p:sp>
      <p:sp>
        <p:nvSpPr>
          <p:cNvPr id="67587" name="Rectangle 3"/>
          <p:cNvSpPr>
            <a:spLocks noGrp="1" noChangeArrowheads="1"/>
          </p:cNvSpPr>
          <p:nvPr>
            <p:ph type="body" idx="1"/>
          </p:nvPr>
        </p:nvSpPr>
        <p:spPr>
          <a:xfrm>
            <a:off x="0" y="404813"/>
            <a:ext cx="9144000" cy="5721350"/>
          </a:xfrm>
        </p:spPr>
        <p:txBody>
          <a:bodyPr/>
          <a:lstStyle/>
          <a:p>
            <a:pPr algn="just" eaLnBrk="1" hangingPunct="1">
              <a:buFontTx/>
              <a:buNone/>
            </a:pPr>
            <a:r>
              <a:rPr lang="en-US" altLang="ru-RU" smtClean="0"/>
              <a:t>	</a:t>
            </a:r>
            <a:r>
              <a:rPr lang="ru-RU" altLang="ru-RU" sz="2000" smtClean="0">
                <a:latin typeface="Times New Roman" panose="02020603050405020304" pitchFamily="18" charset="0"/>
              </a:rPr>
              <a:t>Режим функционирования с мгновенным восстановлением связан со значительным  удорожанием системы так как предполагает автоматизацию обнаружения отказов, повышения качества работы ремонтного персонала и создания парка резервных элементов.</a:t>
            </a:r>
            <a:r>
              <a:rPr lang="en-US" altLang="ru-RU" sz="2000" smtClean="0">
                <a:latin typeface="Times New Roman" panose="02020603050405020304" pitchFamily="18" charset="0"/>
              </a:rPr>
              <a:t> </a:t>
            </a:r>
            <a:r>
              <a:rPr lang="ru-RU" altLang="ru-RU" sz="2000" smtClean="0">
                <a:latin typeface="Times New Roman" panose="02020603050405020304" pitchFamily="18" charset="0"/>
              </a:rPr>
              <a:t>Поэтому</a:t>
            </a:r>
            <a:r>
              <a:rPr lang="en-US" altLang="ru-RU" sz="2000" smtClean="0">
                <a:latin typeface="Times New Roman" panose="02020603050405020304" pitchFamily="18" charset="0"/>
              </a:rPr>
              <a:t> </a:t>
            </a:r>
            <a:r>
              <a:rPr lang="ru-RU" altLang="ru-RU" sz="2000" smtClean="0">
                <a:latin typeface="Times New Roman" panose="02020603050405020304" pitchFamily="18" charset="0"/>
              </a:rPr>
              <a:t>подобные режимы</a:t>
            </a:r>
            <a:r>
              <a:rPr lang="en-US" altLang="ru-RU" sz="2000" smtClean="0">
                <a:latin typeface="Times New Roman" panose="02020603050405020304" pitchFamily="18" charset="0"/>
              </a:rPr>
              <a:t> </a:t>
            </a:r>
            <a:r>
              <a:rPr lang="ru-RU" altLang="ru-RU" sz="2000" smtClean="0">
                <a:latin typeface="Times New Roman" panose="02020603050405020304" pitchFamily="18" charset="0"/>
              </a:rPr>
              <a:t>функционирования экономически оправданы при эксплуатации ответственных элементов, отказы которых ведут к возникновению аварийных ситуаций или значительному экономическому ущербу.</a:t>
            </a:r>
          </a:p>
          <a:p>
            <a:pPr algn="just" eaLnBrk="1" hangingPunct="1">
              <a:buFontTx/>
              <a:buNone/>
            </a:pPr>
            <a:r>
              <a:rPr lang="en-US" altLang="ru-RU" sz="2800" smtClean="0">
                <a:latin typeface="Times New Roman" panose="02020603050405020304" pitchFamily="18" charset="0"/>
              </a:rPr>
              <a:t>	</a:t>
            </a:r>
            <a:r>
              <a:rPr lang="ru-RU" altLang="ru-RU" sz="2000" smtClean="0">
                <a:latin typeface="Times New Roman" panose="02020603050405020304" pitchFamily="18" charset="0"/>
              </a:rPr>
              <a:t>Для большинства задач по расчету надежности не удается обосновать  допущение о мгновенности восстановления элементов и поэтому необходимо учитывать продолжительность восстановления </a:t>
            </a:r>
            <a:r>
              <a:rPr lang="en-US" altLang="ru-RU" sz="2000" smtClean="0">
                <a:latin typeface="Times New Roman" panose="02020603050405020304" pitchFamily="18" charset="0"/>
              </a:rPr>
              <a:t>T</a:t>
            </a:r>
            <a:r>
              <a:rPr lang="ru-RU" altLang="ru-RU" sz="2000" baseline="-20000" smtClean="0">
                <a:latin typeface="Times New Roman" panose="02020603050405020304" pitchFamily="18" charset="0"/>
              </a:rPr>
              <a:t>в</a:t>
            </a:r>
            <a:r>
              <a:rPr lang="ru-RU" altLang="ru-RU" sz="2000" smtClean="0">
                <a:latin typeface="Times New Roman" panose="02020603050405020304" pitchFamily="18" charset="0"/>
              </a:rPr>
              <a:t> и вводить функциональные числовые показатели ремонтопригодности.</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0"/>
            <a:ext cx="8229600" cy="188913"/>
          </a:xfrm>
        </p:spPr>
        <p:txBody>
          <a:bodyPr/>
          <a:lstStyle/>
          <a:p>
            <a:pPr eaLnBrk="1" hangingPunct="1"/>
            <a:r>
              <a:rPr lang="ru-RU" altLang="ru-RU" sz="1800" smtClean="0">
                <a:latin typeface="Times New Roman" panose="02020603050405020304" pitchFamily="18" charset="0"/>
              </a:rPr>
              <a:t>Функциональные показатели ремонтопригодности</a:t>
            </a:r>
          </a:p>
        </p:txBody>
      </p:sp>
      <p:sp>
        <p:nvSpPr>
          <p:cNvPr id="68611" name="Rectangle 3"/>
          <p:cNvSpPr>
            <a:spLocks noGrp="1" noChangeArrowheads="1"/>
          </p:cNvSpPr>
          <p:nvPr>
            <p:ph type="body" idx="1"/>
          </p:nvPr>
        </p:nvSpPr>
        <p:spPr>
          <a:xfrm>
            <a:off x="0" y="620713"/>
            <a:ext cx="9144000" cy="6237287"/>
          </a:xfrm>
        </p:spPr>
        <p:txBody>
          <a:bodyPr/>
          <a:lstStyle/>
          <a:p>
            <a:pPr eaLnBrk="1" hangingPunct="1">
              <a:buFontTx/>
              <a:buNone/>
            </a:pPr>
            <a:r>
              <a:rPr lang="en-US" altLang="ru-RU" smtClean="0"/>
              <a:t>	</a:t>
            </a:r>
            <a:endParaRPr lang="ru-RU" altLang="ru-RU" smtClean="0"/>
          </a:p>
        </p:txBody>
      </p:sp>
      <p:sp>
        <p:nvSpPr>
          <p:cNvPr id="68612" name="Rectangle 4"/>
          <p:cNvSpPr>
            <a:spLocks noChangeArrowheads="1"/>
          </p:cNvSpPr>
          <p:nvPr/>
        </p:nvSpPr>
        <p:spPr bwMode="auto">
          <a:xfrm>
            <a:off x="0" y="477838"/>
            <a:ext cx="9144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12738" eaLnBrk="0" hangingPunct="0">
              <a:tabLst>
                <a:tab pos="4178300" algn="l"/>
              </a:tabLst>
              <a:defRPr baseline="-16000">
                <a:solidFill>
                  <a:schemeClr val="tx1"/>
                </a:solidFill>
                <a:latin typeface="Arial" panose="020B0604020202020204" pitchFamily="34" charset="0"/>
              </a:defRPr>
            </a:lvl1pPr>
            <a:lvl2pPr marL="742950" indent="-285750" eaLnBrk="0" hangingPunct="0">
              <a:tabLst>
                <a:tab pos="4178300" algn="l"/>
              </a:tabLst>
              <a:defRPr baseline="-16000">
                <a:solidFill>
                  <a:schemeClr val="tx1"/>
                </a:solidFill>
                <a:latin typeface="Arial" panose="020B0604020202020204" pitchFamily="34" charset="0"/>
              </a:defRPr>
            </a:lvl2pPr>
            <a:lvl3pPr marL="1143000" indent="-228600" eaLnBrk="0" hangingPunct="0">
              <a:tabLst>
                <a:tab pos="4178300" algn="l"/>
              </a:tabLst>
              <a:defRPr baseline="-16000">
                <a:solidFill>
                  <a:schemeClr val="tx1"/>
                </a:solidFill>
                <a:latin typeface="Arial" panose="020B0604020202020204" pitchFamily="34" charset="0"/>
              </a:defRPr>
            </a:lvl3pPr>
            <a:lvl4pPr marL="1600200" indent="-228600" eaLnBrk="0" hangingPunct="0">
              <a:tabLst>
                <a:tab pos="4178300" algn="l"/>
              </a:tabLst>
              <a:defRPr baseline="-16000">
                <a:solidFill>
                  <a:schemeClr val="tx1"/>
                </a:solidFill>
                <a:latin typeface="Arial" panose="020B0604020202020204" pitchFamily="34" charset="0"/>
              </a:defRPr>
            </a:lvl4pPr>
            <a:lvl5pPr marL="2057400" indent="-228600" eaLnBrk="0" hangingPunct="0">
              <a:tabLst>
                <a:tab pos="4178300" algn="l"/>
              </a:tabLst>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tabLst>
                <a:tab pos="4178300" algn="l"/>
              </a:tabLs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tabLst>
                <a:tab pos="4178300" algn="l"/>
              </a:tabLs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tabLst>
                <a:tab pos="4178300" algn="l"/>
              </a:tabLs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tabLst>
                <a:tab pos="4178300" algn="l"/>
              </a:tabLs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Вероятность своевременного восстановления работоспособного состояния элемента за время </a:t>
            </a:r>
            <a:r>
              <a:rPr lang="en-US" altLang="ru-RU" sz="2000" baseline="0">
                <a:latin typeface="Times New Roman" panose="02020603050405020304" pitchFamily="18" charset="0"/>
              </a:rPr>
              <a:t>t </a:t>
            </a:r>
            <a:r>
              <a:rPr lang="ru-RU" altLang="ru-RU" sz="2000" baseline="0">
                <a:latin typeface="Times New Roman" panose="02020603050405020304" pitchFamily="18" charset="0"/>
              </a:rPr>
              <a:t>в задана так:</a:t>
            </a:r>
          </a:p>
          <a:p>
            <a:pPr algn="just" eaLnBrk="1" hangingPunct="1"/>
            <a:r>
              <a:rPr lang="ru-RU" altLang="ru-RU" sz="2000" baseline="0">
                <a:latin typeface="Times New Roman" panose="02020603050405020304" pitchFamily="18" charset="0"/>
              </a:rPr>
              <a:t>     </a:t>
            </a:r>
            <a:r>
              <a:rPr lang="en-US" altLang="ru-RU" sz="2000" b="1" baseline="0">
                <a:latin typeface="Times New Roman" panose="02020603050405020304" pitchFamily="18" charset="0"/>
              </a:rPr>
              <a:t>Q</a:t>
            </a:r>
            <a:r>
              <a:rPr lang="ru-RU" altLang="ru-RU" sz="2000" b="1" baseline="0">
                <a:latin typeface="Times New Roman" panose="02020603050405020304" pitchFamily="18" charset="0"/>
              </a:rPr>
              <a:t>(</a:t>
            </a:r>
            <a:r>
              <a:rPr lang="en-US" altLang="ru-RU" sz="2000" b="1" baseline="0">
                <a:latin typeface="Times New Roman" panose="02020603050405020304" pitchFamily="18" charset="0"/>
              </a:rPr>
              <a:t>t </a:t>
            </a:r>
            <a:r>
              <a:rPr lang="ru-RU" altLang="ru-RU" sz="2000" b="1" baseline="-20000">
                <a:latin typeface="Times New Roman" panose="02020603050405020304" pitchFamily="18" charset="0"/>
              </a:rPr>
              <a:t>в</a:t>
            </a:r>
            <a:r>
              <a:rPr lang="ru-RU" altLang="ru-RU" sz="2000" b="1" baseline="0">
                <a:latin typeface="Times New Roman" panose="02020603050405020304" pitchFamily="18" charset="0"/>
              </a:rPr>
              <a:t> ) = Вер {того, что </a:t>
            </a:r>
            <a:r>
              <a:rPr lang="en-US" altLang="ru-RU" sz="2000" b="1" baseline="0">
                <a:latin typeface="Times New Roman" panose="02020603050405020304" pitchFamily="18" charset="0"/>
              </a:rPr>
              <a:t>T</a:t>
            </a:r>
            <a:r>
              <a:rPr lang="ru-RU" altLang="ru-RU" sz="2000" b="1" baseline="-20000">
                <a:latin typeface="Times New Roman" panose="02020603050405020304" pitchFamily="18" charset="0"/>
              </a:rPr>
              <a:t>в</a:t>
            </a:r>
            <a:r>
              <a:rPr lang="ru-RU" altLang="ru-RU" sz="2000" b="1" baseline="0">
                <a:latin typeface="Times New Roman" panose="02020603050405020304" pitchFamily="18" charset="0"/>
              </a:rPr>
              <a:t> &lt; </a:t>
            </a:r>
            <a:r>
              <a:rPr lang="en-US" altLang="ru-RU" sz="2000" b="1" baseline="0">
                <a:latin typeface="Times New Roman" panose="02020603050405020304" pitchFamily="18" charset="0"/>
              </a:rPr>
              <a:t>t </a:t>
            </a:r>
            <a:r>
              <a:rPr lang="ru-RU" altLang="ru-RU" sz="2000" b="1" baseline="-20000">
                <a:latin typeface="Times New Roman" panose="02020603050405020304" pitchFamily="18" charset="0"/>
              </a:rPr>
              <a:t>в</a:t>
            </a:r>
            <a:r>
              <a:rPr lang="ru-RU" altLang="ru-RU" sz="2000" b="1" baseline="0">
                <a:latin typeface="Times New Roman" panose="02020603050405020304" pitchFamily="18" charset="0"/>
              </a:rPr>
              <a:t> } = Вер { </a:t>
            </a:r>
            <a:r>
              <a:rPr lang="en-US" altLang="ru-RU" sz="2000" b="1" baseline="0">
                <a:latin typeface="Times New Roman" panose="02020603050405020304" pitchFamily="18" charset="0"/>
              </a:rPr>
              <a:t>T</a:t>
            </a:r>
            <a:r>
              <a:rPr lang="ru-RU" altLang="ru-RU" sz="2000" b="1" baseline="-20000">
                <a:latin typeface="Times New Roman" panose="02020603050405020304" pitchFamily="18" charset="0"/>
              </a:rPr>
              <a:t>в</a:t>
            </a:r>
            <a:r>
              <a:rPr lang="ru-RU" altLang="ru-RU" sz="2000" b="1" baseline="0">
                <a:latin typeface="Times New Roman" panose="02020603050405020304" pitchFamily="18" charset="0"/>
              </a:rPr>
              <a:t> &lt; </a:t>
            </a:r>
            <a:r>
              <a:rPr lang="en-US" altLang="ru-RU" sz="2000" b="1" baseline="0">
                <a:latin typeface="Times New Roman" panose="02020603050405020304" pitchFamily="18" charset="0"/>
              </a:rPr>
              <a:t>t</a:t>
            </a:r>
            <a:r>
              <a:rPr lang="ru-RU" altLang="ru-RU" sz="2000" b="1" baseline="-20000">
                <a:latin typeface="Times New Roman" panose="02020603050405020304" pitchFamily="18" charset="0"/>
              </a:rPr>
              <a:t>в</a:t>
            </a:r>
            <a:r>
              <a:rPr lang="ru-RU" altLang="ru-RU" sz="2000" b="1" baseline="0">
                <a:latin typeface="Times New Roman" panose="02020603050405020304" pitchFamily="18" charset="0"/>
              </a:rPr>
              <a:t> }</a:t>
            </a:r>
          </a:p>
          <a:p>
            <a:pPr algn="just" eaLnBrk="1" hangingPunct="1"/>
            <a:r>
              <a:rPr lang="ru-RU" altLang="ru-RU" sz="2000" baseline="0">
                <a:latin typeface="Times New Roman" panose="02020603050405020304" pitchFamily="18" charset="0"/>
              </a:rPr>
              <a:t>Эта функция равна нулю при </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в</a:t>
            </a:r>
            <a:r>
              <a:rPr lang="ru-RU" altLang="ru-RU" sz="2000" i="1" baseline="0">
                <a:latin typeface="Times New Roman" panose="02020603050405020304" pitchFamily="18" charset="0"/>
              </a:rPr>
              <a:t> </a:t>
            </a:r>
            <a:r>
              <a:rPr lang="ru-RU" altLang="ru-RU" sz="2000" baseline="0">
                <a:latin typeface="Times New Roman" panose="02020603050405020304" pitchFamily="18" charset="0"/>
              </a:rPr>
              <a:t>=0</a:t>
            </a:r>
            <a:r>
              <a:rPr lang="ru-RU" altLang="ru-RU" sz="2000" i="1" baseline="0">
                <a:latin typeface="Times New Roman" panose="02020603050405020304" pitchFamily="18" charset="0"/>
              </a:rPr>
              <a:t> </a:t>
            </a:r>
            <a:r>
              <a:rPr lang="ru-RU" altLang="ru-RU" sz="2000" baseline="0">
                <a:latin typeface="Times New Roman" panose="02020603050405020304" pitchFamily="18" charset="0"/>
              </a:rPr>
              <a:t>(ремонт нельзя закончить раньше его начала) и равна 1 при </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в</a:t>
            </a:r>
            <a:r>
              <a:rPr lang="ru-RU" altLang="ru-RU" sz="2000" i="1" baseline="0">
                <a:latin typeface="Times New Roman" panose="02020603050405020304" pitchFamily="18" charset="0"/>
              </a:rPr>
              <a:t> </a:t>
            </a:r>
            <a:r>
              <a:rPr lang="ru-RU" altLang="ru-RU" sz="2000" baseline="0">
                <a:latin typeface="Times New Roman" panose="02020603050405020304" pitchFamily="18" charset="0"/>
              </a:rPr>
              <a:t>=∞ (рано или поздно, но ремонт должен завершиться). </a:t>
            </a:r>
          </a:p>
          <a:p>
            <a:pPr algn="just" eaLnBrk="1" hangingPunct="1"/>
            <a:r>
              <a:rPr lang="ru-RU" altLang="ru-RU" sz="2000" baseline="0">
                <a:latin typeface="Times New Roman" panose="02020603050405020304" pitchFamily="18" charset="0"/>
              </a:rPr>
              <a:t>Можно ввести и другую, "негативную" вероятность незавершенности ремонта элемента к заданному моменту времени </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в</a:t>
            </a:r>
            <a:r>
              <a:rPr lang="ru-RU" altLang="ru-RU" sz="2000" baseline="0">
                <a:latin typeface="Times New Roman" panose="02020603050405020304" pitchFamily="18" charset="0"/>
              </a:rPr>
              <a:t> (т.е. несвоевременное завершение ремонта):</a:t>
            </a:r>
          </a:p>
          <a:p>
            <a:pPr algn="just" eaLnBrk="1" hangingPunct="1"/>
            <a:r>
              <a:rPr lang="en-US" altLang="ru-RU" sz="2000" b="1" baseline="0">
                <a:latin typeface="Times New Roman" panose="02020603050405020304" pitchFamily="18" charset="0"/>
              </a:rPr>
              <a:t>P</a:t>
            </a:r>
            <a:r>
              <a:rPr lang="ru-RU" altLang="ru-RU" sz="2000" b="1" baseline="0">
                <a:latin typeface="Times New Roman" panose="02020603050405020304" pitchFamily="18" charset="0"/>
              </a:rPr>
              <a:t>(</a:t>
            </a:r>
            <a:r>
              <a:rPr lang="en-US" altLang="ru-RU" sz="2000" b="1" baseline="0">
                <a:latin typeface="Times New Roman" panose="02020603050405020304" pitchFamily="18" charset="0"/>
              </a:rPr>
              <a:t>t</a:t>
            </a:r>
            <a:r>
              <a:rPr lang="en-US" altLang="ru-RU" sz="2000" b="1" baseline="-20000">
                <a:latin typeface="Times New Roman" panose="02020603050405020304" pitchFamily="18" charset="0"/>
              </a:rPr>
              <a:t> </a:t>
            </a:r>
            <a:r>
              <a:rPr lang="ru-RU" altLang="ru-RU" sz="2000" b="1" baseline="-20000">
                <a:latin typeface="Times New Roman" panose="02020603050405020304" pitchFamily="18" charset="0"/>
              </a:rPr>
              <a:t>в</a:t>
            </a:r>
            <a:r>
              <a:rPr lang="ru-RU" altLang="ru-RU" sz="2000" b="1" baseline="0">
                <a:latin typeface="Times New Roman" panose="02020603050405020304" pitchFamily="18" charset="0"/>
              </a:rPr>
              <a:t> ) = Вер {того, что </a:t>
            </a:r>
            <a:r>
              <a:rPr lang="en-US" altLang="ru-RU" sz="2000" b="1" baseline="0">
                <a:latin typeface="Times New Roman" panose="02020603050405020304" pitchFamily="18" charset="0"/>
              </a:rPr>
              <a:t>T </a:t>
            </a:r>
            <a:r>
              <a:rPr lang="ru-RU" altLang="ru-RU" sz="2000" b="1" baseline="-20000">
                <a:latin typeface="Times New Roman" panose="02020603050405020304" pitchFamily="18" charset="0"/>
              </a:rPr>
              <a:t>в</a:t>
            </a:r>
            <a:r>
              <a:rPr lang="ru-RU" altLang="ru-RU" sz="2000" b="1" baseline="0">
                <a:latin typeface="Times New Roman" panose="02020603050405020304" pitchFamily="18" charset="0"/>
              </a:rPr>
              <a:t> &gt; </a:t>
            </a:r>
            <a:r>
              <a:rPr lang="en-US" altLang="ru-RU" sz="2000" b="1" baseline="0">
                <a:latin typeface="Times New Roman" panose="02020603050405020304" pitchFamily="18" charset="0"/>
              </a:rPr>
              <a:t>t </a:t>
            </a:r>
            <a:r>
              <a:rPr lang="ru-RU" altLang="ru-RU" sz="2000" b="1" baseline="-20000">
                <a:latin typeface="Times New Roman" panose="02020603050405020304" pitchFamily="18" charset="0"/>
              </a:rPr>
              <a:t>в</a:t>
            </a:r>
            <a:r>
              <a:rPr lang="ru-RU" altLang="ru-RU" sz="2000" b="1" baseline="0">
                <a:latin typeface="Times New Roman" panose="02020603050405020304" pitchFamily="18" charset="0"/>
              </a:rPr>
              <a:t> } = Вер { </a:t>
            </a:r>
            <a:r>
              <a:rPr lang="en-US" altLang="ru-RU" sz="2000" b="1" baseline="0">
                <a:latin typeface="Times New Roman" panose="02020603050405020304" pitchFamily="18" charset="0"/>
              </a:rPr>
              <a:t>T </a:t>
            </a:r>
            <a:r>
              <a:rPr lang="ru-RU" altLang="ru-RU" sz="2000" b="1" baseline="-20000">
                <a:latin typeface="Times New Roman" panose="02020603050405020304" pitchFamily="18" charset="0"/>
              </a:rPr>
              <a:t>в</a:t>
            </a:r>
            <a:r>
              <a:rPr lang="ru-RU" altLang="ru-RU" sz="2000" b="1" baseline="0">
                <a:latin typeface="Times New Roman" panose="02020603050405020304" pitchFamily="18" charset="0"/>
              </a:rPr>
              <a:t> &gt; </a:t>
            </a:r>
            <a:r>
              <a:rPr lang="en-US" altLang="ru-RU" sz="2000" b="1" baseline="0">
                <a:latin typeface="Times New Roman" panose="02020603050405020304" pitchFamily="18" charset="0"/>
              </a:rPr>
              <a:t>t </a:t>
            </a:r>
            <a:r>
              <a:rPr lang="ru-RU" altLang="ru-RU" sz="2000" b="1" baseline="-20000">
                <a:latin typeface="Times New Roman" panose="02020603050405020304" pitchFamily="18" charset="0"/>
              </a:rPr>
              <a:t>в</a:t>
            </a:r>
            <a:r>
              <a:rPr lang="ru-RU" altLang="ru-RU" sz="2000" b="1" baseline="0">
                <a:latin typeface="Times New Roman" panose="02020603050405020304" pitchFamily="18" charset="0"/>
              </a:rPr>
              <a:t> }</a:t>
            </a:r>
          </a:p>
        </p:txBody>
      </p:sp>
      <p:sp>
        <p:nvSpPr>
          <p:cNvPr id="68613" name="Rectangle 5"/>
          <p:cNvSpPr>
            <a:spLocks noChangeArrowheads="1"/>
          </p:cNvSpPr>
          <p:nvPr/>
        </p:nvSpPr>
        <p:spPr bwMode="auto">
          <a:xfrm>
            <a:off x="0" y="3529013"/>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   Ремонт элемента никогда не завершится до момента </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=0, поэтому </a:t>
            </a:r>
            <a:r>
              <a:rPr lang="en-US" altLang="ru-RU" sz="2000" baseline="0">
                <a:latin typeface="Times New Roman" panose="02020603050405020304" pitchFamily="18" charset="0"/>
              </a:rPr>
              <a:t>P</a:t>
            </a:r>
            <a:r>
              <a:rPr lang="ru-RU" altLang="ru-RU" sz="2000" baseline="0">
                <a:latin typeface="Times New Roman" panose="02020603050405020304" pitchFamily="18" charset="0"/>
              </a:rPr>
              <a:t>(0)=1,</a:t>
            </a:r>
            <a:r>
              <a:rPr lang="ru-RU" altLang="ru-RU" sz="2000" i="1" baseline="0">
                <a:latin typeface="Times New Roman" panose="02020603050405020304" pitchFamily="18" charset="0"/>
              </a:rPr>
              <a:t> </a:t>
            </a:r>
            <a:r>
              <a:rPr lang="ru-RU" altLang="ru-RU" sz="2000" baseline="0">
                <a:latin typeface="Times New Roman" panose="02020603050405020304" pitchFamily="18" charset="0"/>
              </a:rPr>
              <a:t>а при </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в</a:t>
            </a:r>
            <a:r>
              <a:rPr lang="ru-RU" altLang="ru-RU" sz="2000" i="1" baseline="0">
                <a:latin typeface="Times New Roman" panose="02020603050405020304" pitchFamily="18" charset="0"/>
              </a:rPr>
              <a:t> </a:t>
            </a:r>
            <a:r>
              <a:rPr lang="ru-RU" altLang="ru-RU" sz="2000" baseline="0">
                <a:latin typeface="Times New Roman" panose="02020603050405020304" pitchFamily="18" charset="0"/>
              </a:rPr>
              <a:t>=∞ (ремонт) будет наверное закончен и случайное событие </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в</a:t>
            </a:r>
            <a:r>
              <a:rPr lang="ru-RU" altLang="ru-RU" sz="2000" i="1" baseline="0">
                <a:latin typeface="Times New Roman" panose="02020603050405020304" pitchFamily="18" charset="0"/>
              </a:rPr>
              <a:t> </a:t>
            </a:r>
            <a:r>
              <a:rPr lang="ru-RU" altLang="ru-RU" sz="2000" baseline="0">
                <a:latin typeface="Times New Roman" panose="02020603050405020304" pitchFamily="18" charset="0"/>
              </a:rPr>
              <a:t>&gt;∞ невероятно, следовательно </a:t>
            </a:r>
            <a:r>
              <a:rPr lang="en-US" altLang="ru-RU" sz="2000" baseline="0">
                <a:latin typeface="Times New Roman" panose="02020603050405020304" pitchFamily="18" charset="0"/>
              </a:rPr>
              <a:t>P</a:t>
            </a:r>
            <a:r>
              <a:rPr lang="ru-RU" altLang="ru-RU" sz="2000" baseline="0">
                <a:latin typeface="Times New Roman" panose="02020603050405020304" pitchFamily="18" charset="0"/>
              </a:rPr>
              <a:t>(∞)=0</a:t>
            </a:r>
          </a:p>
        </p:txBody>
      </p:sp>
      <p:sp>
        <p:nvSpPr>
          <p:cNvPr id="68614" name="Rectangle 6"/>
          <p:cNvSpPr>
            <a:spLocks noChangeArrowheads="1"/>
          </p:cNvSpPr>
          <p:nvPr/>
        </p:nvSpPr>
        <p:spPr bwMode="auto">
          <a:xfrm>
            <a:off x="0" y="4694238"/>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События </a:t>
            </a:r>
            <a:r>
              <a:rPr lang="en-US" altLang="ru-RU" sz="2000" baseline="0">
                <a:latin typeface="Times New Roman" panose="02020603050405020304" pitchFamily="18" charset="0"/>
              </a:rPr>
              <a:t>T </a:t>
            </a:r>
            <a:r>
              <a:rPr lang="ru-RU" altLang="ru-RU" sz="2000" baseline="0">
                <a:latin typeface="Times New Roman" panose="02020603050405020304" pitchFamily="18" charset="0"/>
              </a:rPr>
              <a:t>в &gt; </a:t>
            </a:r>
            <a:r>
              <a:rPr lang="en-US" altLang="ru-RU" sz="2000" baseline="0">
                <a:latin typeface="Times New Roman" panose="02020603050405020304" pitchFamily="18" charset="0"/>
              </a:rPr>
              <a:t>t </a:t>
            </a:r>
            <a:r>
              <a:rPr lang="ru-RU" altLang="ru-RU" sz="2000" baseline="0">
                <a:latin typeface="Times New Roman" panose="02020603050405020304" pitchFamily="18" charset="0"/>
              </a:rPr>
              <a:t>в   или </a:t>
            </a:r>
            <a:r>
              <a:rPr lang="en-US" altLang="ru-RU" sz="2000" baseline="0">
                <a:latin typeface="Times New Roman" panose="02020603050405020304" pitchFamily="18" charset="0"/>
              </a:rPr>
              <a:t>T </a:t>
            </a:r>
            <a:r>
              <a:rPr lang="ru-RU" altLang="ru-RU" sz="2000" baseline="0">
                <a:latin typeface="Times New Roman" panose="02020603050405020304" pitchFamily="18" charset="0"/>
              </a:rPr>
              <a:t>в &lt; </a:t>
            </a:r>
            <a:r>
              <a:rPr lang="en-US" altLang="ru-RU" sz="2000" baseline="0">
                <a:latin typeface="Times New Roman" panose="02020603050405020304" pitchFamily="18" charset="0"/>
              </a:rPr>
              <a:t>t </a:t>
            </a:r>
            <a:r>
              <a:rPr lang="ru-RU" altLang="ru-RU" sz="2000" baseline="0">
                <a:latin typeface="Times New Roman" panose="02020603050405020304" pitchFamily="18" charset="0"/>
              </a:rPr>
              <a:t>в  образуют  полную  группу  независимых несовместимых случайных событий, поэтому </a:t>
            </a:r>
            <a:r>
              <a:rPr lang="en-US" altLang="ru-RU" sz="2000" baseline="0">
                <a:latin typeface="Times New Roman" panose="02020603050405020304" pitchFamily="18" charset="0"/>
              </a:rPr>
              <a:t>Q</a:t>
            </a:r>
            <a:r>
              <a:rPr lang="ru-RU" altLang="ru-RU" sz="2000" baseline="0">
                <a:latin typeface="Times New Roman" panose="02020603050405020304" pitchFamily="18" charset="0"/>
              </a:rPr>
              <a:t>(</a:t>
            </a:r>
            <a:r>
              <a:rPr lang="en-US" altLang="ru-RU" sz="2000" baseline="0">
                <a:latin typeface="Times New Roman" panose="02020603050405020304" pitchFamily="18" charset="0"/>
              </a:rPr>
              <a:t>t </a:t>
            </a:r>
            <a:r>
              <a:rPr lang="ru-RU" altLang="ru-RU" sz="2000" baseline="0">
                <a:latin typeface="Times New Roman" panose="02020603050405020304" pitchFamily="18" charset="0"/>
              </a:rPr>
              <a:t>в ) + </a:t>
            </a:r>
            <a:r>
              <a:rPr lang="en-US" altLang="ru-RU" sz="2000" baseline="0">
                <a:latin typeface="Times New Roman" panose="02020603050405020304" pitchFamily="18" charset="0"/>
              </a:rPr>
              <a:t>P</a:t>
            </a:r>
            <a:r>
              <a:rPr lang="ru-RU" altLang="ru-RU" sz="2000" baseline="0">
                <a:latin typeface="Times New Roman" panose="02020603050405020304" pitchFamily="18" charset="0"/>
              </a:rPr>
              <a:t>(</a:t>
            </a:r>
            <a:r>
              <a:rPr lang="en-US" altLang="ru-RU" sz="2000" baseline="0">
                <a:latin typeface="Times New Roman" panose="02020603050405020304" pitchFamily="18" charset="0"/>
              </a:rPr>
              <a:t>t </a:t>
            </a:r>
            <a:r>
              <a:rPr lang="ru-RU" altLang="ru-RU" sz="2000" baseline="0">
                <a:latin typeface="Times New Roman" panose="02020603050405020304" pitchFamily="18" charset="0"/>
              </a:rPr>
              <a:t>в ) =1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68313" y="0"/>
            <a:ext cx="8229600" cy="201613"/>
          </a:xfrm>
        </p:spPr>
        <p:txBody>
          <a:bodyPr/>
          <a:lstStyle/>
          <a:p>
            <a:pPr eaLnBrk="1" hangingPunct="1"/>
            <a:r>
              <a:rPr lang="ru-RU" altLang="ru-RU" sz="1800" smtClean="0">
                <a:latin typeface="Times New Roman" panose="02020603050405020304" pitchFamily="18" charset="0"/>
              </a:rPr>
              <a:t>Функциональные показатели ремонтопригодности</a:t>
            </a:r>
          </a:p>
        </p:txBody>
      </p:sp>
      <p:sp>
        <p:nvSpPr>
          <p:cNvPr id="69635" name="Rectangle 3"/>
          <p:cNvSpPr>
            <a:spLocks noGrp="1" noChangeArrowheads="1"/>
          </p:cNvSpPr>
          <p:nvPr>
            <p:ph type="body" idx="1"/>
          </p:nvPr>
        </p:nvSpPr>
        <p:spPr>
          <a:xfrm>
            <a:off x="0" y="549275"/>
            <a:ext cx="9144000" cy="6308725"/>
          </a:xfrm>
        </p:spPr>
        <p:txBody>
          <a:bodyPr/>
          <a:lstStyle/>
          <a:p>
            <a:pPr algn="just" eaLnBrk="1" hangingPunct="1">
              <a:buFontTx/>
              <a:buNone/>
            </a:pPr>
            <a:r>
              <a:rPr lang="ru-RU" altLang="ru-RU" sz="2000" smtClean="0">
                <a:latin typeface="Times New Roman" panose="02020603050405020304" pitchFamily="18" charset="0"/>
              </a:rPr>
              <a:t>	Дифференциальный закон распределения вероятностей своевременного завершения ремонта или функция плотности вероятности восстановления отказавшего элемента. </a:t>
            </a:r>
          </a:p>
          <a:p>
            <a:pPr algn="just" eaLnBrk="1" hangingPunct="1">
              <a:buFontTx/>
              <a:buNone/>
            </a:pPr>
            <a:r>
              <a:rPr lang="ru-RU" altLang="ru-RU" sz="2000" smtClean="0">
                <a:latin typeface="Times New Roman" panose="02020603050405020304" pitchFamily="18" charset="0"/>
              </a:rPr>
              <a:t>			</a:t>
            </a:r>
            <a:r>
              <a:rPr lang="en-US" altLang="ru-RU" i="1" smtClean="0"/>
              <a:t>f</a:t>
            </a:r>
            <a:r>
              <a:rPr lang="en-US" altLang="ru-RU" smtClean="0"/>
              <a:t>(t</a:t>
            </a:r>
            <a:r>
              <a:rPr lang="ru-RU" altLang="ru-RU" baseline="30000" smtClean="0"/>
              <a:t>в</a:t>
            </a:r>
            <a:r>
              <a:rPr lang="en-US" altLang="ru-RU" smtClean="0"/>
              <a:t>) =dQ(t</a:t>
            </a:r>
            <a:r>
              <a:rPr lang="ru-RU" altLang="ru-RU" baseline="30000" smtClean="0"/>
              <a:t>в</a:t>
            </a:r>
            <a:r>
              <a:rPr lang="en-US" altLang="ru-RU" smtClean="0"/>
              <a:t>)/dt</a:t>
            </a:r>
            <a:r>
              <a:rPr lang="ru-RU" altLang="ru-RU" smtClean="0"/>
              <a:t> </a:t>
            </a:r>
            <a:endParaRPr lang="ru-RU" altLang="ru-RU" sz="2000" smtClean="0">
              <a:latin typeface="Times New Roman" panose="02020603050405020304" pitchFamily="18" charset="0"/>
            </a:endParaRPr>
          </a:p>
          <a:p>
            <a:pPr algn="just" eaLnBrk="1" hangingPunct="1">
              <a:buFontTx/>
              <a:buNone/>
            </a:pPr>
            <a:r>
              <a:rPr lang="ru-RU" altLang="ru-RU" sz="2000" smtClean="0">
                <a:latin typeface="Times New Roman" panose="02020603050405020304" pitchFamily="18" charset="0"/>
              </a:rPr>
              <a:t>	Интенсивность    завершения    ремонта характеризуется условной  вероятностью своевременного восстановления элемента при условии, элемент еще не восстановлен к этому моменту времени </a:t>
            </a:r>
            <a:r>
              <a:rPr lang="en-US" altLang="ru-RU" sz="2000" smtClean="0">
                <a:latin typeface="Times New Roman" panose="02020603050405020304" pitchFamily="18" charset="0"/>
              </a:rPr>
              <a:t>t</a:t>
            </a:r>
            <a:r>
              <a:rPr lang="ru-RU" altLang="ru-RU" sz="2000" smtClean="0">
                <a:latin typeface="Times New Roman" panose="02020603050405020304" pitchFamily="18" charset="0"/>
              </a:rPr>
              <a:t>.</a:t>
            </a:r>
          </a:p>
          <a:p>
            <a:pPr algn="just" eaLnBrk="1" hangingPunct="1">
              <a:buFontTx/>
              <a:buNone/>
            </a:pPr>
            <a:r>
              <a:rPr lang="ru-RU" altLang="ru-RU" smtClean="0"/>
              <a:t>			</a:t>
            </a:r>
            <a:r>
              <a:rPr lang="en-US" altLang="ru-RU" smtClean="0"/>
              <a:t>µ(t</a:t>
            </a:r>
            <a:r>
              <a:rPr lang="ru-RU" altLang="ru-RU" baseline="30000" smtClean="0"/>
              <a:t>в</a:t>
            </a:r>
            <a:r>
              <a:rPr lang="en-US" altLang="ru-RU" smtClean="0"/>
              <a:t>)= </a:t>
            </a:r>
            <a:r>
              <a:rPr lang="en-US" altLang="ru-RU" i="1" smtClean="0"/>
              <a:t>f</a:t>
            </a:r>
            <a:r>
              <a:rPr lang="en-US" altLang="ru-RU" smtClean="0"/>
              <a:t>(t</a:t>
            </a:r>
            <a:r>
              <a:rPr lang="ru-RU" altLang="ru-RU" baseline="30000" smtClean="0"/>
              <a:t>в</a:t>
            </a:r>
            <a:r>
              <a:rPr lang="en-US" altLang="ru-RU" smtClean="0"/>
              <a:t>)/ P(t</a:t>
            </a:r>
            <a:r>
              <a:rPr lang="ru-RU" altLang="ru-RU" baseline="30000" smtClean="0"/>
              <a:t>в</a:t>
            </a:r>
            <a:r>
              <a:rPr lang="en-US" altLang="ru-RU" smtClean="0"/>
              <a:t>) </a:t>
            </a:r>
            <a:endParaRPr lang="ru-RU" altLang="ru-RU" smtClean="0"/>
          </a:p>
        </p:txBody>
      </p:sp>
      <p:sp>
        <p:nvSpPr>
          <p:cNvPr id="69636" name="Rectangle 5"/>
          <p:cNvSpPr>
            <a:spLocks noChangeArrowheads="1"/>
          </p:cNvSpPr>
          <p:nvPr/>
        </p:nvSpPr>
        <p:spPr bwMode="auto">
          <a:xfrm>
            <a:off x="0" y="3708400"/>
            <a:ext cx="9144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09563"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endParaRPr lang="ru-RU" altLang="ru-RU" sz="2000" baseline="0">
              <a:latin typeface="Times New Roman" panose="02020603050405020304" pitchFamily="18" charset="0"/>
            </a:endParaRPr>
          </a:p>
          <a:p>
            <a:pPr algn="just" eaLnBrk="1" hangingPunct="1"/>
            <a:r>
              <a:rPr lang="ru-RU" altLang="ru-RU" sz="2000" baseline="0">
                <a:latin typeface="Times New Roman" panose="02020603050405020304" pitchFamily="18" charset="0"/>
              </a:rPr>
              <a:t>Статистические распределения восстановления определяются  по экспериментальным данным, полученным при исследовании ремонтов однородных элементов.</a:t>
            </a:r>
          </a:p>
          <a:p>
            <a:pPr algn="just" eaLnBrk="1" hangingPunct="1"/>
            <a:r>
              <a:rPr lang="ru-RU" altLang="ru-RU" sz="2000" baseline="0">
                <a:latin typeface="Times New Roman" panose="02020603050405020304" pitchFamily="18" charset="0"/>
              </a:rPr>
              <a:t> </a:t>
            </a:r>
          </a:p>
          <a:p>
            <a:pPr algn="just" eaLnBrk="1" hangingPunct="1"/>
            <a:r>
              <a:rPr lang="ru-RU" altLang="ru-RU" sz="2000" baseline="0">
                <a:latin typeface="Times New Roman" panose="02020603050405020304" pitchFamily="18" charset="0"/>
              </a:rPr>
              <a:t>Δ</a:t>
            </a:r>
            <a:r>
              <a:rPr lang="en-US" altLang="ru-RU" sz="2000" baseline="0">
                <a:latin typeface="Times New Roman" panose="02020603050405020304" pitchFamily="18" charset="0"/>
              </a:rPr>
              <a:t>N</a:t>
            </a:r>
            <a:r>
              <a:rPr lang="ru-RU" altLang="ru-RU" sz="2000" baseline="0">
                <a:latin typeface="Times New Roman" panose="02020603050405020304" pitchFamily="18" charset="0"/>
              </a:rPr>
              <a:t>- число восстановленных элементов на малом интервале времени Δ</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a:t>
            </a:r>
          </a:p>
          <a:p>
            <a:pPr algn="just" eaLnBrk="1" hangingPunct="1"/>
            <a:r>
              <a:rPr lang="en-US" altLang="ru-RU" sz="2000" baseline="0">
                <a:latin typeface="Times New Roman" panose="02020603050405020304" pitchFamily="18" charset="0"/>
              </a:rPr>
              <a:t>N</a:t>
            </a:r>
            <a:r>
              <a:rPr lang="ru-RU" altLang="ru-RU" sz="2000" baseline="0">
                <a:latin typeface="Times New Roman" panose="02020603050405020304" pitchFamily="18" charset="0"/>
              </a:rPr>
              <a:t>(</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в) - общее число восстановленных элементов до момента времени </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в ;</a:t>
            </a:r>
          </a:p>
          <a:p>
            <a:pPr algn="just" eaLnBrk="1" hangingPunct="1"/>
            <a:r>
              <a:rPr lang="en-US" altLang="ru-RU" sz="2000" baseline="0">
                <a:latin typeface="Times New Roman" panose="02020603050405020304" pitchFamily="18" charset="0"/>
              </a:rPr>
              <a:t>N</a:t>
            </a:r>
            <a:r>
              <a:rPr lang="ru-RU" altLang="ru-RU" sz="2000" baseline="0">
                <a:latin typeface="Times New Roman" panose="02020603050405020304" pitchFamily="18" charset="0"/>
              </a:rPr>
              <a:t>- </a:t>
            </a:r>
            <a:r>
              <a:rPr lang="en-US" altLang="ru-RU" sz="2000" baseline="0">
                <a:latin typeface="Times New Roman" panose="02020603050405020304" pitchFamily="18" charset="0"/>
              </a:rPr>
              <a:t>N</a:t>
            </a:r>
            <a:r>
              <a:rPr lang="ru-RU" altLang="ru-RU" sz="2000" baseline="0">
                <a:latin typeface="Times New Roman" panose="02020603050405020304" pitchFamily="18" charset="0"/>
              </a:rPr>
              <a:t>(</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в) - число еще не отремонтированных к моменту  </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в элементов.</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8229600" cy="188913"/>
          </a:xfrm>
        </p:spPr>
        <p:txBody>
          <a:bodyPr/>
          <a:lstStyle/>
          <a:p>
            <a:pPr eaLnBrk="1" hangingPunct="1"/>
            <a:r>
              <a:rPr lang="ru-RU" altLang="ru-RU" sz="1800" smtClean="0">
                <a:latin typeface="Times New Roman" panose="02020603050405020304" pitchFamily="18" charset="0"/>
              </a:rPr>
              <a:t>Функциональные показатели ремонтопригодности</a:t>
            </a:r>
          </a:p>
        </p:txBody>
      </p:sp>
      <p:sp>
        <p:nvSpPr>
          <p:cNvPr id="70659" name="Rectangle 3"/>
          <p:cNvSpPr>
            <a:spLocks noGrp="1" noChangeArrowheads="1"/>
          </p:cNvSpPr>
          <p:nvPr>
            <p:ph type="body" idx="1"/>
          </p:nvPr>
        </p:nvSpPr>
        <p:spPr>
          <a:xfrm>
            <a:off x="0" y="333375"/>
            <a:ext cx="9144000" cy="6524625"/>
          </a:xfrm>
        </p:spPr>
        <p:txBody>
          <a:bodyPr/>
          <a:lstStyle/>
          <a:p>
            <a:pPr algn="just" eaLnBrk="1" hangingPunct="1">
              <a:spcBef>
                <a:spcPct val="0"/>
              </a:spcBef>
              <a:buFontTx/>
              <a:buNone/>
            </a:pPr>
            <a:r>
              <a:rPr lang="ru-RU" altLang="ru-RU" sz="2000" smtClean="0">
                <a:latin typeface="Times New Roman" panose="02020603050405020304" pitchFamily="18" charset="0"/>
              </a:rPr>
              <a:t>Статистические распределения ремонтопригодности имеют вид</a:t>
            </a:r>
          </a:p>
          <a:p>
            <a:pPr eaLnBrk="1" hangingPunct="1"/>
            <a:endParaRPr lang="ru-RU" altLang="ru-RU" smtClean="0"/>
          </a:p>
        </p:txBody>
      </p:sp>
      <p:pic>
        <p:nvPicPr>
          <p:cNvPr id="7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92150"/>
            <a:ext cx="3240087"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692150"/>
            <a:ext cx="345757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Rectangle 6"/>
          <p:cNvSpPr>
            <a:spLocks noChangeArrowheads="1"/>
          </p:cNvSpPr>
          <p:nvPr/>
        </p:nvSpPr>
        <p:spPr bwMode="auto">
          <a:xfrm>
            <a:off x="323850" y="1484313"/>
            <a:ext cx="7392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Статистические функции плотности и интенсивности следующие:</a:t>
            </a:r>
          </a:p>
        </p:txBody>
      </p:sp>
      <p:pic>
        <p:nvPicPr>
          <p:cNvPr id="706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844675"/>
            <a:ext cx="144145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1844675"/>
            <a:ext cx="2087562"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5" name="Rectangle 9"/>
          <p:cNvSpPr>
            <a:spLocks noChangeArrowheads="1"/>
          </p:cNvSpPr>
          <p:nvPr/>
        </p:nvSpPr>
        <p:spPr bwMode="auto">
          <a:xfrm>
            <a:off x="1116013" y="2982913"/>
            <a:ext cx="4933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Числовые показатели ремонтопригодности</a:t>
            </a:r>
            <a:r>
              <a:rPr lang="ru-RU" altLang="ru-RU" baseline="0"/>
              <a:t> </a:t>
            </a:r>
          </a:p>
        </p:txBody>
      </p:sp>
      <p:sp>
        <p:nvSpPr>
          <p:cNvPr id="70666" name="Rectangle 10"/>
          <p:cNvSpPr>
            <a:spLocks noChangeArrowheads="1"/>
          </p:cNvSpPr>
          <p:nvPr/>
        </p:nvSpPr>
        <p:spPr bwMode="auto">
          <a:xfrm>
            <a:off x="250825" y="3486150"/>
            <a:ext cx="3567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среднее время восстановления</a:t>
            </a:r>
            <a:r>
              <a:rPr lang="ru-RU" altLang="ru-RU" baseline="0"/>
              <a:t> </a:t>
            </a:r>
          </a:p>
        </p:txBody>
      </p:sp>
      <p:pic>
        <p:nvPicPr>
          <p:cNvPr id="7066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3284538"/>
            <a:ext cx="45370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8" name="Rectangle 12"/>
          <p:cNvSpPr>
            <a:spLocks noChangeArrowheads="1"/>
          </p:cNvSpPr>
          <p:nvPr/>
        </p:nvSpPr>
        <p:spPr bwMode="auto">
          <a:xfrm>
            <a:off x="179388" y="4437063"/>
            <a:ext cx="4113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latin typeface="Times New Roman" panose="02020603050405020304" pitchFamily="18" charset="0"/>
              </a:rPr>
              <a:t>дисперсия времени восстановления</a:t>
            </a:r>
            <a:r>
              <a:rPr lang="ru-RU" altLang="ru-RU" baseline="0"/>
              <a:t> </a:t>
            </a:r>
          </a:p>
        </p:txBody>
      </p:sp>
      <p:pic>
        <p:nvPicPr>
          <p:cNvPr id="7066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538" y="4292600"/>
            <a:ext cx="47164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0" name="Rectangle 16"/>
          <p:cNvSpPr>
            <a:spLocks noChangeArrowheads="1"/>
          </p:cNvSpPr>
          <p:nvPr/>
        </p:nvSpPr>
        <p:spPr bwMode="auto">
          <a:xfrm>
            <a:off x="250825" y="4860925"/>
            <a:ext cx="8893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latin typeface="Times New Roman" panose="02020603050405020304" pitchFamily="18" charset="0"/>
                <a:cs typeface="Times New Roman" panose="02020603050405020304" pitchFamily="18" charset="0"/>
              </a:rPr>
              <a:t>Несмещенные   и   состоятельные   оценки</a:t>
            </a:r>
            <a:r>
              <a:rPr lang="ru-RU" altLang="ru-RU" sz="2000" baseline="0">
                <a:solidFill>
                  <a:srgbClr val="000000"/>
                </a:solidFill>
                <a:latin typeface="Times New Roman" panose="02020603050405020304" pitchFamily="18" charset="0"/>
              </a:rPr>
              <a:t>                   определяются по экспериментальным длительностям ремонта </a:t>
            </a:r>
            <a:r>
              <a:rPr lang="en-US" altLang="ru-RU" sz="2000" baseline="0">
                <a:solidFill>
                  <a:srgbClr val="000000"/>
                </a:solidFill>
                <a:latin typeface="Times New Roman" panose="02020603050405020304" pitchFamily="18" charset="0"/>
              </a:rPr>
              <a:t>N </a:t>
            </a:r>
            <a:r>
              <a:rPr lang="ru-RU" altLang="ru-RU" sz="2000" baseline="0">
                <a:solidFill>
                  <a:srgbClr val="000000"/>
                </a:solidFill>
                <a:latin typeface="Times New Roman" panose="02020603050405020304" pitchFamily="18" charset="0"/>
              </a:rPr>
              <a:t>однородных элементов</a:t>
            </a:r>
            <a:r>
              <a:rPr lang="ru-RU" altLang="ru-RU" sz="2000" baseline="0">
                <a:solidFill>
                  <a:srgbClr val="000000"/>
                </a:solidFill>
                <a:latin typeface="Times New Roman" panose="02020603050405020304" pitchFamily="18" charset="0"/>
                <a:cs typeface="Times New Roman" panose="02020603050405020304" pitchFamily="18" charset="0"/>
              </a:rPr>
              <a:t> </a:t>
            </a:r>
            <a:r>
              <a:rPr lang="en-US" altLang="ru-RU" baseline="0"/>
              <a:t>t</a:t>
            </a:r>
            <a:r>
              <a:rPr lang="ru-RU" altLang="ru-RU" baseline="0"/>
              <a:t>в</a:t>
            </a:r>
          </a:p>
        </p:txBody>
      </p:sp>
      <p:pic>
        <p:nvPicPr>
          <p:cNvPr id="70671"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825" y="4868863"/>
            <a:ext cx="5048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2"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063" y="4797425"/>
            <a:ext cx="504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13" y="5516563"/>
            <a:ext cx="18002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92500" y="5734050"/>
            <a:ext cx="28797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Функциональные показатели ремонтопригодности</a:t>
            </a:r>
          </a:p>
        </p:txBody>
      </p:sp>
      <p:sp>
        <p:nvSpPr>
          <p:cNvPr id="71683" name="Rectangle 5"/>
          <p:cNvSpPr>
            <a:spLocks noChangeArrowheads="1"/>
          </p:cNvSpPr>
          <p:nvPr/>
        </p:nvSpPr>
        <p:spPr bwMode="auto">
          <a:xfrm>
            <a:off x="0" y="54927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solidFill>
                  <a:srgbClr val="000000"/>
                </a:solidFill>
                <a:latin typeface="Times New Roman" panose="02020603050405020304" pitchFamily="18" charset="0"/>
                <a:cs typeface="Times New Roman" panose="02020603050405020304" pitchFamily="18" charset="0"/>
              </a:rPr>
              <a:t>Для описания поведения случайной величины </a:t>
            </a:r>
            <a:r>
              <a:rPr lang="ru-RU" altLang="ru-RU" sz="2000" baseline="0">
                <a:solidFill>
                  <a:srgbClr val="000000"/>
                </a:solidFill>
                <a:latin typeface="Times New Roman" panose="02020603050405020304" pitchFamily="18" charset="0"/>
              </a:rPr>
              <a:t>Т</a:t>
            </a:r>
            <a:r>
              <a:rPr lang="ru-RU" altLang="ru-RU" sz="2000" baseline="30000">
                <a:solidFill>
                  <a:srgbClr val="000000"/>
                </a:solidFill>
                <a:latin typeface="Times New Roman" panose="02020603050405020304" pitchFamily="18" charset="0"/>
              </a:rPr>
              <a:t>в</a:t>
            </a:r>
            <a:r>
              <a:rPr lang="ru-RU" altLang="ru-RU" sz="2000" baseline="0">
                <a:solidFill>
                  <a:srgbClr val="000000"/>
                </a:solidFill>
                <a:latin typeface="Times New Roman" panose="02020603050405020304" pitchFamily="18" charset="0"/>
                <a:cs typeface="Times New Roman" panose="02020603050405020304" pitchFamily="18" charset="0"/>
              </a:rPr>
              <a:t>   чаще всего используют экспоненциальное (показательное) распределение</a:t>
            </a:r>
            <a:endParaRPr lang="ru-RU" altLang="ru-RU" sz="2000" baseline="0">
              <a:latin typeface="Times New Roman" panose="02020603050405020304" pitchFamily="18" charset="0"/>
            </a:endParaRPr>
          </a:p>
        </p:txBody>
      </p:sp>
      <p:sp>
        <p:nvSpPr>
          <p:cNvPr id="71684" name="Rectangle 6"/>
          <p:cNvSpPr>
            <a:spLocks noChangeArrowheads="1"/>
          </p:cNvSpPr>
          <p:nvPr/>
        </p:nvSpPr>
        <p:spPr bwMode="auto">
          <a:xfrm>
            <a:off x="1116013" y="3546475"/>
            <a:ext cx="215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900" baseline="0"/>
              <a:t> </a:t>
            </a:r>
            <a:endParaRPr lang="ru-RU" altLang="ru-RU" baseline="0"/>
          </a:p>
        </p:txBody>
      </p:sp>
      <p:pic>
        <p:nvPicPr>
          <p:cNvPr id="7168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125538"/>
            <a:ext cx="3816350"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868863"/>
            <a:ext cx="648017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404813"/>
          </a:xfrm>
        </p:spPr>
        <p:txBody>
          <a:bodyPr/>
          <a:lstStyle/>
          <a:p>
            <a:pPr eaLnBrk="1" hangingPunct="1"/>
            <a:r>
              <a:rPr lang="ru-RU" altLang="ru-RU" sz="2000" smtClean="0">
                <a:latin typeface="Times New Roman" panose="02020603050405020304" pitchFamily="18" charset="0"/>
              </a:rPr>
              <a:t>Комплексные показатели ремонтопригодности и безотказности</a:t>
            </a:r>
          </a:p>
        </p:txBody>
      </p:sp>
      <p:sp>
        <p:nvSpPr>
          <p:cNvPr id="72707" name="Rectangle 3"/>
          <p:cNvSpPr>
            <a:spLocks noGrp="1" noChangeArrowheads="1"/>
          </p:cNvSpPr>
          <p:nvPr>
            <p:ph type="body" idx="1"/>
          </p:nvPr>
        </p:nvSpPr>
        <p:spPr>
          <a:xfrm>
            <a:off x="0" y="476250"/>
            <a:ext cx="9144000" cy="6381750"/>
          </a:xfrm>
        </p:spPr>
        <p:txBody>
          <a:bodyPr/>
          <a:lstStyle/>
          <a:p>
            <a:pPr marL="609600" indent="-609600" algn="just" eaLnBrk="1" hangingPunct="1">
              <a:buFontTx/>
              <a:buNone/>
            </a:pPr>
            <a:r>
              <a:rPr lang="ru-RU" altLang="ru-RU" sz="2000" smtClean="0">
                <a:latin typeface="Times New Roman" panose="02020603050405020304" pitchFamily="18" charset="0"/>
              </a:rPr>
              <a:t>	Самовосстанавливающаяся система часть времени находится в работоспособном состоянии, а часть (иногда значительную) - в состоянии восстановления. Система считается тем лучшей, чем больше доля времени, когда она работоспособна или готова к выполнению своих функций.</a:t>
            </a:r>
          </a:p>
          <a:p>
            <a:pPr marL="609600" indent="-609600" algn="just" eaLnBrk="1" hangingPunct="1">
              <a:buFontTx/>
              <a:buNone/>
            </a:pPr>
            <a:r>
              <a:rPr lang="ru-RU" altLang="ru-RU" smtClean="0"/>
              <a:t>	</a:t>
            </a:r>
            <a:r>
              <a:rPr lang="ru-RU" altLang="ru-RU" sz="2000" smtClean="0">
                <a:latin typeface="Times New Roman" panose="02020603050405020304" pitchFamily="18" charset="0"/>
              </a:rPr>
              <a:t>Функция готовности Кг(</a:t>
            </a:r>
            <a:r>
              <a:rPr lang="en-US" altLang="ru-RU" sz="2000" smtClean="0">
                <a:latin typeface="Times New Roman" panose="02020603050405020304" pitchFamily="18" charset="0"/>
              </a:rPr>
              <a:t>t</a:t>
            </a:r>
            <a:r>
              <a:rPr lang="ru-RU" altLang="ru-RU" sz="2000" smtClean="0">
                <a:latin typeface="Times New Roman" panose="02020603050405020304" pitchFamily="18" charset="0"/>
              </a:rPr>
              <a:t>) есть вероятность того, что система будет работоспособной в произвольный момент времени </a:t>
            </a:r>
            <a:r>
              <a:rPr lang="en-US" altLang="ru-RU" sz="2000" smtClean="0">
                <a:latin typeface="Times New Roman" panose="02020603050405020304" pitchFamily="18" charset="0"/>
              </a:rPr>
              <a:t>t</a:t>
            </a:r>
            <a:r>
              <a:rPr lang="ru-RU" altLang="ru-RU" sz="2000" baseline="-20000" smtClean="0">
                <a:latin typeface="Times New Roman" panose="02020603050405020304" pitchFamily="18" charset="0"/>
              </a:rPr>
              <a:t>0</a:t>
            </a:r>
            <a:r>
              <a:rPr lang="ru-RU" altLang="ru-RU" sz="2000" smtClean="0">
                <a:latin typeface="Times New Roman" panose="02020603050405020304" pitchFamily="18" charset="0"/>
              </a:rPr>
              <a:t>. Если этот момент времени </a:t>
            </a:r>
            <a:r>
              <a:rPr lang="en-US" altLang="ru-RU" sz="2000" smtClean="0">
                <a:latin typeface="Times New Roman" panose="02020603050405020304" pitchFamily="18" charset="0"/>
              </a:rPr>
              <a:t>t</a:t>
            </a:r>
            <a:r>
              <a:rPr lang="ru-RU" altLang="ru-RU" sz="2000" baseline="-20000" smtClean="0">
                <a:latin typeface="Times New Roman" panose="02020603050405020304" pitchFamily="18" charset="0"/>
              </a:rPr>
              <a:t>0</a:t>
            </a:r>
            <a:r>
              <a:rPr lang="ru-RU" altLang="ru-RU" sz="2000" smtClean="0">
                <a:latin typeface="Times New Roman" panose="02020603050405020304" pitchFamily="18" charset="0"/>
              </a:rPr>
              <a:t> достаточно удален от нуля и в системе имеет место установившийся или стационарный режим функционирования, то функция готовности Кг(</a:t>
            </a:r>
            <a:r>
              <a:rPr lang="en-US" altLang="ru-RU" sz="2000" smtClean="0">
                <a:latin typeface="Times New Roman" panose="02020603050405020304" pitchFamily="18" charset="0"/>
              </a:rPr>
              <a:t>t</a:t>
            </a:r>
            <a:r>
              <a:rPr lang="ru-RU" altLang="ru-RU" sz="2000" smtClean="0">
                <a:latin typeface="Times New Roman" panose="02020603050405020304" pitchFamily="18" charset="0"/>
              </a:rPr>
              <a:t>) превращается в коэффициент готовности Кг, численно равный средней доле времени, когда система работоспособна, от общего времени ее эксплуатации</a:t>
            </a:r>
          </a:p>
        </p:txBody>
      </p:sp>
      <p:pic>
        <p:nvPicPr>
          <p:cNvPr id="72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4292600"/>
            <a:ext cx="22320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5"/>
          <p:cNvSpPr>
            <a:spLocks noChangeArrowheads="1"/>
          </p:cNvSpPr>
          <p:nvPr/>
        </p:nvSpPr>
        <p:spPr bwMode="auto">
          <a:xfrm>
            <a:off x="0" y="50546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Для экспоненциальных распределений случайных величин ТиТв коэффициент готовности Кг находится по формуле</a:t>
            </a:r>
          </a:p>
        </p:txBody>
      </p:sp>
      <p:pic>
        <p:nvPicPr>
          <p:cNvPr id="727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5373688"/>
            <a:ext cx="252095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274637"/>
          </a:xfrm>
        </p:spPr>
        <p:txBody>
          <a:bodyPr/>
          <a:lstStyle/>
          <a:p>
            <a:pPr eaLnBrk="1" hangingPunct="1"/>
            <a:r>
              <a:rPr lang="ru-RU" altLang="ru-RU" sz="2000" smtClean="0">
                <a:latin typeface="Times New Roman" panose="02020603050405020304" pitchFamily="18" charset="0"/>
              </a:rPr>
              <a:t>Термины и определения</a:t>
            </a:r>
          </a:p>
        </p:txBody>
      </p:sp>
      <p:sp>
        <p:nvSpPr>
          <p:cNvPr id="9219" name="Rectangle 3"/>
          <p:cNvSpPr>
            <a:spLocks noGrp="1" noChangeArrowheads="1"/>
          </p:cNvSpPr>
          <p:nvPr>
            <p:ph type="body" idx="1"/>
          </p:nvPr>
        </p:nvSpPr>
        <p:spPr>
          <a:xfrm>
            <a:off x="0" y="765175"/>
            <a:ext cx="9144000" cy="5903913"/>
          </a:xfrm>
        </p:spPr>
        <p:txBody>
          <a:bodyPr/>
          <a:lstStyle/>
          <a:p>
            <a:pPr algn="just" eaLnBrk="1" hangingPunct="1"/>
            <a:r>
              <a:rPr lang="ru-RU" altLang="ru-RU" sz="2800" b="1" i="1" smtClean="0">
                <a:latin typeface="Times New Roman" panose="02020603050405020304" pitchFamily="18" charset="0"/>
              </a:rPr>
              <a:t>Система</a:t>
            </a:r>
            <a:r>
              <a:rPr lang="ru-RU" altLang="ru-RU" sz="2800" b="1" smtClean="0">
                <a:latin typeface="Times New Roman" panose="02020603050405020304" pitchFamily="18" charset="0"/>
              </a:rPr>
              <a:t>— совокупность связанных между собой элементов, обладающий свойством, отличным от свойств отдельных ее элементов.</a:t>
            </a:r>
          </a:p>
          <a:p>
            <a:pPr algn="just" eaLnBrk="1" hangingPunct="1">
              <a:buFontTx/>
              <a:buNone/>
            </a:pPr>
            <a:r>
              <a:rPr lang="ru-RU" altLang="ru-RU" sz="2400" b="1" smtClean="0">
                <a:latin typeface="Times New Roman" panose="02020603050405020304" pitchFamily="18" charset="0"/>
              </a:rPr>
              <a:t>	</a:t>
            </a:r>
            <a:r>
              <a:rPr lang="ru-RU" altLang="ru-RU" sz="1800" smtClean="0">
                <a:latin typeface="Times New Roman" panose="02020603050405020304" pitchFamily="18" charset="0"/>
              </a:rPr>
              <a:t>Понятия элемента и системы трансформируются в зависимости от решаемой задачи. </a:t>
            </a:r>
          </a:p>
          <a:p>
            <a:pPr algn="just" eaLnBrk="1" hangingPunct="1">
              <a:buFontTx/>
              <a:buNone/>
            </a:pPr>
            <a:r>
              <a:rPr lang="ru-RU" altLang="ru-RU" sz="1800" smtClean="0">
                <a:latin typeface="Times New Roman" panose="02020603050405020304" pitchFamily="18" charset="0"/>
              </a:rPr>
              <a:t>	Практически любой объект с определенной точки зрения может рассматриваться как система. </a:t>
            </a:r>
          </a:p>
          <a:p>
            <a:pPr algn="just" eaLnBrk="1" hangingPunct="1">
              <a:buFontTx/>
              <a:buNone/>
            </a:pPr>
            <a:r>
              <a:rPr lang="ru-RU" altLang="ru-RU" sz="2400" smtClean="0">
                <a:latin typeface="Times New Roman" panose="02020603050405020304" pitchFamily="18" charset="0"/>
              </a:rPr>
              <a:t>	</a:t>
            </a:r>
            <a:r>
              <a:rPr lang="ru-RU" altLang="ru-RU" sz="2400" b="1" i="1" smtClean="0">
                <a:latin typeface="Times New Roman" panose="02020603050405020304" pitchFamily="18" charset="0"/>
              </a:rPr>
              <a:t>Структура системы </a:t>
            </a:r>
            <a:r>
              <a:rPr lang="ru-RU" altLang="ru-RU" sz="2400" b="1" smtClean="0">
                <a:latin typeface="Times New Roman" panose="02020603050405020304" pitchFamily="18" charset="0"/>
              </a:rPr>
              <a:t>— взаимосвязи и взаиморасположение составных частей системы, ее устройство.</a:t>
            </a:r>
            <a:r>
              <a:rPr lang="ru-RU" altLang="ru-RU" sz="2400" smtClean="0">
                <a:latin typeface="Times New Roman" panose="02020603050405020304" pitchFamily="18" charset="0"/>
              </a:rPr>
              <a:t> </a:t>
            </a:r>
          </a:p>
          <a:p>
            <a:pPr algn="just" eaLnBrk="1" hangingPunct="1">
              <a:buFontTx/>
              <a:buNone/>
            </a:pPr>
            <a:r>
              <a:rPr lang="ru-RU" altLang="ru-RU" sz="2400" b="1" smtClean="0">
                <a:latin typeface="Times New Roman" panose="02020603050405020304" pitchFamily="18" charset="0"/>
              </a:rPr>
              <a:t>	</a:t>
            </a:r>
            <a:r>
              <a:rPr lang="ru-RU" altLang="ru-RU" sz="2000" smtClean="0">
                <a:latin typeface="Times New Roman" panose="02020603050405020304" pitchFamily="18" charset="0"/>
              </a:rPr>
              <a:t>Расчленение системы на группы элементов может иметь материальную, функциональную, алгоритмическую и другую основу. </a:t>
            </a:r>
          </a:p>
          <a:p>
            <a:pPr algn="just" eaLnBrk="1" hangingPunct="1">
              <a:buFontTx/>
              <a:buNone/>
            </a:pPr>
            <a:r>
              <a:rPr lang="ru-RU" altLang="ru-RU" sz="2000" smtClean="0">
                <a:latin typeface="Times New Roman" panose="02020603050405020304" pitchFamily="18" charset="0"/>
              </a:rPr>
              <a:t>	Обычно понятие </a:t>
            </a:r>
            <a:r>
              <a:rPr lang="ru-RU" altLang="ru-RU" sz="2000" i="1" smtClean="0">
                <a:latin typeface="Times New Roman" panose="02020603050405020304" pitchFamily="18" charset="0"/>
              </a:rPr>
              <a:t>структура </a:t>
            </a:r>
            <a:r>
              <a:rPr lang="ru-RU" altLang="ru-RU" sz="2000" smtClean="0">
                <a:latin typeface="Times New Roman" panose="02020603050405020304" pitchFamily="18" charset="0"/>
              </a:rPr>
              <a:t>связывают с ее графическим отображением. </a:t>
            </a:r>
          </a:p>
          <a:p>
            <a:pPr algn="just" eaLnBrk="1" hangingPunct="1">
              <a:buFontTx/>
              <a:buNone/>
            </a:pPr>
            <a:r>
              <a:rPr lang="ru-RU" altLang="ru-RU" sz="2000" smtClean="0">
                <a:latin typeface="Times New Roman" panose="02020603050405020304" pitchFamily="18" charset="0"/>
              </a:rPr>
              <a:t>	В зависимости от связей между элементами различают следующие виды структур: последовательные, параллельные, с обратной связью, сетевые и иерархические.</a:t>
            </a:r>
          </a:p>
          <a:p>
            <a:pPr eaLnBrk="1" hangingPunct="1"/>
            <a:endParaRPr lang="ru-RU" altLang="ru-RU" sz="2000" smtClean="0">
              <a:latin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188913"/>
          </a:xfrm>
        </p:spPr>
        <p:txBody>
          <a:bodyPr/>
          <a:lstStyle/>
          <a:p>
            <a:pPr eaLnBrk="1" hangingPunct="1"/>
            <a:r>
              <a:rPr lang="ru-RU" altLang="ru-RU" sz="1600" smtClean="0">
                <a:latin typeface="Times New Roman" panose="02020603050405020304" pitchFamily="18" charset="0"/>
              </a:rPr>
              <a:t>Комплексные показатели ремонтопригодности и безотказности</a:t>
            </a:r>
          </a:p>
        </p:txBody>
      </p:sp>
      <p:sp>
        <p:nvSpPr>
          <p:cNvPr id="73731" name="Rectangle 3"/>
          <p:cNvSpPr>
            <a:spLocks noGrp="1" noChangeArrowheads="1"/>
          </p:cNvSpPr>
          <p:nvPr>
            <p:ph type="body" idx="1"/>
          </p:nvPr>
        </p:nvSpPr>
        <p:spPr>
          <a:xfrm>
            <a:off x="0" y="333375"/>
            <a:ext cx="9144000" cy="6524625"/>
          </a:xfrm>
        </p:spPr>
        <p:txBody>
          <a:bodyPr/>
          <a:lstStyle/>
          <a:p>
            <a:pPr algn="just" eaLnBrk="1" hangingPunct="1">
              <a:lnSpc>
                <a:spcPct val="80000"/>
              </a:lnSpc>
              <a:buFontTx/>
              <a:buNone/>
            </a:pPr>
            <a:r>
              <a:rPr lang="ru-RU" altLang="ru-RU" sz="2000" smtClean="0">
                <a:latin typeface="Times New Roman" panose="02020603050405020304" pitchFamily="18" charset="0"/>
              </a:rPr>
              <a:t>	Отметим, что стационарный коэффициент готовности Кг</a:t>
            </a:r>
            <a:r>
              <a:rPr lang="ru-RU" altLang="ru-RU" sz="2000" i="1" smtClean="0">
                <a:latin typeface="Times New Roman" panose="02020603050405020304" pitchFamily="18" charset="0"/>
              </a:rPr>
              <a:t> </a:t>
            </a:r>
            <a:r>
              <a:rPr lang="ru-RU" altLang="ru-RU" sz="2000" smtClean="0">
                <a:latin typeface="Times New Roman" panose="02020603050405020304" pitchFamily="18" charset="0"/>
              </a:rPr>
              <a:t>не зависит от вида распределений случайных величин ТиТв</a:t>
            </a:r>
            <a:r>
              <a:rPr lang="ru-RU" altLang="ru-RU" smtClean="0"/>
              <a:t> </a:t>
            </a:r>
          </a:p>
        </p:txBody>
      </p:sp>
      <p:sp>
        <p:nvSpPr>
          <p:cNvPr id="73732" name="Rectangle 4"/>
          <p:cNvSpPr>
            <a:spLocks noChangeArrowheads="1"/>
          </p:cNvSpPr>
          <p:nvPr/>
        </p:nvSpPr>
        <p:spPr bwMode="auto">
          <a:xfrm>
            <a:off x="0" y="1166813"/>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Статистическая оценка Кг определяется по результатам испытаний     надежности </a:t>
            </a:r>
            <a:r>
              <a:rPr lang="ru-RU" altLang="ru-RU" sz="2000" i="1" baseline="0">
                <a:latin typeface="Times New Roman" panose="02020603050405020304" pitchFamily="18" charset="0"/>
              </a:rPr>
              <a:t>N </a:t>
            </a:r>
            <a:r>
              <a:rPr lang="ru-RU" altLang="ru-RU" sz="2000" baseline="0">
                <a:latin typeface="Times New Roman" panose="02020603050405020304" pitchFamily="18" charset="0"/>
              </a:rPr>
              <a:t>систем </a:t>
            </a:r>
          </a:p>
        </p:txBody>
      </p:sp>
      <p:pic>
        <p:nvPicPr>
          <p:cNvPr id="737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1700213"/>
            <a:ext cx="180022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500438"/>
            <a:ext cx="17287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141663"/>
            <a:ext cx="12239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Rectangle 8"/>
          <p:cNvSpPr>
            <a:spLocks noChangeArrowheads="1"/>
          </p:cNvSpPr>
          <p:nvPr/>
        </p:nvSpPr>
        <p:spPr bwMode="auto">
          <a:xfrm>
            <a:off x="323850" y="2860675"/>
            <a:ext cx="8820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solidFill>
                  <a:srgbClr val="000000"/>
                </a:solidFill>
                <a:latin typeface="Times New Roman" panose="02020603050405020304" pitchFamily="18" charset="0"/>
                <a:cs typeface="Times New Roman" panose="02020603050405020304" pitchFamily="18" charset="0"/>
              </a:rPr>
              <a:t>где </a:t>
            </a:r>
            <a:r>
              <a:rPr lang="en-US" altLang="ru-RU" sz="2000" baseline="0">
                <a:solidFill>
                  <a:srgbClr val="000000"/>
                </a:solidFill>
                <a:latin typeface="Times New Roman" panose="02020603050405020304" pitchFamily="18" charset="0"/>
                <a:cs typeface="Times New Roman" panose="02020603050405020304" pitchFamily="18" charset="0"/>
              </a:rPr>
              <a:t>N</a:t>
            </a:r>
            <a:r>
              <a:rPr lang="ru-RU" altLang="ru-RU" sz="2000" baseline="0">
                <a:solidFill>
                  <a:srgbClr val="000000"/>
                </a:solidFill>
                <a:latin typeface="Times New Roman" panose="02020603050405020304" pitchFamily="18" charset="0"/>
                <a:cs typeface="Times New Roman" panose="02020603050405020304" pitchFamily="18" charset="0"/>
              </a:rPr>
              <a:t>(</a:t>
            </a:r>
            <a:r>
              <a:rPr lang="en-US" altLang="ru-RU" sz="2000" baseline="0">
                <a:solidFill>
                  <a:srgbClr val="000000"/>
                </a:solidFill>
                <a:latin typeface="Times New Roman" panose="02020603050405020304" pitchFamily="18" charset="0"/>
                <a:cs typeface="Times New Roman" panose="02020603050405020304" pitchFamily="18" charset="0"/>
              </a:rPr>
              <a:t>t</a:t>
            </a:r>
            <a:r>
              <a:rPr lang="ru-RU" altLang="ru-RU" sz="2000" baseline="-30000">
                <a:solidFill>
                  <a:srgbClr val="000000"/>
                </a:solidFill>
                <a:latin typeface="Times New Roman" panose="02020603050405020304" pitchFamily="18" charset="0"/>
                <a:cs typeface="Times New Roman" panose="02020603050405020304" pitchFamily="18" charset="0"/>
              </a:rPr>
              <a:t>0</a:t>
            </a:r>
            <a:r>
              <a:rPr lang="ru-RU" altLang="ru-RU" sz="2000" baseline="0">
                <a:solidFill>
                  <a:srgbClr val="000000"/>
                </a:solidFill>
                <a:latin typeface="Times New Roman" panose="02020603050405020304" pitchFamily="18" charset="0"/>
                <a:cs typeface="Times New Roman" panose="02020603050405020304" pitchFamily="18" charset="0"/>
              </a:rPr>
              <a:t>) - число работоспособных систем в "удаленный" момент времени </a:t>
            </a:r>
            <a:r>
              <a:rPr lang="en-US" altLang="ru-RU" sz="2000" baseline="0">
                <a:solidFill>
                  <a:srgbClr val="000000"/>
                </a:solidFill>
                <a:latin typeface="Times New Roman" panose="02020603050405020304" pitchFamily="18" charset="0"/>
                <a:cs typeface="Times New Roman" panose="02020603050405020304" pitchFamily="18" charset="0"/>
              </a:rPr>
              <a:t>t</a:t>
            </a:r>
            <a:r>
              <a:rPr lang="ru-RU" altLang="ru-RU" sz="2000" baseline="-30000">
                <a:solidFill>
                  <a:srgbClr val="000000"/>
                </a:solidFill>
                <a:latin typeface="Times New Roman" panose="02020603050405020304" pitchFamily="18" charset="0"/>
                <a:cs typeface="Times New Roman" panose="02020603050405020304" pitchFamily="18" charset="0"/>
              </a:rPr>
              <a:t>0</a:t>
            </a:r>
            <a:r>
              <a:rPr lang="ru-RU" altLang="ru-RU" sz="2000" i="1" baseline="0">
                <a:solidFill>
                  <a:srgbClr val="000000"/>
                </a:solidFill>
                <a:latin typeface="Times New Roman" panose="02020603050405020304" pitchFamily="18" charset="0"/>
                <a:cs typeface="Times New Roman" panose="02020603050405020304" pitchFamily="18" charset="0"/>
              </a:rPr>
              <a:t>. </a:t>
            </a:r>
            <a:r>
              <a:rPr lang="ru-RU" altLang="ru-RU" sz="2000" baseline="0">
                <a:solidFill>
                  <a:srgbClr val="000000"/>
                </a:solidFill>
                <a:latin typeface="Times New Roman" panose="02020603050405020304" pitchFamily="18" charset="0"/>
                <a:cs typeface="Times New Roman" panose="02020603050405020304" pitchFamily="18" charset="0"/>
              </a:rPr>
              <a:t>Оценку </a:t>
            </a:r>
            <a:r>
              <a:rPr lang="ru-RU" altLang="ru-RU" sz="2000" baseline="0">
                <a:latin typeface="Times New Roman" panose="02020603050405020304" pitchFamily="18" charset="0"/>
              </a:rPr>
              <a:t>Кг </a:t>
            </a:r>
            <a:r>
              <a:rPr lang="ru-RU" altLang="ru-RU" sz="2000" baseline="0">
                <a:solidFill>
                  <a:srgbClr val="000000"/>
                </a:solidFill>
                <a:latin typeface="Times New Roman" panose="02020603050405020304" pitchFamily="18" charset="0"/>
                <a:cs typeface="Times New Roman" panose="02020603050405020304" pitchFamily="18" charset="0"/>
              </a:rPr>
              <a:t> можно найти и по известным</a:t>
            </a:r>
            <a:r>
              <a:rPr lang="ru-RU" altLang="ru-RU" sz="2000" baseline="0">
                <a:solidFill>
                  <a:srgbClr val="000000"/>
                </a:solidFill>
                <a:latin typeface="Times New Roman" panose="02020603050405020304" pitchFamily="18" charset="0"/>
              </a:rPr>
              <a:t> величинам</a:t>
            </a:r>
          </a:p>
        </p:txBody>
      </p:sp>
      <p:sp>
        <p:nvSpPr>
          <p:cNvPr id="73737" name="Rectangle 10"/>
          <p:cNvSpPr>
            <a:spLocks noChangeArrowheads="1"/>
          </p:cNvSpPr>
          <p:nvPr/>
        </p:nvSpPr>
        <p:spPr bwMode="auto">
          <a:xfrm>
            <a:off x="-1908175" y="4102100"/>
            <a:ext cx="91440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baseline="0"/>
          </a:p>
        </p:txBody>
      </p:sp>
      <p:sp>
        <p:nvSpPr>
          <p:cNvPr id="73738" name="Rectangle 11"/>
          <p:cNvSpPr>
            <a:spLocks noChangeArrowheads="1"/>
          </p:cNvSpPr>
          <p:nvPr/>
        </p:nvSpPr>
        <p:spPr bwMode="auto">
          <a:xfrm>
            <a:off x="0" y="4327525"/>
            <a:ext cx="91440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19088"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Коэффициент готовности Кг изменяется от 0 до 1. Если восстановление проводится быстро и </a:t>
            </a:r>
            <a:r>
              <a:rPr lang="en-US" altLang="ru-RU" sz="2000" baseline="0">
                <a:latin typeface="Times New Roman" panose="02020603050405020304" pitchFamily="18" charset="0"/>
              </a:rPr>
              <a:t>t</a:t>
            </a:r>
            <a:r>
              <a:rPr lang="ru-RU" altLang="ru-RU" sz="2000" baseline="30000">
                <a:latin typeface="Times New Roman" panose="02020603050405020304" pitchFamily="18" charset="0"/>
              </a:rPr>
              <a:t>В</a:t>
            </a:r>
            <a:r>
              <a:rPr lang="ru-RU" altLang="ru-RU" sz="2000" baseline="-20000">
                <a:latin typeface="Times New Roman" panose="02020603050405020304" pitchFamily="18" charset="0"/>
              </a:rPr>
              <a:t>Н</a:t>
            </a:r>
            <a:r>
              <a:rPr lang="ru-RU" altLang="ru-RU" sz="2000" baseline="0">
                <a:latin typeface="Times New Roman" panose="02020603050405020304" pitchFamily="18" charset="0"/>
              </a:rPr>
              <a:t> мало относительно </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Н</a:t>
            </a:r>
            <a:r>
              <a:rPr lang="ru-RU" altLang="ru-RU" sz="2000" baseline="0">
                <a:latin typeface="Times New Roman" panose="02020603050405020304" pitchFamily="18" charset="0"/>
              </a:rPr>
              <a:t>, то Кг→1. При длительных ремонтах и низкой безотказности, когда </a:t>
            </a:r>
            <a:r>
              <a:rPr lang="en-US" altLang="ru-RU" baseline="0"/>
              <a:t>t</a:t>
            </a:r>
            <a:r>
              <a:rPr lang="ru-RU" altLang="ru-RU" baseline="30000"/>
              <a:t>В</a:t>
            </a:r>
            <a:r>
              <a:rPr lang="ru-RU" altLang="ru-RU" baseline="-20000"/>
              <a:t>Н</a:t>
            </a:r>
            <a:r>
              <a:rPr lang="ru-RU" altLang="ru-RU" baseline="0"/>
              <a:t> </a:t>
            </a:r>
            <a:r>
              <a:rPr lang="ru-RU" altLang="ru-RU" sz="2000" baseline="0">
                <a:latin typeface="Times New Roman" panose="02020603050405020304" pitchFamily="18" charset="0"/>
              </a:rPr>
              <a:t>велико, а </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Н</a:t>
            </a:r>
            <a:r>
              <a:rPr lang="ru-RU" altLang="ru-RU" sz="2000" baseline="0">
                <a:latin typeface="Times New Roman" panose="02020603050405020304" pitchFamily="18" charset="0"/>
              </a:rPr>
              <a:t> - мало, коэффициент    готовности   Кг→0.</a:t>
            </a:r>
          </a:p>
          <a:p>
            <a:pPr algn="just" eaLnBrk="1" hangingPunct="1"/>
            <a:r>
              <a:rPr lang="ru-RU" altLang="ru-RU" sz="2000" baseline="0">
                <a:latin typeface="Times New Roman" panose="02020603050405020304" pitchFamily="18" charset="0"/>
              </a:rPr>
              <a:t>Серийные    технические    средства автоматизации имеют Кг = 0,7 – 0,9. При автоматизации ответственных объектов, в частности потенциально опасных технологических процессов, стремятся обеспечить Кг = 0,95 – 0,98. в основном за счет почти мгновенного режима восстановления.</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0"/>
            <a:ext cx="8229600" cy="333375"/>
          </a:xfrm>
        </p:spPr>
        <p:txBody>
          <a:bodyPr/>
          <a:lstStyle/>
          <a:p>
            <a:pPr eaLnBrk="1" hangingPunct="1"/>
            <a:r>
              <a:rPr lang="ru-RU" altLang="ru-RU" sz="1600" smtClean="0">
                <a:latin typeface="Times New Roman" panose="02020603050405020304" pitchFamily="18" charset="0"/>
              </a:rPr>
              <a:t>Комплексные показатели ремонтопригодности и безотказности</a:t>
            </a:r>
          </a:p>
        </p:txBody>
      </p:sp>
      <p:sp>
        <p:nvSpPr>
          <p:cNvPr id="74755" name="Rectangle 3"/>
          <p:cNvSpPr>
            <a:spLocks noGrp="1" noChangeArrowheads="1"/>
          </p:cNvSpPr>
          <p:nvPr>
            <p:ph type="body" idx="1"/>
          </p:nvPr>
        </p:nvSpPr>
        <p:spPr>
          <a:xfrm>
            <a:off x="0" y="549275"/>
            <a:ext cx="8686800" cy="6308725"/>
          </a:xfrm>
        </p:spPr>
        <p:txBody>
          <a:bodyPr/>
          <a:lstStyle/>
          <a:p>
            <a:pPr eaLnBrk="1" hangingPunct="1">
              <a:buFontTx/>
              <a:buNone/>
            </a:pPr>
            <a:r>
              <a:rPr lang="ru-RU" altLang="ru-RU" sz="2000" smtClean="0">
                <a:latin typeface="Times New Roman" panose="02020603050405020304" pitchFamily="18" charset="0"/>
              </a:rPr>
              <a:t>	В некоторых случаях ремонтопригодность и безотказность элемента характеризуют </a:t>
            </a:r>
            <a:r>
              <a:rPr lang="ru-RU" altLang="ru-RU" sz="2000" b="1" smtClean="0">
                <a:latin typeface="Times New Roman" panose="02020603050405020304" pitchFamily="18" charset="0"/>
              </a:rPr>
              <a:t>коэффициентом простоя К п:</a:t>
            </a:r>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12875"/>
            <a:ext cx="86423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7"/>
          <p:cNvSpPr>
            <a:spLocks noChangeArrowheads="1"/>
          </p:cNvSpPr>
          <p:nvPr/>
        </p:nvSpPr>
        <p:spPr bwMode="auto">
          <a:xfrm>
            <a:off x="250825" y="1773238"/>
            <a:ext cx="772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solidFill>
                  <a:srgbClr val="000000"/>
                </a:solidFill>
                <a:cs typeface="Times New Roman" panose="02020603050405020304" pitchFamily="18" charset="0"/>
              </a:rPr>
              <a:t>Этот стационарный коэффициент</a:t>
            </a:r>
            <a:r>
              <a:rPr lang="ru-RU" altLang="ru-RU" sz="2000" baseline="0">
                <a:solidFill>
                  <a:srgbClr val="000000"/>
                </a:solidFill>
              </a:rPr>
              <a:t> </a:t>
            </a:r>
            <a:r>
              <a:rPr lang="ru-RU" altLang="ru-RU" sz="2000" baseline="0">
                <a:solidFill>
                  <a:srgbClr val="000000"/>
                </a:solidFill>
                <a:cs typeface="Times New Roman" panose="02020603050405020304" pitchFamily="18" charset="0"/>
              </a:rPr>
              <a:t>простоя определяется через </a:t>
            </a:r>
            <a:r>
              <a:rPr lang="en-US" altLang="ru-RU" baseline="0"/>
              <a:t>t</a:t>
            </a:r>
            <a:r>
              <a:rPr lang="ru-RU" altLang="ru-RU" baseline="30000"/>
              <a:t>В</a:t>
            </a:r>
            <a:r>
              <a:rPr lang="ru-RU" altLang="ru-RU" baseline="-20000"/>
              <a:t>Н</a:t>
            </a:r>
            <a:r>
              <a:rPr lang="ru-RU" altLang="ru-RU" baseline="0"/>
              <a:t> и </a:t>
            </a:r>
            <a:r>
              <a:rPr lang="en-US" altLang="ru-RU" baseline="0"/>
              <a:t>t</a:t>
            </a:r>
            <a:r>
              <a:rPr lang="ru-RU" altLang="ru-RU" baseline="-20000"/>
              <a:t>Н</a:t>
            </a:r>
          </a:p>
        </p:txBody>
      </p:sp>
      <p:sp>
        <p:nvSpPr>
          <p:cNvPr id="74758" name="Rectangle 9"/>
          <p:cNvSpPr>
            <a:spLocks noChangeArrowheads="1"/>
          </p:cNvSpPr>
          <p:nvPr/>
        </p:nvSpPr>
        <p:spPr bwMode="auto">
          <a:xfrm>
            <a:off x="160338" y="4011613"/>
            <a:ext cx="91440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baseline="0"/>
          </a:p>
        </p:txBody>
      </p:sp>
      <p:pic>
        <p:nvPicPr>
          <p:cNvPr id="7475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349500"/>
            <a:ext cx="18732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2420938"/>
            <a:ext cx="158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Rectangle 13"/>
          <p:cNvSpPr>
            <a:spLocks noChangeArrowheads="1"/>
          </p:cNvSpPr>
          <p:nvPr/>
        </p:nvSpPr>
        <p:spPr bwMode="auto">
          <a:xfrm>
            <a:off x="4067175" y="2565400"/>
            <a:ext cx="155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cs typeface="Times New Roman" panose="02020603050405020304" pitchFamily="18" charset="0"/>
              </a:rPr>
              <a:t>или через </a:t>
            </a:r>
            <a:r>
              <a:rPr lang="ru-RU" altLang="ru-RU" sz="2000" i="1" baseline="0">
                <a:solidFill>
                  <a:srgbClr val="000000"/>
                </a:solidFill>
                <a:cs typeface="Times New Roman" panose="02020603050405020304" pitchFamily="18" charset="0"/>
              </a:rPr>
              <a:t>К</a:t>
            </a:r>
            <a:r>
              <a:rPr lang="ru-RU" altLang="ru-RU" sz="2000" i="1" baseline="-30000">
                <a:solidFill>
                  <a:srgbClr val="000000"/>
                </a:solidFill>
              </a:rPr>
              <a:t>г</a:t>
            </a:r>
            <a:endParaRPr lang="ru-RU" altLang="ru-RU" baseline="0"/>
          </a:p>
        </p:txBody>
      </p:sp>
      <p:sp>
        <p:nvSpPr>
          <p:cNvPr id="74762" name="Rectangle 14"/>
          <p:cNvSpPr>
            <a:spLocks noChangeArrowheads="1"/>
          </p:cNvSpPr>
          <p:nvPr/>
        </p:nvSpPr>
        <p:spPr bwMode="auto">
          <a:xfrm>
            <a:off x="1588" y="3527425"/>
            <a:ext cx="91440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sp>
        <p:nvSpPr>
          <p:cNvPr id="74763" name="Rectangle 15"/>
          <p:cNvSpPr>
            <a:spLocks noChangeArrowheads="1"/>
          </p:cNvSpPr>
          <p:nvPr/>
        </p:nvSpPr>
        <p:spPr bwMode="auto">
          <a:xfrm>
            <a:off x="1588" y="3927475"/>
            <a:ext cx="91440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baseline="0"/>
          </a:p>
        </p:txBody>
      </p:sp>
      <p:sp>
        <p:nvSpPr>
          <p:cNvPr id="74764" name="Rectangle 16"/>
          <p:cNvSpPr>
            <a:spLocks noChangeArrowheads="1"/>
          </p:cNvSpPr>
          <p:nvPr/>
        </p:nvSpPr>
        <p:spPr bwMode="auto">
          <a:xfrm>
            <a:off x="0" y="3284538"/>
            <a:ext cx="9144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1" baseline="0">
                <a:latin typeface="Times New Roman" panose="02020603050405020304" pitchFamily="18" charset="0"/>
              </a:rPr>
              <a:t>Коэффициент   оперативной   готовности К</a:t>
            </a:r>
            <a:r>
              <a:rPr lang="ru-RU" altLang="ru-RU" sz="2000" b="1" baseline="-20000">
                <a:latin typeface="Times New Roman" panose="02020603050405020304" pitchFamily="18" charset="0"/>
              </a:rPr>
              <a:t>ог</a:t>
            </a:r>
            <a:r>
              <a:rPr lang="ru-RU" altLang="ru-RU" sz="2000" b="1" baseline="0">
                <a:latin typeface="Times New Roman" panose="02020603050405020304" pitchFamily="18" charset="0"/>
              </a:rPr>
              <a:t>(</a:t>
            </a:r>
            <a:r>
              <a:rPr lang="en-US" altLang="ru-RU" sz="2000" b="1" baseline="0">
                <a:latin typeface="Times New Roman" panose="02020603050405020304" pitchFamily="18" charset="0"/>
              </a:rPr>
              <a:t>t</a:t>
            </a:r>
            <a:r>
              <a:rPr lang="ru-RU" altLang="ru-RU" sz="2000" b="1" baseline="0">
                <a:latin typeface="Times New Roman" panose="02020603050405020304" pitchFamily="18" charset="0"/>
              </a:rPr>
              <a:t>)</a:t>
            </a:r>
            <a:r>
              <a:rPr lang="ru-RU" altLang="ru-RU" sz="2000" baseline="0">
                <a:latin typeface="Times New Roman" panose="02020603050405020304" pitchFamily="18" charset="0"/>
              </a:rPr>
              <a:t>  равен   условной вероятности того, что элемент работоспособен в удаленный момент времени </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0</a:t>
            </a:r>
            <a:r>
              <a:rPr lang="ru-RU" altLang="ru-RU" sz="2000" i="1" baseline="0">
                <a:latin typeface="Times New Roman" panose="02020603050405020304" pitchFamily="18" charset="0"/>
              </a:rPr>
              <a:t> </a:t>
            </a:r>
            <a:r>
              <a:rPr lang="ru-RU" altLang="ru-RU" sz="2000" baseline="0">
                <a:latin typeface="Times New Roman" panose="02020603050405020304" pitchFamily="18" charset="0"/>
              </a:rPr>
              <a:t>и будет исправным на отрезке времени [</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0</a:t>
            </a:r>
            <a:r>
              <a:rPr lang="ru-RU" altLang="ru-RU" sz="2000" baseline="0">
                <a:latin typeface="Times New Roman" panose="02020603050405020304" pitchFamily="18" charset="0"/>
              </a:rPr>
              <a:t>, </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0</a:t>
            </a:r>
            <a:r>
              <a:rPr lang="ru-RU" altLang="ru-RU" sz="2000" baseline="0">
                <a:latin typeface="Times New Roman" panose="02020603050405020304" pitchFamily="18" charset="0"/>
              </a:rPr>
              <a:t> + τ] . Коэффициент К</a:t>
            </a:r>
            <a:r>
              <a:rPr lang="ru-RU" altLang="ru-RU" sz="2000" baseline="-20000">
                <a:latin typeface="Times New Roman" panose="02020603050405020304" pitchFamily="18" charset="0"/>
              </a:rPr>
              <a:t>ог</a:t>
            </a:r>
            <a:r>
              <a:rPr lang="ru-RU" altLang="ru-RU" sz="2000" baseline="0">
                <a:latin typeface="Times New Roman" panose="02020603050405020304" pitchFamily="18" charset="0"/>
              </a:rPr>
              <a:t>(</a:t>
            </a:r>
            <a:r>
              <a:rPr lang="en-US" altLang="ru-RU" sz="2000" baseline="0">
                <a:latin typeface="Times New Roman" panose="02020603050405020304" pitchFamily="18" charset="0"/>
              </a:rPr>
              <a:t>t</a:t>
            </a:r>
            <a:r>
              <a:rPr lang="ru-RU" altLang="ru-RU" sz="2000" baseline="0">
                <a:latin typeface="Times New Roman" panose="02020603050405020304" pitchFamily="18" charset="0"/>
              </a:rPr>
              <a:t>)  можно выразить через Кг и  условную вероятность безотказной работы элемента </a:t>
            </a:r>
            <a:r>
              <a:rPr lang="en-US" altLang="ru-RU" sz="2000" baseline="0">
                <a:latin typeface="Times New Roman" panose="02020603050405020304" pitchFamily="18" charset="0"/>
              </a:rPr>
              <a:t>P</a:t>
            </a:r>
            <a:r>
              <a:rPr lang="ru-RU" altLang="ru-RU" sz="2000" baseline="0">
                <a:latin typeface="Times New Roman" panose="02020603050405020304" pitchFamily="18" charset="0"/>
              </a:rPr>
              <a:t>(</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0</a:t>
            </a:r>
            <a:r>
              <a:rPr lang="ru-RU" altLang="ru-RU" sz="2000" baseline="0">
                <a:latin typeface="Times New Roman" panose="02020603050405020304" pitchFamily="18" charset="0"/>
              </a:rPr>
              <a:t>,τ) на интервале [</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0</a:t>
            </a:r>
            <a:r>
              <a:rPr lang="ru-RU" altLang="ru-RU" sz="2000" baseline="0">
                <a:latin typeface="Times New Roman" panose="02020603050405020304" pitchFamily="18" charset="0"/>
              </a:rPr>
              <a:t>, </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0</a:t>
            </a:r>
            <a:r>
              <a:rPr lang="ru-RU" altLang="ru-RU" sz="2000" baseline="0">
                <a:latin typeface="Times New Roman" panose="02020603050405020304" pitchFamily="18" charset="0"/>
              </a:rPr>
              <a:t> + τ]  при условии его исправного состояния в момент </a:t>
            </a:r>
            <a:r>
              <a:rPr lang="en-US" altLang="ru-RU" sz="2000" baseline="0">
                <a:latin typeface="Times New Roman" panose="02020603050405020304" pitchFamily="18" charset="0"/>
              </a:rPr>
              <a:t>t</a:t>
            </a:r>
            <a:r>
              <a:rPr lang="ru-RU" altLang="ru-RU" sz="2000" baseline="-20000">
                <a:latin typeface="Times New Roman" panose="02020603050405020304" pitchFamily="18" charset="0"/>
              </a:rPr>
              <a:t>0</a:t>
            </a:r>
            <a:r>
              <a:rPr lang="ru-RU" altLang="ru-RU" sz="2000" baseline="0">
                <a:latin typeface="Times New Roman" panose="02020603050405020304" pitchFamily="18" charset="0"/>
              </a:rPr>
              <a:t>  </a:t>
            </a:r>
          </a:p>
        </p:txBody>
      </p:sp>
      <p:sp>
        <p:nvSpPr>
          <p:cNvPr id="74765" name="Rectangle 18"/>
          <p:cNvSpPr>
            <a:spLocks noChangeArrowheads="1"/>
          </p:cNvSpPr>
          <p:nvPr/>
        </p:nvSpPr>
        <p:spPr bwMode="auto">
          <a:xfrm>
            <a:off x="1763713" y="5084763"/>
            <a:ext cx="4198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baseline="0"/>
              <a:t>К</a:t>
            </a:r>
            <a:r>
              <a:rPr lang="ru-RU" altLang="ru-RU" baseline="-20000"/>
              <a:t>ог</a:t>
            </a:r>
            <a:r>
              <a:rPr lang="ru-RU" altLang="ru-RU" baseline="0"/>
              <a:t>(</a:t>
            </a:r>
            <a:r>
              <a:rPr lang="el-GR" altLang="ru-RU" baseline="0">
                <a:latin typeface="Times New Roman" panose="02020603050405020304" pitchFamily="18" charset="0"/>
                <a:cs typeface="Times New Roman" panose="02020603050405020304" pitchFamily="18" charset="0"/>
              </a:rPr>
              <a:t>τ</a:t>
            </a:r>
            <a:r>
              <a:rPr lang="ru-RU" altLang="ru-RU" baseline="0"/>
              <a:t>)= К</a:t>
            </a:r>
            <a:r>
              <a:rPr lang="ru-RU" altLang="ru-RU" baseline="-20000"/>
              <a:t>г</a:t>
            </a:r>
            <a:r>
              <a:rPr lang="ru-RU" altLang="ru-RU" baseline="0"/>
              <a:t> </a:t>
            </a:r>
            <a:r>
              <a:rPr lang="en-US" altLang="ru-RU" baseline="0"/>
              <a:t>P</a:t>
            </a:r>
            <a:r>
              <a:rPr lang="ru-RU" altLang="ru-RU" baseline="0"/>
              <a:t>(</a:t>
            </a:r>
            <a:r>
              <a:rPr lang="en-US" altLang="ru-RU" baseline="0"/>
              <a:t>t</a:t>
            </a:r>
            <a:r>
              <a:rPr lang="ru-RU" altLang="ru-RU" baseline="-20000"/>
              <a:t>0</a:t>
            </a:r>
            <a:r>
              <a:rPr lang="ru-RU" altLang="ru-RU" baseline="0"/>
              <a:t> , </a:t>
            </a:r>
            <a:r>
              <a:rPr lang="el-GR" altLang="ru-RU" baseline="0">
                <a:latin typeface="Times New Roman" panose="02020603050405020304" pitchFamily="18" charset="0"/>
                <a:cs typeface="Times New Roman" panose="02020603050405020304" pitchFamily="18" charset="0"/>
              </a:rPr>
              <a:t>τ</a:t>
            </a:r>
            <a:r>
              <a:rPr lang="ru-RU" altLang="ru-RU" baseline="0"/>
              <a:t>) = </a:t>
            </a:r>
            <a:r>
              <a:rPr lang="en-US" altLang="ru-RU" baseline="0"/>
              <a:t>P</a:t>
            </a:r>
            <a:r>
              <a:rPr lang="ru-RU" altLang="ru-RU" baseline="0"/>
              <a:t>(</a:t>
            </a:r>
            <a:r>
              <a:rPr lang="en-US" altLang="ru-RU" baseline="0"/>
              <a:t>t</a:t>
            </a:r>
            <a:r>
              <a:rPr lang="ru-RU" altLang="ru-RU" baseline="-20000"/>
              <a:t>0</a:t>
            </a:r>
            <a:r>
              <a:rPr lang="ru-RU" altLang="ru-RU" baseline="0"/>
              <a:t> , </a:t>
            </a:r>
            <a:r>
              <a:rPr lang="el-GR" altLang="ru-RU" baseline="0">
                <a:latin typeface="Times New Roman" panose="02020603050405020304" pitchFamily="18" charset="0"/>
                <a:cs typeface="Times New Roman" panose="02020603050405020304" pitchFamily="18" charset="0"/>
              </a:rPr>
              <a:t>τ</a:t>
            </a:r>
            <a:r>
              <a:rPr lang="ru-RU" altLang="ru-RU" baseline="0"/>
              <a:t>) </a:t>
            </a:r>
            <a:r>
              <a:rPr lang="en-US" altLang="ru-RU" baseline="0"/>
              <a:t>t</a:t>
            </a:r>
            <a:r>
              <a:rPr lang="ru-RU" altLang="ru-RU" baseline="-20000"/>
              <a:t>н</a:t>
            </a:r>
            <a:r>
              <a:rPr lang="ru-RU" altLang="ru-RU" baseline="0"/>
              <a:t> / (</a:t>
            </a:r>
            <a:r>
              <a:rPr lang="en-US" altLang="ru-RU" baseline="0"/>
              <a:t>t</a:t>
            </a:r>
            <a:r>
              <a:rPr lang="ru-RU" altLang="ru-RU" baseline="-20000"/>
              <a:t>н</a:t>
            </a:r>
            <a:r>
              <a:rPr lang="ru-RU" altLang="ru-RU" baseline="0"/>
              <a:t> + </a:t>
            </a:r>
            <a:r>
              <a:rPr lang="en-US" altLang="ru-RU" baseline="0"/>
              <a:t>t</a:t>
            </a:r>
            <a:r>
              <a:rPr lang="ru-RU" altLang="ru-RU" baseline="-20000"/>
              <a:t>н</a:t>
            </a:r>
            <a:r>
              <a:rPr lang="ru-RU" altLang="ru-RU" baseline="0"/>
              <a:t> </a:t>
            </a:r>
            <a:r>
              <a:rPr lang="ru-RU" altLang="ru-RU" baseline="30000"/>
              <a:t>в</a:t>
            </a:r>
            <a:r>
              <a:rPr lang="ru-RU" altLang="ru-RU" baseline="0"/>
              <a:t> )</a:t>
            </a:r>
          </a:p>
        </p:txBody>
      </p:sp>
      <p:sp>
        <p:nvSpPr>
          <p:cNvPr id="74766" name="Rectangle 21"/>
          <p:cNvSpPr>
            <a:spLocks noChangeArrowheads="1"/>
          </p:cNvSpPr>
          <p:nvPr/>
        </p:nvSpPr>
        <p:spPr bwMode="auto">
          <a:xfrm>
            <a:off x="0" y="544512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000" baseline="0">
                <a:solidFill>
                  <a:srgbClr val="000000"/>
                </a:solidFill>
                <a:cs typeface="Times New Roman" panose="02020603050405020304" pitchFamily="18" charset="0"/>
              </a:rPr>
              <a:t>Для экспоненциально распределенных</a:t>
            </a:r>
            <a:r>
              <a:rPr lang="en-US" altLang="ru-RU" sz="2000" baseline="0">
                <a:solidFill>
                  <a:srgbClr val="000000"/>
                </a:solidFill>
                <a:cs typeface="Times New Roman" panose="02020603050405020304" pitchFamily="18" charset="0"/>
              </a:rPr>
              <a:t> T </a:t>
            </a:r>
            <a:r>
              <a:rPr lang="ru-RU" altLang="ru-RU" sz="2000" baseline="0">
                <a:solidFill>
                  <a:srgbClr val="000000"/>
                </a:solidFill>
              </a:rPr>
              <a:t>и Т </a:t>
            </a:r>
            <a:r>
              <a:rPr lang="ru-RU" altLang="ru-RU" sz="2000" baseline="30000">
                <a:solidFill>
                  <a:srgbClr val="000000"/>
                </a:solidFill>
              </a:rPr>
              <a:t>в </a:t>
            </a:r>
            <a:r>
              <a:rPr lang="ru-RU" altLang="ru-RU" sz="2000" baseline="0">
                <a:solidFill>
                  <a:srgbClr val="000000"/>
                </a:solidFill>
                <a:latin typeface="Times New Roman" panose="02020603050405020304" pitchFamily="18" charset="0"/>
              </a:rPr>
              <a:t>коэффициент оперативной готов-</a:t>
            </a:r>
          </a:p>
          <a:p>
            <a:pPr eaLnBrk="1" hangingPunct="1"/>
            <a:r>
              <a:rPr lang="ru-RU" altLang="ru-RU" sz="2000" baseline="0">
                <a:solidFill>
                  <a:srgbClr val="000000"/>
                </a:solidFill>
                <a:latin typeface="Times New Roman" panose="02020603050405020304" pitchFamily="18" charset="0"/>
              </a:rPr>
              <a:t>ности равен</a:t>
            </a:r>
            <a:r>
              <a:rPr lang="en-US" altLang="ru-RU" sz="2000" baseline="0">
                <a:solidFill>
                  <a:srgbClr val="000000"/>
                </a:solidFill>
                <a:latin typeface="Times New Roman" panose="02020603050405020304" pitchFamily="18" charset="0"/>
                <a:cs typeface="Times New Roman" panose="02020603050405020304" pitchFamily="18" charset="0"/>
              </a:rPr>
              <a:t> </a:t>
            </a:r>
            <a:endParaRPr lang="ru-RU" altLang="ru-RU" sz="2000" baseline="0">
              <a:latin typeface="Times New Roman" panose="02020603050405020304" pitchFamily="18" charset="0"/>
            </a:endParaRPr>
          </a:p>
        </p:txBody>
      </p:sp>
      <p:pic>
        <p:nvPicPr>
          <p:cNvPr id="74767"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5805488"/>
            <a:ext cx="352742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8229600" cy="260350"/>
          </a:xfrm>
        </p:spPr>
        <p:txBody>
          <a:bodyPr/>
          <a:lstStyle/>
          <a:p>
            <a:pPr eaLnBrk="1" hangingPunct="1"/>
            <a:r>
              <a:rPr lang="ru-RU" altLang="ru-RU" sz="1600" smtClean="0">
                <a:latin typeface="Times New Roman" panose="02020603050405020304" pitchFamily="18" charset="0"/>
              </a:rPr>
              <a:t>Комплексные показатели ремонтопригодности и безотказности</a:t>
            </a:r>
          </a:p>
        </p:txBody>
      </p:sp>
      <p:sp>
        <p:nvSpPr>
          <p:cNvPr id="75779" name="Rectangle 3"/>
          <p:cNvSpPr>
            <a:spLocks noGrp="1" noChangeArrowheads="1"/>
          </p:cNvSpPr>
          <p:nvPr>
            <p:ph type="body" idx="1"/>
          </p:nvPr>
        </p:nvSpPr>
        <p:spPr>
          <a:xfrm>
            <a:off x="0" y="476250"/>
            <a:ext cx="8686800" cy="6381750"/>
          </a:xfrm>
        </p:spPr>
        <p:txBody>
          <a:bodyPr/>
          <a:lstStyle/>
          <a:p>
            <a:pPr eaLnBrk="1" hangingPunct="1">
              <a:buFontTx/>
              <a:buNone/>
            </a:pPr>
            <a:r>
              <a:rPr lang="ru-RU" altLang="ru-RU" sz="2000" smtClean="0">
                <a:latin typeface="Times New Roman" panose="02020603050405020304" pitchFamily="18" charset="0"/>
              </a:rPr>
              <a:t>Коэффициент Ког(</a:t>
            </a:r>
            <a:r>
              <a:rPr lang="el-GR" altLang="ru-RU" sz="2000" smtClean="0">
                <a:latin typeface="Times New Roman" panose="02020603050405020304" pitchFamily="18" charset="0"/>
              </a:rPr>
              <a:t>τ</a:t>
            </a:r>
            <a:r>
              <a:rPr lang="ru-RU" altLang="ru-RU" sz="2000" smtClean="0">
                <a:latin typeface="Times New Roman" panose="02020603050405020304" pitchFamily="18" charset="0"/>
              </a:rPr>
              <a:t>) убывает с ростом времени </a:t>
            </a:r>
            <a:r>
              <a:rPr lang="el-GR" altLang="ru-RU" sz="2000" smtClean="0">
                <a:latin typeface="Times New Roman" panose="02020603050405020304" pitchFamily="18" charset="0"/>
                <a:cs typeface="Times New Roman" panose="02020603050405020304" pitchFamily="18" charset="0"/>
              </a:rPr>
              <a:t>τ</a:t>
            </a:r>
            <a:r>
              <a:rPr lang="ru-RU" altLang="ru-RU" sz="2000" smtClean="0">
                <a:latin typeface="Times New Roman" panose="02020603050405020304" pitchFamily="18" charset="0"/>
                <a:cs typeface="Times New Roman" panose="02020603050405020304" pitchFamily="18" charset="0"/>
              </a:rPr>
              <a:t> </a:t>
            </a:r>
            <a:r>
              <a:rPr lang="ru-RU" altLang="ru-RU" sz="2000" smtClean="0">
                <a:latin typeface="Times New Roman" panose="02020603050405020304" pitchFamily="18" charset="0"/>
              </a:rPr>
              <a:t>и почти всегда меньше Кг, только при </a:t>
            </a:r>
            <a:r>
              <a:rPr lang="el-GR" altLang="ru-RU" sz="2000" smtClean="0">
                <a:latin typeface="Times New Roman" panose="02020603050405020304" pitchFamily="18" charset="0"/>
                <a:cs typeface="Times New Roman" panose="02020603050405020304" pitchFamily="18" charset="0"/>
              </a:rPr>
              <a:t>τ</a:t>
            </a:r>
            <a:r>
              <a:rPr lang="ru-RU" altLang="ru-RU" sz="2000" smtClean="0">
                <a:latin typeface="Times New Roman" panose="02020603050405020304" pitchFamily="18" charset="0"/>
              </a:rPr>
              <a:t>=0 имеем Ког(0) = Кг</a:t>
            </a:r>
          </a:p>
          <a:p>
            <a:pPr algn="just" eaLnBrk="1" hangingPunct="1">
              <a:buFontTx/>
              <a:buNone/>
            </a:pPr>
            <a:r>
              <a:rPr lang="ru-RU" altLang="ru-RU" sz="2400" smtClean="0">
                <a:latin typeface="Times New Roman" panose="02020603050405020304" pitchFamily="18" charset="0"/>
              </a:rPr>
              <a:t>	Существует ряд ТСА, которые периодически выводятся на время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пр  из эксплуатации, например, для тарировки, профилактики и др. Это время вынужденного "простоя" элемента не связано непосредственно с его безотказностью и ремонтопригодностью и не учитывается при определении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н   и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нв а следовательно, и Кг  и Ког. Если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пр - случайная величина и ее </a:t>
            </a:r>
            <a:r>
              <a:rPr lang="en-US" altLang="ru-RU" sz="2400" smtClean="0">
                <a:latin typeface="Times New Roman" panose="02020603050405020304" pitchFamily="18" charset="0"/>
              </a:rPr>
              <a:t>M</a:t>
            </a:r>
            <a:r>
              <a:rPr lang="ru-RU" altLang="ru-RU" sz="2400" smtClean="0">
                <a:latin typeface="Times New Roman" panose="02020603050405020304" pitchFamily="18" charset="0"/>
              </a:rPr>
              <a:t>{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пр } соизмеримо с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н   и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нв, то безотказность и ремонтопригодность элемента с вынужденными простоями следует характеризовать </a:t>
            </a:r>
            <a:r>
              <a:rPr lang="ru-RU" altLang="ru-RU" sz="2400" b="1" smtClean="0">
                <a:latin typeface="Times New Roman" panose="02020603050405020304" pitchFamily="18" charset="0"/>
              </a:rPr>
              <a:t>коэффициентом технического использования</a:t>
            </a:r>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5229225"/>
            <a:ext cx="43195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274637"/>
          </a:xfrm>
        </p:spPr>
        <p:txBody>
          <a:bodyPr/>
          <a:lstStyle/>
          <a:p>
            <a:pPr eaLnBrk="1" hangingPunct="1"/>
            <a:r>
              <a:rPr lang="ru-RU" altLang="ru-RU" sz="1800" smtClean="0">
                <a:latin typeface="Times New Roman" panose="02020603050405020304" pitchFamily="18" charset="0"/>
              </a:rPr>
              <a:t>Определение   показателей   надежности   элементов по результатам испытаний</a:t>
            </a:r>
          </a:p>
        </p:txBody>
      </p:sp>
      <p:sp>
        <p:nvSpPr>
          <p:cNvPr id="76803" name="Rectangle 3"/>
          <p:cNvSpPr>
            <a:spLocks noGrp="1" noChangeArrowheads="1"/>
          </p:cNvSpPr>
          <p:nvPr>
            <p:ph type="body" idx="1"/>
          </p:nvPr>
        </p:nvSpPr>
        <p:spPr>
          <a:xfrm>
            <a:off x="0" y="620713"/>
            <a:ext cx="9144000" cy="6237287"/>
          </a:xfrm>
        </p:spPr>
        <p:txBody>
          <a:bodyPr/>
          <a:lstStyle/>
          <a:p>
            <a:pPr algn="just" eaLnBrk="1" hangingPunct="1">
              <a:buFontTx/>
              <a:buNone/>
            </a:pPr>
            <a:r>
              <a:rPr lang="ru-RU" altLang="ru-RU" sz="2000" smtClean="0">
                <a:latin typeface="Times New Roman" panose="02020603050405020304" pitchFamily="18" charset="0"/>
              </a:rPr>
              <a:t>	Анализ надежности сложной системы осуществляется путем расчетов. Рассчитать надежность системы это значит определить ее показатели по известным показателям надежности элементов структурной схемы, которые можно получить лишь путем статистических экспериментов. Наука еще не разработала методов определения интенсивностей отказов элементов методами расчетов.</a:t>
            </a:r>
          </a:p>
          <a:p>
            <a:pPr algn="just" eaLnBrk="1" hangingPunct="1">
              <a:buFontTx/>
              <a:buNone/>
            </a:pPr>
            <a:endParaRPr lang="ru-RU" altLang="ru-RU" sz="2000" smtClean="0">
              <a:latin typeface="Times New Roman" panose="02020603050405020304" pitchFamily="18" charset="0"/>
            </a:endParaRPr>
          </a:p>
          <a:p>
            <a:pPr eaLnBrk="1" hangingPunct="1">
              <a:lnSpc>
                <a:spcPct val="80000"/>
              </a:lnSpc>
              <a:buFontTx/>
              <a:buNone/>
            </a:pPr>
            <a:r>
              <a:rPr lang="ru-RU" altLang="ru-RU" sz="2000" smtClean="0">
                <a:latin typeface="Times New Roman" panose="02020603050405020304" pitchFamily="18" charset="0"/>
              </a:rPr>
              <a:t>	</a:t>
            </a:r>
            <a:r>
              <a:rPr lang="ru-RU" altLang="ru-RU" sz="2400" smtClean="0">
                <a:latin typeface="Times New Roman" panose="02020603050405020304" pitchFamily="18" charset="0"/>
              </a:rPr>
              <a:t>Основными целями испытания элементов и систем на надежность являются:</a:t>
            </a:r>
          </a:p>
          <a:p>
            <a:pPr eaLnBrk="1" hangingPunct="1">
              <a:lnSpc>
                <a:spcPct val="80000"/>
              </a:lnSpc>
              <a:buFontTx/>
              <a:buNone/>
            </a:pPr>
            <a:r>
              <a:rPr lang="ru-RU" altLang="ru-RU" sz="2400" smtClean="0">
                <a:latin typeface="Times New Roman" panose="02020603050405020304" pitchFamily="18" charset="0"/>
              </a:rPr>
              <a:t>	- подтверждение соответствия данных анализа, полученных в процессе проектирования системы, с требуемыми показателями надежности;</a:t>
            </a:r>
          </a:p>
          <a:p>
            <a:pPr eaLnBrk="1" hangingPunct="1">
              <a:lnSpc>
                <a:spcPct val="80000"/>
              </a:lnSpc>
              <a:buFontTx/>
              <a:buNone/>
            </a:pPr>
            <a:r>
              <a:rPr lang="ru-RU" altLang="ru-RU" sz="2400" smtClean="0">
                <a:latin typeface="Times New Roman" panose="02020603050405020304" pitchFamily="18" charset="0"/>
              </a:rPr>
              <a:t>	- разработка рекомендаций по технической эксплуатации системы;</a:t>
            </a:r>
          </a:p>
          <a:p>
            <a:pPr eaLnBrk="1" hangingPunct="1">
              <a:lnSpc>
                <a:spcPct val="80000"/>
              </a:lnSpc>
              <a:buFontTx/>
              <a:buNone/>
            </a:pPr>
            <a:r>
              <a:rPr lang="ru-RU" altLang="ru-RU" sz="2400" smtClean="0">
                <a:latin typeface="Times New Roman" panose="02020603050405020304" pitchFamily="18" charset="0"/>
              </a:rPr>
              <a:t>	- получение показателей надежности элементов с целью их использования при расчетах надежности технических систем в процессе проектирования.</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0" y="0"/>
            <a:ext cx="9144000" cy="6858000"/>
          </a:xfrm>
        </p:spPr>
        <p:txBody>
          <a:bodyPr/>
          <a:lstStyle/>
          <a:p>
            <a:pPr eaLnBrk="1" hangingPunct="1">
              <a:buFontTx/>
              <a:buNone/>
            </a:pPr>
            <a:r>
              <a:rPr lang="ru-RU" altLang="ru-RU" smtClean="0"/>
              <a:t>	</a:t>
            </a:r>
            <a:r>
              <a:rPr lang="ru-RU" altLang="ru-RU" sz="2400" smtClean="0">
                <a:latin typeface="Times New Roman" panose="02020603050405020304" pitchFamily="18" charset="0"/>
              </a:rPr>
              <a:t>Статистические распределения и оценки параметров определяют только по результатам испытаний элементов на надежность и ремонтопригодность. </a:t>
            </a:r>
          </a:p>
          <a:p>
            <a:pPr eaLnBrk="1" hangingPunct="1">
              <a:buFontTx/>
              <a:buNone/>
            </a:pPr>
            <a:r>
              <a:rPr lang="ru-RU" altLang="ru-RU" sz="2400" smtClean="0">
                <a:latin typeface="Times New Roman" panose="02020603050405020304" pitchFamily="18" charset="0"/>
              </a:rPr>
              <a:t>	Испытаниям могут подвергаться АСУ ТП в целом, их подсистемы, технические средства и любые другие элементы АСУ ТП.</a:t>
            </a:r>
          </a:p>
          <a:p>
            <a:pPr eaLnBrk="1" hangingPunct="1">
              <a:buFontTx/>
              <a:buNone/>
            </a:pPr>
            <a:r>
              <a:rPr lang="ru-RU" altLang="ru-RU" sz="2400" smtClean="0">
                <a:latin typeface="Times New Roman" panose="02020603050405020304" pitchFamily="18" charset="0"/>
              </a:rPr>
              <a:t>	</a:t>
            </a:r>
            <a:r>
              <a:rPr lang="ru-RU" altLang="ru-RU" sz="2400" b="1" i="1" smtClean="0">
                <a:latin typeface="Times New Roman" panose="02020603050405020304" pitchFamily="18" charset="0"/>
              </a:rPr>
              <a:t>По целевому назначению испытания подразделяют на определительные и контрольные.</a:t>
            </a:r>
          </a:p>
          <a:p>
            <a:pPr eaLnBrk="1" hangingPunct="1"/>
            <a:r>
              <a:rPr lang="ru-RU" altLang="ru-RU" sz="2400" b="1" smtClean="0">
                <a:latin typeface="Times New Roman" panose="02020603050405020304" pitchFamily="18" charset="0"/>
              </a:rPr>
              <a:t>По месту проведения испытания подразделяют - на лабораторные и эксплуатационные.</a:t>
            </a:r>
          </a:p>
        </p:txBody>
      </p:sp>
      <p:sp>
        <p:nvSpPr>
          <p:cNvPr id="77827" name="Rectangle 3"/>
          <p:cNvSpPr>
            <a:spLocks noChangeArrowheads="1"/>
          </p:cNvSpPr>
          <p:nvPr/>
        </p:nvSpPr>
        <p:spPr bwMode="auto">
          <a:xfrm>
            <a:off x="179388" y="4005263"/>
            <a:ext cx="8964612"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latin typeface="Times New Roman" panose="02020603050405020304" pitchFamily="18" charset="0"/>
              </a:rPr>
              <a:t>Цель определительных испытаний — нахождение фактических значений показателей надежности и при необходимости параметров законов распределения таких случайных величин, как время безотказной работы, наработка между отказами, время восстановления и др. для     вновь     разработанных     или модернизированных элементов  с неизвестными  или  слабо  изученными характеристиками.</a:t>
            </a:r>
            <a:r>
              <a:rPr lang="ru-RU" altLang="ru-RU" baseline="0"/>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130175"/>
          </a:xfrm>
        </p:spPr>
        <p:txBody>
          <a:bodyPr/>
          <a:lstStyle/>
          <a:p>
            <a:pPr eaLnBrk="1" hangingPunct="1"/>
            <a:r>
              <a:rPr lang="ru-RU" altLang="ru-RU" sz="1800" smtClean="0">
                <a:latin typeface="Times New Roman" panose="02020603050405020304" pitchFamily="18" charset="0"/>
              </a:rPr>
              <a:t>Определительные испытания</a:t>
            </a:r>
          </a:p>
        </p:txBody>
      </p:sp>
      <p:sp>
        <p:nvSpPr>
          <p:cNvPr id="78851" name="Rectangle 3"/>
          <p:cNvSpPr>
            <a:spLocks noGrp="1" noChangeArrowheads="1"/>
          </p:cNvSpPr>
          <p:nvPr>
            <p:ph type="body" idx="1"/>
          </p:nvPr>
        </p:nvSpPr>
        <p:spPr>
          <a:xfrm>
            <a:off x="0" y="620713"/>
            <a:ext cx="9144000" cy="6237287"/>
          </a:xfrm>
        </p:spPr>
        <p:txBody>
          <a:bodyPr/>
          <a:lstStyle/>
          <a:p>
            <a:pPr algn="just" eaLnBrk="1" hangingPunct="1">
              <a:lnSpc>
                <a:spcPct val="105000"/>
              </a:lnSpc>
              <a:buFontTx/>
              <a:buNone/>
            </a:pPr>
            <a:r>
              <a:rPr lang="ru-RU" altLang="ru-RU" sz="2400" smtClean="0">
                <a:latin typeface="Times New Roman" panose="02020603050405020304" pitchFamily="18" charset="0"/>
              </a:rPr>
              <a:t>	Кроме того, определительные испытания позволяют выявить</a:t>
            </a:r>
          </a:p>
          <a:p>
            <a:pPr algn="just" eaLnBrk="1" hangingPunct="1">
              <a:lnSpc>
                <a:spcPct val="105000"/>
              </a:lnSpc>
              <a:buFontTx/>
              <a:buNone/>
            </a:pPr>
            <a:r>
              <a:rPr lang="ru-RU" altLang="ru-RU" sz="2400" smtClean="0">
                <a:latin typeface="Times New Roman" panose="02020603050405020304" pitchFamily="18" charset="0"/>
              </a:rPr>
              <a:t>	 -типичные причины отказа элементов и закономерности возникновения отказов; </a:t>
            </a:r>
          </a:p>
          <a:p>
            <a:pPr algn="just" eaLnBrk="1" hangingPunct="1">
              <a:lnSpc>
                <a:spcPct val="105000"/>
              </a:lnSpc>
              <a:buFontTx/>
              <a:buNone/>
            </a:pPr>
            <a:r>
              <a:rPr lang="ru-RU" altLang="ru-RU" sz="2400" smtClean="0">
                <a:latin typeface="Times New Roman" panose="02020603050405020304" pitchFamily="18" charset="0"/>
              </a:rPr>
              <a:t>	 -конструктивные, технологические и эксплуатационные факторы, влияющие на надежность; </a:t>
            </a:r>
          </a:p>
          <a:p>
            <a:pPr algn="just" eaLnBrk="1" hangingPunct="1">
              <a:lnSpc>
                <a:spcPct val="105000"/>
              </a:lnSpc>
              <a:buFontTx/>
              <a:buNone/>
            </a:pPr>
            <a:r>
              <a:rPr lang="ru-RU" altLang="ru-RU" sz="2400" smtClean="0">
                <a:latin typeface="Times New Roman" panose="02020603050405020304" pitchFamily="18" charset="0"/>
              </a:rPr>
              <a:t>	-наименее надежные элементы, узлы, блоки, технические средства; </a:t>
            </a:r>
          </a:p>
          <a:p>
            <a:pPr algn="just" eaLnBrk="1" hangingPunct="1">
              <a:lnSpc>
                <a:spcPct val="105000"/>
              </a:lnSpc>
              <a:buFontTx/>
              <a:buNone/>
            </a:pPr>
            <a:r>
              <a:rPr lang="ru-RU" altLang="ru-RU" sz="2400" smtClean="0">
                <a:latin typeface="Times New Roman" panose="02020603050405020304" pitchFamily="18" charset="0"/>
              </a:rPr>
              <a:t>	-разработка мероприятия и рекомендации по повышению надежности; уточнить продолжительности и объем технического обслуживания, количества запасных частей и др.</a:t>
            </a:r>
          </a:p>
          <a:p>
            <a:pPr algn="just" eaLnBrk="1" hangingPunct="1">
              <a:lnSpc>
                <a:spcPct val="105000"/>
              </a:lnSpc>
              <a:buFontTx/>
              <a:buNone/>
            </a:pPr>
            <a:endParaRPr lang="ru-RU" altLang="ru-RU" sz="2400" smtClean="0">
              <a:latin typeface="Times New Roman" panose="02020603050405020304" pitchFamily="18" charset="0"/>
            </a:endParaRPr>
          </a:p>
          <a:p>
            <a:pPr algn="just" eaLnBrk="1" hangingPunct="1">
              <a:lnSpc>
                <a:spcPct val="105000"/>
              </a:lnSpc>
              <a:buFontTx/>
              <a:buNone/>
            </a:pPr>
            <a:r>
              <a:rPr lang="ru-RU" altLang="ru-RU" smtClean="0"/>
              <a:t>	</a:t>
            </a:r>
            <a:r>
              <a:rPr lang="ru-RU" altLang="ru-RU" sz="2400" smtClean="0">
                <a:latin typeface="Times New Roman" panose="02020603050405020304" pitchFamily="18" charset="0"/>
              </a:rPr>
              <a:t>Определительные испытания чаще всего проводят в лабораторных условиях, реже - в условиях эксплуатации.</a:t>
            </a:r>
          </a:p>
          <a:p>
            <a:pPr algn="just" eaLnBrk="1" hangingPunct="1"/>
            <a:endParaRPr lang="ru-RU" altLang="ru-RU" sz="2400" smtClean="0">
              <a:latin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Определительные испытания</a:t>
            </a:r>
          </a:p>
        </p:txBody>
      </p:sp>
      <p:sp>
        <p:nvSpPr>
          <p:cNvPr id="79875" name="Rectangle 3"/>
          <p:cNvSpPr>
            <a:spLocks noGrp="1" noChangeArrowheads="1"/>
          </p:cNvSpPr>
          <p:nvPr>
            <p:ph type="body" idx="1"/>
          </p:nvPr>
        </p:nvSpPr>
        <p:spPr>
          <a:xfrm>
            <a:off x="0" y="765175"/>
            <a:ext cx="9144000" cy="6092825"/>
          </a:xfrm>
        </p:spPr>
        <p:txBody>
          <a:bodyPr/>
          <a:lstStyle/>
          <a:p>
            <a:pPr algn="just" eaLnBrk="1" hangingPunct="1">
              <a:lnSpc>
                <a:spcPct val="95000"/>
              </a:lnSpc>
              <a:buFontTx/>
              <a:buNone/>
            </a:pPr>
            <a:r>
              <a:rPr lang="ru-RU" altLang="ru-RU" sz="2000" smtClean="0">
                <a:latin typeface="Times New Roman" panose="02020603050405020304" pitchFamily="18" charset="0"/>
              </a:rPr>
              <a:t>	</a:t>
            </a:r>
            <a:r>
              <a:rPr lang="ru-RU" altLang="ru-RU" sz="2400" smtClean="0">
                <a:latin typeface="Times New Roman" panose="02020603050405020304" pitchFamily="18" charset="0"/>
              </a:rPr>
              <a:t>Испытаниям надежности в лабораторных условиях (лабораторные) обычно подвергаются технические средства и некоторые локальные системы. Эти испытания обычно выполняют на заводах-изготовителях или в организациях—разработчиках технических средств. </a:t>
            </a:r>
          </a:p>
          <a:p>
            <a:pPr algn="just" eaLnBrk="1" hangingPunct="1">
              <a:lnSpc>
                <a:spcPct val="95000"/>
              </a:lnSpc>
              <a:buFontTx/>
              <a:buNone/>
            </a:pPr>
            <a:endParaRPr lang="ru-RU" altLang="ru-RU" sz="2400" smtClean="0">
              <a:latin typeface="Times New Roman" panose="02020603050405020304" pitchFamily="18" charset="0"/>
            </a:endParaRPr>
          </a:p>
          <a:p>
            <a:pPr algn="just" eaLnBrk="1" hangingPunct="1">
              <a:lnSpc>
                <a:spcPct val="95000"/>
              </a:lnSpc>
              <a:buFontTx/>
              <a:buNone/>
            </a:pPr>
            <a:r>
              <a:rPr lang="ru-RU" altLang="ru-RU" sz="2400" smtClean="0">
                <a:latin typeface="Times New Roman" panose="02020603050405020304" pitchFamily="18" charset="0"/>
              </a:rPr>
              <a:t>	При лабораторных испытаниях можно имитировать воздействия внешней среды на систему, в первую очередь условия эксплуатации. Для этого служат специальные установки: термокамеры для изменения температуры, барокамеры для измене­ния давления, вибростенды для создания вибраций и т. д.</a:t>
            </a:r>
          </a:p>
          <a:p>
            <a:pPr algn="just" eaLnBrk="1" hangingPunct="1">
              <a:lnSpc>
                <a:spcPct val="95000"/>
              </a:lnSpc>
              <a:buFontTx/>
              <a:buNone/>
            </a:pPr>
            <a:endParaRPr lang="ru-RU" altLang="ru-RU" sz="2400" smtClean="0">
              <a:latin typeface="Times New Roman" panose="02020603050405020304" pitchFamily="18" charset="0"/>
            </a:endParaRPr>
          </a:p>
          <a:p>
            <a:pPr algn="just" eaLnBrk="1" hangingPunct="1">
              <a:lnSpc>
                <a:spcPct val="95000"/>
              </a:lnSpc>
              <a:buFontTx/>
              <a:buNone/>
            </a:pPr>
            <a:r>
              <a:rPr lang="ru-RU" altLang="ru-RU" sz="2400" smtClean="0">
                <a:latin typeface="Times New Roman" panose="02020603050405020304" pitchFamily="18" charset="0"/>
              </a:rPr>
              <a:t>	Лабораторные испытания могут проходить при тех же воздействиях (температуре, влажности, вибрации и т. д.) и режимах работы, которые обычно имеют место при эксплуатации.</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0" y="0"/>
            <a:ext cx="9144000" cy="6858000"/>
          </a:xfrm>
        </p:spPr>
        <p:txBody>
          <a:bodyPr/>
          <a:lstStyle/>
          <a:p>
            <a:pPr algn="just" eaLnBrk="1" hangingPunct="1">
              <a:lnSpc>
                <a:spcPct val="80000"/>
              </a:lnSpc>
              <a:buFontTx/>
              <a:buNone/>
            </a:pPr>
            <a:r>
              <a:rPr lang="ru-RU" altLang="ru-RU" sz="2200" smtClean="0">
                <a:latin typeface="Times New Roman" panose="02020603050405020304" pitchFamily="18" charset="0"/>
              </a:rPr>
              <a:t>	Основными этапами определительных испытаний являются выбор плана экспериментов и математическая (статистическая) обработка полученных данных.</a:t>
            </a:r>
          </a:p>
          <a:p>
            <a:pPr algn="just" eaLnBrk="1" hangingPunct="1">
              <a:lnSpc>
                <a:spcPct val="80000"/>
              </a:lnSpc>
              <a:buFontTx/>
              <a:buNone/>
            </a:pPr>
            <a:endParaRPr lang="ru-RU" altLang="ru-RU" sz="2200" smtClean="0">
              <a:latin typeface="Times New Roman" panose="02020603050405020304" pitchFamily="18" charset="0"/>
            </a:endParaRPr>
          </a:p>
          <a:p>
            <a:pPr algn="just" eaLnBrk="1" hangingPunct="1">
              <a:lnSpc>
                <a:spcPct val="80000"/>
              </a:lnSpc>
              <a:buFontTx/>
              <a:buNone/>
            </a:pPr>
            <a:r>
              <a:rPr lang="ru-RU" altLang="ru-RU" sz="2200" smtClean="0">
                <a:latin typeface="Times New Roman" panose="02020603050405020304" pitchFamily="18" charset="0"/>
              </a:rPr>
              <a:t>	Перед началом испытаний необходимо выработать правило, согласно которому следует проводить испытания. Выработку такого правила будем называть планированием испытаний. Выбор плана диктуется целями поставленных испытаний.</a:t>
            </a:r>
          </a:p>
          <a:p>
            <a:pPr algn="just" eaLnBrk="1" hangingPunct="1">
              <a:lnSpc>
                <a:spcPct val="80000"/>
              </a:lnSpc>
              <a:buFontTx/>
              <a:buNone/>
            </a:pPr>
            <a:r>
              <a:rPr lang="ru-RU" altLang="ru-RU" sz="2200" smtClean="0">
                <a:latin typeface="Times New Roman" panose="02020603050405020304" pitchFamily="18" charset="0"/>
              </a:rPr>
              <a:t>	Проведение испытаний на надежность связано со значительными затратами средств, поэтому планирование испытаний включает в себя определение объема выборки и критериев завершения испытаний исходя из за­данной точности и достоверности их результатов.</a:t>
            </a:r>
          </a:p>
          <a:p>
            <a:pPr algn="just" eaLnBrk="1" hangingPunct="1">
              <a:lnSpc>
                <a:spcPct val="80000"/>
              </a:lnSpc>
              <a:buFontTx/>
              <a:buNone/>
            </a:pPr>
            <a:r>
              <a:rPr lang="ru-RU" altLang="ru-RU" sz="2200" smtClean="0">
                <a:latin typeface="Times New Roman" panose="02020603050405020304" pitchFamily="18" charset="0"/>
              </a:rPr>
              <a:t> </a:t>
            </a:r>
          </a:p>
          <a:p>
            <a:pPr algn="just" eaLnBrk="1" hangingPunct="1">
              <a:lnSpc>
                <a:spcPct val="80000"/>
              </a:lnSpc>
              <a:buFontTx/>
              <a:buNone/>
            </a:pPr>
            <a:r>
              <a:rPr lang="ru-RU" altLang="ru-RU" sz="2200" smtClean="0">
                <a:latin typeface="Times New Roman" panose="02020603050405020304" pitchFamily="18" charset="0"/>
              </a:rPr>
              <a:t>	Формируют выборку таким образом, чтобы результаты ее испытаний могли быть распространены на совокупность систем или средств. На­пример, при лабораторных испытаниях на заводе-изготовителе образцы для испытаний выбирают из числа принятых отделом технического контроля и прошедших приработку; для форми­рования выборки используют таблицу случайных чисел.</a:t>
            </a:r>
          </a:p>
          <a:p>
            <a:pPr algn="just" eaLnBrk="1" hangingPunct="1">
              <a:lnSpc>
                <a:spcPct val="80000"/>
              </a:lnSpc>
              <a:buFontTx/>
              <a:buNone/>
            </a:pPr>
            <a:r>
              <a:rPr lang="ru-RU" altLang="ru-RU" sz="2200" smtClean="0">
                <a:latin typeface="Times New Roman" panose="02020603050405020304" pitchFamily="18" charset="0"/>
              </a:rPr>
              <a:t>	Испытания проводятся для тех же условий эксплуатации, при которых в технической документации установлены показатели надежности.</a:t>
            </a:r>
          </a:p>
          <a:p>
            <a:pPr algn="just" eaLnBrk="1" hangingPunct="1">
              <a:lnSpc>
                <a:spcPct val="80000"/>
              </a:lnSpc>
              <a:buFontTx/>
              <a:buNone/>
            </a:pPr>
            <a:r>
              <a:rPr lang="ru-RU" altLang="ru-RU" sz="2200" smtClean="0">
                <a:latin typeface="Times New Roman" panose="02020603050405020304" pitchFamily="18" charset="0"/>
              </a:rPr>
              <a:t>	Во время испытаний проводятся периодические проверки функционирования, измерение параметров, определяющих отказы и техническое обслуживание.</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0" y="0"/>
            <a:ext cx="9144000" cy="6858000"/>
          </a:xfrm>
        </p:spPr>
        <p:txBody>
          <a:bodyPr/>
          <a:lstStyle/>
          <a:p>
            <a:pPr algn="just" eaLnBrk="1" hangingPunct="1">
              <a:lnSpc>
                <a:spcPct val="90000"/>
              </a:lnSpc>
              <a:buFontTx/>
              <a:buNone/>
            </a:pPr>
            <a:r>
              <a:rPr lang="ru-RU" altLang="ru-RU" sz="2400" i="1" smtClean="0"/>
              <a:t>	</a:t>
            </a:r>
            <a:r>
              <a:rPr lang="ru-RU" altLang="ru-RU" sz="2400" i="1" smtClean="0">
                <a:latin typeface="Times New Roman" panose="02020603050405020304" pitchFamily="18" charset="0"/>
              </a:rPr>
              <a:t>Планом испытаний </a:t>
            </a:r>
            <a:r>
              <a:rPr lang="ru-RU" altLang="ru-RU" sz="2400" smtClean="0">
                <a:latin typeface="Times New Roman" panose="02020603050405020304" pitchFamily="18" charset="0"/>
              </a:rPr>
              <a:t>называют правила, устанавливающие объем выборки, порядок проведения испытаний и критерии их прекращения.</a:t>
            </a:r>
          </a:p>
          <a:p>
            <a:pPr algn="just" eaLnBrk="1" hangingPunct="1">
              <a:lnSpc>
                <a:spcPct val="90000"/>
              </a:lnSpc>
              <a:buFontTx/>
              <a:buNone/>
            </a:pPr>
            <a:r>
              <a:rPr lang="ru-RU" altLang="ru-RU" sz="2400" smtClean="0">
                <a:latin typeface="Times New Roman" panose="02020603050405020304" pitchFamily="18" charset="0"/>
              </a:rPr>
              <a:t> </a:t>
            </a:r>
          </a:p>
          <a:p>
            <a:pPr algn="just" eaLnBrk="1" hangingPunct="1">
              <a:lnSpc>
                <a:spcPct val="90000"/>
              </a:lnSpc>
              <a:buFontTx/>
              <a:buNone/>
            </a:pPr>
            <a:r>
              <a:rPr lang="ru-RU" altLang="ru-RU" sz="2400" smtClean="0">
                <a:latin typeface="Times New Roman" panose="02020603050405020304" pitchFamily="18" charset="0"/>
              </a:rPr>
              <a:t>	Наименование плана принято обозначать тремя буквами (цифрами): первая из них обозначает число испытываемых систем, вторая — наличие </a:t>
            </a:r>
            <a:r>
              <a:rPr lang="en-US" altLang="ru-RU" sz="2400" i="1" smtClean="0">
                <a:latin typeface="Times New Roman" panose="02020603050405020304" pitchFamily="18" charset="0"/>
              </a:rPr>
              <a:t>R </a:t>
            </a:r>
            <a:r>
              <a:rPr lang="ru-RU" altLang="ru-RU" sz="2400" smtClean="0">
                <a:latin typeface="Times New Roman" panose="02020603050405020304" pitchFamily="18" charset="0"/>
              </a:rPr>
              <a:t>или отсутствие </a:t>
            </a:r>
            <a:r>
              <a:rPr lang="en-US" altLang="ru-RU" sz="2400" i="1" smtClean="0">
                <a:latin typeface="Times New Roman" panose="02020603050405020304" pitchFamily="18" charset="0"/>
              </a:rPr>
              <a:t>V </a:t>
            </a:r>
            <a:r>
              <a:rPr lang="ru-RU" altLang="ru-RU" sz="2400" smtClean="0">
                <a:latin typeface="Times New Roman" panose="02020603050405020304" pitchFamily="18" charset="0"/>
              </a:rPr>
              <a:t>восстановлений на время испытаний в случае отказа, третья — критерий прекращения испытаний.</a:t>
            </a:r>
          </a:p>
          <a:p>
            <a:pPr algn="just" eaLnBrk="1" hangingPunct="1">
              <a:lnSpc>
                <a:spcPct val="90000"/>
              </a:lnSpc>
              <a:buFontTx/>
              <a:buNone/>
            </a:pPr>
            <a:r>
              <a:rPr lang="ru-RU" altLang="ru-RU" sz="2400" smtClean="0">
                <a:latin typeface="Times New Roman" panose="02020603050405020304" pitchFamily="18" charset="0"/>
              </a:rPr>
              <a:t>	</a:t>
            </a:r>
            <a:r>
              <a:rPr lang="ru-RU" altLang="ru-RU" sz="2400" i="1" smtClean="0">
                <a:latin typeface="Times New Roman" panose="02020603050405020304" pitchFamily="18" charset="0"/>
              </a:rPr>
              <a:t>Наиболее распространенные планы испытаний.</a:t>
            </a:r>
            <a:r>
              <a:rPr lang="ru-RU" altLang="ru-RU" sz="2400" smtClean="0">
                <a:latin typeface="Times New Roman" panose="02020603050405020304" pitchFamily="18" charset="0"/>
              </a:rPr>
              <a:t> </a:t>
            </a:r>
          </a:p>
          <a:p>
            <a:pPr algn="just" eaLnBrk="1" hangingPunct="1">
              <a:lnSpc>
                <a:spcPct val="90000"/>
              </a:lnSpc>
              <a:buFontTx/>
              <a:buNone/>
            </a:pPr>
            <a:r>
              <a:rPr lang="ru-RU" altLang="ru-RU" sz="2400" smtClean="0">
                <a:latin typeface="Times New Roman" panose="02020603050405020304" pitchFamily="18" charset="0"/>
              </a:rPr>
              <a:t>	План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NV</a:t>
            </a:r>
            <a:r>
              <a:rPr lang="ru-RU" altLang="ru-RU" sz="2400" i="1" smtClean="0">
                <a:latin typeface="Times New Roman" panose="02020603050405020304" pitchFamily="18" charset="0"/>
              </a:rPr>
              <a:t>Т] </a:t>
            </a:r>
            <a:r>
              <a:rPr lang="ru-RU" altLang="ru-RU" sz="2400" smtClean="0">
                <a:latin typeface="Times New Roman" panose="02020603050405020304" pitchFamily="18" charset="0"/>
              </a:rPr>
              <a:t>соответствует одновременному испытанию </a:t>
            </a:r>
            <a:r>
              <a:rPr lang="ru-RU" altLang="ru-RU" sz="2400" i="1" smtClean="0">
                <a:latin typeface="Times New Roman" panose="02020603050405020304" pitchFamily="18" charset="0"/>
              </a:rPr>
              <a:t>N </a:t>
            </a:r>
            <a:r>
              <a:rPr lang="ru-RU" altLang="ru-RU" sz="2400" smtClean="0">
                <a:latin typeface="Times New Roman" panose="02020603050405020304" pitchFamily="18" charset="0"/>
              </a:rPr>
              <a:t>систем. Эти системы после отказа не восстанавливаются (или же восстанавливаются, но данные о их поведении после первого отказа в испытаниях не рассматриваются). Испытания прекращают по истечении наработки каждой отказавшей системы – рис.а </a:t>
            </a:r>
          </a:p>
          <a:p>
            <a:pPr algn="just" eaLnBrk="1" hangingPunct="1">
              <a:lnSpc>
                <a:spcPct val="90000"/>
              </a:lnSpc>
              <a:buFontTx/>
              <a:buNone/>
            </a:pPr>
            <a:r>
              <a:rPr lang="ru-RU" altLang="ru-RU" sz="2400" smtClean="0">
                <a:latin typeface="Times New Roman" panose="02020603050405020304" pitchFamily="18" charset="0"/>
              </a:rPr>
              <a:t>	Этот план обычно применяют для определения вероятности безотказной работы системы за время </a:t>
            </a:r>
            <a:r>
              <a:rPr lang="ru-RU" altLang="ru-RU" sz="2400" i="1" smtClean="0">
                <a:latin typeface="Times New Roman" panose="02020603050405020304" pitchFamily="18" charset="0"/>
              </a:rPr>
              <a:t>Т.</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0" y="0"/>
            <a:ext cx="9144000" cy="6858000"/>
          </a:xfrm>
        </p:spPr>
        <p:txBody>
          <a:bodyPr/>
          <a:lstStyle/>
          <a:p>
            <a:pPr algn="just" eaLnBrk="1" hangingPunct="1">
              <a:lnSpc>
                <a:spcPct val="90000"/>
              </a:lnSpc>
              <a:buFontTx/>
              <a:buNone/>
            </a:pPr>
            <a:r>
              <a:rPr lang="ru-RU" altLang="ru-RU" sz="2400" smtClean="0">
                <a:latin typeface="Times New Roman" panose="02020603050405020304" pitchFamily="18" charset="0"/>
              </a:rPr>
              <a:t>	План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NVr</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соответствует испытаниям </a:t>
            </a:r>
            <a:r>
              <a:rPr lang="ru-RU" altLang="ru-RU" sz="2400" i="1" smtClean="0">
                <a:latin typeface="Times New Roman" panose="02020603050405020304" pitchFamily="18" charset="0"/>
              </a:rPr>
              <a:t>N </a:t>
            </a:r>
            <a:r>
              <a:rPr lang="ru-RU" altLang="ru-RU" sz="2400" smtClean="0">
                <a:latin typeface="Times New Roman" panose="02020603050405020304" pitchFamily="18" charset="0"/>
              </a:rPr>
              <a:t>таких же невосстанавливаемых систем, однако в отличие от плана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NV</a:t>
            </a:r>
            <a:r>
              <a:rPr lang="ru-RU" altLang="ru-RU" sz="2400" i="1" smtClean="0">
                <a:latin typeface="Times New Roman" panose="02020603050405020304" pitchFamily="18" charset="0"/>
              </a:rPr>
              <a:t>Т]</a:t>
            </a:r>
            <a:r>
              <a:rPr lang="ru-RU" altLang="ru-RU" sz="2400" smtClean="0">
                <a:latin typeface="Times New Roman" panose="02020603050405020304" pitchFamily="18" charset="0"/>
              </a:rPr>
              <a:t> испытания прекращают, когда число отказавших систем достигает </a:t>
            </a:r>
            <a:r>
              <a:rPr lang="en-US" altLang="ru-RU" sz="2400" i="1" smtClean="0">
                <a:latin typeface="Times New Roman" panose="02020603050405020304" pitchFamily="18" charset="0"/>
              </a:rPr>
              <a:t>r</a:t>
            </a:r>
            <a:r>
              <a:rPr lang="ru-RU" altLang="ru-RU" sz="2400" i="1" smtClean="0">
                <a:latin typeface="Times New Roman" panose="02020603050405020304" pitchFamily="18" charset="0"/>
              </a:rPr>
              <a:t>. - </a:t>
            </a:r>
            <a:r>
              <a:rPr lang="ru-RU" altLang="ru-RU" sz="2400" smtClean="0">
                <a:latin typeface="Times New Roman" panose="02020603050405020304" pitchFamily="18" charset="0"/>
              </a:rPr>
              <a:t> рис. б, </a:t>
            </a:r>
            <a:r>
              <a:rPr lang="en-US" altLang="ru-RU" sz="2400" i="1" smtClean="0">
                <a:latin typeface="Times New Roman" panose="02020603050405020304" pitchFamily="18" charset="0"/>
              </a:rPr>
              <a:t>r</a:t>
            </a:r>
            <a:r>
              <a:rPr lang="ru-RU" altLang="ru-RU" sz="2400" smtClean="0">
                <a:latin typeface="Times New Roman" panose="02020603050405020304" pitchFamily="18" charset="0"/>
              </a:rPr>
              <a:t>-й отказ имеет место у </a:t>
            </a:r>
            <a:r>
              <a:rPr lang="en-US" altLang="ru-RU" sz="2400" smtClean="0">
                <a:latin typeface="Times New Roman" panose="02020603050405020304" pitchFamily="18" charset="0"/>
              </a:rPr>
              <a:t>i</a:t>
            </a:r>
            <a:r>
              <a:rPr lang="ru-RU" altLang="ru-RU" sz="2400" smtClean="0">
                <a:latin typeface="Times New Roman" panose="02020603050405020304" pitchFamily="18" charset="0"/>
              </a:rPr>
              <a:t>-й системы. </a:t>
            </a:r>
          </a:p>
          <a:p>
            <a:pPr algn="just" eaLnBrk="1" hangingPunct="1">
              <a:lnSpc>
                <a:spcPct val="90000"/>
              </a:lnSpc>
              <a:buFontTx/>
              <a:buNone/>
            </a:pPr>
            <a:r>
              <a:rPr lang="ru-RU" altLang="ru-RU" sz="2400" smtClean="0">
                <a:latin typeface="Times New Roman" panose="02020603050405020304" pitchFamily="18" charset="0"/>
              </a:rPr>
              <a:t>	Если </a:t>
            </a:r>
            <a:r>
              <a:rPr lang="en-US" altLang="ru-RU" sz="2400" i="1" smtClean="0">
                <a:latin typeface="Times New Roman" panose="02020603050405020304" pitchFamily="18" charset="0"/>
              </a:rPr>
              <a:t>r</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то переходим к плану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NVN</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когда испытания прекращают после отказов всех систем.</a:t>
            </a:r>
          </a:p>
          <a:p>
            <a:pPr algn="just" eaLnBrk="1" hangingPunct="1">
              <a:lnSpc>
                <a:spcPct val="90000"/>
              </a:lnSpc>
              <a:buFontTx/>
              <a:buNone/>
            </a:pPr>
            <a:r>
              <a:rPr lang="ru-RU" altLang="ru-RU" sz="2400" smtClean="0">
                <a:latin typeface="Times New Roman" panose="02020603050405020304" pitchFamily="18" charset="0"/>
              </a:rPr>
              <a:t>	</a:t>
            </a:r>
          </a:p>
          <a:p>
            <a:pPr algn="just" eaLnBrk="1" hangingPunct="1">
              <a:lnSpc>
                <a:spcPct val="90000"/>
              </a:lnSpc>
              <a:buFontTx/>
              <a:buNone/>
            </a:pPr>
            <a:r>
              <a:rPr lang="ru-RU" altLang="ru-RU" sz="2400" smtClean="0">
                <a:latin typeface="Times New Roman" panose="02020603050405020304" pitchFamily="18" charset="0"/>
              </a:rPr>
              <a:t>	План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NVr</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обычно применяют для определения средней наработки до отказа в случае экспоненциального распределения.</a:t>
            </a:r>
          </a:p>
          <a:p>
            <a:pPr algn="just" eaLnBrk="1" hangingPunct="1">
              <a:lnSpc>
                <a:spcPct val="90000"/>
              </a:lnSpc>
              <a:buFontTx/>
              <a:buNone/>
            </a:pPr>
            <a:r>
              <a:rPr lang="ru-RU" altLang="ru-RU" sz="2400" smtClean="0">
                <a:latin typeface="Times New Roman" panose="02020603050405020304" pitchFamily="18" charset="0"/>
              </a:rPr>
              <a:t>	План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NVN</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 —в случае нормального распределения.</a:t>
            </a:r>
          </a:p>
          <a:p>
            <a:pPr algn="just" eaLnBrk="1" hangingPunct="1">
              <a:lnSpc>
                <a:spcPct val="90000"/>
              </a:lnSpc>
              <a:buFontTx/>
              <a:buNone/>
            </a:pPr>
            <a:r>
              <a:rPr lang="ru-RU" altLang="ru-RU" sz="2400" smtClean="0">
                <a:latin typeface="Times New Roman" panose="02020603050405020304" pitchFamily="18" charset="0"/>
              </a:rPr>
              <a:t> </a:t>
            </a:r>
          </a:p>
          <a:p>
            <a:pPr algn="just" eaLnBrk="1" hangingPunct="1">
              <a:lnSpc>
                <a:spcPct val="90000"/>
              </a:lnSpc>
              <a:buFontTx/>
              <a:buNone/>
            </a:pPr>
            <a:r>
              <a:rPr lang="ru-RU" altLang="ru-RU" sz="2400" smtClean="0">
                <a:latin typeface="Times New Roman" panose="02020603050405020304" pitchFamily="18" charset="0"/>
              </a:rPr>
              <a:t>	Испытания по плану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NVN</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 требуют значительных времени и числа испытываемых систем, но дают возможность полностью определить эмпирическую функцию распределения. </a:t>
            </a:r>
          </a:p>
          <a:p>
            <a:pPr algn="just" eaLnBrk="1" hangingPunct="1">
              <a:lnSpc>
                <a:spcPct val="90000"/>
              </a:lnSpc>
              <a:buFontTx/>
              <a:buNone/>
            </a:pPr>
            <a:r>
              <a:rPr lang="ru-RU" altLang="ru-RU" sz="2400" smtClean="0">
                <a:latin typeface="Times New Roman" panose="02020603050405020304" pitchFamily="18" charset="0"/>
              </a:rPr>
              <a:t>	Планы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NVr</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и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NV</a:t>
            </a:r>
            <a:r>
              <a:rPr lang="ru-RU" altLang="ru-RU" sz="2400" i="1" smtClean="0">
                <a:latin typeface="Times New Roman" panose="02020603050405020304" pitchFamily="18" charset="0"/>
              </a:rPr>
              <a:t>Т] </a:t>
            </a:r>
            <a:r>
              <a:rPr lang="ru-RU" altLang="ru-RU" sz="2400" smtClean="0">
                <a:latin typeface="Times New Roman" panose="02020603050405020304" pitchFamily="18" charset="0"/>
              </a:rPr>
              <a:t>позволяют определить эмпирическую функцию распределения только для некоторого интервала времени, дают меньше информации, зато позволяют быстрее закончить испытания.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274637"/>
          </a:xfrm>
        </p:spPr>
        <p:txBody>
          <a:bodyPr/>
          <a:lstStyle/>
          <a:p>
            <a:pPr eaLnBrk="1" hangingPunct="1"/>
            <a:r>
              <a:rPr lang="ru-RU" altLang="ru-RU" sz="1600" b="1" smtClean="0"/>
              <a:t>основных понятий и определений</a:t>
            </a:r>
          </a:p>
        </p:txBody>
      </p:sp>
      <p:sp>
        <p:nvSpPr>
          <p:cNvPr id="10243" name="Rectangle 3"/>
          <p:cNvSpPr>
            <a:spLocks noGrp="1" noChangeArrowheads="1"/>
          </p:cNvSpPr>
          <p:nvPr>
            <p:ph type="body" idx="1"/>
          </p:nvPr>
        </p:nvSpPr>
        <p:spPr>
          <a:xfrm>
            <a:off x="179388" y="549275"/>
            <a:ext cx="8856662" cy="6480175"/>
          </a:xfrm>
        </p:spPr>
        <p:txBody>
          <a:bodyPr/>
          <a:lstStyle/>
          <a:p>
            <a:pPr algn="just" eaLnBrk="1" hangingPunct="1">
              <a:lnSpc>
                <a:spcPct val="80000"/>
              </a:lnSpc>
              <a:buFontTx/>
              <a:buNone/>
            </a:pPr>
            <a:r>
              <a:rPr lang="ru-RU" altLang="ru-RU" sz="900" b="1" i="1" smtClean="0">
                <a:latin typeface="Times New Roman" panose="02020603050405020304" pitchFamily="18" charset="0"/>
              </a:rPr>
              <a:t>	</a:t>
            </a:r>
            <a:r>
              <a:rPr lang="ru-RU" altLang="ru-RU" sz="800" smtClean="0"/>
              <a:t>	</a:t>
            </a:r>
          </a:p>
          <a:p>
            <a:pPr algn="just" eaLnBrk="1" hangingPunct="1">
              <a:lnSpc>
                <a:spcPct val="80000"/>
              </a:lnSpc>
              <a:buFontTx/>
              <a:buNone/>
            </a:pPr>
            <a:r>
              <a:rPr lang="ru-RU" altLang="ru-RU" sz="800" smtClean="0"/>
              <a:t>	</a:t>
            </a:r>
            <a:r>
              <a:rPr lang="ru-RU" altLang="ru-RU" sz="1600" smtClean="0">
                <a:latin typeface="Times New Roman" panose="02020603050405020304" pitchFamily="18" charset="0"/>
              </a:rPr>
              <a:t>Технический объект в процессе функционирования может находиться в различных состояниях.</a:t>
            </a:r>
          </a:p>
          <a:p>
            <a:pPr algn="just" eaLnBrk="1" hangingPunct="1">
              <a:lnSpc>
                <a:spcPct val="80000"/>
              </a:lnSpc>
              <a:buFontTx/>
              <a:buNone/>
            </a:pPr>
            <a:r>
              <a:rPr lang="ru-RU" altLang="ru-RU" sz="800" smtClean="0"/>
              <a:t> </a:t>
            </a:r>
          </a:p>
          <a:p>
            <a:pPr algn="just" eaLnBrk="1" hangingPunct="1">
              <a:lnSpc>
                <a:spcPct val="80000"/>
              </a:lnSpc>
              <a:buFontTx/>
              <a:buNone/>
            </a:pPr>
            <a:r>
              <a:rPr lang="ru-RU" altLang="ru-RU" sz="800" i="1" smtClean="0"/>
              <a:t>	</a:t>
            </a:r>
            <a:r>
              <a:rPr lang="ru-RU" altLang="ru-RU" sz="2400" b="1" smtClean="0">
                <a:latin typeface="Times New Roman" panose="02020603050405020304" pitchFamily="18" charset="0"/>
              </a:rPr>
              <a:t>Исправность</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 состояние объекта, при котором он соответствует всем требованиям, установленным нормативно-технической документацией (НТД). </a:t>
            </a:r>
          </a:p>
          <a:p>
            <a:pPr algn="just" eaLnBrk="1" hangingPunct="1">
              <a:lnSpc>
                <a:spcPct val="80000"/>
              </a:lnSpc>
              <a:buFontTx/>
              <a:buNone/>
            </a:pPr>
            <a:endParaRPr lang="ru-RU" altLang="ru-RU" sz="2400" smtClean="0">
              <a:latin typeface="Times New Roman" panose="02020603050405020304" pitchFamily="18" charset="0"/>
            </a:endParaRPr>
          </a:p>
          <a:p>
            <a:pPr eaLnBrk="1" hangingPunct="1">
              <a:lnSpc>
                <a:spcPct val="80000"/>
              </a:lnSpc>
              <a:buFontTx/>
              <a:buNone/>
            </a:pPr>
            <a:r>
              <a:rPr lang="ru-RU" altLang="ru-RU" sz="800" smtClean="0"/>
              <a:t>	</a:t>
            </a:r>
            <a:r>
              <a:rPr lang="ru-RU" altLang="ru-RU" sz="1800" smtClean="0">
                <a:latin typeface="Times New Roman" panose="02020603050405020304" pitchFamily="18" charset="0"/>
              </a:rPr>
              <a:t>Технический элемент считается </a:t>
            </a:r>
            <a:r>
              <a:rPr lang="ru-RU" altLang="ru-RU" sz="1800" b="1" smtClean="0">
                <a:latin typeface="Times New Roman" panose="02020603050405020304" pitchFamily="18" charset="0"/>
              </a:rPr>
              <a:t>исправным, </a:t>
            </a:r>
            <a:r>
              <a:rPr lang="ru-RU" altLang="ru-RU" sz="1800" smtClean="0">
                <a:latin typeface="Times New Roman" panose="02020603050405020304" pitchFamily="18" charset="0"/>
              </a:rPr>
              <a:t>если при нормальном режиме эксплуатации  Хк </a:t>
            </a:r>
            <a:r>
              <a:rPr lang="ru-RU" altLang="ru-RU" sz="1800" smtClean="0">
                <a:latin typeface="Times New Roman" panose="02020603050405020304" pitchFamily="18" charset="0"/>
                <a:sym typeface="Symbol" panose="05050102010706020507" pitchFamily="18" charset="2"/>
              </a:rPr>
              <a:t></a:t>
            </a:r>
            <a:r>
              <a:rPr lang="ru-RU" altLang="ru-RU" sz="1800" smtClean="0">
                <a:latin typeface="Times New Roman" panose="02020603050405020304" pitchFamily="18" charset="0"/>
              </a:rPr>
              <a:t> </a:t>
            </a:r>
            <a:r>
              <a:rPr lang="ru-RU" altLang="ru-RU" sz="1800" b="1" smtClean="0">
                <a:latin typeface="Times New Roman" panose="02020603050405020304" pitchFamily="18" charset="0"/>
              </a:rPr>
              <a:t>Х</a:t>
            </a:r>
            <a:r>
              <a:rPr lang="ru-RU" altLang="ru-RU" sz="1800" smtClean="0">
                <a:latin typeface="Times New Roman" panose="02020603050405020304" pitchFamily="18" charset="0"/>
              </a:rPr>
              <a:t>  имеет место допустимая работа элемента у </a:t>
            </a:r>
            <a:r>
              <a:rPr lang="ru-RU" altLang="ru-RU" sz="1800" smtClean="0">
                <a:latin typeface="Times New Roman" panose="02020603050405020304" pitchFamily="18" charset="0"/>
                <a:sym typeface="Symbol" panose="05050102010706020507" pitchFamily="18" charset="2"/>
              </a:rPr>
              <a:t></a:t>
            </a:r>
            <a:r>
              <a:rPr lang="ru-RU" altLang="ru-RU" sz="1800" smtClean="0">
                <a:latin typeface="Times New Roman" panose="02020603050405020304" pitchFamily="18" charset="0"/>
              </a:rPr>
              <a:t> </a:t>
            </a:r>
            <a:r>
              <a:rPr lang="en-US" altLang="ru-RU" sz="1800" b="1" smtClean="0">
                <a:latin typeface="Times New Roman" panose="02020603050405020304" pitchFamily="18" charset="0"/>
              </a:rPr>
              <a:t>Y</a:t>
            </a:r>
            <a:r>
              <a:rPr lang="ru-RU" altLang="ru-RU" sz="1800" smtClean="0">
                <a:latin typeface="Times New Roman" panose="02020603050405020304" pitchFamily="18" charset="0"/>
              </a:rPr>
              <a:t>, т.е. выполняются все неравенства:</a:t>
            </a:r>
            <a:endParaRPr lang="en-US" altLang="ru-RU" sz="1800" smtClean="0">
              <a:latin typeface="Times New Roman" panose="02020603050405020304" pitchFamily="18" charset="0"/>
            </a:endParaRPr>
          </a:p>
          <a:p>
            <a:pPr algn="ctr" eaLnBrk="1" hangingPunct="1">
              <a:lnSpc>
                <a:spcPct val="80000"/>
              </a:lnSpc>
              <a:buFontTx/>
              <a:buNone/>
            </a:pPr>
            <a:r>
              <a:rPr lang="ru-RU" altLang="ru-RU" sz="800" i="1" smtClean="0"/>
              <a:t>	</a:t>
            </a:r>
            <a:r>
              <a:rPr lang="en-US" altLang="ru-RU" sz="2400" i="1" smtClean="0"/>
              <a:t>y</a:t>
            </a:r>
            <a:r>
              <a:rPr lang="en-US" altLang="ru-RU" sz="2400" i="1" baseline="-20000" smtClean="0"/>
              <a:t>I </a:t>
            </a:r>
            <a:r>
              <a:rPr lang="en-US" altLang="ru-RU" sz="2400" i="1" baseline="30000" smtClean="0"/>
              <a:t>-</a:t>
            </a:r>
            <a:r>
              <a:rPr lang="en-US" altLang="ru-RU" sz="2400" i="1" smtClean="0"/>
              <a:t> ≤ y</a:t>
            </a:r>
            <a:r>
              <a:rPr lang="en-US" altLang="ru-RU" sz="2400" i="1" baseline="-20000" smtClean="0"/>
              <a:t>I</a:t>
            </a:r>
            <a:r>
              <a:rPr lang="en-US" altLang="ru-RU" sz="2400" i="1" smtClean="0"/>
              <a:t> ≤ y</a:t>
            </a:r>
            <a:r>
              <a:rPr lang="en-US" altLang="ru-RU" sz="2400" i="1" baseline="-20000" smtClean="0"/>
              <a:t>I </a:t>
            </a:r>
            <a:r>
              <a:rPr lang="en-US" altLang="ru-RU" sz="2400" i="1" baseline="30000" smtClean="0"/>
              <a:t>+</a:t>
            </a:r>
            <a:r>
              <a:rPr lang="en-US" altLang="ru-RU" sz="2400" i="1" smtClean="0"/>
              <a:t> , i=1,n</a:t>
            </a:r>
            <a:endParaRPr lang="ru-RU" altLang="ru-RU" sz="2400" smtClean="0"/>
          </a:p>
          <a:p>
            <a:pPr algn="just" eaLnBrk="1" hangingPunct="1">
              <a:lnSpc>
                <a:spcPct val="80000"/>
              </a:lnSpc>
              <a:buFontTx/>
              <a:buNone/>
            </a:pPr>
            <a:r>
              <a:rPr lang="ru-RU" altLang="ru-RU" sz="800" i="1" smtClean="0"/>
              <a:t>	</a:t>
            </a:r>
          </a:p>
          <a:p>
            <a:pPr algn="just" eaLnBrk="1" hangingPunct="1">
              <a:lnSpc>
                <a:spcPct val="80000"/>
              </a:lnSpc>
              <a:buFontTx/>
              <a:buNone/>
            </a:pPr>
            <a:r>
              <a:rPr lang="ru-RU" altLang="ru-RU" sz="800" i="1" smtClean="0"/>
              <a:t>	</a:t>
            </a:r>
            <a:endParaRPr lang="en-US" altLang="ru-RU" sz="800" i="1" smtClean="0"/>
          </a:p>
          <a:p>
            <a:pPr algn="just" eaLnBrk="1" hangingPunct="1">
              <a:lnSpc>
                <a:spcPct val="80000"/>
              </a:lnSpc>
              <a:buFontTx/>
              <a:buNone/>
            </a:pPr>
            <a:r>
              <a:rPr lang="en-US" altLang="ru-RU" sz="800" b="1" smtClean="0"/>
              <a:t>	</a:t>
            </a:r>
            <a:r>
              <a:rPr lang="ru-RU" altLang="ru-RU" sz="2400" b="1" smtClean="0">
                <a:latin typeface="Times New Roman" panose="02020603050405020304" pitchFamily="18" charset="0"/>
              </a:rPr>
              <a:t>Работоспособность</a:t>
            </a:r>
            <a:r>
              <a:rPr lang="ru-RU" altLang="ru-RU" sz="2000" i="1" smtClean="0">
                <a:latin typeface="Times New Roman" panose="02020603050405020304" pitchFamily="18" charset="0"/>
              </a:rPr>
              <a:t> </a:t>
            </a:r>
            <a:r>
              <a:rPr lang="ru-RU" altLang="ru-RU" sz="2000" smtClean="0">
                <a:latin typeface="Times New Roman" panose="02020603050405020304" pitchFamily="18" charset="0"/>
              </a:rPr>
              <a:t>— состояние объекта, при котором он способен выполнять заданные функции, сохраняя значения основных параметров, установленных НТД.</a:t>
            </a:r>
            <a:endParaRPr lang="en-US" altLang="ru-RU" sz="2000" smtClean="0">
              <a:latin typeface="Times New Roman" panose="02020603050405020304" pitchFamily="18" charset="0"/>
            </a:endParaRPr>
          </a:p>
          <a:p>
            <a:pPr algn="just" eaLnBrk="1" hangingPunct="1">
              <a:lnSpc>
                <a:spcPct val="80000"/>
              </a:lnSpc>
              <a:buFontTx/>
              <a:buNone/>
            </a:pPr>
            <a:endParaRPr lang="en-US" altLang="ru-RU" sz="1800" smtClean="0">
              <a:latin typeface="Times New Roman" panose="02020603050405020304" pitchFamily="18" charset="0"/>
            </a:endParaRPr>
          </a:p>
          <a:p>
            <a:pPr eaLnBrk="1" hangingPunct="1">
              <a:lnSpc>
                <a:spcPct val="80000"/>
              </a:lnSpc>
              <a:buFontTx/>
              <a:buNone/>
            </a:pPr>
            <a:r>
              <a:rPr lang="en-US" altLang="ru-RU" sz="800" i="1" smtClean="0">
                <a:latin typeface="Times New Roman" panose="02020603050405020304" pitchFamily="18" charset="0"/>
              </a:rPr>
              <a:t>	</a:t>
            </a:r>
            <a:r>
              <a:rPr lang="ru-RU" altLang="ru-RU" sz="1800" smtClean="0">
                <a:latin typeface="Times New Roman" panose="02020603050405020304" pitchFamily="18" charset="0"/>
              </a:rPr>
              <a:t>Технический элемент считается </a:t>
            </a:r>
            <a:r>
              <a:rPr lang="ru-RU" altLang="ru-RU" sz="1800" b="1" smtClean="0">
                <a:latin typeface="Times New Roman" panose="02020603050405020304" pitchFamily="18" charset="0"/>
              </a:rPr>
              <a:t>работоспособным, </a:t>
            </a:r>
            <a:r>
              <a:rPr lang="ru-RU" altLang="ru-RU" sz="1800" smtClean="0">
                <a:latin typeface="Times New Roman" panose="02020603050405020304" pitchFamily="18" charset="0"/>
              </a:rPr>
              <a:t>если при нормальном режиме эксплуатации  Хк </a:t>
            </a:r>
            <a:r>
              <a:rPr lang="ru-RU" altLang="ru-RU" sz="1800" smtClean="0">
                <a:latin typeface="Times New Roman" panose="02020603050405020304" pitchFamily="18" charset="0"/>
                <a:sym typeface="Symbol" panose="05050102010706020507" pitchFamily="18" charset="2"/>
              </a:rPr>
              <a:t></a:t>
            </a:r>
            <a:r>
              <a:rPr lang="ru-RU" altLang="ru-RU" sz="1800" smtClean="0">
                <a:latin typeface="Times New Roman" panose="02020603050405020304" pitchFamily="18" charset="0"/>
              </a:rPr>
              <a:t> </a:t>
            </a:r>
            <a:r>
              <a:rPr lang="ru-RU" altLang="ru-RU" sz="1800" b="1" smtClean="0">
                <a:latin typeface="Times New Roman" panose="02020603050405020304" pitchFamily="18" charset="0"/>
              </a:rPr>
              <a:t>Х</a:t>
            </a:r>
            <a:r>
              <a:rPr lang="ru-RU" altLang="ru-RU" sz="1800" smtClean="0">
                <a:latin typeface="Times New Roman" panose="02020603050405020304" pitchFamily="18" charset="0"/>
              </a:rPr>
              <a:t>  имеет место допустимая работа элемента у </a:t>
            </a:r>
            <a:r>
              <a:rPr lang="ru-RU" altLang="ru-RU" sz="1800" smtClean="0">
                <a:latin typeface="Times New Roman" panose="02020603050405020304" pitchFamily="18" charset="0"/>
                <a:sym typeface="Symbol" panose="05050102010706020507" pitchFamily="18" charset="2"/>
              </a:rPr>
              <a:t></a:t>
            </a:r>
            <a:r>
              <a:rPr lang="ru-RU" altLang="ru-RU" sz="1800" smtClean="0">
                <a:latin typeface="Times New Roman" panose="02020603050405020304" pitchFamily="18" charset="0"/>
              </a:rPr>
              <a:t> </a:t>
            </a:r>
            <a:r>
              <a:rPr lang="en-US" altLang="ru-RU" sz="1800" b="1" smtClean="0">
                <a:latin typeface="Times New Roman" panose="02020603050405020304" pitchFamily="18" charset="0"/>
              </a:rPr>
              <a:t>Y</a:t>
            </a:r>
            <a:r>
              <a:rPr lang="ru-RU" altLang="ru-RU" sz="1800" smtClean="0">
                <a:latin typeface="Times New Roman" panose="02020603050405020304" pitchFamily="18" charset="0"/>
              </a:rPr>
              <a:t>, т.е. выполняются все неравенства:</a:t>
            </a:r>
            <a:endParaRPr lang="en-US" altLang="ru-RU" sz="1800" smtClean="0">
              <a:latin typeface="Times New Roman" panose="02020603050405020304" pitchFamily="18" charset="0"/>
            </a:endParaRPr>
          </a:p>
          <a:p>
            <a:pPr algn="ctr" eaLnBrk="1" hangingPunct="1">
              <a:lnSpc>
                <a:spcPct val="80000"/>
              </a:lnSpc>
              <a:buFontTx/>
              <a:buNone/>
            </a:pPr>
            <a:r>
              <a:rPr lang="ru-RU" altLang="ru-RU" sz="800" i="1" smtClean="0"/>
              <a:t>	</a:t>
            </a:r>
            <a:r>
              <a:rPr lang="en-US" altLang="ru-RU" sz="2400" i="1" smtClean="0"/>
              <a:t>y </a:t>
            </a:r>
            <a:r>
              <a:rPr lang="en-US" altLang="ru-RU" sz="2400" i="1" baseline="-20000" smtClean="0"/>
              <a:t>j </a:t>
            </a:r>
            <a:r>
              <a:rPr lang="en-US" altLang="ru-RU" sz="2400" i="1" baseline="30000" smtClean="0"/>
              <a:t>-</a:t>
            </a:r>
            <a:r>
              <a:rPr lang="en-US" altLang="ru-RU" sz="2400" i="1" smtClean="0"/>
              <a:t> ≤ y </a:t>
            </a:r>
            <a:r>
              <a:rPr lang="en-US" altLang="ru-RU" sz="2400" i="1" baseline="-20000" smtClean="0"/>
              <a:t>j</a:t>
            </a:r>
            <a:r>
              <a:rPr lang="en-US" altLang="ru-RU" sz="2400" i="1" smtClean="0"/>
              <a:t> ≤ y </a:t>
            </a:r>
            <a:r>
              <a:rPr lang="en-US" altLang="ru-RU" sz="2400" i="1" baseline="-20000" smtClean="0"/>
              <a:t>j </a:t>
            </a:r>
            <a:r>
              <a:rPr lang="en-US" altLang="ru-RU" sz="2400" i="1" baseline="30000" smtClean="0"/>
              <a:t>+</a:t>
            </a:r>
            <a:r>
              <a:rPr lang="en-US" altLang="ru-RU" sz="2400" i="1" smtClean="0"/>
              <a:t> , j=1,n</a:t>
            </a:r>
            <a:endParaRPr lang="ru-RU" altLang="ru-RU" sz="2400" smtClean="0"/>
          </a:p>
          <a:p>
            <a:pPr algn="just" eaLnBrk="1" hangingPunct="1">
              <a:lnSpc>
                <a:spcPct val="80000"/>
              </a:lnSpc>
              <a:buFontTx/>
              <a:buNone/>
            </a:pPr>
            <a:endParaRPr lang="ru-RU" altLang="ru-RU" sz="2400" smtClean="0"/>
          </a:p>
          <a:p>
            <a:pPr algn="just" eaLnBrk="1" hangingPunct="1">
              <a:lnSpc>
                <a:spcPct val="80000"/>
              </a:lnSpc>
              <a:buFontTx/>
              <a:buNone/>
            </a:pPr>
            <a:endParaRPr lang="ru-RU" altLang="ru-RU" sz="800" smtClean="0"/>
          </a:p>
          <a:p>
            <a:pPr algn="just" eaLnBrk="1" hangingPunct="1">
              <a:lnSpc>
                <a:spcPct val="80000"/>
              </a:lnSpc>
              <a:buFontTx/>
              <a:buNone/>
            </a:pPr>
            <a:r>
              <a:rPr lang="ru-RU" altLang="ru-RU" sz="800" smtClean="0"/>
              <a:t>	</a:t>
            </a:r>
            <a:r>
              <a:rPr lang="ru-RU" altLang="ru-RU" sz="800" i="1" smtClean="0"/>
              <a:t>	</a:t>
            </a:r>
            <a:endParaRPr lang="ru-RU" altLang="ru-RU" sz="800" smtClean="0"/>
          </a:p>
          <a:p>
            <a:pPr algn="just" eaLnBrk="1" hangingPunct="1">
              <a:lnSpc>
                <a:spcPct val="80000"/>
              </a:lnSpc>
              <a:buFontTx/>
              <a:buNone/>
            </a:pPr>
            <a:r>
              <a:rPr lang="ru-RU" altLang="ru-RU" sz="800" i="1" smtClean="0"/>
              <a: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0" y="0"/>
            <a:ext cx="9144000" cy="6858000"/>
          </a:xfrm>
        </p:spPr>
        <p:txBody>
          <a:bodyPr/>
          <a:lstStyle/>
          <a:p>
            <a:pPr algn="just" eaLnBrk="1" hangingPunct="1">
              <a:lnSpc>
                <a:spcPct val="80000"/>
              </a:lnSpc>
              <a:buFontTx/>
              <a:buNone/>
            </a:pPr>
            <a:r>
              <a:rPr lang="ru-RU" altLang="ru-RU" sz="2400" smtClean="0"/>
              <a:t>	</a:t>
            </a:r>
            <a:r>
              <a:rPr lang="ru-RU" altLang="ru-RU" sz="2400" smtClean="0">
                <a:latin typeface="Times New Roman" panose="02020603050405020304" pitchFamily="18" charset="0"/>
              </a:rPr>
              <a:t>План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NR</a:t>
            </a:r>
            <a:r>
              <a:rPr lang="ru-RU" altLang="ru-RU" sz="2400" i="1" smtClean="0">
                <a:latin typeface="Times New Roman" panose="02020603050405020304" pitchFamily="18" charset="0"/>
              </a:rPr>
              <a:t>Т] </a:t>
            </a:r>
            <a:r>
              <a:rPr lang="ru-RU" altLang="ru-RU" sz="2400" smtClean="0">
                <a:latin typeface="Times New Roman" panose="02020603050405020304" pitchFamily="18" charset="0"/>
              </a:rPr>
              <a:t>описывает испытания </a:t>
            </a:r>
            <a:r>
              <a:rPr lang="ru-RU" altLang="ru-RU" sz="2400" i="1" smtClean="0">
                <a:latin typeface="Times New Roman" panose="02020603050405020304" pitchFamily="18" charset="0"/>
              </a:rPr>
              <a:t>N </a:t>
            </a:r>
            <a:r>
              <a:rPr lang="ru-RU" altLang="ru-RU" sz="2400" smtClean="0">
                <a:latin typeface="Times New Roman" panose="02020603050405020304" pitchFamily="18" charset="0"/>
              </a:rPr>
              <a:t>систем, причем отказавшие во время испытаний системы заменяют новыми или восстанавливают. Испытания прекращают по истечении наработки </a:t>
            </a:r>
            <a:r>
              <a:rPr lang="ru-RU" altLang="ru-RU" sz="2400" i="1" smtClean="0">
                <a:latin typeface="Times New Roman" panose="02020603050405020304" pitchFamily="18" charset="0"/>
              </a:rPr>
              <a:t>Т</a:t>
            </a:r>
            <a:r>
              <a:rPr lang="ru-RU" altLang="ru-RU" sz="2400" smtClean="0">
                <a:latin typeface="Times New Roman" panose="02020603050405020304" pitchFamily="18" charset="0"/>
              </a:rPr>
              <a:t>— рис.в.</a:t>
            </a:r>
          </a:p>
          <a:p>
            <a:pPr algn="just" eaLnBrk="1" hangingPunct="1">
              <a:lnSpc>
                <a:spcPct val="80000"/>
              </a:lnSpc>
              <a:buFontTx/>
              <a:buNone/>
            </a:pPr>
            <a:r>
              <a:rPr lang="ru-RU" altLang="ru-RU" sz="2400" smtClean="0">
                <a:latin typeface="Times New Roman" panose="02020603050405020304" pitchFamily="18" charset="0"/>
              </a:rPr>
              <a:t>	План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NRr</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соответствует испытаниям </a:t>
            </a:r>
            <a:r>
              <a:rPr lang="en-US" altLang="ru-RU" sz="2400" smtClean="0">
                <a:latin typeface="Times New Roman" panose="02020603050405020304" pitchFamily="18" charset="0"/>
              </a:rPr>
              <a:t>N</a:t>
            </a:r>
            <a:r>
              <a:rPr lang="ru-RU" altLang="ru-RU" sz="2400" smtClean="0">
                <a:latin typeface="Times New Roman" panose="02020603050405020304" pitchFamily="18" charset="0"/>
              </a:rPr>
              <a:t> систем, когда отказавшие во время испытаний системы заменяют новыми или восстанавливают. Испытания прекращают, когда суммарное по всем позициям число отказавших систем достигает </a:t>
            </a:r>
            <a:r>
              <a:rPr lang="en-US" altLang="ru-RU" sz="2400" i="1" smtClean="0">
                <a:latin typeface="Times New Roman" panose="02020603050405020304" pitchFamily="18" charset="0"/>
              </a:rPr>
              <a:t>r</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рис. г.</a:t>
            </a:r>
          </a:p>
          <a:p>
            <a:pPr algn="just" eaLnBrk="1" hangingPunct="1">
              <a:lnSpc>
                <a:spcPct val="80000"/>
              </a:lnSpc>
            </a:pPr>
            <a:endParaRPr lang="ru-RU" altLang="ru-RU" sz="2400" smtClean="0">
              <a:latin typeface="Times New Roman" panose="02020603050405020304" pitchFamily="18" charset="0"/>
            </a:endParaRPr>
          </a:p>
          <a:p>
            <a:pPr algn="just" eaLnBrk="1" hangingPunct="1">
              <a:lnSpc>
                <a:spcPct val="80000"/>
              </a:lnSpc>
              <a:buFontTx/>
              <a:buNone/>
            </a:pPr>
            <a:r>
              <a:rPr lang="ru-RU" altLang="ru-RU" sz="2400" smtClean="0">
                <a:latin typeface="Times New Roman" panose="02020603050405020304" pitchFamily="18" charset="0"/>
              </a:rPr>
              <a:t>	Задачами планирования является определение минимального объема наблюдений—выбор числа испытываемых систем </a:t>
            </a:r>
            <a:r>
              <a:rPr lang="en-US" altLang="ru-RU" sz="2400" i="1" smtClean="0">
                <a:latin typeface="Times New Roman" panose="02020603050405020304" pitchFamily="18" charset="0"/>
              </a:rPr>
              <a:t>N</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а также продолжительности наблюдений </a:t>
            </a:r>
            <a:r>
              <a:rPr lang="ru-RU" altLang="ru-RU" sz="2400" i="1" smtClean="0">
                <a:latin typeface="Times New Roman" panose="02020603050405020304" pitchFamily="18" charset="0"/>
              </a:rPr>
              <a:t>Т </a:t>
            </a:r>
            <a:r>
              <a:rPr lang="ru-RU" altLang="ru-RU" sz="2400" smtClean="0">
                <a:latin typeface="Times New Roman" panose="02020603050405020304" pitchFamily="18" charset="0"/>
              </a:rPr>
              <a:t>для планов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NV</a:t>
            </a:r>
            <a:r>
              <a:rPr lang="ru-RU" altLang="ru-RU" sz="2400" i="1" smtClean="0">
                <a:latin typeface="Times New Roman" panose="02020603050405020304" pitchFamily="18" charset="0"/>
              </a:rPr>
              <a:t>Т]</a:t>
            </a:r>
            <a:r>
              <a:rPr lang="ru-RU" altLang="ru-RU" sz="2400" smtClean="0">
                <a:latin typeface="Times New Roman" panose="02020603050405020304" pitchFamily="18" charset="0"/>
              </a:rPr>
              <a:t> и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NR</a:t>
            </a:r>
            <a:r>
              <a:rPr lang="ru-RU" altLang="ru-RU" sz="2400" i="1" smtClean="0">
                <a:latin typeface="Times New Roman" panose="02020603050405020304" pitchFamily="18" charset="0"/>
              </a:rPr>
              <a:t>Т]</a:t>
            </a:r>
            <a:r>
              <a:rPr lang="ru-RU" altLang="ru-RU" sz="2400" smtClean="0">
                <a:latin typeface="Times New Roman" panose="02020603050405020304" pitchFamily="18" charset="0"/>
              </a:rPr>
              <a:t> или числа   отказов  </a:t>
            </a:r>
            <a:r>
              <a:rPr lang="en-US" altLang="ru-RU" sz="2400" i="1" smtClean="0">
                <a:latin typeface="Times New Roman" panose="02020603050405020304" pitchFamily="18" charset="0"/>
              </a:rPr>
              <a:t>r</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для планов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NVr</a:t>
            </a:r>
            <a:r>
              <a:rPr lang="ru-RU" altLang="ru-RU" sz="2400" i="1" smtClean="0">
                <a:latin typeface="Times New Roman" panose="02020603050405020304" pitchFamily="18" charset="0"/>
              </a:rPr>
              <a:t>]</a:t>
            </a:r>
            <a:r>
              <a:rPr lang="ru-RU" altLang="ru-RU" sz="2400" smtClean="0">
                <a:latin typeface="Times New Roman" panose="02020603050405020304" pitchFamily="18" charset="0"/>
              </a:rPr>
              <a:t> и</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NRr</a:t>
            </a:r>
            <a:r>
              <a:rPr lang="ru-RU" altLang="ru-RU" sz="2400" i="1" smtClean="0">
                <a:latin typeface="Times New Roman" panose="02020603050405020304" pitchFamily="18" charset="0"/>
              </a:rPr>
              <a:t>]</a:t>
            </a:r>
            <a:r>
              <a:rPr lang="ru-RU" altLang="ru-RU" sz="2400" smtClean="0">
                <a:latin typeface="Times New Roman" panose="02020603050405020304" pitchFamily="18" charset="0"/>
              </a:rPr>
              <a:t> .</a:t>
            </a:r>
            <a:endParaRPr lang="en-US" altLang="ru-RU" sz="2400" smtClean="0">
              <a:latin typeface="Times New Roman" panose="02020603050405020304" pitchFamily="18" charset="0"/>
            </a:endParaRPr>
          </a:p>
          <a:p>
            <a:pPr algn="just" eaLnBrk="1" hangingPunct="1">
              <a:lnSpc>
                <a:spcPct val="80000"/>
              </a:lnSpc>
              <a:buFontTx/>
              <a:buNone/>
            </a:pPr>
            <a:endParaRPr lang="ru-RU" altLang="ru-RU" sz="2400" smtClean="0">
              <a:latin typeface="Times New Roman" panose="02020603050405020304" pitchFamily="18" charset="0"/>
            </a:endParaRPr>
          </a:p>
          <a:p>
            <a:pPr algn="just" eaLnBrk="1" hangingPunct="1">
              <a:lnSpc>
                <a:spcPct val="80000"/>
              </a:lnSpc>
              <a:buFontTx/>
              <a:buNone/>
            </a:pPr>
            <a:r>
              <a:rPr lang="en-US" altLang="ru-RU" sz="2400" smtClean="0">
                <a:latin typeface="Times New Roman" panose="02020603050405020304" pitchFamily="18" charset="0"/>
              </a:rPr>
              <a:t>	</a:t>
            </a:r>
            <a:r>
              <a:rPr lang="ru-RU" altLang="ru-RU" sz="2400" smtClean="0">
                <a:latin typeface="Times New Roman" panose="02020603050405020304" pitchFamily="18" charset="0"/>
              </a:rPr>
              <a:t>Во всех рассмотренных планах главной задачей является выбор числа испытуемых элементов </a:t>
            </a:r>
            <a:r>
              <a:rPr lang="ru-RU" altLang="ru-RU" sz="2400" i="1" smtClean="0">
                <a:latin typeface="Times New Roman" panose="02020603050405020304" pitchFamily="18" charset="0"/>
              </a:rPr>
              <a:t>N </a:t>
            </a:r>
            <a:r>
              <a:rPr lang="ru-RU" altLang="ru-RU" sz="2400" smtClean="0">
                <a:latin typeface="Times New Roman" panose="02020603050405020304" pitchFamily="18" charset="0"/>
              </a:rPr>
              <a:t>и длительности эксперимента </a:t>
            </a:r>
            <a:r>
              <a:rPr lang="ru-RU" altLang="ru-RU" sz="2400" i="1" smtClean="0">
                <a:latin typeface="Times New Roman" panose="02020603050405020304" pitchFamily="18" charset="0"/>
              </a:rPr>
              <a:t>Т </a:t>
            </a:r>
            <a:r>
              <a:rPr lang="ru-RU" altLang="ru-RU" sz="2400" smtClean="0">
                <a:latin typeface="Times New Roman" panose="02020603050405020304" pitchFamily="18" charset="0"/>
              </a:rPr>
              <a:t>или числа </a:t>
            </a:r>
            <a:r>
              <a:rPr lang="en-US" altLang="ru-RU" sz="2400" i="1" smtClean="0">
                <a:latin typeface="Times New Roman" panose="02020603050405020304" pitchFamily="18" charset="0"/>
              </a:rPr>
              <a:t>r</a:t>
            </a:r>
            <a:r>
              <a:rPr lang="ru-RU" altLang="ru-RU" sz="2400" i="1" smtClean="0">
                <a:latin typeface="Times New Roman" panose="02020603050405020304" pitchFamily="18" charset="0"/>
              </a:rPr>
              <a:t>.</a:t>
            </a:r>
            <a:endParaRPr lang="ru-RU" altLang="ru-RU" sz="2400" smtClean="0">
              <a:latin typeface="Times New Roman" panose="02020603050405020304" pitchFamily="18" charset="0"/>
            </a:endParaRPr>
          </a:p>
          <a:p>
            <a:pPr algn="just" eaLnBrk="1" hangingPunct="1">
              <a:lnSpc>
                <a:spcPct val="80000"/>
              </a:lnSpc>
              <a:buFontTx/>
              <a:buNone/>
            </a:pPr>
            <a:r>
              <a:rPr lang="ru-RU" altLang="ru-RU" sz="2400" smtClean="0">
                <a:latin typeface="Times New Roman" panose="02020603050405020304" pitchFamily="18" charset="0"/>
              </a:rPr>
              <a:t> </a:t>
            </a:r>
            <a:r>
              <a:rPr lang="en-US" altLang="ru-RU" sz="2400" smtClean="0">
                <a:latin typeface="Times New Roman" panose="02020603050405020304" pitchFamily="18" charset="0"/>
              </a:rPr>
              <a:t>	</a:t>
            </a:r>
            <a:r>
              <a:rPr lang="ru-RU" altLang="ru-RU" sz="2400" smtClean="0">
                <a:latin typeface="Times New Roman" panose="02020603050405020304" pitchFamily="18" charset="0"/>
              </a:rPr>
              <a:t>При выборе учитывают стоимость элемента, наличие специализированных лабораторных стендов, стоимость испытания одной элемента, предварительные знания вида распределения </a:t>
            </a:r>
            <a:r>
              <a:rPr lang="en-US" altLang="ru-RU" sz="2400" i="1" smtClean="0">
                <a:latin typeface="Times New Roman" panose="02020603050405020304" pitchFamily="18" charset="0"/>
              </a:rPr>
              <a:t>P</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t</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величин </a:t>
            </a:r>
            <a:r>
              <a:rPr lang="en-US" altLang="ru-RU" sz="2400" smtClean="0">
                <a:latin typeface="Times New Roman" panose="02020603050405020304" pitchFamily="18" charset="0"/>
              </a:rPr>
              <a:t>t</a:t>
            </a:r>
            <a:r>
              <a:rPr lang="ru-RU" altLang="ru-RU" sz="2400" smtClean="0">
                <a:latin typeface="Times New Roman" panose="02020603050405020304" pitchFamily="18" charset="0"/>
              </a:rPr>
              <a:t>н </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λ</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и т.д.</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0" y="0"/>
            <a:ext cx="9144000" cy="6858000"/>
          </a:xfrm>
        </p:spPr>
        <p:txBody>
          <a:bodyPr/>
          <a:lstStyle/>
          <a:p>
            <a:pPr algn="just" eaLnBrk="1" hangingPunct="1">
              <a:lnSpc>
                <a:spcPct val="90000"/>
              </a:lnSpc>
              <a:buFontTx/>
              <a:buNone/>
            </a:pPr>
            <a:r>
              <a:rPr lang="en-US" altLang="ru-RU" smtClean="0"/>
              <a:t>	</a:t>
            </a:r>
            <a:r>
              <a:rPr lang="ru-RU" altLang="ru-RU" sz="2800" smtClean="0">
                <a:latin typeface="Times New Roman" panose="02020603050405020304" pitchFamily="18" charset="0"/>
              </a:rPr>
              <a:t>Результатами определительных испытаний должны являться точечные и интервальные оценки показателей надежности.</a:t>
            </a:r>
          </a:p>
          <a:p>
            <a:pPr algn="ctr" eaLnBrk="1" hangingPunct="1">
              <a:lnSpc>
                <a:spcPct val="90000"/>
              </a:lnSpc>
              <a:buFontTx/>
              <a:buNone/>
            </a:pPr>
            <a:r>
              <a:rPr lang="en-US" altLang="ru-RU" sz="2800" smtClean="0">
                <a:latin typeface="Times New Roman" panose="02020603050405020304" pitchFamily="18" charset="0"/>
              </a:rPr>
              <a:t>	</a:t>
            </a:r>
            <a:r>
              <a:rPr lang="ru-RU" altLang="ru-RU" sz="2800" i="1" smtClean="0">
                <a:latin typeface="Times New Roman" panose="02020603050405020304" pitchFamily="18" charset="0"/>
              </a:rPr>
              <a:t>Точечные оценки.</a:t>
            </a:r>
            <a:endParaRPr lang="ru-RU" altLang="ru-RU" sz="2800" b="1" i="1" smtClean="0">
              <a:latin typeface="Times New Roman" panose="02020603050405020304" pitchFamily="18" charset="0"/>
            </a:endParaRPr>
          </a:p>
          <a:p>
            <a:pPr algn="just" eaLnBrk="1" hangingPunct="1">
              <a:lnSpc>
                <a:spcPct val="90000"/>
              </a:lnSpc>
              <a:buFontTx/>
              <a:buNone/>
            </a:pPr>
            <a:r>
              <a:rPr lang="ru-RU" altLang="ru-RU" sz="2800" b="1" smtClean="0">
                <a:latin typeface="Times New Roman" panose="02020603050405020304" pitchFamily="18" charset="0"/>
              </a:rPr>
              <a:t> </a:t>
            </a:r>
            <a:r>
              <a:rPr lang="en-US" altLang="ru-RU" sz="2800" b="1" smtClean="0">
                <a:latin typeface="Times New Roman" panose="02020603050405020304" pitchFamily="18" charset="0"/>
              </a:rPr>
              <a:t>	</a:t>
            </a:r>
            <a:r>
              <a:rPr lang="ru-RU" altLang="ru-RU" sz="2800" smtClean="0">
                <a:latin typeface="Times New Roman" panose="02020603050405020304" pitchFamily="18" charset="0"/>
              </a:rPr>
              <a:t>Понятие </a:t>
            </a:r>
            <a:r>
              <a:rPr lang="ru-RU" altLang="ru-RU" sz="2800" i="1" smtClean="0">
                <a:latin typeface="Times New Roman" panose="02020603050405020304" pitchFamily="18" charset="0"/>
              </a:rPr>
              <a:t>точечная оценка </a:t>
            </a:r>
            <a:r>
              <a:rPr lang="ru-RU" altLang="ru-RU" sz="2800" smtClean="0">
                <a:latin typeface="Times New Roman" panose="02020603050405020304" pitchFamily="18" charset="0"/>
              </a:rPr>
              <a:t>в математической статистике вводится следующим образом. Пусть имеются результаты </a:t>
            </a:r>
            <a:r>
              <a:rPr lang="en-US" altLang="ru-RU" sz="2800" i="1" smtClean="0">
                <a:latin typeface="Times New Roman" panose="02020603050405020304" pitchFamily="18" charset="0"/>
              </a:rPr>
              <a:t>k </a:t>
            </a:r>
            <a:r>
              <a:rPr lang="ru-RU" altLang="ru-RU" sz="2800" smtClean="0">
                <a:latin typeface="Times New Roman" panose="02020603050405020304" pitchFamily="18" charset="0"/>
              </a:rPr>
              <a:t>наблюдений   над некоторой случайной величиной </a:t>
            </a:r>
            <a:r>
              <a:rPr lang="ru-RU" altLang="ru-RU" sz="2800" i="1" smtClean="0">
                <a:latin typeface="Times New Roman" panose="02020603050405020304" pitchFamily="18" charset="0"/>
              </a:rPr>
              <a:t>Т </a:t>
            </a:r>
            <a:r>
              <a:rPr lang="ru-RU" altLang="ru-RU" sz="2800" smtClean="0">
                <a:latin typeface="Times New Roman" panose="02020603050405020304" pitchFamily="18" charset="0"/>
              </a:rPr>
              <a:t>(например, временем безотказной работы) с функцией распределения </a:t>
            </a:r>
            <a:r>
              <a:rPr lang="en-US" altLang="ru-RU" sz="2800" smtClean="0">
                <a:latin typeface="Times New Roman" panose="02020603050405020304" pitchFamily="18" charset="0"/>
              </a:rPr>
              <a:t>F(t,</a:t>
            </a:r>
            <a:r>
              <a:rPr lang="el-GR" altLang="ru-RU" sz="2800" smtClean="0">
                <a:latin typeface="Times New Roman" panose="02020603050405020304" pitchFamily="18" charset="0"/>
                <a:cs typeface="Times New Roman" panose="02020603050405020304" pitchFamily="18" charset="0"/>
              </a:rPr>
              <a:t>ϑ</a:t>
            </a:r>
            <a:r>
              <a:rPr lang="en-US" altLang="ru-RU" sz="2800" smtClean="0">
                <a:latin typeface="Times New Roman" panose="02020603050405020304" pitchFamily="18" charset="0"/>
                <a:cs typeface="Times New Roman" panose="02020603050405020304" pitchFamily="18" charset="0"/>
              </a:rPr>
              <a:t>)</a:t>
            </a:r>
            <a:r>
              <a:rPr lang="ru-RU" altLang="ru-RU" sz="2800" smtClean="0">
                <a:latin typeface="Times New Roman" panose="02020603050405020304" pitchFamily="18" charset="0"/>
                <a:cs typeface="Times New Roman" panose="02020603050405020304" pitchFamily="18" charset="0"/>
              </a:rPr>
              <a:t> при этом параметр </a:t>
            </a:r>
            <a:r>
              <a:rPr lang="el-GR" altLang="ru-RU" sz="2800" smtClean="0">
                <a:latin typeface="Times New Roman" panose="02020603050405020304" pitchFamily="18" charset="0"/>
                <a:cs typeface="Times New Roman" panose="02020603050405020304" pitchFamily="18" charset="0"/>
              </a:rPr>
              <a:t>ϑ</a:t>
            </a:r>
            <a:r>
              <a:rPr lang="ru-RU" altLang="ru-RU" sz="2800" smtClean="0">
                <a:latin typeface="Times New Roman" panose="02020603050405020304" pitchFamily="18" charset="0"/>
              </a:rPr>
              <a:t> этого распределения неизвестен. Необходимо найти такую функцию </a:t>
            </a:r>
            <a:r>
              <a:rPr lang="el-GR" altLang="ru-RU" sz="2800" smtClean="0">
                <a:latin typeface="Times New Roman" panose="02020603050405020304" pitchFamily="18" charset="0"/>
                <a:cs typeface="Times New Roman" panose="02020603050405020304" pitchFamily="18" charset="0"/>
              </a:rPr>
              <a:t>ϑ</a:t>
            </a:r>
            <a:r>
              <a:rPr lang="ru-RU" altLang="ru-RU" sz="2800" smtClean="0">
                <a:latin typeface="Times New Roman" panose="02020603050405020304" pitchFamily="18" charset="0"/>
              </a:rPr>
              <a:t>=</a:t>
            </a:r>
            <a:r>
              <a:rPr lang="en-US" altLang="ru-RU" sz="2800" smtClean="0">
                <a:latin typeface="Times New Roman" panose="02020603050405020304" pitchFamily="18" charset="0"/>
              </a:rPr>
              <a:t>g</a:t>
            </a:r>
            <a:r>
              <a:rPr lang="ru-RU" altLang="ru-RU" sz="2800" smtClean="0">
                <a:latin typeface="Times New Roman" panose="02020603050405020304" pitchFamily="18" charset="0"/>
              </a:rPr>
              <a:t>(</a:t>
            </a:r>
            <a:r>
              <a:rPr lang="en-US" altLang="ru-RU" sz="2800" smtClean="0">
                <a:latin typeface="Times New Roman" panose="02020603050405020304" pitchFamily="18" charset="0"/>
              </a:rPr>
              <a:t>t</a:t>
            </a:r>
            <a:r>
              <a:rPr lang="ru-RU" altLang="ru-RU" sz="2800" baseline="-20000" smtClean="0">
                <a:latin typeface="Times New Roman" panose="02020603050405020304" pitchFamily="18" charset="0"/>
              </a:rPr>
              <a:t>1</a:t>
            </a:r>
            <a:r>
              <a:rPr lang="ru-RU" altLang="ru-RU" sz="2800" smtClean="0">
                <a:latin typeface="Times New Roman" panose="02020603050405020304" pitchFamily="18" charset="0"/>
              </a:rPr>
              <a:t> ,…,</a:t>
            </a:r>
            <a:r>
              <a:rPr lang="en-US" altLang="ru-RU" sz="2800" smtClean="0">
                <a:latin typeface="Times New Roman" panose="02020603050405020304" pitchFamily="18" charset="0"/>
              </a:rPr>
              <a:t>t</a:t>
            </a:r>
            <a:r>
              <a:rPr lang="en-US" altLang="ru-RU" sz="2800" baseline="-20000" smtClean="0">
                <a:latin typeface="Times New Roman" panose="02020603050405020304" pitchFamily="18" charset="0"/>
              </a:rPr>
              <a:t>k</a:t>
            </a:r>
            <a:r>
              <a:rPr lang="en-US" altLang="ru-RU" sz="2800" smtClean="0">
                <a:latin typeface="Times New Roman" panose="02020603050405020304" pitchFamily="18" charset="0"/>
              </a:rPr>
              <a:t> </a:t>
            </a:r>
            <a:r>
              <a:rPr lang="ru-RU" altLang="ru-RU" sz="2800" smtClean="0">
                <a:latin typeface="Times New Roman" panose="02020603050405020304" pitchFamily="18" charset="0"/>
              </a:rPr>
              <a:t>) результатов наблюдений </a:t>
            </a:r>
            <a:r>
              <a:rPr lang="en-US" altLang="ru-RU" sz="2800" smtClean="0">
                <a:latin typeface="Times New Roman" panose="02020603050405020304" pitchFamily="18" charset="0"/>
              </a:rPr>
              <a:t>t</a:t>
            </a:r>
            <a:r>
              <a:rPr lang="ru-RU" altLang="ru-RU" sz="2800" baseline="-20000" smtClean="0">
                <a:latin typeface="Times New Roman" panose="02020603050405020304" pitchFamily="18" charset="0"/>
              </a:rPr>
              <a:t>1</a:t>
            </a:r>
            <a:r>
              <a:rPr lang="ru-RU" altLang="ru-RU" sz="2800" smtClean="0">
                <a:latin typeface="Times New Roman" panose="02020603050405020304" pitchFamily="18" charset="0"/>
              </a:rPr>
              <a:t> ,…,</a:t>
            </a:r>
            <a:r>
              <a:rPr lang="en-US" altLang="ru-RU" sz="2800" smtClean="0">
                <a:latin typeface="Times New Roman" panose="02020603050405020304" pitchFamily="18" charset="0"/>
              </a:rPr>
              <a:t>t</a:t>
            </a:r>
            <a:r>
              <a:rPr lang="en-US" altLang="ru-RU" sz="2800" baseline="-20000" smtClean="0">
                <a:latin typeface="Times New Roman" panose="02020603050405020304" pitchFamily="18" charset="0"/>
              </a:rPr>
              <a:t>k</a:t>
            </a:r>
            <a:r>
              <a:rPr lang="ru-RU" altLang="ru-RU" sz="2800" smtClean="0">
                <a:latin typeface="Times New Roman" panose="02020603050405020304" pitchFamily="18" charset="0"/>
              </a:rPr>
              <a:t>, которую можно было бы рассматривать как оценку параметра </a:t>
            </a:r>
            <a:r>
              <a:rPr lang="el-GR" altLang="ru-RU" sz="2800" smtClean="0">
                <a:latin typeface="Times New Roman" panose="02020603050405020304" pitchFamily="18" charset="0"/>
                <a:cs typeface="Times New Roman" panose="02020603050405020304" pitchFamily="18" charset="0"/>
              </a:rPr>
              <a:t>ϑ</a:t>
            </a:r>
            <a:r>
              <a:rPr lang="ru-RU" altLang="ru-RU" sz="2800" smtClean="0">
                <a:latin typeface="Times New Roman" panose="02020603050405020304" pitchFamily="18" charset="0"/>
              </a:rPr>
              <a:t>. При таком выборе функции </a:t>
            </a:r>
            <a:r>
              <a:rPr lang="en-US" altLang="ru-RU" sz="2800" smtClean="0">
                <a:latin typeface="Times New Roman" panose="02020603050405020304" pitchFamily="18" charset="0"/>
              </a:rPr>
              <a:t>g </a:t>
            </a:r>
            <a:r>
              <a:rPr lang="ru-RU" altLang="ru-RU" sz="2800" smtClean="0">
                <a:latin typeface="Times New Roman" panose="02020603050405020304" pitchFamily="18" charset="0"/>
              </a:rPr>
              <a:t>каждой совокупности(</a:t>
            </a:r>
            <a:r>
              <a:rPr lang="en-US" altLang="ru-RU" sz="2800" smtClean="0">
                <a:latin typeface="Times New Roman" panose="02020603050405020304" pitchFamily="18" charset="0"/>
              </a:rPr>
              <a:t>t</a:t>
            </a:r>
            <a:r>
              <a:rPr lang="ru-RU" altLang="ru-RU" sz="2800" baseline="-20000" smtClean="0">
                <a:latin typeface="Times New Roman" panose="02020603050405020304" pitchFamily="18" charset="0"/>
              </a:rPr>
              <a:t>1</a:t>
            </a:r>
            <a:r>
              <a:rPr lang="ru-RU" altLang="ru-RU" sz="2800" smtClean="0">
                <a:latin typeface="Times New Roman" panose="02020603050405020304" pitchFamily="18" charset="0"/>
              </a:rPr>
              <a:t> ,…,</a:t>
            </a:r>
            <a:r>
              <a:rPr lang="en-US" altLang="ru-RU" sz="2800" smtClean="0">
                <a:latin typeface="Times New Roman" panose="02020603050405020304" pitchFamily="18" charset="0"/>
              </a:rPr>
              <a:t>t</a:t>
            </a:r>
            <a:r>
              <a:rPr lang="en-US" altLang="ru-RU" sz="2800" baseline="-20000" smtClean="0">
                <a:latin typeface="Times New Roman" panose="02020603050405020304" pitchFamily="18" charset="0"/>
              </a:rPr>
              <a:t>k</a:t>
            </a:r>
            <a:r>
              <a:rPr lang="en-US" altLang="ru-RU" sz="2800" smtClean="0">
                <a:latin typeface="Times New Roman" panose="02020603050405020304" pitchFamily="18" charset="0"/>
              </a:rPr>
              <a:t> </a:t>
            </a:r>
            <a:r>
              <a:rPr lang="ru-RU" altLang="ru-RU" sz="2800" smtClean="0">
                <a:latin typeface="Times New Roman" panose="02020603050405020304" pitchFamily="18" charset="0"/>
              </a:rPr>
              <a:t>) будет соответствовать точка </a:t>
            </a:r>
            <a:r>
              <a:rPr lang="el-GR" altLang="ru-RU" sz="2800" smtClean="0">
                <a:latin typeface="Times New Roman" panose="02020603050405020304" pitchFamily="18" charset="0"/>
                <a:cs typeface="Times New Roman" panose="02020603050405020304" pitchFamily="18" charset="0"/>
              </a:rPr>
              <a:t>ϑ</a:t>
            </a:r>
            <a:r>
              <a:rPr lang="ru-RU" altLang="ru-RU" sz="2800" smtClean="0">
                <a:latin typeface="Times New Roman" panose="02020603050405020304" pitchFamily="18" charset="0"/>
                <a:cs typeface="Times New Roman" panose="02020603050405020304" pitchFamily="18" charset="0"/>
              </a:rPr>
              <a:t> </a:t>
            </a:r>
            <a:r>
              <a:rPr lang="ru-RU" altLang="ru-RU" sz="2800" smtClean="0">
                <a:latin typeface="Times New Roman" panose="02020603050405020304" pitchFamily="18" charset="0"/>
              </a:rPr>
              <a:t>на числовой оси, которую называют </a:t>
            </a:r>
            <a:r>
              <a:rPr lang="ru-RU" altLang="ru-RU" sz="2800" i="1" smtClean="0">
                <a:latin typeface="Times New Roman" panose="02020603050405020304" pitchFamily="18" charset="0"/>
              </a:rPr>
              <a:t>точечной оценкой параметра </a:t>
            </a:r>
            <a:r>
              <a:rPr lang="el-GR" altLang="ru-RU" sz="2800" i="1" smtClean="0">
                <a:latin typeface="Times New Roman" panose="02020603050405020304" pitchFamily="18" charset="0"/>
                <a:cs typeface="Times New Roman" panose="02020603050405020304" pitchFamily="18" charset="0"/>
              </a:rPr>
              <a:t>ϑ</a:t>
            </a:r>
            <a:r>
              <a:rPr lang="ru-RU" altLang="ru-RU" sz="2800" i="1" smtClean="0">
                <a:latin typeface="Times New Roman" panose="02020603050405020304" pitchFamily="18" charset="0"/>
                <a:cs typeface="Times New Roman" panose="02020603050405020304" pitchFamily="18" charset="0"/>
              </a:rPr>
              <a:t>.</a:t>
            </a:r>
            <a:endParaRPr lang="el-GR" altLang="ru-RU" sz="2800" i="1"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0" y="0"/>
            <a:ext cx="9144000" cy="6858000"/>
          </a:xfrm>
        </p:spPr>
        <p:txBody>
          <a:bodyPr/>
          <a:lstStyle/>
          <a:p>
            <a:pPr algn="just" eaLnBrk="1" hangingPunct="1">
              <a:buFontTx/>
              <a:buNone/>
            </a:pPr>
            <a:r>
              <a:rPr lang="ru-RU" altLang="ru-RU" smtClean="0"/>
              <a:t>	</a:t>
            </a:r>
            <a:r>
              <a:rPr lang="ru-RU" altLang="ru-RU" sz="2400" smtClean="0">
                <a:latin typeface="Times New Roman" panose="02020603050405020304" pitchFamily="18" charset="0"/>
              </a:rPr>
              <a:t>Точечная оценка       являющаяся функцией результатов наблюдений,— так же случайная величина со своим собственным законом распределения, зависящим от закона распределения случайной величины </a:t>
            </a:r>
            <a:r>
              <a:rPr lang="ru-RU" altLang="ru-RU" sz="2400" i="1" smtClean="0">
                <a:latin typeface="Times New Roman" panose="02020603050405020304" pitchFamily="18" charset="0"/>
              </a:rPr>
              <a:t>Т, </a:t>
            </a:r>
            <a:r>
              <a:rPr lang="ru-RU" altLang="ru-RU" sz="2400" smtClean="0">
                <a:latin typeface="Times New Roman" panose="02020603050405020304" pitchFamily="18" charset="0"/>
              </a:rPr>
              <a:t>объема наблюдений </a:t>
            </a:r>
            <a:r>
              <a:rPr lang="en-US" altLang="ru-RU" sz="2400" i="1" smtClean="0">
                <a:latin typeface="Times New Roman" panose="02020603050405020304" pitchFamily="18" charset="0"/>
              </a:rPr>
              <a:t>k </a:t>
            </a:r>
            <a:r>
              <a:rPr lang="ru-RU" altLang="ru-RU" sz="2400" smtClean="0">
                <a:latin typeface="Times New Roman" panose="02020603050405020304" pitchFamily="18" charset="0"/>
              </a:rPr>
              <a:t>и вида функции </a:t>
            </a:r>
            <a:r>
              <a:rPr lang="en-US" altLang="ru-RU" sz="2400" i="1" smtClean="0">
                <a:latin typeface="Times New Roman" panose="02020603050405020304" pitchFamily="18" charset="0"/>
              </a:rPr>
              <a:t>g</a:t>
            </a:r>
            <a:r>
              <a:rPr lang="ru-RU" altLang="ru-RU" sz="2400" i="1" smtClean="0">
                <a:latin typeface="Times New Roman" panose="02020603050405020304" pitchFamily="18" charset="0"/>
              </a:rPr>
              <a:t>. </a:t>
            </a:r>
            <a:endParaRPr lang="ru-RU" altLang="ru-RU" sz="2400" smtClean="0">
              <a:latin typeface="Times New Roman" panose="02020603050405020304" pitchFamily="18" charset="0"/>
            </a:endParaRPr>
          </a:p>
          <a:p>
            <a:pPr eaLnBrk="1" hangingPunct="1">
              <a:buFontTx/>
              <a:buNone/>
            </a:pPr>
            <a:r>
              <a:rPr lang="ru-RU" altLang="ru-RU" sz="2400" smtClean="0">
                <a:latin typeface="Times New Roman" panose="02020603050405020304" pitchFamily="18" charset="0"/>
              </a:rPr>
              <a:t>	</a:t>
            </a:r>
          </a:p>
          <a:p>
            <a:pPr algn="just" eaLnBrk="1" hangingPunct="1">
              <a:buFontTx/>
              <a:buNone/>
            </a:pPr>
            <a:r>
              <a:rPr lang="ru-RU" altLang="ru-RU" sz="2400" smtClean="0">
                <a:latin typeface="Times New Roman" panose="02020603050405020304" pitchFamily="18" charset="0"/>
              </a:rPr>
              <a:t>	Для одного и того же неизвестного параметра </a:t>
            </a:r>
            <a:r>
              <a:rPr lang="el-GR" altLang="ru-RU" sz="2400" smtClean="0">
                <a:latin typeface="Times New Roman" panose="02020603050405020304" pitchFamily="18" charset="0"/>
                <a:cs typeface="Times New Roman" panose="02020603050405020304" pitchFamily="18" charset="0"/>
              </a:rPr>
              <a:t>ϑ</a:t>
            </a:r>
            <a:r>
              <a:rPr lang="ru-RU" altLang="ru-RU" sz="2400" smtClean="0">
                <a:latin typeface="Times New Roman" panose="02020603050405020304" pitchFamily="18" charset="0"/>
              </a:rPr>
              <a:t> обычно можно принять несколько функций </a:t>
            </a:r>
            <a:r>
              <a:rPr lang="en-US" altLang="ru-RU" sz="2400" smtClean="0">
                <a:latin typeface="Times New Roman" panose="02020603050405020304" pitchFamily="18" charset="0"/>
              </a:rPr>
              <a:t>g </a:t>
            </a:r>
            <a:r>
              <a:rPr lang="ru-RU" altLang="ru-RU" sz="2400" smtClean="0">
                <a:latin typeface="Times New Roman" panose="02020603050405020304" pitchFamily="18" charset="0"/>
              </a:rPr>
              <a:t>которые могут служить в качестве оценки. </a:t>
            </a:r>
          </a:p>
          <a:p>
            <a:pPr algn="just" eaLnBrk="1" hangingPunct="1">
              <a:buFontTx/>
              <a:buNone/>
            </a:pPr>
            <a:r>
              <a:rPr lang="ru-RU" altLang="ru-RU" sz="2400" smtClean="0">
                <a:latin typeface="Times New Roman" panose="02020603050405020304" pitchFamily="18" charset="0"/>
              </a:rPr>
              <a:t>	Выбор требований к таким оценкам (состоятельность, несмещенность, эффективность) и методов нахождения оценки (максимального правдоподобия, моментов, квантилей, графические) описан в книгах по теории вероятностей и математической статистике</a:t>
            </a:r>
          </a:p>
        </p:txBody>
      </p:sp>
      <p:pic>
        <p:nvPicPr>
          <p:cNvPr id="870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0"/>
            <a:ext cx="431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0" y="0"/>
            <a:ext cx="9144000" cy="6858000"/>
          </a:xfrm>
        </p:spPr>
        <p:txBody>
          <a:bodyPr/>
          <a:lstStyle/>
          <a:p>
            <a:pPr algn="just" eaLnBrk="1" hangingPunct="1">
              <a:buFontTx/>
              <a:buNone/>
            </a:pPr>
            <a:r>
              <a:rPr lang="ru-RU" altLang="ru-RU" sz="2400" smtClean="0">
                <a:latin typeface="Times New Roman" panose="02020603050405020304" pitchFamily="18" charset="0"/>
              </a:rPr>
              <a:t>	Одним из распространенных планов испытаний является план </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NVN</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 когда выбирается относительно большое (для ТСА) число однотипных элементов </a:t>
            </a:r>
            <a:r>
              <a:rPr lang="en-US" altLang="ru-RU" sz="2400" i="1" smtClean="0">
                <a:latin typeface="Times New Roman" panose="02020603050405020304" pitchFamily="18" charset="0"/>
              </a:rPr>
              <a:t>N</a:t>
            </a:r>
            <a:r>
              <a:rPr lang="ru-RU" altLang="ru-RU" sz="2400" i="1" smtClean="0">
                <a:latin typeface="Times New Roman" panose="02020603050405020304" pitchFamily="18" charset="0"/>
              </a:rPr>
              <a:t>, </a:t>
            </a:r>
            <a:r>
              <a:rPr lang="en-US" altLang="ru-RU" sz="2400" smtClean="0">
                <a:latin typeface="Times New Roman" panose="02020603050405020304" pitchFamily="18" charset="0"/>
              </a:rPr>
              <a:t>N</a:t>
            </a:r>
            <a:r>
              <a:rPr lang="ru-RU" altLang="ru-RU" sz="2400" smtClean="0">
                <a:latin typeface="Times New Roman" panose="02020603050405020304" pitchFamily="18" charset="0"/>
              </a:rPr>
              <a:t>&gt;80-100, отказавшие в моменты </a:t>
            </a:r>
            <a:r>
              <a:rPr lang="en-US" altLang="ru-RU" sz="2400" i="1" smtClean="0">
                <a:latin typeface="Times New Roman" panose="02020603050405020304" pitchFamily="18" charset="0"/>
              </a:rPr>
              <a:t>t</a:t>
            </a:r>
            <a:r>
              <a:rPr lang="en-US" altLang="ru-RU" sz="2400" i="1" baseline="-20000" smtClean="0">
                <a:latin typeface="Times New Roman" panose="02020603050405020304" pitchFamily="18" charset="0"/>
              </a:rPr>
              <a:t>j</a:t>
            </a:r>
            <a:r>
              <a:rPr lang="en-US" altLang="ru-RU" sz="2400" i="1" smtClean="0">
                <a:latin typeface="Times New Roman" panose="02020603050405020304" pitchFamily="18" charset="0"/>
              </a:rPr>
              <a:t> </a:t>
            </a:r>
            <a:r>
              <a:rPr lang="ru-RU" altLang="ru-RU" sz="2400" smtClean="0">
                <a:latin typeface="Times New Roman" panose="02020603050405020304" pitchFamily="18" charset="0"/>
              </a:rPr>
              <a:t>элементы не восстанавливают, сам эксперимент длится до отказа всех </a:t>
            </a:r>
            <a:r>
              <a:rPr lang="ru-RU" altLang="ru-RU" sz="2400" i="1" smtClean="0">
                <a:latin typeface="Times New Roman" panose="02020603050405020304" pitchFamily="18" charset="0"/>
              </a:rPr>
              <a:t>N </a:t>
            </a:r>
            <a:r>
              <a:rPr lang="ru-RU" altLang="ru-RU" sz="2400" smtClean="0">
                <a:latin typeface="Times New Roman" panose="02020603050405020304" pitchFamily="18" charset="0"/>
              </a:rPr>
              <a:t>элементов, т.е.  </a:t>
            </a:r>
            <a:r>
              <a:rPr lang="ru-RU" altLang="ru-RU" sz="2400" i="1" smtClean="0">
                <a:latin typeface="Times New Roman" panose="02020603050405020304" pitchFamily="18" charset="0"/>
              </a:rPr>
              <a:t>Т - </a:t>
            </a:r>
            <a:r>
              <a:rPr lang="en-US" altLang="ru-RU" sz="2400" smtClean="0">
                <a:latin typeface="Times New Roman" panose="02020603050405020304" pitchFamily="18" charset="0"/>
              </a:rPr>
              <a:t>max </a:t>
            </a:r>
            <a:r>
              <a:rPr lang="en-US" altLang="ru-RU" sz="2400" i="1" smtClean="0">
                <a:latin typeface="Times New Roman" panose="02020603050405020304" pitchFamily="18" charset="0"/>
              </a:rPr>
              <a:t>t</a:t>
            </a:r>
            <a:r>
              <a:rPr lang="en-US" altLang="ru-RU" sz="2400" i="1" baseline="-20000" smtClean="0">
                <a:latin typeface="Times New Roman" panose="02020603050405020304" pitchFamily="18" charset="0"/>
              </a:rPr>
              <a:t>j</a:t>
            </a:r>
            <a:r>
              <a:rPr lang="ru-RU" altLang="ru-RU" sz="2400" smtClean="0">
                <a:latin typeface="Times New Roman" panose="02020603050405020304" pitchFamily="18" charset="0"/>
              </a:rPr>
              <a:t>  1≤</a:t>
            </a:r>
            <a:r>
              <a:rPr lang="en-US" altLang="ru-RU" sz="2400" i="1" smtClean="0">
                <a:latin typeface="Times New Roman" panose="02020603050405020304" pitchFamily="18" charset="0"/>
              </a:rPr>
              <a:t>j</a:t>
            </a:r>
            <a:r>
              <a:rPr lang="ru-RU" altLang="ru-RU" sz="2400" i="1" smtClean="0">
                <a:latin typeface="Times New Roman" panose="02020603050405020304" pitchFamily="18" charset="0"/>
              </a:rPr>
              <a:t>≤</a:t>
            </a:r>
            <a:r>
              <a:rPr lang="en-US" altLang="ru-RU" sz="2400" i="1" smtClean="0">
                <a:latin typeface="Times New Roman" panose="02020603050405020304" pitchFamily="18" charset="0"/>
              </a:rPr>
              <a:t>N</a:t>
            </a:r>
            <a:r>
              <a:rPr lang="ru-RU" altLang="ru-RU" sz="2400" i="1" smtClean="0">
                <a:latin typeface="Times New Roman" panose="02020603050405020304" pitchFamily="18" charset="0"/>
              </a:rPr>
              <a:t>.</a:t>
            </a:r>
            <a:endParaRPr lang="ru-RU" altLang="ru-RU" sz="2400" smtClean="0">
              <a:latin typeface="Times New Roman" panose="02020603050405020304" pitchFamily="18" charset="0"/>
            </a:endParaRPr>
          </a:p>
          <a:p>
            <a:pPr algn="just" eaLnBrk="1" hangingPunct="1">
              <a:buFontTx/>
              <a:buNone/>
            </a:pPr>
            <a:r>
              <a:rPr lang="ru-RU" altLang="ru-RU" sz="2400" smtClean="0">
                <a:latin typeface="Times New Roman" panose="02020603050405020304" pitchFamily="18" charset="0"/>
              </a:rPr>
              <a:t>	Проведение опытов и обработка данных </a:t>
            </a:r>
            <a:r>
              <a:rPr lang="en-US" altLang="ru-RU" sz="2400" smtClean="0">
                <a:latin typeface="Times New Roman" panose="02020603050405020304" pitchFamily="18" charset="0"/>
              </a:rPr>
              <a:t>t</a:t>
            </a:r>
            <a:r>
              <a:rPr lang="en-US" altLang="ru-RU" sz="2400" baseline="-20000" smtClean="0">
                <a:latin typeface="Times New Roman" panose="02020603050405020304" pitchFamily="18" charset="0"/>
              </a:rPr>
              <a:t>j</a:t>
            </a:r>
            <a:r>
              <a:rPr lang="ru-RU" altLang="ru-RU" sz="2400" smtClean="0">
                <a:latin typeface="Times New Roman" panose="02020603050405020304" pitchFamily="18" charset="0"/>
              </a:rPr>
              <a:t> ,</a:t>
            </a:r>
            <a:r>
              <a:rPr lang="en-US" altLang="ru-RU" sz="2400" smtClean="0">
                <a:latin typeface="Times New Roman" panose="02020603050405020304" pitchFamily="18" charset="0"/>
              </a:rPr>
              <a:t>j</a:t>
            </a:r>
            <a:r>
              <a:rPr lang="ru-RU" altLang="ru-RU" sz="2400" smtClean="0">
                <a:latin typeface="Times New Roman" panose="02020603050405020304" pitchFamily="18" charset="0"/>
              </a:rPr>
              <a:t>=</a:t>
            </a:r>
            <a:r>
              <a:rPr lang="en-US" altLang="ru-RU" sz="2400" smtClean="0">
                <a:latin typeface="Times New Roman" panose="02020603050405020304" pitchFamily="18" charset="0"/>
              </a:rPr>
              <a:t>l</a:t>
            </a:r>
            <a:r>
              <a:rPr lang="ru-RU" altLang="ru-RU" sz="2400" smtClean="0">
                <a:latin typeface="Times New Roman" panose="02020603050405020304" pitchFamily="18" charset="0"/>
              </a:rPr>
              <a:t>,2,..., </a:t>
            </a:r>
            <a:r>
              <a:rPr lang="en-US" altLang="ru-RU" sz="2400" smtClean="0">
                <a:latin typeface="Times New Roman" panose="02020603050405020304" pitchFamily="18" charset="0"/>
              </a:rPr>
              <a:t>N</a:t>
            </a:r>
            <a:r>
              <a:rPr lang="en-US" altLang="ru-RU" sz="2400" i="1" smtClean="0">
                <a:latin typeface="Times New Roman" panose="02020603050405020304" pitchFamily="18" charset="0"/>
              </a:rPr>
              <a:t> </a:t>
            </a:r>
            <a:r>
              <a:rPr lang="ru-RU" altLang="ru-RU" sz="2400" smtClean="0">
                <a:latin typeface="Times New Roman" panose="02020603050405020304" pitchFamily="18" charset="0"/>
              </a:rPr>
              <a:t>при</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этом упрощаются, но длительность </a:t>
            </a:r>
            <a:r>
              <a:rPr lang="ru-RU" altLang="ru-RU" sz="2400" i="1" smtClean="0">
                <a:latin typeface="Times New Roman" panose="02020603050405020304" pitchFamily="18" charset="0"/>
              </a:rPr>
              <a:t>Т </a:t>
            </a:r>
            <a:r>
              <a:rPr lang="ru-RU" altLang="ru-RU" sz="2400" smtClean="0">
                <a:latin typeface="Times New Roman" panose="02020603050405020304" pitchFamily="18" charset="0"/>
              </a:rPr>
              <a:t>может оказаться большой, что удорожает испытание.</a:t>
            </a:r>
          </a:p>
        </p:txBody>
      </p:sp>
      <p:sp>
        <p:nvSpPr>
          <p:cNvPr id="88067" name="Rectangle 3"/>
          <p:cNvSpPr>
            <a:spLocks noChangeArrowheads="1"/>
          </p:cNvSpPr>
          <p:nvPr/>
        </p:nvSpPr>
        <p:spPr bwMode="auto">
          <a:xfrm>
            <a:off x="250825" y="3141663"/>
            <a:ext cx="88931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solidFill>
                  <a:srgbClr val="000000"/>
                </a:solidFill>
                <a:latin typeface="Times New Roman" panose="02020603050405020304" pitchFamily="18" charset="0"/>
                <a:cs typeface="Times New Roman" panose="02020603050405020304" pitchFamily="18" charset="0"/>
              </a:rPr>
              <a:t>Обработка данных </a:t>
            </a:r>
            <a:r>
              <a:rPr lang="en-US" altLang="ru-RU" sz="2400" baseline="0">
                <a:solidFill>
                  <a:srgbClr val="000000"/>
                </a:solidFill>
                <a:latin typeface="Times New Roman" panose="02020603050405020304" pitchFamily="18" charset="0"/>
                <a:cs typeface="Times New Roman" panose="02020603050405020304" pitchFamily="18" charset="0"/>
              </a:rPr>
              <a:t>t</a:t>
            </a:r>
            <a:r>
              <a:rPr lang="en-US" altLang="ru-RU" sz="2400" baseline="-30000">
                <a:solidFill>
                  <a:srgbClr val="000000"/>
                </a:solidFill>
                <a:latin typeface="Times New Roman" panose="02020603050405020304" pitchFamily="18" charset="0"/>
                <a:cs typeface="Times New Roman" panose="02020603050405020304" pitchFamily="18" charset="0"/>
              </a:rPr>
              <a:t>j</a:t>
            </a:r>
            <a:r>
              <a:rPr lang="ru-RU" altLang="ru-RU" sz="2400" baseline="0">
                <a:solidFill>
                  <a:srgbClr val="000000"/>
                </a:solidFill>
                <a:latin typeface="Times New Roman" panose="02020603050405020304" pitchFamily="18" charset="0"/>
                <a:cs typeface="Times New Roman" panose="02020603050405020304" pitchFamily="18" charset="0"/>
              </a:rPr>
              <a:t> ,</a:t>
            </a:r>
            <a:r>
              <a:rPr lang="en-US" altLang="ru-RU" sz="2400" baseline="0">
                <a:solidFill>
                  <a:srgbClr val="000000"/>
                </a:solidFill>
                <a:latin typeface="Times New Roman" panose="02020603050405020304" pitchFamily="18" charset="0"/>
                <a:cs typeface="Times New Roman" panose="02020603050405020304" pitchFamily="18" charset="0"/>
              </a:rPr>
              <a:t>j</a:t>
            </a:r>
            <a:r>
              <a:rPr lang="ru-RU" altLang="ru-RU" sz="2400" baseline="0">
                <a:solidFill>
                  <a:srgbClr val="000000"/>
                </a:solidFill>
                <a:latin typeface="Times New Roman" panose="02020603050405020304" pitchFamily="18" charset="0"/>
                <a:cs typeface="Times New Roman" panose="02020603050405020304" pitchFamily="18" charset="0"/>
              </a:rPr>
              <a:t>=</a:t>
            </a:r>
            <a:r>
              <a:rPr lang="en-US" altLang="ru-RU" sz="2400" baseline="0">
                <a:solidFill>
                  <a:srgbClr val="000000"/>
                </a:solidFill>
                <a:latin typeface="Times New Roman" panose="02020603050405020304" pitchFamily="18" charset="0"/>
                <a:cs typeface="Times New Roman" panose="02020603050405020304" pitchFamily="18" charset="0"/>
              </a:rPr>
              <a:t>l</a:t>
            </a:r>
            <a:r>
              <a:rPr lang="ru-RU" altLang="ru-RU" sz="2400" baseline="0">
                <a:solidFill>
                  <a:srgbClr val="000000"/>
                </a:solidFill>
                <a:latin typeface="Times New Roman" panose="02020603050405020304" pitchFamily="18" charset="0"/>
                <a:cs typeface="Times New Roman" panose="02020603050405020304" pitchFamily="18" charset="0"/>
              </a:rPr>
              <a:t>,2,..., </a:t>
            </a:r>
            <a:r>
              <a:rPr lang="en-US" altLang="ru-RU" sz="2400" baseline="0">
                <a:solidFill>
                  <a:srgbClr val="000000"/>
                </a:solidFill>
                <a:latin typeface="Times New Roman" panose="02020603050405020304" pitchFamily="18" charset="0"/>
                <a:cs typeface="Times New Roman" panose="02020603050405020304" pitchFamily="18" charset="0"/>
              </a:rPr>
              <a:t>N</a:t>
            </a:r>
            <a:r>
              <a:rPr lang="en-US" altLang="ru-RU" sz="2400" i="1" baseline="0">
                <a:solidFill>
                  <a:srgbClr val="000000"/>
                </a:solidFill>
                <a:latin typeface="Times New Roman" panose="02020603050405020304" pitchFamily="18" charset="0"/>
                <a:cs typeface="Times New Roman" panose="02020603050405020304" pitchFamily="18" charset="0"/>
              </a:rPr>
              <a:t> </a:t>
            </a:r>
            <a:r>
              <a:rPr lang="ru-RU" altLang="ru-RU" sz="2400" baseline="0">
                <a:solidFill>
                  <a:srgbClr val="000000"/>
                </a:solidFill>
                <a:latin typeface="Times New Roman" panose="02020603050405020304" pitchFamily="18" charset="0"/>
                <a:cs typeface="Times New Roman" panose="02020603050405020304" pitchFamily="18" charset="0"/>
              </a:rPr>
              <a:t> направлена на получение статистических распределений надежности </a:t>
            </a:r>
            <a:r>
              <a:rPr lang="en-US" altLang="ru-RU" sz="2400" i="1" baseline="0">
                <a:solidFill>
                  <a:srgbClr val="000000"/>
                </a:solidFill>
                <a:latin typeface="Times New Roman" panose="02020603050405020304" pitchFamily="18" charset="0"/>
                <a:cs typeface="Times New Roman" panose="02020603050405020304" pitchFamily="18" charset="0"/>
              </a:rPr>
              <a:t>P</a:t>
            </a:r>
            <a:r>
              <a:rPr lang="ru-RU" altLang="ru-RU" sz="2400" i="1" baseline="0">
                <a:solidFill>
                  <a:srgbClr val="000000"/>
                </a:solidFill>
                <a:latin typeface="Times New Roman" panose="02020603050405020304" pitchFamily="18" charset="0"/>
                <a:cs typeface="Times New Roman" panose="02020603050405020304" pitchFamily="18" charset="0"/>
              </a:rPr>
              <a:t>{</a:t>
            </a:r>
            <a:r>
              <a:rPr lang="en-US" altLang="ru-RU" sz="2400" i="1" baseline="0">
                <a:solidFill>
                  <a:srgbClr val="000000"/>
                </a:solidFill>
                <a:latin typeface="Times New Roman" panose="02020603050405020304" pitchFamily="18" charset="0"/>
                <a:cs typeface="Times New Roman" panose="02020603050405020304" pitchFamily="18" charset="0"/>
              </a:rPr>
              <a:t>t</a:t>
            </a:r>
            <a:r>
              <a:rPr lang="ru-RU" altLang="ru-RU" sz="2400" i="1" baseline="0">
                <a:solidFill>
                  <a:srgbClr val="000000"/>
                </a:solidFill>
                <a:latin typeface="Times New Roman" panose="02020603050405020304" pitchFamily="18" charset="0"/>
                <a:cs typeface="Times New Roman" panose="02020603050405020304" pitchFamily="18" charset="0"/>
              </a:rPr>
              <a:t>), </a:t>
            </a:r>
            <a:r>
              <a:rPr lang="en-US" altLang="ru-RU" sz="2400" i="1" baseline="0">
                <a:solidFill>
                  <a:srgbClr val="000000"/>
                </a:solidFill>
                <a:latin typeface="Times New Roman" panose="02020603050405020304" pitchFamily="18" charset="0"/>
                <a:cs typeface="Times New Roman" panose="02020603050405020304" pitchFamily="18" charset="0"/>
              </a:rPr>
              <a:t>f</a:t>
            </a:r>
            <a:r>
              <a:rPr lang="ru-RU" altLang="ru-RU" sz="2400" i="1" baseline="0">
                <a:solidFill>
                  <a:srgbClr val="000000"/>
                </a:solidFill>
                <a:latin typeface="Times New Roman" panose="02020603050405020304" pitchFamily="18" charset="0"/>
                <a:cs typeface="Times New Roman" panose="02020603050405020304" pitchFamily="18" charset="0"/>
              </a:rPr>
              <a:t>(</a:t>
            </a:r>
            <a:r>
              <a:rPr lang="en-US" altLang="ru-RU" sz="2400" i="1" baseline="0">
                <a:solidFill>
                  <a:srgbClr val="000000"/>
                </a:solidFill>
                <a:latin typeface="Times New Roman" panose="02020603050405020304" pitchFamily="18" charset="0"/>
                <a:cs typeface="Times New Roman" panose="02020603050405020304" pitchFamily="18" charset="0"/>
              </a:rPr>
              <a:t>t</a:t>
            </a:r>
            <a:r>
              <a:rPr lang="ru-RU" altLang="ru-RU" sz="2400" i="1" baseline="0">
                <a:solidFill>
                  <a:srgbClr val="000000"/>
                </a:solidFill>
                <a:latin typeface="Times New Roman" panose="02020603050405020304" pitchFamily="18" charset="0"/>
                <a:cs typeface="Times New Roman" panose="02020603050405020304" pitchFamily="18" charset="0"/>
              </a:rPr>
              <a:t>), </a:t>
            </a:r>
            <a:r>
              <a:rPr lang="ru-RU" altLang="ru-RU" sz="2400" baseline="0">
                <a:solidFill>
                  <a:srgbClr val="000000"/>
                </a:solidFill>
                <a:latin typeface="Times New Roman" panose="02020603050405020304" pitchFamily="18" charset="0"/>
                <a:cs typeface="Times New Roman" panose="02020603050405020304" pitchFamily="18" charset="0"/>
              </a:rPr>
              <a:t>λ(</a:t>
            </a:r>
            <a:r>
              <a:rPr lang="en-US" altLang="ru-RU" sz="2400" baseline="0">
                <a:solidFill>
                  <a:srgbClr val="000000"/>
                </a:solidFill>
                <a:latin typeface="Times New Roman" panose="02020603050405020304" pitchFamily="18" charset="0"/>
                <a:cs typeface="Times New Roman" panose="02020603050405020304" pitchFamily="18" charset="0"/>
              </a:rPr>
              <a:t>t</a:t>
            </a:r>
            <a:r>
              <a:rPr lang="ru-RU" altLang="ru-RU" sz="2400" baseline="0">
                <a:solidFill>
                  <a:srgbClr val="000000"/>
                </a:solidFill>
                <a:latin typeface="Times New Roman" panose="02020603050405020304" pitchFamily="18" charset="0"/>
                <a:cs typeface="Times New Roman" panose="02020603050405020304" pitchFamily="18" charset="0"/>
              </a:rPr>
              <a:t>) и оценок параметров надежности </a:t>
            </a:r>
            <a:r>
              <a:rPr lang="en-US" altLang="ru-RU" sz="2400" baseline="0">
                <a:solidFill>
                  <a:srgbClr val="000000"/>
                </a:solidFill>
                <a:latin typeface="Times New Roman" panose="02020603050405020304" pitchFamily="18" charset="0"/>
                <a:cs typeface="Times New Roman" panose="02020603050405020304" pitchFamily="18" charset="0"/>
              </a:rPr>
              <a:t>t</a:t>
            </a:r>
            <a:r>
              <a:rPr lang="ru-RU" altLang="ru-RU" sz="2400" baseline="-30000">
                <a:solidFill>
                  <a:srgbClr val="000000"/>
                </a:solidFill>
                <a:latin typeface="Times New Roman" panose="02020603050405020304" pitchFamily="18" charset="0"/>
                <a:cs typeface="Times New Roman" panose="02020603050405020304" pitchFamily="18" charset="0"/>
              </a:rPr>
              <a:t>н </a:t>
            </a:r>
            <a:r>
              <a:rPr lang="ru-RU" altLang="ru-RU" sz="2400" i="1" baseline="0">
                <a:solidFill>
                  <a:srgbClr val="000000"/>
                </a:solidFill>
                <a:latin typeface="Times New Roman" panose="02020603050405020304" pitchFamily="18" charset="0"/>
                <a:cs typeface="Times New Roman" panose="02020603050405020304" pitchFamily="18" charset="0"/>
              </a:rPr>
              <a:t>, </a:t>
            </a:r>
            <a:r>
              <a:rPr lang="ru-RU" altLang="ru-RU" sz="2400" baseline="0">
                <a:solidFill>
                  <a:srgbClr val="000000"/>
                </a:solidFill>
                <a:latin typeface="Times New Roman" panose="02020603050405020304" pitchFamily="18" charset="0"/>
                <a:cs typeface="Times New Roman" panose="02020603050405020304" pitchFamily="18" charset="0"/>
              </a:rPr>
              <a:t>λ, δ</a:t>
            </a:r>
            <a:r>
              <a:rPr lang="ru-RU" altLang="ru-RU" sz="2400" baseline="30000">
                <a:solidFill>
                  <a:srgbClr val="000000"/>
                </a:solidFill>
                <a:latin typeface="Times New Roman" panose="02020603050405020304" pitchFamily="18" charset="0"/>
                <a:cs typeface="Times New Roman" panose="02020603050405020304" pitchFamily="18" charset="0"/>
              </a:rPr>
              <a:t>2</a:t>
            </a:r>
            <a:r>
              <a:rPr lang="ru-RU" altLang="ru-RU" sz="2400" baseline="0">
                <a:solidFill>
                  <a:srgbClr val="000000"/>
                </a:solidFill>
                <a:latin typeface="Times New Roman" panose="02020603050405020304" pitchFamily="18" charset="0"/>
              </a:rPr>
              <a:t> .Для этого отрезок </a:t>
            </a:r>
            <a:r>
              <a:rPr lang="en-US" altLang="ru-RU" sz="2400" baseline="0">
                <a:solidFill>
                  <a:srgbClr val="000000"/>
                </a:solidFill>
                <a:latin typeface="Times New Roman" panose="02020603050405020304" pitchFamily="18" charset="0"/>
              </a:rPr>
              <a:t>[0,T] </a:t>
            </a:r>
            <a:r>
              <a:rPr lang="ru-RU" altLang="ru-RU" sz="2400" baseline="0">
                <a:solidFill>
                  <a:srgbClr val="000000"/>
                </a:solidFill>
                <a:latin typeface="Times New Roman" panose="02020603050405020304" pitchFamily="18" charset="0"/>
              </a:rPr>
              <a:t>разбивается на </a:t>
            </a:r>
            <a:r>
              <a:rPr lang="en-US" altLang="ru-RU" sz="2400" baseline="0">
                <a:solidFill>
                  <a:srgbClr val="000000"/>
                </a:solidFill>
                <a:latin typeface="Times New Roman" panose="02020603050405020304" pitchFamily="18" charset="0"/>
              </a:rPr>
              <a:t>q </a:t>
            </a:r>
            <a:r>
              <a:rPr lang="ru-RU" altLang="ru-RU" sz="2400" baseline="0">
                <a:solidFill>
                  <a:srgbClr val="000000"/>
                </a:solidFill>
                <a:latin typeface="Times New Roman" panose="02020603050405020304" pitchFamily="18" charset="0"/>
              </a:rPr>
              <a:t>интервалов с примерной длиной с центрами </a:t>
            </a:r>
            <a:r>
              <a:rPr lang="en-US" altLang="ru-RU" sz="2400" baseline="0">
                <a:solidFill>
                  <a:srgbClr val="000000"/>
                </a:solidFill>
                <a:latin typeface="Times New Roman" panose="02020603050405020304" pitchFamily="18" charset="0"/>
              </a:rPr>
              <a:t>t</a:t>
            </a:r>
            <a:r>
              <a:rPr lang="en-US" altLang="ru-RU" sz="2400" baseline="-20000">
                <a:solidFill>
                  <a:srgbClr val="000000"/>
                </a:solidFill>
                <a:latin typeface="Times New Roman" panose="02020603050405020304" pitchFamily="18" charset="0"/>
              </a:rPr>
              <a:t>i </a:t>
            </a:r>
            <a:r>
              <a:rPr lang="en-US" altLang="ru-RU" sz="2400" baseline="0">
                <a:solidFill>
                  <a:srgbClr val="000000"/>
                </a:solidFill>
                <a:latin typeface="Times New Roman" panose="02020603050405020304" pitchFamily="18" charset="0"/>
              </a:rPr>
              <a:t>i=1,2,…,q </a:t>
            </a:r>
            <a:r>
              <a:rPr lang="ru-RU" altLang="ru-RU" sz="2400" baseline="0">
                <a:solidFill>
                  <a:srgbClr val="000000"/>
                </a:solidFill>
                <a:latin typeface="Times New Roman" panose="02020603050405020304" pitchFamily="18" charset="0"/>
              </a:rPr>
              <a:t>(рис.а). Подсчитывается число отказов </a:t>
            </a:r>
            <a:r>
              <a:rPr lang="el-GR" altLang="ru-RU" sz="2400" baseline="0">
                <a:solidFill>
                  <a:srgbClr val="000000"/>
                </a:solidFill>
                <a:latin typeface="Times New Roman" panose="02020603050405020304" pitchFamily="18" charset="0"/>
              </a:rPr>
              <a:t>Δ</a:t>
            </a:r>
            <a:r>
              <a:rPr lang="en-US" altLang="ru-RU" sz="2400" baseline="0">
                <a:solidFill>
                  <a:srgbClr val="000000"/>
                </a:solidFill>
                <a:latin typeface="Times New Roman" panose="02020603050405020304" pitchFamily="18" charset="0"/>
              </a:rPr>
              <a:t>N</a:t>
            </a:r>
            <a:r>
              <a:rPr lang="en-US" altLang="ru-RU" sz="2400" baseline="-20000">
                <a:solidFill>
                  <a:srgbClr val="000000"/>
                </a:solidFill>
                <a:latin typeface="Times New Roman" panose="02020603050405020304" pitchFamily="18" charset="0"/>
              </a:rPr>
              <a:t>i </a:t>
            </a:r>
            <a:r>
              <a:rPr lang="ru-RU" altLang="ru-RU" sz="2400" baseline="0">
                <a:solidFill>
                  <a:srgbClr val="000000"/>
                </a:solidFill>
                <a:latin typeface="Times New Roman" panose="02020603050405020304" pitchFamily="18" charset="0"/>
              </a:rPr>
              <a:t>приходящихся на каждый </a:t>
            </a:r>
            <a:r>
              <a:rPr lang="en-US" altLang="ru-RU" sz="2400" baseline="0">
                <a:solidFill>
                  <a:srgbClr val="000000"/>
                </a:solidFill>
                <a:latin typeface="Times New Roman" panose="02020603050405020304" pitchFamily="18" charset="0"/>
              </a:rPr>
              <a:t>i-</a:t>
            </a:r>
            <a:r>
              <a:rPr lang="ru-RU" altLang="ru-RU" sz="2400" baseline="0">
                <a:solidFill>
                  <a:srgbClr val="000000"/>
                </a:solidFill>
                <a:latin typeface="Times New Roman" panose="02020603050405020304" pitchFamily="18" charset="0"/>
              </a:rPr>
              <a:t>й интервал длины </a:t>
            </a:r>
            <a:r>
              <a:rPr lang="el-GR" altLang="ru-RU" sz="2400" baseline="0">
                <a:solidFill>
                  <a:srgbClr val="000000"/>
                </a:solidFill>
                <a:latin typeface="Times New Roman" panose="02020603050405020304" pitchFamily="18" charset="0"/>
              </a:rPr>
              <a:t>Δ</a:t>
            </a:r>
            <a:r>
              <a:rPr lang="en-US" altLang="ru-RU" sz="2400" baseline="0">
                <a:solidFill>
                  <a:srgbClr val="000000"/>
                </a:solidFill>
                <a:latin typeface="Times New Roman" panose="02020603050405020304" pitchFamily="18" charset="0"/>
              </a:rPr>
              <a:t>t </a:t>
            </a:r>
            <a:r>
              <a:rPr lang="ru-RU" altLang="ru-RU" sz="2400" baseline="0">
                <a:solidFill>
                  <a:srgbClr val="000000"/>
                </a:solidFill>
                <a:latin typeface="Times New Roman" panose="02020603050405020304" pitchFamily="18" charset="0"/>
              </a:rPr>
              <a:t>(рис.б)</a:t>
            </a:r>
            <a:endParaRPr lang="el-GR" altLang="ru-RU" sz="2400" baseline="0">
              <a:latin typeface="Times New Roman" panose="02020603050405020304" pitchFamily="18" charset="0"/>
            </a:endParaRPr>
          </a:p>
        </p:txBody>
      </p:sp>
      <p:sp>
        <p:nvSpPr>
          <p:cNvPr id="88068" name="Rectangle 4"/>
          <p:cNvSpPr>
            <a:spLocks noChangeArrowheads="1"/>
          </p:cNvSpPr>
          <p:nvPr/>
        </p:nvSpPr>
        <p:spPr bwMode="auto">
          <a:xfrm>
            <a:off x="-1535113" y="231616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endParaRPr lang="ru-RU" altLang="ru-RU"/>
          </a:p>
        </p:txBody>
      </p:sp>
      <p:pic>
        <p:nvPicPr>
          <p:cNvPr id="880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661025"/>
            <a:ext cx="24479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4694" name="Group 6"/>
          <p:cNvGraphicFramePr>
            <a:graphicFrameLocks noGrp="1"/>
          </p:cNvGraphicFramePr>
          <p:nvPr/>
        </p:nvGraphicFramePr>
        <p:xfrm>
          <a:off x="-1535113" y="2895600"/>
          <a:ext cx="207963" cy="517525"/>
        </p:xfrm>
        <a:graphic>
          <a:graphicData uri="http://schemas.openxmlformats.org/drawingml/2006/table">
            <a:tbl>
              <a:tblPr/>
              <a:tblGrid>
                <a:gridCol w="208002"/>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pitchFamily="34" charset="0"/>
                      </a:endParaRPr>
                    </a:p>
                  </a:txBody>
                  <a:tcPr marL="91301" marR="91301" marT="45664" marB="45664"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0" y="0"/>
            <a:ext cx="9144000" cy="6858000"/>
          </a:xfrm>
        </p:spPr>
        <p:txBody>
          <a:bodyPr/>
          <a:lstStyle/>
          <a:p>
            <a:pPr eaLnBrk="1" hangingPunct="1">
              <a:lnSpc>
                <a:spcPct val="90000"/>
              </a:lnSpc>
              <a:buFontTx/>
              <a:buNone/>
            </a:pPr>
            <a:r>
              <a:rPr lang="ru-RU" altLang="ru-RU" sz="2400" smtClean="0">
                <a:latin typeface="Times New Roman" panose="02020603050405020304" pitchFamily="18" charset="0"/>
              </a:rPr>
              <a:t>	Далее определяются несмещенные состоятельные оценки параметров распределений:</a:t>
            </a:r>
          </a:p>
        </p:txBody>
      </p:sp>
      <p:pic>
        <p:nvPicPr>
          <p:cNvPr id="890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96975"/>
            <a:ext cx="22320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268413"/>
            <a:ext cx="295275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5"/>
          <p:cNvSpPr>
            <a:spLocks noChangeArrowheads="1"/>
          </p:cNvSpPr>
          <p:nvPr/>
        </p:nvSpPr>
        <p:spPr bwMode="auto">
          <a:xfrm>
            <a:off x="539750" y="2232025"/>
            <a:ext cx="750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2400" baseline="0">
                <a:latin typeface="Times New Roman" panose="02020603050405020304" pitchFamily="18" charset="0"/>
              </a:rPr>
              <a:t>Вычисляются ординаты статистических распределений:</a:t>
            </a:r>
          </a:p>
        </p:txBody>
      </p:sp>
      <p:pic>
        <p:nvPicPr>
          <p:cNvPr id="890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852738"/>
            <a:ext cx="4319588"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149725"/>
            <a:ext cx="43195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5419725"/>
            <a:ext cx="4535488"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7" name="Rectangle 9"/>
          <p:cNvSpPr>
            <a:spLocks noChangeArrowheads="1"/>
          </p:cNvSpPr>
          <p:nvPr/>
        </p:nvSpPr>
        <p:spPr bwMode="auto">
          <a:xfrm>
            <a:off x="5148263" y="6215063"/>
            <a:ext cx="3995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latin typeface="Times New Roman" panose="02020603050405020304" pitchFamily="18" charset="0"/>
              </a:rPr>
              <a:t>где Δ</a:t>
            </a:r>
            <a:r>
              <a:rPr lang="en-US" altLang="ru-RU" sz="2400" baseline="0">
                <a:latin typeface="Times New Roman" panose="02020603050405020304" pitchFamily="18" charset="0"/>
              </a:rPr>
              <a:t>ti </a:t>
            </a:r>
            <a:r>
              <a:rPr lang="ru-RU" altLang="ru-RU" sz="2400" baseline="0">
                <a:latin typeface="Times New Roman" panose="02020603050405020304" pitchFamily="18" charset="0"/>
              </a:rPr>
              <a:t>- длина интервала.</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0078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3"/>
          <p:cNvSpPr>
            <a:spLocks noChangeArrowheads="1"/>
          </p:cNvSpPr>
          <p:nvPr/>
        </p:nvSpPr>
        <p:spPr bwMode="auto">
          <a:xfrm>
            <a:off x="0" y="4581525"/>
            <a:ext cx="9144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000" baseline="0">
                <a:latin typeface="Times New Roman" panose="02020603050405020304" pitchFamily="18" charset="0"/>
              </a:rPr>
              <a:t>На рис. а крестиками отмечены моменты отказа испытуемых элементов и соответствующие значения наработок до отказа </a:t>
            </a:r>
            <a:r>
              <a:rPr lang="en-US" altLang="ru-RU" sz="2000" baseline="0">
                <a:latin typeface="Times New Roman" panose="02020603050405020304" pitchFamily="18" charset="0"/>
              </a:rPr>
              <a:t>tj</a:t>
            </a:r>
            <a:r>
              <a:rPr lang="ru-RU" altLang="ru-RU" sz="2000" baseline="0">
                <a:latin typeface="Times New Roman" panose="02020603050405020304" pitchFamily="18" charset="0"/>
              </a:rPr>
              <a:t> ,</a:t>
            </a:r>
            <a:r>
              <a:rPr lang="en-US" altLang="ru-RU" sz="2000" baseline="0">
                <a:latin typeface="Times New Roman" panose="02020603050405020304" pitchFamily="18" charset="0"/>
              </a:rPr>
              <a:t>j</a:t>
            </a:r>
            <a:r>
              <a:rPr lang="ru-RU" altLang="ru-RU" sz="2000" baseline="0">
                <a:latin typeface="Times New Roman" panose="02020603050405020304" pitchFamily="18" charset="0"/>
              </a:rPr>
              <a:t>=</a:t>
            </a:r>
            <a:r>
              <a:rPr lang="en-US" altLang="ru-RU" sz="2000" baseline="0">
                <a:latin typeface="Times New Roman" panose="02020603050405020304" pitchFamily="18" charset="0"/>
              </a:rPr>
              <a:t>l</a:t>
            </a:r>
            <a:r>
              <a:rPr lang="ru-RU" altLang="ru-RU" sz="2000" baseline="0">
                <a:latin typeface="Times New Roman" panose="02020603050405020304" pitchFamily="18" charset="0"/>
              </a:rPr>
              <a:t>,2,..., </a:t>
            </a:r>
            <a:r>
              <a:rPr lang="en-US" altLang="ru-RU" sz="2000" baseline="0">
                <a:latin typeface="Times New Roman" panose="02020603050405020304" pitchFamily="18" charset="0"/>
              </a:rPr>
              <a:t>N</a:t>
            </a:r>
            <a:r>
              <a:rPr lang="en-US" altLang="ru-RU" sz="2000" i="1" baseline="0">
                <a:latin typeface="Times New Roman" panose="02020603050405020304" pitchFamily="18" charset="0"/>
              </a:rPr>
              <a:t> </a:t>
            </a:r>
            <a:r>
              <a:rPr lang="en-US" altLang="ru-RU" sz="2000" baseline="0">
                <a:latin typeface="Times New Roman" panose="02020603050405020304" pitchFamily="18" charset="0"/>
              </a:rPr>
              <a:t> </a:t>
            </a:r>
            <a:r>
              <a:rPr lang="ru-RU" altLang="ru-RU" sz="2000" baseline="0">
                <a:latin typeface="Times New Roman" panose="02020603050405020304" pitchFamily="18" charset="0"/>
              </a:rPr>
              <a:t>На рис. б   показаны   интервалы Δ</a:t>
            </a:r>
            <a:r>
              <a:rPr lang="en-US" altLang="ru-RU" sz="2000" baseline="0">
                <a:latin typeface="Times New Roman" panose="02020603050405020304" pitchFamily="18" charset="0"/>
              </a:rPr>
              <a:t>t </a:t>
            </a:r>
            <a:r>
              <a:rPr lang="ru-RU" altLang="ru-RU" sz="2000" baseline="0">
                <a:latin typeface="Times New Roman" panose="02020603050405020304" pitchFamily="18" charset="0"/>
              </a:rPr>
              <a:t>с   центрами </a:t>
            </a:r>
            <a:r>
              <a:rPr lang="en-US" altLang="ru-RU" sz="2000" baseline="0">
                <a:latin typeface="Times New Roman" panose="02020603050405020304" pitchFamily="18" charset="0"/>
              </a:rPr>
              <a:t>ti</a:t>
            </a:r>
            <a:r>
              <a:rPr lang="ru-RU" altLang="ru-RU" sz="2000" baseline="0">
                <a:latin typeface="Times New Roman" panose="02020603050405020304" pitchFamily="18" charset="0"/>
              </a:rPr>
              <a:t> ,</a:t>
            </a:r>
            <a:r>
              <a:rPr lang="en-US" altLang="ru-RU" sz="2000" baseline="0">
                <a:latin typeface="Times New Roman" panose="02020603050405020304" pitchFamily="18" charset="0"/>
              </a:rPr>
              <a:t>i</a:t>
            </a:r>
            <a:r>
              <a:rPr lang="ru-RU" altLang="ru-RU" sz="2000" baseline="0">
                <a:latin typeface="Times New Roman" panose="02020603050405020304" pitchFamily="18" charset="0"/>
              </a:rPr>
              <a:t>=</a:t>
            </a:r>
            <a:r>
              <a:rPr lang="en-US" altLang="ru-RU" sz="2000" baseline="0">
                <a:latin typeface="Times New Roman" panose="02020603050405020304" pitchFamily="18" charset="0"/>
              </a:rPr>
              <a:t>l</a:t>
            </a:r>
            <a:r>
              <a:rPr lang="ru-RU" altLang="ru-RU" sz="2000" baseline="0">
                <a:latin typeface="Times New Roman" panose="02020603050405020304" pitchFamily="18" charset="0"/>
              </a:rPr>
              <a:t>,2,..., </a:t>
            </a:r>
            <a:r>
              <a:rPr lang="en-US" altLang="ru-RU" sz="2000" baseline="0">
                <a:latin typeface="Times New Roman" panose="02020603050405020304" pitchFamily="18" charset="0"/>
              </a:rPr>
              <a:t>q </a:t>
            </a:r>
            <a:r>
              <a:rPr lang="ru-RU" altLang="ru-RU" sz="2000" baseline="0">
                <a:latin typeface="Times New Roman" panose="02020603050405020304" pitchFamily="18" charset="0"/>
              </a:rPr>
              <a:t>и соответствующие численности Δ</a:t>
            </a:r>
            <a:r>
              <a:rPr lang="en-US" altLang="ru-RU" sz="2000" baseline="0">
                <a:latin typeface="Times New Roman" panose="02020603050405020304" pitchFamily="18" charset="0"/>
              </a:rPr>
              <a:t>Ni </a:t>
            </a:r>
            <a:endParaRPr lang="ru-RU" altLang="ru-RU" sz="2000" baseline="0">
              <a:latin typeface="Times New Roman" panose="02020603050405020304" pitchFamily="18" charset="0"/>
            </a:endParaRPr>
          </a:p>
          <a:p>
            <a:pPr algn="just" eaLnBrk="1" hangingPunct="1"/>
            <a:r>
              <a:rPr lang="ru-RU" altLang="ru-RU" sz="2000" baseline="0">
                <a:latin typeface="Times New Roman" panose="02020603050405020304" pitchFamily="18" charset="0"/>
              </a:rPr>
              <a:t>При выборе числа </a:t>
            </a:r>
            <a:r>
              <a:rPr lang="en-US" altLang="ru-RU" sz="2000" baseline="0">
                <a:latin typeface="Times New Roman" panose="02020603050405020304" pitchFamily="18" charset="0"/>
              </a:rPr>
              <a:t>q </a:t>
            </a:r>
            <a:r>
              <a:rPr lang="ru-RU" altLang="ru-RU" sz="2000" baseline="0">
                <a:latin typeface="Times New Roman" panose="02020603050405020304" pitchFamily="18" charset="0"/>
              </a:rPr>
              <a:t>надо учитывать, что </a:t>
            </a:r>
            <a:r>
              <a:rPr lang="en-US" altLang="ru-RU" sz="2000" baseline="0">
                <a:latin typeface="Times New Roman" panose="02020603050405020304" pitchFamily="18" charset="0"/>
              </a:rPr>
              <a:t>q</a:t>
            </a:r>
            <a:r>
              <a:rPr lang="ru-RU" altLang="ru-RU" sz="2000" baseline="0">
                <a:latin typeface="Times New Roman" panose="02020603050405020304" pitchFamily="18" charset="0"/>
              </a:rPr>
              <a:t>&lt;&lt; </a:t>
            </a:r>
            <a:r>
              <a:rPr lang="en-US" altLang="ru-RU" sz="2000" baseline="0">
                <a:latin typeface="Times New Roman" panose="02020603050405020304" pitchFamily="18" charset="0"/>
              </a:rPr>
              <a:t>N</a:t>
            </a:r>
            <a:r>
              <a:rPr lang="ru-RU" altLang="ru-RU" sz="2000" baseline="0">
                <a:latin typeface="Times New Roman" panose="02020603050405020304" pitchFamily="18" charset="0"/>
              </a:rPr>
              <a:t>, примерно </a:t>
            </a:r>
            <a:r>
              <a:rPr lang="en-US" altLang="ru-RU" sz="2000" baseline="0">
                <a:latin typeface="Times New Roman" panose="02020603050405020304" pitchFamily="18" charset="0"/>
              </a:rPr>
              <a:t>q </a:t>
            </a:r>
            <a:r>
              <a:rPr lang="ru-RU" altLang="ru-RU" sz="2000" baseline="0">
                <a:latin typeface="Times New Roman" panose="02020603050405020304" pitchFamily="18" charset="0"/>
              </a:rPr>
              <a:t>~0,1</a:t>
            </a:r>
            <a:r>
              <a:rPr lang="en-US" altLang="ru-RU" sz="2000" baseline="0">
                <a:latin typeface="Times New Roman" panose="02020603050405020304" pitchFamily="18" charset="0"/>
              </a:rPr>
              <a:t>N</a:t>
            </a:r>
            <a:r>
              <a:rPr lang="ru-RU" altLang="ru-RU" sz="2000" baseline="0">
                <a:latin typeface="Times New Roman" panose="02020603050405020304" pitchFamily="18" charset="0"/>
              </a:rPr>
              <a:t>, кроме того Δ</a:t>
            </a:r>
            <a:r>
              <a:rPr lang="en-US" altLang="ru-RU" sz="2000" baseline="0">
                <a:latin typeface="Times New Roman" panose="02020603050405020304" pitchFamily="18" charset="0"/>
              </a:rPr>
              <a:t>N</a:t>
            </a:r>
            <a:r>
              <a:rPr lang="en-US" altLang="ru-RU" sz="2000" baseline="-20000">
                <a:latin typeface="Times New Roman" panose="02020603050405020304" pitchFamily="18" charset="0"/>
              </a:rPr>
              <a:t>i</a:t>
            </a:r>
            <a:r>
              <a:rPr lang="ru-RU" altLang="ru-RU" sz="2000" baseline="0">
                <a:latin typeface="Times New Roman" panose="02020603050405020304" pitchFamily="18" charset="0"/>
              </a:rPr>
              <a:t> ≥2 для всех </a:t>
            </a:r>
            <a:r>
              <a:rPr lang="en-US" altLang="ru-RU" sz="2000" baseline="0">
                <a:latin typeface="Times New Roman" panose="02020603050405020304" pitchFamily="18" charset="0"/>
              </a:rPr>
              <a:t>i</a:t>
            </a:r>
            <a:r>
              <a:rPr lang="ru-RU" altLang="ru-RU" sz="2000" baseline="0">
                <a:latin typeface="Times New Roman" panose="02020603050405020304" pitchFamily="18" charset="0"/>
              </a:rPr>
              <a:t>=</a:t>
            </a:r>
            <a:r>
              <a:rPr lang="en-US" altLang="ru-RU" sz="2000" baseline="0">
                <a:latin typeface="Times New Roman" panose="02020603050405020304" pitchFamily="18" charset="0"/>
              </a:rPr>
              <a:t>l</a:t>
            </a:r>
            <a:r>
              <a:rPr lang="ru-RU" altLang="ru-RU" sz="2000" baseline="0">
                <a:latin typeface="Times New Roman" panose="02020603050405020304" pitchFamily="18" charset="0"/>
              </a:rPr>
              <a:t>,2,..., </a:t>
            </a:r>
            <a:r>
              <a:rPr lang="en-US" altLang="ru-RU" sz="2000" baseline="0">
                <a:latin typeface="Times New Roman" panose="02020603050405020304" pitchFamily="18" charset="0"/>
              </a:rPr>
              <a:t>q </a:t>
            </a:r>
            <a:r>
              <a:rPr lang="ru-RU" altLang="ru-RU" sz="2000" baseline="0">
                <a:latin typeface="Times New Roman" panose="02020603050405020304" pitchFamily="18" charset="0"/>
              </a:rPr>
              <a:t>. Если некоторые Δ</a:t>
            </a:r>
            <a:r>
              <a:rPr lang="en-US" altLang="ru-RU" sz="2000" baseline="0">
                <a:latin typeface="Times New Roman" panose="02020603050405020304" pitchFamily="18" charset="0"/>
              </a:rPr>
              <a:t>Ni </a:t>
            </a:r>
            <a:r>
              <a:rPr lang="ru-RU" altLang="ru-RU" sz="2000" baseline="0">
                <a:latin typeface="Times New Roman" panose="02020603050405020304" pitchFamily="18" charset="0"/>
              </a:rPr>
              <a:t>малы или равны нулю, то допустимо объединять два соседних интервала в один и перенумеровать </a:t>
            </a:r>
            <a:r>
              <a:rPr lang="en-US" altLang="ru-RU" sz="2000" baseline="0">
                <a:latin typeface="Times New Roman" panose="02020603050405020304" pitchFamily="18" charset="0"/>
              </a:rPr>
              <a:t>ti </a:t>
            </a:r>
            <a:r>
              <a:rPr lang="ru-RU" altLang="ru-RU" sz="2000" baseline="0">
                <a:latin typeface="Times New Roman" panose="02020603050405020304" pitchFamily="18" charset="0"/>
              </a:rPr>
              <a:t>, Δ</a:t>
            </a:r>
            <a:r>
              <a:rPr lang="en-US" altLang="ru-RU" sz="2000" baseline="0">
                <a:latin typeface="Times New Roman" panose="02020603050405020304" pitchFamily="18" charset="0"/>
              </a:rPr>
              <a:t>N</a:t>
            </a:r>
            <a:r>
              <a:rPr lang="ru-RU" altLang="ru-RU" sz="2000" baseline="0">
                <a:latin typeface="Times New Roman" panose="02020603050405020304" pitchFamily="18" charset="0"/>
              </a:rPr>
              <a:t>, Δ</a:t>
            </a:r>
            <a:r>
              <a:rPr lang="en-US" altLang="ru-RU" sz="2000" baseline="0">
                <a:latin typeface="Times New Roman" panose="02020603050405020304" pitchFamily="18" charset="0"/>
              </a:rPr>
              <a:t>ti</a:t>
            </a:r>
            <a:r>
              <a:rPr lang="en-US" altLang="ru-RU" sz="2000" i="1" baseline="0">
                <a:latin typeface="Times New Roman" panose="02020603050405020304" pitchFamily="18" charset="0"/>
              </a:rPr>
              <a:t> </a:t>
            </a:r>
            <a:r>
              <a:rPr lang="ru-RU" altLang="ru-RU" sz="2000" baseline="0">
                <a:latin typeface="Times New Roman" panose="02020603050405020304" pitchFamily="18" charset="0"/>
              </a:rPr>
              <a:t>и изменить число </a:t>
            </a:r>
            <a:r>
              <a:rPr lang="en-US" altLang="ru-RU" sz="2000" baseline="0">
                <a:latin typeface="Times New Roman" panose="02020603050405020304" pitchFamily="18" charset="0"/>
              </a:rPr>
              <a:t>q</a:t>
            </a:r>
            <a:r>
              <a:rPr lang="ru-RU" altLang="ru-RU" sz="2000" baseline="0">
                <a:latin typeface="Times New Roman" panose="02020603050405020304" pitchFamily="18" charset="0"/>
              </a:rPr>
              <a: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0" y="0"/>
            <a:ext cx="9144000" cy="6858000"/>
          </a:xfrm>
        </p:spPr>
        <p:txBody>
          <a:bodyPr/>
          <a:lstStyle/>
          <a:p>
            <a:pPr eaLnBrk="1" hangingPunct="1">
              <a:buFontTx/>
              <a:buNone/>
            </a:pPr>
            <a:endParaRPr lang="ru-RU" altLang="ru-RU" sz="2400" smtClean="0">
              <a:latin typeface="Times New Roman" panose="02020603050405020304" pitchFamily="18" charset="0"/>
            </a:endParaRPr>
          </a:p>
          <a:p>
            <a:pPr eaLnBrk="1" hangingPunct="1">
              <a:buFontTx/>
              <a:buNone/>
            </a:pPr>
            <a:r>
              <a:rPr lang="ru-RU" altLang="ru-RU" sz="2400" smtClean="0">
                <a:latin typeface="Times New Roman" panose="02020603050405020304" pitchFamily="18" charset="0"/>
              </a:rPr>
              <a:t>Строятся графики статистических распределений оценок </a:t>
            </a:r>
          </a:p>
        </p:txBody>
      </p:sp>
      <p:pic>
        <p:nvPicPr>
          <p:cNvPr id="911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333375"/>
            <a:ext cx="14033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08050"/>
            <a:ext cx="8651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5"/>
          <p:cNvSpPr>
            <a:spLocks noChangeArrowheads="1"/>
          </p:cNvSpPr>
          <p:nvPr/>
        </p:nvSpPr>
        <p:spPr bwMode="auto">
          <a:xfrm>
            <a:off x="0" y="1495425"/>
            <a:ext cx="9144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latin typeface="Times New Roman" panose="02020603050405020304" pitchFamily="18" charset="0"/>
              </a:rPr>
              <a:t>Эти графики используются для выдвижения гипотезы о виде теоретического закона распределения вероятностей наработок. </a:t>
            </a:r>
          </a:p>
          <a:p>
            <a:pPr algn="just" eaLnBrk="1" hangingPunct="1"/>
            <a:r>
              <a:rPr lang="ru-RU" altLang="ru-RU" sz="2400" baseline="0">
                <a:latin typeface="Times New Roman" panose="02020603050405020304" pitchFamily="18" charset="0"/>
              </a:rPr>
              <a:t>Визуальный анализ графиков и учет возможных физических моделей отказов элементов позволяют выдвинуть так называемую   нулевую   гипотезу   Н</a:t>
            </a:r>
            <a:r>
              <a:rPr lang="ru-RU" altLang="ru-RU" sz="2400" baseline="-20000">
                <a:latin typeface="Times New Roman" panose="02020603050405020304" pitchFamily="18" charset="0"/>
              </a:rPr>
              <a:t>о</a:t>
            </a:r>
            <a:r>
              <a:rPr lang="ru-RU" altLang="ru-RU" sz="2400" baseline="0">
                <a:latin typeface="Times New Roman" panose="02020603050405020304" pitchFamily="18" charset="0"/>
              </a:rPr>
              <a:t>   о   согласии   статистического распределе- ния тому или иному теоретическому  закону  распределения вероятностей      с      эмпирическими      параметрами</a:t>
            </a:r>
          </a:p>
          <a:p>
            <a:pPr algn="just" eaLnBrk="1" hangingPunct="1"/>
            <a:r>
              <a:rPr lang="ru-RU" altLang="ru-RU" sz="2400" baseline="0">
                <a:latin typeface="Times New Roman" panose="02020603050405020304" pitchFamily="18" charset="0"/>
              </a:rPr>
              <a:t>или для однопараметровых законов, только    . Для проверки гипотезы применяют известные критерии согласия Пирсона и реже,Колмагорова.</a:t>
            </a:r>
          </a:p>
        </p:txBody>
      </p:sp>
      <p:pic>
        <p:nvPicPr>
          <p:cNvPr id="911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3716338"/>
            <a:ext cx="936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4076700"/>
            <a:ext cx="406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0" y="0"/>
            <a:ext cx="9144000" cy="6858000"/>
          </a:xfrm>
        </p:spPr>
        <p:txBody>
          <a:bodyPr/>
          <a:lstStyle/>
          <a:p>
            <a:pPr algn="just" eaLnBrk="1" hangingPunct="1">
              <a:buFontTx/>
              <a:buNone/>
            </a:pPr>
            <a:r>
              <a:rPr lang="ru-RU" altLang="ru-RU" smtClean="0"/>
              <a:t>	</a:t>
            </a:r>
            <a:r>
              <a:rPr lang="ru-RU" altLang="ru-RU" sz="2400" smtClean="0">
                <a:latin typeface="Times New Roman" panose="02020603050405020304" pitchFamily="18" charset="0"/>
              </a:rPr>
              <a:t>При определении оценок параметров, кроме их точечных значений, часто требуются их интервальные оценки, характеризующие точность найденных величин               и/или. </a:t>
            </a:r>
          </a:p>
          <a:p>
            <a:pPr algn="just" eaLnBrk="1" hangingPunct="1">
              <a:buFontTx/>
              <a:buNone/>
            </a:pPr>
            <a:endParaRPr lang="ru-RU" altLang="ru-RU" sz="2400" smtClean="0">
              <a:latin typeface="Times New Roman" panose="02020603050405020304" pitchFamily="18" charset="0"/>
            </a:endParaRPr>
          </a:p>
          <a:p>
            <a:pPr algn="just" eaLnBrk="1" hangingPunct="1">
              <a:buFontTx/>
              <a:buNone/>
            </a:pPr>
            <a:r>
              <a:rPr lang="ru-RU" altLang="ru-RU" sz="2400" smtClean="0">
                <a:latin typeface="Times New Roman" panose="02020603050405020304" pitchFamily="18" charset="0"/>
              </a:rPr>
              <a:t>	Эти так называемые доверительные интервалы δ</a:t>
            </a:r>
            <a:r>
              <a:rPr lang="ru-RU" altLang="ru-RU" sz="2400" baseline="-20000" smtClean="0">
                <a:latin typeface="Times New Roman" panose="02020603050405020304" pitchFamily="18" charset="0"/>
              </a:rPr>
              <a:t>1</a:t>
            </a:r>
            <a:r>
              <a:rPr lang="ru-RU" altLang="ru-RU" sz="2400" smtClean="0">
                <a:latin typeface="Times New Roman" panose="02020603050405020304" pitchFamily="18" charset="0"/>
              </a:rPr>
              <a:t> , δ</a:t>
            </a:r>
            <a:r>
              <a:rPr lang="ru-RU" altLang="ru-RU" sz="2400" baseline="-20000" smtClean="0">
                <a:latin typeface="Times New Roman" panose="02020603050405020304" pitchFamily="18" charset="0"/>
              </a:rPr>
              <a:t>2</a:t>
            </a:r>
            <a:r>
              <a:rPr lang="ru-RU" altLang="ru-RU" sz="2400" smtClean="0">
                <a:latin typeface="Times New Roman" panose="02020603050405020304" pitchFamily="18" charset="0"/>
              </a:rPr>
              <a:t> для  </a:t>
            </a:r>
            <a:r>
              <a:rPr lang="en-US" altLang="ru-RU" sz="2400" smtClean="0">
                <a:latin typeface="Times New Roman" panose="02020603050405020304" pitchFamily="18" charset="0"/>
              </a:rPr>
              <a:t>t</a:t>
            </a:r>
            <a:r>
              <a:rPr lang="ru-RU" altLang="ru-RU" sz="2400" baseline="-20000" smtClean="0">
                <a:latin typeface="Times New Roman" panose="02020603050405020304" pitchFamily="18" charset="0"/>
              </a:rPr>
              <a:t>н</a:t>
            </a:r>
            <a:r>
              <a:rPr lang="ru-RU" altLang="ru-RU" sz="2400" smtClean="0">
                <a:latin typeface="Times New Roman" panose="02020603050405020304" pitchFamily="18" charset="0"/>
              </a:rPr>
              <a:t> определяют из равенства</a:t>
            </a:r>
          </a:p>
          <a:p>
            <a:pPr algn="just" eaLnBrk="1" hangingPunct="1">
              <a:buFontTx/>
              <a:buNone/>
            </a:pPr>
            <a:r>
              <a:rPr lang="ru-RU" altLang="ru-RU" sz="2400" smtClean="0">
                <a:latin typeface="Times New Roman" panose="02020603050405020304" pitchFamily="18" charset="0"/>
              </a:rPr>
              <a:t>    			Вер {</a:t>
            </a:r>
            <a:r>
              <a:rPr lang="en-US" altLang="ru-RU" sz="2400" smtClean="0">
                <a:latin typeface="Times New Roman" panose="02020603050405020304" pitchFamily="18" charset="0"/>
              </a:rPr>
              <a:t>t</a:t>
            </a:r>
            <a:r>
              <a:rPr lang="ru-RU" altLang="ru-RU" sz="2400" baseline="-20000" smtClean="0">
                <a:latin typeface="Times New Roman" panose="02020603050405020304" pitchFamily="18" charset="0"/>
              </a:rPr>
              <a:t>н</a:t>
            </a:r>
            <a:r>
              <a:rPr lang="ru-RU" altLang="ru-RU" sz="2400" smtClean="0">
                <a:latin typeface="Times New Roman" panose="02020603050405020304" pitchFamily="18" charset="0"/>
              </a:rPr>
              <a:t> - δ</a:t>
            </a:r>
            <a:r>
              <a:rPr lang="ru-RU" altLang="ru-RU" sz="2400" baseline="-20000" smtClean="0">
                <a:latin typeface="Times New Roman" panose="02020603050405020304" pitchFamily="18" charset="0"/>
              </a:rPr>
              <a:t>1</a:t>
            </a:r>
            <a:r>
              <a:rPr lang="ru-RU" altLang="ru-RU" sz="2400" smtClean="0">
                <a:latin typeface="Times New Roman" panose="02020603050405020304" pitchFamily="18" charset="0"/>
              </a:rPr>
              <a:t> &lt; </a:t>
            </a:r>
            <a:r>
              <a:rPr lang="en-US" altLang="ru-RU" sz="2400" smtClean="0">
                <a:latin typeface="Times New Roman" panose="02020603050405020304" pitchFamily="18" charset="0"/>
              </a:rPr>
              <a:t>t</a:t>
            </a:r>
            <a:r>
              <a:rPr lang="ru-RU" altLang="ru-RU" sz="2400" baseline="-20000" smtClean="0">
                <a:latin typeface="Times New Roman" panose="02020603050405020304" pitchFamily="18" charset="0"/>
              </a:rPr>
              <a:t>н</a:t>
            </a:r>
            <a:r>
              <a:rPr lang="ru-RU" altLang="ru-RU" sz="2400" smtClean="0">
                <a:latin typeface="Times New Roman" panose="02020603050405020304" pitchFamily="18" charset="0"/>
              </a:rPr>
              <a:t> &lt; </a:t>
            </a:r>
            <a:r>
              <a:rPr lang="en-US" altLang="ru-RU" sz="2400" smtClean="0">
                <a:latin typeface="Times New Roman" panose="02020603050405020304" pitchFamily="18" charset="0"/>
              </a:rPr>
              <a:t>t</a:t>
            </a:r>
            <a:r>
              <a:rPr lang="ru-RU" altLang="ru-RU" sz="2400" baseline="-20000" smtClean="0">
                <a:latin typeface="Times New Roman" panose="02020603050405020304" pitchFamily="18" charset="0"/>
              </a:rPr>
              <a:t>н</a:t>
            </a:r>
            <a:r>
              <a:rPr lang="ru-RU" altLang="ru-RU" sz="2400" smtClean="0">
                <a:latin typeface="Times New Roman" panose="02020603050405020304" pitchFamily="18" charset="0"/>
              </a:rPr>
              <a:t> + δ</a:t>
            </a:r>
            <a:r>
              <a:rPr lang="ru-RU" altLang="ru-RU" sz="2400" baseline="-20000" smtClean="0">
                <a:latin typeface="Times New Roman" panose="02020603050405020304" pitchFamily="18" charset="0"/>
              </a:rPr>
              <a:t>2</a:t>
            </a:r>
            <a:r>
              <a:rPr lang="ru-RU" altLang="ru-RU" sz="2400" smtClean="0">
                <a:latin typeface="Times New Roman" panose="02020603050405020304" pitchFamily="18" charset="0"/>
              </a:rPr>
              <a:t> }= </a:t>
            </a:r>
            <a:r>
              <a:rPr lang="en-US" altLang="ru-RU" sz="2400" smtClean="0">
                <a:latin typeface="Times New Roman" panose="02020603050405020304" pitchFamily="18" charset="0"/>
              </a:rPr>
              <a:t>P </a:t>
            </a:r>
            <a:r>
              <a:rPr lang="ru-RU" altLang="ru-RU" sz="2400" baseline="-20000" smtClean="0">
                <a:latin typeface="Times New Roman" panose="02020603050405020304" pitchFamily="18" charset="0"/>
              </a:rPr>
              <a:t>дов</a:t>
            </a:r>
          </a:p>
          <a:p>
            <a:pPr algn="just" eaLnBrk="1" hangingPunct="1"/>
            <a:r>
              <a:rPr lang="ru-RU" altLang="ru-RU" sz="2400" smtClean="0">
                <a:latin typeface="Times New Roman" panose="02020603050405020304" pitchFamily="18" charset="0"/>
              </a:rPr>
              <a:t>где </a:t>
            </a:r>
            <a:r>
              <a:rPr lang="en-US" altLang="ru-RU" sz="2400" smtClean="0">
                <a:latin typeface="Times New Roman" panose="02020603050405020304" pitchFamily="18" charset="0"/>
              </a:rPr>
              <a:t>P </a:t>
            </a:r>
            <a:r>
              <a:rPr lang="ru-RU" altLang="ru-RU" sz="2400" baseline="-20000" smtClean="0">
                <a:latin typeface="Times New Roman" panose="02020603050405020304" pitchFamily="18" charset="0"/>
              </a:rPr>
              <a:t>дов</a:t>
            </a:r>
            <a:r>
              <a:rPr lang="ru-RU" altLang="ru-RU" sz="2400" smtClean="0">
                <a:latin typeface="Times New Roman" panose="02020603050405020304" pitchFamily="18" charset="0"/>
              </a:rPr>
              <a:t> - доверительная вероятность, задаваемая при расчете обычно из диапазона (0,80; 0,90). Кроме того, при решении задачи выбирают закон распределения случайной величины (обычно - нормальный) и затем по таблицам интеграла Лапласа находят δ</a:t>
            </a:r>
            <a:r>
              <a:rPr lang="ru-RU" altLang="ru-RU" sz="2400" baseline="-20000" smtClean="0">
                <a:latin typeface="Times New Roman" panose="02020603050405020304" pitchFamily="18" charset="0"/>
              </a:rPr>
              <a:t>1 </a:t>
            </a:r>
            <a:r>
              <a:rPr lang="ru-RU" altLang="ru-RU" sz="2400" smtClean="0">
                <a:latin typeface="Times New Roman" panose="02020603050405020304" pitchFamily="18" charset="0"/>
              </a:rPr>
              <a:t>= δ</a:t>
            </a:r>
            <a:r>
              <a:rPr lang="ru-RU" altLang="ru-RU" sz="2400" baseline="-20000" smtClean="0">
                <a:latin typeface="Times New Roman" panose="02020603050405020304" pitchFamily="18" charset="0"/>
              </a:rPr>
              <a:t>2 </a:t>
            </a:r>
            <a:r>
              <a:rPr lang="ru-RU" altLang="ru-RU" sz="2400" smtClean="0">
                <a:latin typeface="Times New Roman" panose="02020603050405020304" pitchFamily="18" charset="0"/>
              </a:rPr>
              <a:t>= δ</a:t>
            </a:r>
            <a:r>
              <a:rPr lang="ru-RU" altLang="ru-RU" sz="2400" baseline="-20000" smtClean="0">
                <a:latin typeface="Times New Roman" panose="02020603050405020304" pitchFamily="18" charset="0"/>
              </a:rPr>
              <a:t>. </a:t>
            </a:r>
            <a:r>
              <a:rPr lang="ru-RU" altLang="ru-RU" sz="2400" smtClean="0">
                <a:latin typeface="Times New Roman" panose="02020603050405020304" pitchFamily="18" charset="0"/>
              </a:rPr>
              <a:t>Таким образом, истинное значение параметра </a:t>
            </a:r>
            <a:r>
              <a:rPr lang="en-US" altLang="ru-RU" sz="2400" smtClean="0">
                <a:latin typeface="Times New Roman" panose="02020603050405020304" pitchFamily="18" charset="0"/>
              </a:rPr>
              <a:t>t</a:t>
            </a:r>
            <a:r>
              <a:rPr lang="ru-RU" altLang="ru-RU" sz="2400" baseline="-20000" smtClean="0">
                <a:latin typeface="Times New Roman" panose="02020603050405020304" pitchFamily="18" charset="0"/>
              </a:rPr>
              <a:t>н</a:t>
            </a:r>
            <a:r>
              <a:rPr lang="ru-RU" altLang="ru-RU" sz="2400" smtClean="0">
                <a:latin typeface="Times New Roman" panose="02020603050405020304" pitchFamily="18" charset="0"/>
              </a:rPr>
              <a:t> определено с погрешностью         и найдены «пессиместичес- кое»               и «оптимистическое»              граничные значения средней наработки до отказа.</a:t>
            </a:r>
            <a:r>
              <a:rPr lang="en-US" altLang="ru-RU" sz="2400" smtClean="0">
                <a:latin typeface="Times New Roman" panose="02020603050405020304" pitchFamily="18" charset="0"/>
              </a:rPr>
              <a:t> </a:t>
            </a:r>
            <a:r>
              <a:rPr lang="ru-RU" altLang="ru-RU" sz="2400" smtClean="0">
                <a:latin typeface="Times New Roman" panose="02020603050405020304" pitchFamily="18" charset="0"/>
              </a:rPr>
              <a:t>Величина δ</a:t>
            </a:r>
            <a:r>
              <a:rPr lang="ru-RU" altLang="ru-RU" sz="2400" baseline="-20000" smtClean="0">
                <a:latin typeface="Times New Roman" panose="02020603050405020304" pitchFamily="18" charset="0"/>
              </a:rPr>
              <a:t>1 </a:t>
            </a:r>
            <a:r>
              <a:rPr lang="ru-RU" altLang="ru-RU" sz="2400" smtClean="0">
                <a:latin typeface="Times New Roman" panose="02020603050405020304" pitchFamily="18" charset="0"/>
              </a:rPr>
              <a:t>= δ</a:t>
            </a:r>
            <a:r>
              <a:rPr lang="ru-RU" altLang="ru-RU" sz="2400" baseline="-20000" smtClean="0">
                <a:latin typeface="Times New Roman" panose="02020603050405020304" pitchFamily="18" charset="0"/>
              </a:rPr>
              <a:t>2 </a:t>
            </a:r>
            <a:r>
              <a:rPr lang="ru-RU" altLang="ru-RU" sz="2400" smtClean="0">
                <a:latin typeface="Times New Roman" panose="02020603050405020304" pitchFamily="18" charset="0"/>
              </a:rPr>
              <a:t>= δ зависит от числа </a:t>
            </a:r>
            <a:r>
              <a:rPr lang="en-US" altLang="ru-RU" sz="2400" smtClean="0">
                <a:latin typeface="Times New Roman" panose="02020603050405020304" pitchFamily="18" charset="0"/>
              </a:rPr>
              <a:t>N </a:t>
            </a:r>
            <a:r>
              <a:rPr lang="ru-RU" altLang="ru-RU" sz="2400" smtClean="0">
                <a:latin typeface="Times New Roman" panose="02020603050405020304" pitchFamily="18" charset="0"/>
              </a:rPr>
              <a:t>используемых наработок на отказ </a:t>
            </a:r>
            <a:r>
              <a:rPr lang="en-US" altLang="ru-RU" sz="2400" smtClean="0">
                <a:latin typeface="Times New Roman" panose="02020603050405020304" pitchFamily="18" charset="0"/>
              </a:rPr>
              <a:t>t</a:t>
            </a:r>
            <a:r>
              <a:rPr lang="en-US" altLang="ru-RU" sz="2400" baseline="-20000" smtClean="0">
                <a:latin typeface="Times New Roman" panose="02020603050405020304" pitchFamily="18" charset="0"/>
              </a:rPr>
              <a:t>j </a:t>
            </a:r>
            <a:r>
              <a:rPr lang="ru-RU" altLang="ru-RU" sz="2400" smtClean="0">
                <a:latin typeface="Times New Roman" panose="02020603050405020304" pitchFamily="18" charset="0"/>
              </a:rPr>
              <a:t>. Естественно, при росте </a:t>
            </a:r>
            <a:r>
              <a:rPr lang="en-US" altLang="ru-RU" sz="2400" smtClean="0">
                <a:latin typeface="Times New Roman" panose="02020603050405020304" pitchFamily="18" charset="0"/>
              </a:rPr>
              <a:t>N</a:t>
            </a:r>
            <a:r>
              <a:rPr lang="ru-RU" altLang="ru-RU" sz="2400" smtClean="0">
                <a:latin typeface="Times New Roman" panose="02020603050405020304" pitchFamily="18" charset="0"/>
              </a:rPr>
              <a:t> погрешность δ убывает.</a:t>
            </a:r>
          </a:p>
        </p:txBody>
      </p:sp>
      <p:pic>
        <p:nvPicPr>
          <p:cNvPr id="921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908050"/>
            <a:ext cx="10080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41438"/>
            <a:ext cx="3905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797425"/>
            <a:ext cx="576262"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5229225"/>
            <a:ext cx="11525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5157788"/>
            <a:ext cx="11525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274638"/>
            <a:ext cx="8229600" cy="130175"/>
          </a:xfrm>
        </p:spPr>
        <p:txBody>
          <a:bodyPr/>
          <a:lstStyle/>
          <a:p>
            <a:pPr eaLnBrk="1" hangingPunct="1"/>
            <a:r>
              <a:rPr lang="ru-RU" altLang="ru-RU" sz="1800" smtClean="0">
                <a:latin typeface="Times New Roman" panose="02020603050405020304" pitchFamily="18" charset="0"/>
              </a:rPr>
              <a:t>Контрольные испытания</a:t>
            </a:r>
          </a:p>
        </p:txBody>
      </p:sp>
      <p:sp>
        <p:nvSpPr>
          <p:cNvPr id="93187" name="Rectangle 3"/>
          <p:cNvSpPr>
            <a:spLocks noGrp="1" noChangeArrowheads="1"/>
          </p:cNvSpPr>
          <p:nvPr>
            <p:ph type="body" idx="1"/>
          </p:nvPr>
        </p:nvSpPr>
        <p:spPr>
          <a:xfrm>
            <a:off x="0" y="620713"/>
            <a:ext cx="9144000" cy="5505450"/>
          </a:xfrm>
        </p:spPr>
        <p:txBody>
          <a:bodyPr/>
          <a:lstStyle/>
          <a:p>
            <a:pPr algn="just" eaLnBrk="1" hangingPunct="1">
              <a:buFontTx/>
              <a:buNone/>
            </a:pPr>
            <a:r>
              <a:rPr lang="ru-RU" altLang="ru-RU" sz="2800" smtClean="0"/>
              <a:t>	</a:t>
            </a:r>
            <a:r>
              <a:rPr lang="ru-RU" altLang="ru-RU" sz="2400" smtClean="0">
                <a:latin typeface="Times New Roman" panose="02020603050405020304" pitchFamily="18" charset="0"/>
              </a:rPr>
              <a:t>Эти   испытания   предназначены   для   установления   соответствия (несоответствия)   фактических   показателей   надежности (безотказности) элементов некоторым нормативным требованиям, задаваемым техническими паспортами,    регламентами,    отраслевыми    стандартами.    </a:t>
            </a:r>
          </a:p>
          <a:p>
            <a:pPr algn="just" eaLnBrk="1" hangingPunct="1">
              <a:buFontTx/>
              <a:buNone/>
            </a:pPr>
            <a:r>
              <a:rPr lang="ru-RU" altLang="ru-RU" sz="2400" smtClean="0">
                <a:latin typeface="Times New Roman" panose="02020603050405020304" pitchFamily="18" charset="0"/>
              </a:rPr>
              <a:t>	Контрольным испытаниям подвергают элементы, показатели надежности которых ранее были изучены, но к моменту испытаний могли измениться. </a:t>
            </a:r>
          </a:p>
          <a:p>
            <a:pPr algn="just" eaLnBrk="1" hangingPunct="1">
              <a:buFontTx/>
              <a:buNone/>
            </a:pPr>
            <a:r>
              <a:rPr lang="ru-RU" altLang="ru-RU" sz="2400" smtClean="0">
                <a:latin typeface="Times New Roman" panose="02020603050405020304" pitchFamily="18" charset="0"/>
              </a:rPr>
              <a:t>	Поэтому периодически (для ответственных ТСА через 3-4 года) требуется достаточно быстро и экономно определить фактически существующие в момент </a:t>
            </a:r>
            <a:r>
              <a:rPr lang="en-US" altLang="ru-RU" sz="2400" i="1" smtClean="0">
                <a:latin typeface="Times New Roman" panose="02020603050405020304" pitchFamily="18" charset="0"/>
              </a:rPr>
              <a:t>t </a:t>
            </a:r>
            <a:r>
              <a:rPr lang="ru-RU" altLang="ru-RU" sz="2400" smtClean="0">
                <a:latin typeface="Times New Roman" panose="02020603050405020304" pitchFamily="18" charset="0"/>
              </a:rPr>
              <a:t>показатели, сравнить их с нормативными величинами и</a:t>
            </a:r>
            <a:r>
              <a:rPr lang="ru-RU" altLang="ru-RU" sz="2400" b="1" smtClean="0">
                <a:latin typeface="Times New Roman" panose="02020603050405020304" pitchFamily="18" charset="0"/>
              </a:rPr>
              <a:t> </a:t>
            </a:r>
            <a:r>
              <a:rPr lang="ru-RU" altLang="ru-RU" sz="2400" smtClean="0">
                <a:latin typeface="Times New Roman" panose="02020603050405020304" pitchFamily="18" charset="0"/>
              </a:rPr>
              <a:t>принять решение о надежности или</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ненадежности элемента.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201612"/>
          </a:xfrm>
        </p:spPr>
        <p:txBody>
          <a:bodyPr/>
          <a:lstStyle/>
          <a:p>
            <a:pPr eaLnBrk="1" hangingPunct="1"/>
            <a:r>
              <a:rPr lang="ru-RU" altLang="ru-RU" sz="1600" b="1" smtClean="0">
                <a:latin typeface="Times New Roman" panose="02020603050405020304" pitchFamily="18" charset="0"/>
              </a:rPr>
              <a:t>основных понятий и определений</a:t>
            </a:r>
          </a:p>
        </p:txBody>
      </p:sp>
      <p:sp>
        <p:nvSpPr>
          <p:cNvPr id="11267" name="Rectangle 3"/>
          <p:cNvSpPr>
            <a:spLocks noGrp="1" noChangeArrowheads="1"/>
          </p:cNvSpPr>
          <p:nvPr>
            <p:ph type="body" idx="1"/>
          </p:nvPr>
        </p:nvSpPr>
        <p:spPr>
          <a:xfrm>
            <a:off x="0" y="549275"/>
            <a:ext cx="9144000" cy="6308725"/>
          </a:xfrm>
        </p:spPr>
        <p:txBody>
          <a:bodyPr/>
          <a:lstStyle/>
          <a:p>
            <a:pPr algn="just" eaLnBrk="1" hangingPunct="1">
              <a:lnSpc>
                <a:spcPct val="90000"/>
              </a:lnSpc>
              <a:buFontTx/>
              <a:buNone/>
            </a:pPr>
            <a:r>
              <a:rPr lang="ru-RU" altLang="ru-RU" smtClean="0"/>
              <a:t>	</a:t>
            </a:r>
            <a:r>
              <a:rPr lang="ru-RU" altLang="ru-RU" sz="2400" b="1" smtClean="0">
                <a:latin typeface="Times New Roman" panose="02020603050405020304" pitchFamily="18" charset="0"/>
              </a:rPr>
              <a:t>Понятие исправности шире, чем понятие работоспособности.</a:t>
            </a:r>
            <a:r>
              <a:rPr lang="ru-RU" altLang="ru-RU" sz="2400" smtClean="0">
                <a:latin typeface="Times New Roman" panose="02020603050405020304" pitchFamily="18" charset="0"/>
              </a:rPr>
              <a:t> </a:t>
            </a:r>
          </a:p>
          <a:p>
            <a:pPr algn="just" eaLnBrk="1" hangingPunct="1">
              <a:lnSpc>
                <a:spcPct val="90000"/>
              </a:lnSpc>
              <a:buFontTx/>
              <a:buNone/>
            </a:pPr>
            <a:r>
              <a:rPr lang="ru-RU" altLang="ru-RU" sz="2400" smtClean="0">
                <a:latin typeface="Times New Roman" panose="02020603050405020304" pitchFamily="18" charset="0"/>
              </a:rPr>
              <a:t>	Работоспособный объект обязан удовлетворять лишь тем требованиям НТД, выполнение которых обеспечивает нормальное применение объекта по назначению. </a:t>
            </a:r>
          </a:p>
          <a:p>
            <a:pPr algn="just" eaLnBrk="1" hangingPunct="1">
              <a:lnSpc>
                <a:spcPct val="90000"/>
              </a:lnSpc>
              <a:buFontTx/>
              <a:buNone/>
            </a:pPr>
            <a:r>
              <a:rPr lang="ru-RU" altLang="ru-RU" sz="2400" smtClean="0">
                <a:latin typeface="Times New Roman" panose="02020603050405020304" pitchFamily="18" charset="0"/>
              </a:rPr>
              <a:t>	</a:t>
            </a:r>
          </a:p>
          <a:p>
            <a:pPr algn="just" eaLnBrk="1" hangingPunct="1">
              <a:lnSpc>
                <a:spcPct val="90000"/>
              </a:lnSpc>
              <a:buFontTx/>
              <a:buNone/>
            </a:pPr>
            <a:r>
              <a:rPr lang="ru-RU" altLang="ru-RU" sz="2400" smtClean="0">
                <a:latin typeface="Times New Roman" panose="02020603050405020304" pitchFamily="18" charset="0"/>
              </a:rPr>
              <a:t>	Работоспособная система удовлетворяет только тем требованиям, которые существенны для функционирования, и может не удовлетворять прочим требованиям (например, по сохранности внешнего вида элементов). Система, находящаяся в исправном состоянии, заведомо работоспособна.</a:t>
            </a:r>
          </a:p>
          <a:p>
            <a:pPr algn="just" eaLnBrk="1" hangingPunct="1">
              <a:lnSpc>
                <a:spcPct val="90000"/>
              </a:lnSpc>
              <a:buFontTx/>
              <a:buNone/>
            </a:pPr>
            <a:endParaRPr lang="ru-RU" altLang="ru-RU" sz="2400" smtClean="0">
              <a:latin typeface="Times New Roman" panose="02020603050405020304" pitchFamily="18" charset="0"/>
            </a:endParaRPr>
          </a:p>
          <a:p>
            <a:pPr algn="just" eaLnBrk="1" hangingPunct="1">
              <a:lnSpc>
                <a:spcPct val="90000"/>
              </a:lnSpc>
              <a:buFontTx/>
              <a:buNone/>
            </a:pPr>
            <a:r>
              <a:rPr lang="ru-RU" altLang="ru-RU" sz="2400" smtClean="0">
                <a:latin typeface="Times New Roman" panose="02020603050405020304" pitchFamily="18" charset="0"/>
              </a:rPr>
              <a:t>	Если объект неработоспособен, то это свидетельствует о его неисправности. С другой стороны, если объект неисправен, то это не означает, что он неработоспособен.</a:t>
            </a:r>
          </a:p>
          <a:p>
            <a:pPr algn="just" eaLnBrk="1" hangingPunct="1">
              <a:lnSpc>
                <a:spcPct val="90000"/>
              </a:lnSpc>
              <a:buFontTx/>
              <a:buNone/>
            </a:pPr>
            <a:r>
              <a:rPr lang="ru-RU" altLang="ru-RU" sz="2400" smtClean="0">
                <a:latin typeface="Times New Roman" panose="02020603050405020304" pitchFamily="18" charset="0"/>
              </a:rPr>
              <a: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Контрольные испытания</a:t>
            </a:r>
          </a:p>
        </p:txBody>
      </p:sp>
      <p:sp>
        <p:nvSpPr>
          <p:cNvPr id="94211" name="Rectangle 3"/>
          <p:cNvSpPr>
            <a:spLocks noGrp="1" noChangeArrowheads="1"/>
          </p:cNvSpPr>
          <p:nvPr>
            <p:ph type="body" idx="1"/>
          </p:nvPr>
        </p:nvSpPr>
        <p:spPr>
          <a:xfrm>
            <a:off x="0" y="692150"/>
            <a:ext cx="9144000" cy="6165850"/>
          </a:xfrm>
        </p:spPr>
        <p:txBody>
          <a:bodyPr/>
          <a:lstStyle/>
          <a:p>
            <a:pPr algn="just" eaLnBrk="1" hangingPunct="1">
              <a:lnSpc>
                <a:spcPct val="90000"/>
              </a:lnSpc>
              <a:buFontTx/>
              <a:buNone/>
            </a:pPr>
            <a:r>
              <a:rPr lang="ru-RU" altLang="ru-RU" sz="2400" smtClean="0"/>
              <a:t>	</a:t>
            </a:r>
            <a:r>
              <a:rPr lang="ru-RU" altLang="ru-RU" sz="2400" smtClean="0">
                <a:latin typeface="Times New Roman" panose="02020603050405020304" pitchFamily="18" charset="0"/>
              </a:rPr>
              <a:t>Методика контрольных испытаний заметно отличается от методики определительных экспериментов. В частности, контрольные испытания проводят на меньшем, чем в определительных опытах, числе элементов; при этом обычно непосредственно испытывают только часть элементов из большой партии однородных элементов; наконец, контрольные опыты прекращаются как только принимается решение о соответствии или несоответствии показателей надежности элементов нормативным требованиям.</a:t>
            </a:r>
          </a:p>
          <a:p>
            <a:pPr algn="just" eaLnBrk="1" hangingPunct="1">
              <a:lnSpc>
                <a:spcPct val="90000"/>
              </a:lnSpc>
              <a:buFontTx/>
              <a:buNone/>
            </a:pPr>
            <a:r>
              <a:rPr lang="ru-RU" altLang="ru-RU" sz="2400" smtClean="0">
                <a:latin typeface="Times New Roman" panose="02020603050405020304" pitchFamily="18" charset="0"/>
              </a:rPr>
              <a:t>	</a:t>
            </a:r>
            <a:r>
              <a:rPr lang="ru-RU" altLang="ru-RU" sz="2400" i="1" smtClean="0">
                <a:latin typeface="Times New Roman" panose="02020603050405020304" pitchFamily="18" charset="0"/>
              </a:rPr>
              <a:t>Процедура контрольных испытаний и принятия решений такова.</a:t>
            </a:r>
          </a:p>
          <a:p>
            <a:pPr algn="just" eaLnBrk="1" hangingPunct="1">
              <a:lnSpc>
                <a:spcPct val="90000"/>
              </a:lnSpc>
              <a:buFontTx/>
              <a:buNone/>
            </a:pPr>
            <a:r>
              <a:rPr lang="ru-RU" altLang="ru-RU" sz="2400" smtClean="0">
                <a:latin typeface="Times New Roman" panose="02020603050405020304" pitchFamily="18" charset="0"/>
              </a:rPr>
              <a:t>	Перед испытаниями формируется большая партия однородных элементов, из которой случайным образом составляется небольшая выборка элементов. Эта выборка и подвергается испытаниям, по результатам которых принимается решение о соответствии (или несоответствии) показателей надежности всей партии известным нормативным показателям.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274637"/>
          </a:xfrm>
        </p:spPr>
        <p:txBody>
          <a:bodyPr/>
          <a:lstStyle/>
          <a:p>
            <a:pPr eaLnBrk="1" hangingPunct="1"/>
            <a:r>
              <a:rPr lang="ru-RU" altLang="ru-RU" sz="1800" smtClean="0">
                <a:latin typeface="Times New Roman" panose="02020603050405020304" pitchFamily="18" charset="0"/>
              </a:rPr>
              <a:t>Контрольные испытания</a:t>
            </a:r>
          </a:p>
        </p:txBody>
      </p:sp>
      <p:sp>
        <p:nvSpPr>
          <p:cNvPr id="95235" name="Rectangle 3"/>
          <p:cNvSpPr>
            <a:spLocks noGrp="1" noChangeArrowheads="1"/>
          </p:cNvSpPr>
          <p:nvPr>
            <p:ph type="body" idx="1"/>
          </p:nvPr>
        </p:nvSpPr>
        <p:spPr>
          <a:xfrm>
            <a:off x="0" y="836613"/>
            <a:ext cx="9144000" cy="6021387"/>
          </a:xfrm>
        </p:spPr>
        <p:txBody>
          <a:bodyPr/>
          <a:lstStyle/>
          <a:p>
            <a:pPr marL="609600" indent="-609600" algn="just" eaLnBrk="1" hangingPunct="1">
              <a:buFontTx/>
              <a:buNone/>
            </a:pPr>
            <a:r>
              <a:rPr lang="ru-RU" altLang="ru-RU" smtClean="0"/>
              <a:t>	</a:t>
            </a:r>
            <a:r>
              <a:rPr lang="ru-RU" altLang="ru-RU" sz="2400" smtClean="0">
                <a:latin typeface="Times New Roman" panose="02020603050405020304" pitchFamily="18" charset="0"/>
              </a:rPr>
              <a:t>Для принятия решения вводится так называемая нулевая гипотеза </a:t>
            </a:r>
            <a:r>
              <a:rPr lang="ru-RU" altLang="ru-RU" sz="2400" i="1" smtClean="0">
                <a:latin typeface="Times New Roman" panose="02020603050405020304" pitchFamily="18" charset="0"/>
              </a:rPr>
              <a:t>Но </a:t>
            </a:r>
            <a:r>
              <a:rPr lang="ru-RU" altLang="ru-RU" sz="2400" smtClean="0">
                <a:latin typeface="Times New Roman" panose="02020603050405020304" pitchFamily="18" charset="0"/>
              </a:rPr>
              <a:t>о том, что по результатам испытаний выборки вся партия удовлетворяет нормативным требованиям (или, проще, "вся партия надежна"). Помимо </a:t>
            </a:r>
            <a:r>
              <a:rPr lang="ru-RU" altLang="ru-RU" sz="2400" i="1" smtClean="0">
                <a:latin typeface="Times New Roman" panose="02020603050405020304" pitchFamily="18" charset="0"/>
              </a:rPr>
              <a:t>Но, </a:t>
            </a:r>
            <a:r>
              <a:rPr lang="ru-RU" altLang="ru-RU" sz="2400" smtClean="0">
                <a:latin typeface="Times New Roman" panose="02020603050405020304" pitchFamily="18" charset="0"/>
              </a:rPr>
              <a:t>существует альтернативная гипотеза </a:t>
            </a:r>
            <a:r>
              <a:rPr lang="ru-RU" altLang="ru-RU" sz="2400" i="1" smtClean="0">
                <a:latin typeface="Times New Roman" panose="02020603050405020304" pitchFamily="18" charset="0"/>
              </a:rPr>
              <a:t>Н</a:t>
            </a:r>
            <a:r>
              <a:rPr lang="ru-RU" altLang="ru-RU" sz="2400" i="1" baseline="-20000" smtClean="0">
                <a:latin typeface="Times New Roman" panose="02020603050405020304" pitchFamily="18" charset="0"/>
              </a:rPr>
              <a:t>1</a:t>
            </a:r>
            <a:r>
              <a:rPr lang="ru-RU" altLang="ru-RU" sz="2400" smtClean="0">
                <a:latin typeface="Times New Roman" panose="02020603050405020304" pitchFamily="18" charset="0"/>
              </a:rPr>
              <a:t> о том, что по результатам испытаний выборки вся партия ненадежна.</a:t>
            </a:r>
          </a:p>
          <a:p>
            <a:pPr marL="609600" indent="-609600" algn="just" eaLnBrk="1" hangingPunct="1">
              <a:buFontTx/>
              <a:buNone/>
            </a:pPr>
            <a:r>
              <a:rPr lang="ru-RU" altLang="ru-RU" smtClean="0"/>
              <a:t>	</a:t>
            </a:r>
            <a:r>
              <a:rPr lang="ru-RU" altLang="ru-RU" sz="2400" smtClean="0">
                <a:latin typeface="Times New Roman" panose="02020603050405020304" pitchFamily="18" charset="0"/>
              </a:rPr>
              <a:t>По результатам испытаний и проверки гипотез </a:t>
            </a:r>
            <a:r>
              <a:rPr lang="ru-RU" altLang="ru-RU" sz="2400" i="1" smtClean="0">
                <a:latin typeface="Times New Roman" panose="02020603050405020304" pitchFamily="18" charset="0"/>
              </a:rPr>
              <a:t>Н</a:t>
            </a:r>
            <a:r>
              <a:rPr lang="ru-RU" altLang="ru-RU" sz="2400" i="1" baseline="-20000" smtClean="0">
                <a:latin typeface="Times New Roman" panose="02020603050405020304" pitchFamily="18" charset="0"/>
              </a:rPr>
              <a:t>0</a:t>
            </a:r>
            <a:r>
              <a:rPr lang="ru-RU" altLang="ru-RU" sz="2400" i="1" smtClean="0">
                <a:latin typeface="Times New Roman" panose="02020603050405020304" pitchFamily="18" charset="0"/>
              </a:rPr>
              <a:t>, Н</a:t>
            </a:r>
            <a:r>
              <a:rPr lang="ru-RU" altLang="ru-RU" sz="2400" i="1" baseline="-20000" smtClean="0">
                <a:latin typeface="Times New Roman" panose="02020603050405020304" pitchFamily="18" charset="0"/>
              </a:rPr>
              <a:t>1</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возможна одна из следующих четырех ситуаций.</a:t>
            </a:r>
          </a:p>
          <a:p>
            <a:pPr marL="609600" indent="-609600" algn="just" eaLnBrk="1" hangingPunct="1"/>
            <a:r>
              <a:rPr lang="ru-RU" altLang="ru-RU" sz="2400" smtClean="0">
                <a:latin typeface="Times New Roman" panose="02020603050405020304" pitchFamily="18" charset="0"/>
              </a:rPr>
              <a:t>Фактически партия элементов надежна; по результа- </a:t>
            </a:r>
            <a:br>
              <a:rPr lang="ru-RU" altLang="ru-RU" sz="2400" smtClean="0">
                <a:latin typeface="Times New Roman" panose="02020603050405020304" pitchFamily="18" charset="0"/>
              </a:rPr>
            </a:br>
            <a:r>
              <a:rPr lang="ru-RU" altLang="ru-RU" sz="2400" smtClean="0">
                <a:latin typeface="Times New Roman" panose="02020603050405020304" pitchFamily="18" charset="0"/>
              </a:rPr>
              <a:t>там испытаний выборки принято считать всю партию надежной (т.е. гипотеза </a:t>
            </a:r>
            <a:r>
              <a:rPr lang="ru-RU" altLang="ru-RU" sz="2400" i="1" smtClean="0">
                <a:latin typeface="Times New Roman" panose="02020603050405020304" pitchFamily="18" charset="0"/>
              </a:rPr>
              <a:t>Но </a:t>
            </a:r>
            <a:r>
              <a:rPr lang="ru-RU" altLang="ru-RU" sz="2400" smtClean="0">
                <a:latin typeface="Times New Roman" panose="02020603050405020304" pitchFamily="18" charset="0"/>
              </a:rPr>
              <a:t>подтверждена). Данное решение - правильное.</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Контрольные испытания</a:t>
            </a:r>
          </a:p>
        </p:txBody>
      </p:sp>
      <p:sp>
        <p:nvSpPr>
          <p:cNvPr id="96259" name="Rectangle 3"/>
          <p:cNvSpPr>
            <a:spLocks noGrp="1" noChangeArrowheads="1"/>
          </p:cNvSpPr>
          <p:nvPr>
            <p:ph type="body" idx="1"/>
          </p:nvPr>
        </p:nvSpPr>
        <p:spPr>
          <a:xfrm>
            <a:off x="0" y="836613"/>
            <a:ext cx="9144000" cy="6021387"/>
          </a:xfrm>
        </p:spPr>
        <p:txBody>
          <a:bodyPr/>
          <a:lstStyle/>
          <a:p>
            <a:pPr marL="609600" indent="-609600" algn="just" eaLnBrk="1" hangingPunct="1">
              <a:lnSpc>
                <a:spcPct val="80000"/>
              </a:lnSpc>
            </a:pPr>
            <a:r>
              <a:rPr lang="ru-RU" altLang="ru-RU" sz="2400" smtClean="0">
                <a:latin typeface="Times New Roman" panose="02020603050405020304" pitchFamily="18" charset="0"/>
              </a:rPr>
              <a:t>Фактически партия элементов надежна; по результатам испытаний выборки принята гипотеза </a:t>
            </a:r>
            <a:r>
              <a:rPr lang="en-US" altLang="ru-RU" sz="2400" i="1" smtClean="0">
                <a:latin typeface="Times New Roman" panose="02020603050405020304" pitchFamily="18" charset="0"/>
              </a:rPr>
              <a:t>H</a:t>
            </a:r>
            <a:r>
              <a:rPr lang="ru-RU" altLang="ru-RU" sz="2400" i="1" baseline="-20000" smtClean="0">
                <a:latin typeface="Times New Roman" panose="02020603050405020304" pitchFamily="18" charset="0"/>
              </a:rPr>
              <a:t>1</a:t>
            </a:r>
            <a:r>
              <a:rPr lang="ru-RU" altLang="ru-RU" sz="2400" i="1" smtClean="0">
                <a:latin typeface="Times New Roman" panose="02020603050405020304" pitchFamily="18" charset="0"/>
              </a:rPr>
              <a:t> . </a:t>
            </a:r>
            <a:r>
              <a:rPr lang="ru-RU" altLang="ru-RU" sz="2400" smtClean="0">
                <a:latin typeface="Times New Roman" panose="02020603050405020304" pitchFamily="18" charset="0"/>
              </a:rPr>
              <a:t>Принятое решение:</a:t>
            </a:r>
            <a:br>
              <a:rPr lang="ru-RU" altLang="ru-RU" sz="2400" smtClean="0">
                <a:latin typeface="Times New Roman" panose="02020603050405020304" pitchFamily="18" charset="0"/>
              </a:rPr>
            </a:br>
            <a:r>
              <a:rPr lang="ru-RU" altLang="ru-RU" sz="2400" smtClean="0">
                <a:latin typeface="Times New Roman" panose="02020603050405020304" pitchFamily="18" charset="0"/>
              </a:rPr>
              <a:t>считать всю партию элементов ненадежной. Вероятность принятия ошибочного  решения (ошибки первого рода или  ошибки изготовителя элементов) равна α, 0 ≤α&lt;1. Иногда α называют риском изготовителя. Понятно,что α зависит от величины выборки, точнее, от соотношения объемов выборки и партии.</a:t>
            </a:r>
          </a:p>
          <a:p>
            <a:pPr marL="609600" indent="-609600" algn="just" eaLnBrk="1" hangingPunct="1">
              <a:lnSpc>
                <a:spcPct val="80000"/>
              </a:lnSpc>
            </a:pPr>
            <a:r>
              <a:rPr lang="ru-RU" altLang="ru-RU" sz="2400" smtClean="0">
                <a:latin typeface="Times New Roman" panose="02020603050405020304" pitchFamily="18" charset="0"/>
              </a:rPr>
              <a:t>Фактически партия ненадежна, по результатам испытания выборки гипотеза </a:t>
            </a:r>
            <a:r>
              <a:rPr lang="ru-RU" altLang="ru-RU" sz="2400" i="1" smtClean="0">
                <a:latin typeface="Times New Roman" panose="02020603050405020304" pitchFamily="18" charset="0"/>
              </a:rPr>
              <a:t>Но </a:t>
            </a:r>
            <a:r>
              <a:rPr lang="ru-RU" altLang="ru-RU" sz="2400" smtClean="0">
                <a:latin typeface="Times New Roman" panose="02020603050405020304" pitchFamily="18" charset="0"/>
              </a:rPr>
              <a:t>не получила подтверждения, поэтому принята гипотеза </a:t>
            </a:r>
            <a:r>
              <a:rPr lang="en-US" altLang="ru-RU" sz="2400" i="1" smtClean="0">
                <a:latin typeface="Times New Roman" panose="02020603050405020304" pitchFamily="18" charset="0"/>
              </a:rPr>
              <a:t>H</a:t>
            </a:r>
            <a:r>
              <a:rPr lang="ru-RU" altLang="ru-RU" sz="2400" i="1" baseline="-20000" smtClean="0">
                <a:latin typeface="Times New Roman" panose="02020603050405020304" pitchFamily="18" charset="0"/>
              </a:rPr>
              <a:t>1 </a:t>
            </a:r>
            <a:r>
              <a:rPr lang="ru-RU" altLang="ru-RU" sz="2400" smtClean="0">
                <a:latin typeface="Times New Roman" panose="02020603050405020304" pitchFamily="18" charset="0"/>
              </a:rPr>
              <a:t>и</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 решение о ненадежности всей партии. Это решение - правильное.</a:t>
            </a:r>
          </a:p>
          <a:p>
            <a:pPr marL="609600" indent="-609600" algn="just" eaLnBrk="1" hangingPunct="1">
              <a:lnSpc>
                <a:spcPct val="80000"/>
              </a:lnSpc>
            </a:pPr>
            <a:r>
              <a:rPr lang="ru-RU" altLang="ru-RU" sz="2400" smtClean="0">
                <a:latin typeface="Times New Roman" panose="02020603050405020304" pitchFamily="18" charset="0"/>
              </a:rPr>
              <a:t>Фактически партия ненадежна, по результатам испытаний гипотеза</a:t>
            </a:r>
            <a:r>
              <a:rPr lang="en-US" altLang="ru-RU" sz="2400" i="1" smtClean="0">
                <a:latin typeface="Times New Roman" panose="02020603050405020304" pitchFamily="18" charset="0"/>
              </a:rPr>
              <a:t>H</a:t>
            </a:r>
            <a:r>
              <a:rPr lang="ru-RU" altLang="ru-RU" sz="2400" i="1" baseline="-20000" smtClean="0">
                <a:latin typeface="Times New Roman" panose="02020603050405020304" pitchFamily="18" charset="0"/>
              </a:rPr>
              <a:t>0 </a:t>
            </a:r>
            <a:r>
              <a:rPr lang="ru-RU" altLang="ru-RU" sz="2400" smtClean="0">
                <a:latin typeface="Times New Roman" panose="02020603050405020304" pitchFamily="18" charset="0"/>
              </a:rPr>
              <a:t>"случайно" подтверждена, поэтому принято решение считать всю партию надежной. Это решение ошибочно, здесь допущена ошибка второго рода,</a:t>
            </a:r>
            <a:br>
              <a:rPr lang="ru-RU" altLang="ru-RU" sz="2400" smtClean="0">
                <a:latin typeface="Times New Roman" panose="02020603050405020304" pitchFamily="18" charset="0"/>
              </a:rPr>
            </a:br>
            <a:r>
              <a:rPr lang="ru-RU" altLang="ru-RU" sz="2400" smtClean="0">
                <a:latin typeface="Times New Roman" panose="02020603050405020304" pitchFamily="18" charset="0"/>
              </a:rPr>
              <a:t>невыгодная пользователю элементов. Вероятность этой ошибки (или риска) пользователя обозначают β. Величина β   также зависит от объемов выборки и партии.</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Контрольные испытания</a:t>
            </a:r>
          </a:p>
        </p:txBody>
      </p:sp>
      <p:sp>
        <p:nvSpPr>
          <p:cNvPr id="97283" name="Rectangle 3"/>
          <p:cNvSpPr>
            <a:spLocks noGrp="1" noChangeArrowheads="1"/>
          </p:cNvSpPr>
          <p:nvPr>
            <p:ph type="body" idx="1"/>
          </p:nvPr>
        </p:nvSpPr>
        <p:spPr>
          <a:xfrm>
            <a:off x="0" y="620713"/>
            <a:ext cx="9144000" cy="6237287"/>
          </a:xfrm>
        </p:spPr>
        <p:txBody>
          <a:bodyPr/>
          <a:lstStyle/>
          <a:p>
            <a:pPr algn="just" eaLnBrk="1" hangingPunct="1">
              <a:lnSpc>
                <a:spcPct val="110000"/>
              </a:lnSpc>
              <a:buFontTx/>
              <a:buNone/>
            </a:pPr>
            <a:r>
              <a:rPr lang="ru-RU" altLang="ru-RU" sz="2400" smtClean="0">
                <a:latin typeface="Times New Roman" panose="02020603050405020304" pitchFamily="18" charset="0"/>
              </a:rPr>
              <a:t>Контрольные испытания предназначены   для   установления   соответствия фактических   показателей   надежности элементов некоторым нормативным требованиям.</a:t>
            </a:r>
          </a:p>
          <a:p>
            <a:pPr algn="just" eaLnBrk="1" hangingPunct="1">
              <a:lnSpc>
                <a:spcPct val="110000"/>
              </a:lnSpc>
              <a:buFontTx/>
              <a:buNone/>
            </a:pPr>
            <a:endParaRPr lang="ru-RU" altLang="ru-RU" sz="2400" smtClean="0">
              <a:latin typeface="Times New Roman" panose="02020603050405020304" pitchFamily="18" charset="0"/>
            </a:endParaRPr>
          </a:p>
          <a:p>
            <a:pPr algn="just" eaLnBrk="1" hangingPunct="1">
              <a:lnSpc>
                <a:spcPct val="110000"/>
              </a:lnSpc>
              <a:buFontTx/>
              <a:buNone/>
            </a:pPr>
            <a:r>
              <a:rPr lang="ru-RU" altLang="ru-RU" sz="2400" smtClean="0">
                <a:latin typeface="Times New Roman" panose="02020603050405020304" pitchFamily="18" charset="0"/>
              </a:rPr>
              <a:t>Контрольные испытания проводят на  части элементов из большой партии однородных элементов; </a:t>
            </a:r>
          </a:p>
          <a:p>
            <a:pPr algn="just" eaLnBrk="1" hangingPunct="1">
              <a:lnSpc>
                <a:spcPct val="110000"/>
              </a:lnSpc>
              <a:buFontTx/>
              <a:buNone/>
            </a:pPr>
            <a:r>
              <a:rPr lang="ru-RU" altLang="ru-RU" sz="2400" smtClean="0">
                <a:latin typeface="Times New Roman" panose="02020603050405020304" pitchFamily="18" charset="0"/>
              </a:rPr>
              <a:t>	-контрольные опыты прекращаются как только принимается решение о соответствии или несоответствии показателей надежности элементов нормативным требованиям.</a:t>
            </a:r>
          </a:p>
          <a:p>
            <a:pPr algn="just" eaLnBrk="1" hangingPunct="1">
              <a:lnSpc>
                <a:spcPct val="110000"/>
              </a:lnSpc>
              <a:buFontTx/>
              <a:buNone/>
            </a:pPr>
            <a:endParaRPr lang="ru-RU" altLang="ru-RU" sz="2400" smtClean="0">
              <a:latin typeface="Times New Roman" panose="02020603050405020304" pitchFamily="18" charset="0"/>
            </a:endParaRPr>
          </a:p>
          <a:p>
            <a:pPr algn="just" eaLnBrk="1" hangingPunct="1">
              <a:lnSpc>
                <a:spcPct val="90000"/>
              </a:lnSpc>
              <a:buFontTx/>
              <a:buNone/>
            </a:pPr>
            <a:r>
              <a:rPr lang="ru-RU" altLang="ru-RU" sz="2400" smtClean="0">
                <a:latin typeface="Times New Roman" panose="02020603050405020304" pitchFamily="18" charset="0"/>
              </a:rPr>
              <a:t>Для принятия решения вводится так называемая нулевая гипотеза </a:t>
            </a:r>
            <a:r>
              <a:rPr lang="ru-RU" altLang="ru-RU" sz="2400" i="1" smtClean="0">
                <a:latin typeface="Times New Roman" panose="02020603050405020304" pitchFamily="18" charset="0"/>
              </a:rPr>
              <a:t>Но </a:t>
            </a:r>
            <a:r>
              <a:rPr lang="ru-RU" altLang="ru-RU" sz="2400" smtClean="0">
                <a:latin typeface="Times New Roman" panose="02020603050405020304" pitchFamily="18" charset="0"/>
              </a:rPr>
              <a:t>о том, что по результатам испытаний выборки вся партия удовлетворяет нормативным требованиям.</a:t>
            </a:r>
          </a:p>
          <a:p>
            <a:pPr algn="just" eaLnBrk="1" hangingPunct="1">
              <a:lnSpc>
                <a:spcPct val="90000"/>
              </a:lnSpc>
              <a:buFontTx/>
              <a:buNone/>
            </a:pPr>
            <a:r>
              <a:rPr lang="ru-RU" altLang="ru-RU" sz="2400" smtClean="0">
                <a:latin typeface="Times New Roman" panose="02020603050405020304" pitchFamily="18" charset="0"/>
              </a:rPr>
              <a:t> </a:t>
            </a:r>
          </a:p>
          <a:p>
            <a:pPr algn="just" eaLnBrk="1" hangingPunct="1">
              <a:lnSpc>
                <a:spcPct val="90000"/>
              </a:lnSpc>
              <a:buFontTx/>
              <a:buNone/>
            </a:pPr>
            <a:endParaRPr lang="ru-RU" altLang="ru-RU" sz="2400" smtClean="0">
              <a:latin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Контрольные испытания</a:t>
            </a:r>
          </a:p>
        </p:txBody>
      </p:sp>
      <p:sp>
        <p:nvSpPr>
          <p:cNvPr id="98307" name="Rectangle 3"/>
          <p:cNvSpPr>
            <a:spLocks noGrp="1" noChangeArrowheads="1"/>
          </p:cNvSpPr>
          <p:nvPr>
            <p:ph type="body" idx="1"/>
          </p:nvPr>
        </p:nvSpPr>
        <p:spPr>
          <a:xfrm>
            <a:off x="0" y="692150"/>
            <a:ext cx="9144000" cy="6165850"/>
          </a:xfrm>
        </p:spPr>
        <p:txBody>
          <a:bodyPr/>
          <a:lstStyle/>
          <a:p>
            <a:pPr algn="just" eaLnBrk="1" hangingPunct="1">
              <a:buFontTx/>
              <a:buNone/>
            </a:pPr>
            <a:r>
              <a:rPr lang="ru-RU" altLang="ru-RU" sz="2400" smtClean="0">
                <a:latin typeface="Times New Roman" panose="02020603050405020304" pitchFamily="18" charset="0"/>
              </a:rPr>
              <a:t>Кроме </a:t>
            </a:r>
            <a:r>
              <a:rPr lang="ru-RU" altLang="ru-RU" sz="2400" i="1" smtClean="0">
                <a:latin typeface="Times New Roman" panose="02020603050405020304" pitchFamily="18" charset="0"/>
              </a:rPr>
              <a:t>Но, </a:t>
            </a:r>
            <a:r>
              <a:rPr lang="ru-RU" altLang="ru-RU" sz="2400" smtClean="0">
                <a:latin typeface="Times New Roman" panose="02020603050405020304" pitchFamily="18" charset="0"/>
              </a:rPr>
              <a:t>существует альтернативная гипотеза </a:t>
            </a:r>
            <a:r>
              <a:rPr lang="ru-RU" altLang="ru-RU" sz="2400" i="1" smtClean="0">
                <a:latin typeface="Times New Roman" panose="02020603050405020304" pitchFamily="18" charset="0"/>
              </a:rPr>
              <a:t>Н</a:t>
            </a:r>
            <a:r>
              <a:rPr lang="ru-RU" altLang="ru-RU" sz="2400" i="1" baseline="-20000" smtClean="0">
                <a:latin typeface="Times New Roman" panose="02020603050405020304" pitchFamily="18" charset="0"/>
              </a:rPr>
              <a:t>1</a:t>
            </a:r>
            <a:r>
              <a:rPr lang="ru-RU" altLang="ru-RU" sz="2400" smtClean="0">
                <a:latin typeface="Times New Roman" panose="02020603050405020304" pitchFamily="18" charset="0"/>
              </a:rPr>
              <a:t> о том, что по результатам испытаний выборки вся партия не удовлетворяет нормативным требованиям.</a:t>
            </a:r>
          </a:p>
          <a:p>
            <a:pPr algn="just" eaLnBrk="1" hangingPunct="1">
              <a:buFontTx/>
              <a:buNone/>
            </a:pPr>
            <a:r>
              <a:rPr lang="ru-RU" altLang="ru-RU" sz="2400" smtClean="0">
                <a:latin typeface="Times New Roman" panose="02020603050405020304" pitchFamily="18" charset="0"/>
              </a:rPr>
              <a:t>По результатам испытаний и проверки гипотез </a:t>
            </a:r>
            <a:r>
              <a:rPr lang="ru-RU" altLang="ru-RU" sz="2400" i="1" smtClean="0">
                <a:latin typeface="Times New Roman" panose="02020603050405020304" pitchFamily="18" charset="0"/>
              </a:rPr>
              <a:t>Н</a:t>
            </a:r>
            <a:r>
              <a:rPr lang="ru-RU" altLang="ru-RU" sz="2400" i="1" baseline="-20000" smtClean="0">
                <a:latin typeface="Times New Roman" panose="02020603050405020304" pitchFamily="18" charset="0"/>
              </a:rPr>
              <a:t>0</a:t>
            </a:r>
            <a:r>
              <a:rPr lang="ru-RU" altLang="ru-RU" sz="2400" i="1" smtClean="0">
                <a:latin typeface="Times New Roman" panose="02020603050405020304" pitchFamily="18" charset="0"/>
              </a:rPr>
              <a:t>, Н</a:t>
            </a:r>
            <a:r>
              <a:rPr lang="ru-RU" altLang="ru-RU" sz="2400" i="1" baseline="-20000" smtClean="0">
                <a:latin typeface="Times New Roman" panose="02020603050405020304" pitchFamily="18" charset="0"/>
              </a:rPr>
              <a:t>1</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возможна одна из следующих четырех ситуаций.</a:t>
            </a:r>
          </a:p>
          <a:p>
            <a:pPr algn="just" eaLnBrk="1" hangingPunct="1"/>
            <a:r>
              <a:rPr lang="ru-RU" altLang="ru-RU" sz="2400" i="1" smtClean="0">
                <a:latin typeface="Times New Roman" panose="02020603050405020304" pitchFamily="18" charset="0"/>
              </a:rPr>
              <a:t>Фактически партия элементов надежна; по результатам </a:t>
            </a:r>
            <a:br>
              <a:rPr lang="ru-RU" altLang="ru-RU" sz="2400" i="1" smtClean="0">
                <a:latin typeface="Times New Roman" panose="02020603050405020304" pitchFamily="18" charset="0"/>
              </a:rPr>
            </a:br>
            <a:r>
              <a:rPr lang="ru-RU" altLang="ru-RU" sz="2400" i="1" smtClean="0">
                <a:latin typeface="Times New Roman" panose="02020603050405020304" pitchFamily="18" charset="0"/>
              </a:rPr>
              <a:t>испытаний выборки принято считать всю партию надежной (т.е. гипотеза Но подтверждена). Данное решение - правильное</a:t>
            </a:r>
            <a:r>
              <a:rPr lang="ru-RU" altLang="ru-RU" sz="2400" i="1" smtClean="0">
                <a:solidFill>
                  <a:schemeClr val="accent2"/>
                </a:solidFill>
                <a:latin typeface="Times New Roman" panose="02020603050405020304" pitchFamily="18" charset="0"/>
              </a:rPr>
              <a:t>.</a:t>
            </a:r>
          </a:p>
          <a:p>
            <a:pPr algn="just" eaLnBrk="1" hangingPunct="1"/>
            <a:endParaRPr lang="ru-RU" altLang="ru-RU" sz="2400" smtClean="0">
              <a:latin typeface="Times New Roman" panose="02020603050405020304" pitchFamily="18" charset="0"/>
            </a:endParaRPr>
          </a:p>
          <a:p>
            <a:pPr algn="just" eaLnBrk="1" hangingPunct="1"/>
            <a:r>
              <a:rPr lang="ru-RU" altLang="ru-RU" sz="2400" smtClean="0">
                <a:latin typeface="Times New Roman" panose="02020603050405020304" pitchFamily="18" charset="0"/>
              </a:rPr>
              <a:t>Фактически партия элементов надежна; по результатам испытаний выборки принята гипотеза </a:t>
            </a:r>
            <a:r>
              <a:rPr lang="en-US" altLang="ru-RU" sz="2400" i="1" smtClean="0">
                <a:latin typeface="Times New Roman" panose="02020603050405020304" pitchFamily="18" charset="0"/>
              </a:rPr>
              <a:t>H</a:t>
            </a:r>
            <a:r>
              <a:rPr lang="ru-RU" altLang="ru-RU" sz="2400" i="1" baseline="-20000" smtClean="0">
                <a:latin typeface="Times New Roman" panose="02020603050405020304" pitchFamily="18" charset="0"/>
              </a:rPr>
              <a:t>1</a:t>
            </a:r>
            <a:r>
              <a:rPr lang="ru-RU" altLang="ru-RU" sz="2400" i="1" smtClean="0">
                <a:latin typeface="Times New Roman" panose="02020603050405020304" pitchFamily="18" charset="0"/>
              </a:rPr>
              <a:t> . </a:t>
            </a:r>
            <a:r>
              <a:rPr lang="ru-RU" altLang="ru-RU" sz="2400" smtClean="0">
                <a:latin typeface="Times New Roman" panose="02020603050405020304" pitchFamily="18" charset="0"/>
              </a:rPr>
              <a:t>Принятое решение:</a:t>
            </a:r>
            <a:br>
              <a:rPr lang="ru-RU" altLang="ru-RU" sz="2400" smtClean="0">
                <a:latin typeface="Times New Roman" panose="02020603050405020304" pitchFamily="18" charset="0"/>
              </a:rPr>
            </a:br>
            <a:r>
              <a:rPr lang="ru-RU" altLang="ru-RU" sz="2400" smtClean="0">
                <a:latin typeface="Times New Roman" panose="02020603050405020304" pitchFamily="18" charset="0"/>
              </a:rPr>
              <a:t>считать всю партию элементов ненадежной. Вероятность принятия ошибочного  решения (ошибки первого рода или  ошибки изготовителя элементов) равна α, 0 ≤α&lt;1. Иногда α называют риском изготовителя. </a:t>
            </a:r>
            <a:endParaRPr lang="ru-RU" altLang="ru-RU" sz="240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260350"/>
          </a:xfrm>
        </p:spPr>
        <p:txBody>
          <a:bodyPr/>
          <a:lstStyle/>
          <a:p>
            <a:pPr eaLnBrk="1" hangingPunct="1"/>
            <a:r>
              <a:rPr lang="ru-RU" altLang="ru-RU" sz="1800" smtClean="0">
                <a:latin typeface="Times New Roman" panose="02020603050405020304" pitchFamily="18" charset="0"/>
              </a:rPr>
              <a:t>Контрольные испытания</a:t>
            </a:r>
          </a:p>
        </p:txBody>
      </p:sp>
      <p:sp>
        <p:nvSpPr>
          <p:cNvPr id="99331" name="Rectangle 3"/>
          <p:cNvSpPr>
            <a:spLocks noGrp="1" noChangeArrowheads="1"/>
          </p:cNvSpPr>
          <p:nvPr>
            <p:ph type="body" idx="1"/>
          </p:nvPr>
        </p:nvSpPr>
        <p:spPr>
          <a:xfrm>
            <a:off x="0" y="404813"/>
            <a:ext cx="9144000" cy="6453187"/>
          </a:xfrm>
        </p:spPr>
        <p:txBody>
          <a:bodyPr/>
          <a:lstStyle/>
          <a:p>
            <a:pPr algn="just" eaLnBrk="1" hangingPunct="1"/>
            <a:r>
              <a:rPr lang="ru-RU" altLang="ru-RU" sz="2800" i="1" smtClean="0">
                <a:latin typeface="Times New Roman" panose="02020603050405020304" pitchFamily="18" charset="0"/>
              </a:rPr>
              <a:t>Фактически партия ненадежна, принята гипотеза </a:t>
            </a:r>
            <a:r>
              <a:rPr lang="en-US" altLang="ru-RU" sz="2800" i="1" smtClean="0">
                <a:latin typeface="Times New Roman" panose="02020603050405020304" pitchFamily="18" charset="0"/>
              </a:rPr>
              <a:t>H</a:t>
            </a:r>
            <a:r>
              <a:rPr lang="ru-RU" altLang="ru-RU" sz="2800" i="1" baseline="-20000" smtClean="0">
                <a:latin typeface="Times New Roman" panose="02020603050405020304" pitchFamily="18" charset="0"/>
              </a:rPr>
              <a:t>1 </a:t>
            </a:r>
            <a:r>
              <a:rPr lang="ru-RU" altLang="ru-RU" sz="2800" i="1" smtClean="0">
                <a:latin typeface="Times New Roman" panose="02020603050405020304" pitchFamily="18" charset="0"/>
              </a:rPr>
              <a:t>и  решение о ненадежности всей партии. Это решение - правильное.</a:t>
            </a:r>
          </a:p>
          <a:p>
            <a:pPr algn="just" eaLnBrk="1" hangingPunct="1"/>
            <a:endParaRPr lang="ru-RU" altLang="ru-RU" sz="2800" i="1" smtClean="0">
              <a:latin typeface="Times New Roman" panose="02020603050405020304" pitchFamily="18" charset="0"/>
            </a:endParaRPr>
          </a:p>
          <a:p>
            <a:pPr algn="just" eaLnBrk="1" hangingPunct="1"/>
            <a:r>
              <a:rPr lang="ru-RU" altLang="ru-RU" sz="2800" smtClean="0">
                <a:latin typeface="Times New Roman" panose="02020603050405020304" pitchFamily="18" charset="0"/>
              </a:rPr>
              <a:t>Фактически партия ненадежна, принята гипотеза </a:t>
            </a:r>
            <a:r>
              <a:rPr lang="en-US" altLang="ru-RU" sz="2800" i="1" smtClean="0">
                <a:latin typeface="Times New Roman" panose="02020603050405020304" pitchFamily="18" charset="0"/>
              </a:rPr>
              <a:t>H</a:t>
            </a:r>
            <a:r>
              <a:rPr lang="ru-RU" altLang="ru-RU" sz="2800" i="1" baseline="-20000" smtClean="0">
                <a:latin typeface="Times New Roman" panose="02020603050405020304" pitchFamily="18" charset="0"/>
              </a:rPr>
              <a:t>0 </a:t>
            </a:r>
            <a:r>
              <a:rPr lang="ru-RU" altLang="ru-RU" sz="2800" smtClean="0">
                <a:latin typeface="Times New Roman" panose="02020603050405020304" pitchFamily="18" charset="0"/>
              </a:rPr>
              <a:t>и</a:t>
            </a:r>
            <a:r>
              <a:rPr lang="ru-RU" altLang="ru-RU" sz="2800" i="1" smtClean="0">
                <a:latin typeface="Times New Roman" panose="02020603050405020304" pitchFamily="18" charset="0"/>
              </a:rPr>
              <a:t> </a:t>
            </a:r>
            <a:r>
              <a:rPr lang="ru-RU" altLang="ru-RU" sz="2800" smtClean="0">
                <a:latin typeface="Times New Roman" panose="02020603050405020304" pitchFamily="18" charset="0"/>
              </a:rPr>
              <a:t> решение о надежности всей партии. Это решение ошибочно, здесь допущена ошибка второго рода, невыгодная пользователю элементов. Вероятность этой ошибки (или риска) пользователя обозначают β. </a:t>
            </a:r>
          </a:p>
          <a:p>
            <a:pPr algn="just" eaLnBrk="1" hangingPunct="1"/>
            <a:endParaRPr lang="ru-RU" altLang="ru-RU" sz="2800" smtClean="0">
              <a:latin typeface="Times New Roman" panose="02020603050405020304" pitchFamily="18" charset="0"/>
            </a:endParaRPr>
          </a:p>
          <a:p>
            <a:pPr algn="just" eaLnBrk="1" hangingPunct="1">
              <a:buFontTx/>
              <a:buNone/>
            </a:pPr>
            <a:r>
              <a:rPr lang="ru-RU" altLang="ru-RU" sz="3600" smtClean="0"/>
              <a:t>	</a:t>
            </a:r>
            <a:r>
              <a:rPr lang="ru-RU" altLang="ru-RU" sz="2800" smtClean="0">
                <a:latin typeface="Times New Roman" panose="02020603050405020304" pitchFamily="18" charset="0"/>
              </a:rPr>
              <a:t>При контрольных испытаниях стремятся снизить риски производителя и пользователя </a:t>
            </a:r>
            <a:r>
              <a:rPr lang="el-GR" altLang="ru-RU" sz="2800" smtClean="0">
                <a:latin typeface="Times New Roman" panose="02020603050405020304" pitchFamily="18" charset="0"/>
                <a:cs typeface="Times New Roman" panose="02020603050405020304" pitchFamily="18" charset="0"/>
              </a:rPr>
              <a:t>α</a:t>
            </a:r>
            <a:r>
              <a:rPr lang="ru-RU" altLang="ru-RU" sz="2800" smtClean="0">
                <a:latin typeface="Times New Roman" panose="02020603050405020304" pitchFamily="18" charset="0"/>
                <a:cs typeface="Times New Roman" panose="02020603050405020304" pitchFamily="18" charset="0"/>
              </a:rPr>
              <a:t> </a:t>
            </a:r>
            <a:r>
              <a:rPr lang="ru-RU" altLang="ru-RU" sz="2800" smtClean="0">
                <a:latin typeface="Times New Roman" panose="02020603050405020304" pitchFamily="18" charset="0"/>
              </a:rPr>
              <a:t>и </a:t>
            </a:r>
            <a:r>
              <a:rPr lang="el-GR" altLang="ru-RU" sz="2800" smtClean="0">
                <a:latin typeface="Times New Roman" panose="02020603050405020304" pitchFamily="18" charset="0"/>
                <a:cs typeface="Times New Roman" panose="02020603050405020304" pitchFamily="18" charset="0"/>
              </a:rPr>
              <a:t>β</a:t>
            </a:r>
            <a:r>
              <a:rPr lang="ru-RU" altLang="ru-RU" sz="2800" smtClean="0">
                <a:latin typeface="Times New Roman" panose="02020603050405020304" pitchFamily="18" charset="0"/>
                <a:cs typeface="Times New Roman" panose="02020603050405020304" pitchFamily="18" charset="0"/>
              </a:rPr>
              <a:t>. </a:t>
            </a:r>
            <a:r>
              <a:rPr lang="ru-RU" altLang="ru-RU" sz="2800" smtClean="0">
                <a:latin typeface="Times New Roman" panose="02020603050405020304" pitchFamily="18" charset="0"/>
              </a:rPr>
              <a:t>В идеальном случае можно потребовать, чтобы </a:t>
            </a:r>
            <a:r>
              <a:rPr lang="el-GR" altLang="ru-RU" sz="2800" smtClean="0">
                <a:latin typeface="Times New Roman" panose="02020603050405020304" pitchFamily="18" charset="0"/>
                <a:cs typeface="Times New Roman" panose="02020603050405020304" pitchFamily="18" charset="0"/>
              </a:rPr>
              <a:t>α</a:t>
            </a:r>
            <a:r>
              <a:rPr lang="ru-RU" altLang="ru-RU" sz="2800" smtClean="0">
                <a:latin typeface="Times New Roman" panose="02020603050405020304" pitchFamily="18" charset="0"/>
                <a:cs typeface="Times New Roman" panose="02020603050405020304" pitchFamily="18" charset="0"/>
              </a:rPr>
              <a:t>=0 </a:t>
            </a:r>
            <a:r>
              <a:rPr lang="ru-RU" altLang="ru-RU" sz="2800" smtClean="0">
                <a:latin typeface="Times New Roman" panose="02020603050405020304" pitchFamily="18" charset="0"/>
              </a:rPr>
              <a:t>и </a:t>
            </a:r>
            <a:r>
              <a:rPr lang="el-GR" altLang="ru-RU" sz="2800" smtClean="0">
                <a:latin typeface="Times New Roman" panose="02020603050405020304" pitchFamily="18" charset="0"/>
                <a:cs typeface="Times New Roman" panose="02020603050405020304" pitchFamily="18" charset="0"/>
              </a:rPr>
              <a:t>β</a:t>
            </a:r>
            <a:r>
              <a:rPr lang="ru-RU" altLang="ru-RU" sz="2800" smtClean="0">
                <a:latin typeface="Times New Roman" panose="02020603050405020304" pitchFamily="18" charset="0"/>
                <a:cs typeface="Times New Roman" panose="02020603050405020304" pitchFamily="18" charset="0"/>
              </a:rPr>
              <a:t>=0</a:t>
            </a:r>
            <a:r>
              <a:rPr lang="ru-RU" altLang="ru-RU" sz="2800" smtClean="0">
                <a:latin typeface="Times New Roman" panose="02020603050405020304" pitchFamily="18" charset="0"/>
              </a:rPr>
              <a:t> .</a:t>
            </a:r>
          </a:p>
          <a:p>
            <a:pPr algn="just" eaLnBrk="1" hangingPunct="1">
              <a:buFontTx/>
              <a:buNone/>
            </a:pPr>
            <a:endParaRPr lang="ru-RU" altLang="ru-RU" sz="280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Контрольные испытания</a:t>
            </a:r>
          </a:p>
        </p:txBody>
      </p:sp>
      <p:sp>
        <p:nvSpPr>
          <p:cNvPr id="100355" name="Rectangle 3"/>
          <p:cNvSpPr>
            <a:spLocks noGrp="1" noChangeArrowheads="1"/>
          </p:cNvSpPr>
          <p:nvPr>
            <p:ph type="body" idx="1"/>
          </p:nvPr>
        </p:nvSpPr>
        <p:spPr>
          <a:xfrm>
            <a:off x="0" y="692150"/>
            <a:ext cx="9144000" cy="6165850"/>
          </a:xfrm>
        </p:spPr>
        <p:txBody>
          <a:bodyPr/>
          <a:lstStyle/>
          <a:p>
            <a:pPr algn="just" eaLnBrk="1" hangingPunct="1">
              <a:buFontTx/>
              <a:buNone/>
            </a:pPr>
            <a:r>
              <a:rPr lang="ru-RU" altLang="ru-RU" sz="2400" smtClean="0">
                <a:latin typeface="Times New Roman" panose="02020603050405020304" pitchFamily="18" charset="0"/>
              </a:rPr>
              <a:t>	Примем за основной контролируемый показатель надежности элемента  среднюю  наработку </a:t>
            </a:r>
            <a:r>
              <a:rPr lang="en-US" altLang="ru-RU" sz="2400" smtClean="0">
                <a:latin typeface="Times New Roman" panose="02020603050405020304" pitchFamily="18" charset="0"/>
              </a:rPr>
              <a:t>t</a:t>
            </a:r>
            <a:r>
              <a:rPr lang="ru-RU" altLang="ru-RU" sz="2400" baseline="-16000" smtClean="0">
                <a:latin typeface="Times New Roman" panose="02020603050405020304" pitchFamily="18" charset="0"/>
              </a:rPr>
              <a:t>н</a:t>
            </a:r>
            <a:r>
              <a:rPr lang="ru-RU" altLang="ru-RU" sz="2400" smtClean="0">
                <a:latin typeface="Times New Roman" panose="02020603050405020304" pitchFamily="18" charset="0"/>
              </a:rPr>
              <a:t>  и   обозначим вероятность приемки партии через </a:t>
            </a:r>
            <a:r>
              <a:rPr lang="en-US" altLang="ru-RU" sz="2400" i="1" smtClean="0">
                <a:latin typeface="Times New Roman" panose="02020603050405020304" pitchFamily="18" charset="0"/>
              </a:rPr>
              <a:t>F</a:t>
            </a:r>
            <a:r>
              <a:rPr lang="ru-RU" altLang="ru-RU" sz="2400" i="1" smtClean="0">
                <a:latin typeface="Times New Roman" panose="02020603050405020304" pitchFamily="18" charset="0"/>
              </a:rPr>
              <a:t>, </a:t>
            </a:r>
            <a:r>
              <a:rPr lang="ru-RU" altLang="ru-RU" sz="2400" smtClean="0">
                <a:latin typeface="Times New Roman" panose="02020603050405020304" pitchFamily="18" charset="0"/>
              </a:rPr>
              <a:t>а нормативный показатель через </a:t>
            </a:r>
            <a:r>
              <a:rPr lang="en-US" altLang="ru-RU" sz="2400" smtClean="0">
                <a:latin typeface="Times New Roman" panose="02020603050405020304" pitchFamily="18" charset="0"/>
              </a:rPr>
              <a:t>t</a:t>
            </a:r>
            <a:r>
              <a:rPr lang="ru-RU" altLang="ru-RU" sz="2400" baseline="-16000" smtClean="0">
                <a:latin typeface="Times New Roman" panose="02020603050405020304" pitchFamily="18" charset="0"/>
              </a:rPr>
              <a:t>н</a:t>
            </a:r>
            <a:r>
              <a:rPr lang="ru-RU" altLang="ru-RU" sz="2400" baseline="22000" smtClean="0">
                <a:latin typeface="Times New Roman" panose="02020603050405020304" pitchFamily="18" charset="0"/>
              </a:rPr>
              <a:t>норм</a:t>
            </a:r>
            <a:r>
              <a:rPr lang="ru-RU" altLang="ru-RU" sz="2400" smtClean="0">
                <a:latin typeface="Times New Roman" panose="02020603050405020304" pitchFamily="18" charset="0"/>
              </a:rPr>
              <a:t>. Зависимость</a:t>
            </a:r>
            <a:r>
              <a:rPr lang="ru-RU" altLang="ru-RU" sz="2400" b="1" smtClean="0">
                <a:latin typeface="Times New Roman" panose="02020603050405020304" pitchFamily="18" charset="0"/>
              </a:rPr>
              <a:t> </a:t>
            </a:r>
            <a:r>
              <a:rPr lang="en-US" altLang="ru-RU" sz="2400" i="1" smtClean="0">
                <a:latin typeface="Times New Roman" panose="02020603050405020304" pitchFamily="18" charset="0"/>
              </a:rPr>
              <a:t>F </a:t>
            </a:r>
            <a:r>
              <a:rPr lang="ru-RU" altLang="ru-RU" sz="2400" smtClean="0">
                <a:latin typeface="Times New Roman" panose="02020603050405020304" pitchFamily="18" charset="0"/>
              </a:rPr>
              <a:t>от </a:t>
            </a:r>
            <a:r>
              <a:rPr lang="en-US" altLang="ru-RU" sz="2400" smtClean="0">
                <a:latin typeface="Times New Roman" panose="02020603050405020304" pitchFamily="18" charset="0"/>
              </a:rPr>
              <a:t>t</a:t>
            </a:r>
            <a:r>
              <a:rPr lang="ru-RU" altLang="ru-RU" sz="2400" baseline="-16000" smtClean="0">
                <a:latin typeface="Times New Roman" panose="02020603050405020304" pitchFamily="18" charset="0"/>
              </a:rPr>
              <a:t>н</a:t>
            </a:r>
            <a:r>
              <a:rPr lang="ru-RU" altLang="ru-RU" sz="2400" smtClean="0">
                <a:latin typeface="Times New Roman" panose="02020603050405020304" pitchFamily="18" charset="0"/>
              </a:rPr>
              <a:t> получила название оперативная характеристика плана контроля.</a:t>
            </a:r>
            <a:r>
              <a:rPr lang="ru-RU" altLang="ru-RU" sz="2400" b="1" smtClean="0">
                <a:latin typeface="Times New Roman" panose="02020603050405020304" pitchFamily="18" charset="0"/>
              </a:rPr>
              <a:t>   </a:t>
            </a:r>
            <a:r>
              <a:rPr lang="ru-RU" altLang="ru-RU" sz="2400" smtClean="0">
                <a:latin typeface="Times New Roman" panose="02020603050405020304" pitchFamily="18" charset="0"/>
              </a:rPr>
              <a:t>На   рис.</a:t>
            </a:r>
            <a:r>
              <a:rPr lang="ru-RU" altLang="ru-RU" sz="2400" b="1" smtClean="0">
                <a:latin typeface="Times New Roman" panose="02020603050405020304" pitchFamily="18" charset="0"/>
              </a:rPr>
              <a:t> </a:t>
            </a:r>
            <a:r>
              <a:rPr lang="ru-RU" altLang="ru-RU" sz="2400" smtClean="0">
                <a:latin typeface="Times New Roman" panose="02020603050405020304" pitchFamily="18" charset="0"/>
              </a:rPr>
              <a:t>  показана   эта   характеристика   для   идеального приемочного контроля</a:t>
            </a:r>
            <a:r>
              <a:rPr lang="ru-RU" altLang="ru-RU" sz="2400" b="1" smtClean="0">
                <a:latin typeface="Times New Roman" panose="02020603050405020304" pitchFamily="18" charset="0"/>
              </a:rPr>
              <a:t> </a:t>
            </a:r>
            <a:r>
              <a:rPr lang="en-US" altLang="ru-RU" sz="2400" smtClean="0">
                <a:latin typeface="Times New Roman" panose="02020603050405020304" pitchFamily="18" charset="0"/>
              </a:rPr>
              <a:t>F</a:t>
            </a:r>
            <a:r>
              <a:rPr lang="ru-RU" altLang="ru-RU" sz="2400" smtClean="0">
                <a:latin typeface="Times New Roman" panose="02020603050405020304" pitchFamily="18" charset="0"/>
              </a:rPr>
              <a:t>=1.</a:t>
            </a:r>
          </a:p>
        </p:txBody>
      </p:sp>
      <p:pic>
        <p:nvPicPr>
          <p:cNvPr id="1003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141663"/>
            <a:ext cx="4175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4521200"/>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Rectangle 6"/>
          <p:cNvSpPr>
            <a:spLocks noChangeArrowheads="1"/>
          </p:cNvSpPr>
          <p:nvPr/>
        </p:nvSpPr>
        <p:spPr bwMode="auto">
          <a:xfrm>
            <a:off x="0" y="4427538"/>
            <a:ext cx="91440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lnSpc>
                <a:spcPct val="110000"/>
              </a:lnSpc>
            </a:pPr>
            <a:r>
              <a:rPr lang="ru-RU" altLang="ru-RU" sz="2200" baseline="0">
                <a:solidFill>
                  <a:srgbClr val="000000"/>
                </a:solidFill>
                <a:latin typeface="Times New Roman" panose="02020603050405020304" pitchFamily="18" charset="0"/>
              </a:rPr>
              <a:t>Ес</a:t>
            </a:r>
            <a:r>
              <a:rPr lang="ru-RU" altLang="ru-RU" sz="2200" baseline="0">
                <a:solidFill>
                  <a:srgbClr val="000000"/>
                </a:solidFill>
                <a:latin typeface="Times New Roman" panose="02020603050405020304" pitchFamily="18" charset="0"/>
                <a:cs typeface="Times New Roman" panose="02020603050405020304" pitchFamily="18" charset="0"/>
              </a:rPr>
              <a:t>ли по результатам испытаний проходит гипотеза</a:t>
            </a:r>
            <a:r>
              <a:rPr lang="ru-RU" altLang="ru-RU" sz="2200" baseline="0">
                <a:solidFill>
                  <a:srgbClr val="000000"/>
                </a:solidFill>
                <a:latin typeface="Times New Roman" panose="02020603050405020304" pitchFamily="18" charset="0"/>
              </a:rPr>
              <a:t> Н</a:t>
            </a:r>
            <a:r>
              <a:rPr lang="ru-RU" altLang="ru-RU" sz="2200">
                <a:solidFill>
                  <a:srgbClr val="000000"/>
                </a:solidFill>
                <a:latin typeface="Times New Roman" panose="02020603050405020304" pitchFamily="18" charset="0"/>
              </a:rPr>
              <a:t>0  </a:t>
            </a:r>
            <a:r>
              <a:rPr lang="ru-RU" altLang="ru-RU" sz="2200" baseline="0">
                <a:solidFill>
                  <a:srgbClr val="000000"/>
                </a:solidFill>
                <a:latin typeface="Times New Roman" panose="02020603050405020304" pitchFamily="18" charset="0"/>
              </a:rPr>
              <a:t>(т.е. </a:t>
            </a:r>
            <a:r>
              <a:rPr lang="en-US" altLang="ru-RU" sz="2200" baseline="0">
                <a:latin typeface="Times New Roman" panose="02020603050405020304" pitchFamily="18" charset="0"/>
              </a:rPr>
              <a:t>t</a:t>
            </a:r>
            <a:r>
              <a:rPr lang="ru-RU" altLang="ru-RU" sz="2200">
                <a:latin typeface="Times New Roman" panose="02020603050405020304" pitchFamily="18" charset="0"/>
              </a:rPr>
              <a:t>н</a:t>
            </a:r>
            <a:r>
              <a:rPr lang="ru-RU" altLang="ru-RU" sz="2200" baseline="0">
                <a:latin typeface="Times New Roman" panose="02020603050405020304" pitchFamily="18" charset="0"/>
              </a:rPr>
              <a:t> </a:t>
            </a:r>
            <a:r>
              <a:rPr lang="ru-RU" altLang="ru-RU" sz="2200">
                <a:solidFill>
                  <a:srgbClr val="000000"/>
                </a:solidFill>
                <a:latin typeface="Times New Roman" panose="02020603050405020304" pitchFamily="18" charset="0"/>
              </a:rPr>
              <a:t> </a:t>
            </a:r>
            <a:r>
              <a:rPr lang="ru-RU" altLang="ru-RU" sz="2200" baseline="0">
                <a:solidFill>
                  <a:srgbClr val="000000"/>
                </a:solidFill>
                <a:latin typeface="Times New Roman" panose="02020603050405020304" pitchFamily="18" charset="0"/>
                <a:cs typeface="Times New Roman" panose="02020603050405020304" pitchFamily="18" charset="0"/>
              </a:rPr>
              <a:t>≥ </a:t>
            </a:r>
            <a:r>
              <a:rPr lang="en-US" altLang="ru-RU" sz="2200" baseline="0">
                <a:latin typeface="Times New Roman" panose="02020603050405020304" pitchFamily="18" charset="0"/>
              </a:rPr>
              <a:t>t</a:t>
            </a:r>
            <a:r>
              <a:rPr lang="ru-RU" altLang="ru-RU" sz="2200">
                <a:latin typeface="Times New Roman" panose="02020603050405020304" pitchFamily="18" charset="0"/>
              </a:rPr>
              <a:t>н</a:t>
            </a:r>
            <a:r>
              <a:rPr lang="ru-RU" altLang="ru-RU" sz="2200" baseline="20000">
                <a:latin typeface="Times New Roman" panose="02020603050405020304" pitchFamily="18" charset="0"/>
              </a:rPr>
              <a:t>норм </a:t>
            </a:r>
            <a:r>
              <a:rPr lang="ru-RU" altLang="ru-RU" sz="2200" baseline="0">
                <a:latin typeface="Times New Roman" panose="02020603050405020304" pitchFamily="18" charset="0"/>
              </a:rPr>
              <a:t>,то вся партия считается надежной с вероятностью </a:t>
            </a:r>
            <a:r>
              <a:rPr lang="en-US" altLang="ru-RU" sz="2200" baseline="0">
                <a:latin typeface="Times New Roman" panose="02020603050405020304" pitchFamily="18" charset="0"/>
              </a:rPr>
              <a:t>F=1 </a:t>
            </a:r>
            <a:r>
              <a:rPr lang="ru-RU" altLang="ru-RU" sz="2200" baseline="0">
                <a:latin typeface="Times New Roman" panose="02020603050405020304" pitchFamily="18" charset="0"/>
              </a:rPr>
              <a:t>и </a:t>
            </a:r>
            <a:r>
              <a:rPr lang="el-GR" altLang="ru-RU" sz="2200" baseline="0">
                <a:latin typeface="Times New Roman" panose="02020603050405020304" pitchFamily="18" charset="0"/>
                <a:cs typeface="Times New Roman" panose="02020603050405020304" pitchFamily="18" charset="0"/>
              </a:rPr>
              <a:t>α</a:t>
            </a:r>
            <a:r>
              <a:rPr lang="ru-RU" altLang="ru-RU" sz="2200" baseline="0">
                <a:latin typeface="Times New Roman" panose="02020603050405020304" pitchFamily="18" charset="0"/>
                <a:cs typeface="Times New Roman" panose="02020603050405020304" pitchFamily="18" charset="0"/>
              </a:rPr>
              <a:t>=0.</a:t>
            </a:r>
          </a:p>
          <a:p>
            <a:pPr eaLnBrk="1" hangingPunct="1">
              <a:lnSpc>
                <a:spcPct val="110000"/>
              </a:lnSpc>
            </a:pPr>
            <a:r>
              <a:rPr lang="ru-RU" altLang="ru-RU" sz="2200" baseline="0">
                <a:latin typeface="Times New Roman" panose="02020603050405020304" pitchFamily="18" charset="0"/>
                <a:cs typeface="Times New Roman" panose="02020603050405020304" pitchFamily="18" charset="0"/>
              </a:rPr>
              <a:t>Если </a:t>
            </a:r>
            <a:r>
              <a:rPr lang="en-US" altLang="ru-RU" sz="2200" baseline="0">
                <a:latin typeface="Times New Roman" panose="02020603050405020304" pitchFamily="18" charset="0"/>
              </a:rPr>
              <a:t>t</a:t>
            </a:r>
            <a:r>
              <a:rPr lang="ru-RU" altLang="ru-RU" sz="2200">
                <a:latin typeface="Times New Roman" panose="02020603050405020304" pitchFamily="18" charset="0"/>
              </a:rPr>
              <a:t>н</a:t>
            </a:r>
            <a:r>
              <a:rPr lang="ru-RU" altLang="ru-RU" sz="2200" baseline="0">
                <a:latin typeface="Times New Roman" panose="02020603050405020304" pitchFamily="18" charset="0"/>
              </a:rPr>
              <a:t> </a:t>
            </a:r>
            <a:r>
              <a:rPr lang="ru-RU" altLang="ru-RU" sz="2200" baseline="0">
                <a:solidFill>
                  <a:srgbClr val="000000"/>
                </a:solidFill>
                <a:latin typeface="Times New Roman" panose="02020603050405020304" pitchFamily="18" charset="0"/>
              </a:rPr>
              <a:t> </a:t>
            </a:r>
            <a:r>
              <a:rPr lang="en-US" altLang="ru-RU" sz="2200" baseline="0">
                <a:solidFill>
                  <a:srgbClr val="000000"/>
                </a:solidFill>
                <a:latin typeface="Times New Roman" panose="02020603050405020304" pitchFamily="18" charset="0"/>
                <a:cs typeface="Arial" panose="020B0604020202020204" pitchFamily="34" charset="0"/>
              </a:rPr>
              <a:t>&lt;</a:t>
            </a:r>
            <a:r>
              <a:rPr lang="ru-RU" altLang="ru-RU" sz="2200" baseline="0">
                <a:solidFill>
                  <a:srgbClr val="000000"/>
                </a:solidFill>
                <a:latin typeface="Times New Roman" panose="02020603050405020304" pitchFamily="18" charset="0"/>
              </a:rPr>
              <a:t> </a:t>
            </a:r>
            <a:r>
              <a:rPr lang="en-US" altLang="ru-RU" sz="2200" baseline="0">
                <a:latin typeface="Times New Roman" panose="02020603050405020304" pitchFamily="18" charset="0"/>
              </a:rPr>
              <a:t>t</a:t>
            </a:r>
            <a:r>
              <a:rPr lang="ru-RU" altLang="ru-RU" sz="2200">
                <a:latin typeface="Times New Roman" panose="02020603050405020304" pitchFamily="18" charset="0"/>
              </a:rPr>
              <a:t>н</a:t>
            </a:r>
            <a:r>
              <a:rPr lang="ru-RU" altLang="ru-RU" sz="2200" baseline="20000">
                <a:latin typeface="Times New Roman" panose="02020603050405020304" pitchFamily="18" charset="0"/>
              </a:rPr>
              <a:t>норм</a:t>
            </a:r>
            <a:r>
              <a:rPr lang="ru-RU" altLang="ru-RU" sz="2200" baseline="0">
                <a:latin typeface="Times New Roman" panose="02020603050405020304" pitchFamily="18" charset="0"/>
                <a:cs typeface="Times New Roman" panose="02020603050405020304" pitchFamily="18" charset="0"/>
              </a:rPr>
              <a:t> , то проходит гипотеза </a:t>
            </a:r>
            <a:r>
              <a:rPr lang="ru-RU" altLang="ru-RU" sz="2200" baseline="0">
                <a:solidFill>
                  <a:srgbClr val="000000"/>
                </a:solidFill>
                <a:latin typeface="Times New Roman" panose="02020603050405020304" pitchFamily="18" charset="0"/>
              </a:rPr>
              <a:t>Н</a:t>
            </a:r>
            <a:r>
              <a:rPr lang="ru-RU" altLang="ru-RU" sz="2200">
                <a:solidFill>
                  <a:srgbClr val="000000"/>
                </a:solidFill>
                <a:latin typeface="Times New Roman" panose="02020603050405020304" pitchFamily="18" charset="0"/>
              </a:rPr>
              <a:t>1 </a:t>
            </a:r>
            <a:r>
              <a:rPr lang="ru-RU" altLang="ru-RU" sz="2200" baseline="0">
                <a:solidFill>
                  <a:srgbClr val="000000"/>
                </a:solidFill>
                <a:latin typeface="Times New Roman" panose="02020603050405020304" pitchFamily="18" charset="0"/>
              </a:rPr>
              <a:t>и вся партия считается ненадежной с вероятностью </a:t>
            </a:r>
            <a:r>
              <a:rPr lang="en-US" altLang="ru-RU" sz="2200" baseline="0">
                <a:latin typeface="Times New Roman" panose="02020603050405020304" pitchFamily="18" charset="0"/>
              </a:rPr>
              <a:t>F=1 </a:t>
            </a:r>
            <a:r>
              <a:rPr lang="ru-RU" altLang="ru-RU" sz="2200" baseline="0">
                <a:latin typeface="Times New Roman" panose="02020603050405020304" pitchFamily="18" charset="0"/>
              </a:rPr>
              <a:t>и </a:t>
            </a:r>
            <a:r>
              <a:rPr lang="el-GR" altLang="ru-RU" sz="2200" baseline="0">
                <a:latin typeface="Times New Roman" panose="02020603050405020304" pitchFamily="18" charset="0"/>
                <a:cs typeface="Times New Roman" panose="02020603050405020304" pitchFamily="18" charset="0"/>
              </a:rPr>
              <a:t>β</a:t>
            </a:r>
            <a:r>
              <a:rPr lang="ru-RU" altLang="ru-RU" sz="2200" baseline="0">
                <a:latin typeface="Times New Roman" panose="02020603050405020304" pitchFamily="18" charset="0"/>
              </a:rPr>
              <a:t>=0</a:t>
            </a:r>
            <a:endParaRPr lang="el-GR" altLang="ru-RU" sz="2200" baseline="0">
              <a:latin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274638"/>
            <a:ext cx="8229600" cy="201612"/>
          </a:xfrm>
        </p:spPr>
        <p:txBody>
          <a:bodyPr/>
          <a:lstStyle/>
          <a:p>
            <a:pPr eaLnBrk="1" hangingPunct="1"/>
            <a:r>
              <a:rPr lang="ru-RU" altLang="ru-RU" sz="1800" smtClean="0">
                <a:latin typeface="Times New Roman" panose="02020603050405020304" pitchFamily="18" charset="0"/>
              </a:rPr>
              <a:t>Контрольные испытания</a:t>
            </a:r>
          </a:p>
        </p:txBody>
      </p:sp>
      <p:pic>
        <p:nvPicPr>
          <p:cNvPr id="10137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19250" y="836613"/>
            <a:ext cx="4176713" cy="2336800"/>
          </a:xfrm>
          <a:noFill/>
        </p:spPr>
      </p:pic>
      <p:sp>
        <p:nvSpPr>
          <p:cNvPr id="101380" name="Rectangle 4"/>
          <p:cNvSpPr>
            <a:spLocks noChangeArrowheads="1"/>
          </p:cNvSpPr>
          <p:nvPr/>
        </p:nvSpPr>
        <p:spPr bwMode="auto">
          <a:xfrm>
            <a:off x="0" y="3844925"/>
            <a:ext cx="9144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algn="just" eaLnBrk="1" hangingPunct="1"/>
            <a:r>
              <a:rPr lang="ru-RU" altLang="ru-RU" sz="2400" baseline="0">
                <a:solidFill>
                  <a:srgbClr val="000000"/>
                </a:solidFill>
                <a:latin typeface="Times New Roman" panose="02020603050405020304" pitchFamily="18" charset="0"/>
              </a:rPr>
              <a:t>Е</a:t>
            </a:r>
            <a:r>
              <a:rPr lang="ru-RU" altLang="ru-RU" sz="2400" baseline="0">
                <a:solidFill>
                  <a:srgbClr val="000000"/>
                </a:solidFill>
                <a:latin typeface="Times New Roman" panose="02020603050405020304" pitchFamily="18" charset="0"/>
                <a:cs typeface="Times New Roman" panose="02020603050405020304" pitchFamily="18" charset="0"/>
              </a:rPr>
              <a:t>с</a:t>
            </a:r>
            <a:r>
              <a:rPr lang="ru-RU" altLang="ru-RU" sz="2400" baseline="0">
                <a:solidFill>
                  <a:srgbClr val="000000"/>
                </a:solidFill>
                <a:latin typeface="Times New Roman" panose="02020603050405020304" pitchFamily="18" charset="0"/>
              </a:rPr>
              <a:t>л</a:t>
            </a:r>
            <a:r>
              <a:rPr lang="ru-RU" altLang="ru-RU" sz="2400" baseline="0">
                <a:solidFill>
                  <a:srgbClr val="000000"/>
                </a:solidFill>
                <a:latin typeface="Times New Roman" panose="02020603050405020304" pitchFamily="18" charset="0"/>
                <a:cs typeface="Times New Roman" panose="02020603050405020304" pitchFamily="18" charset="0"/>
              </a:rPr>
              <a:t>и при</a:t>
            </a:r>
            <a:r>
              <a:rPr lang="ru-RU" altLang="ru-RU" sz="2400" b="1" baseline="0">
                <a:solidFill>
                  <a:srgbClr val="000000"/>
                </a:solidFill>
                <a:latin typeface="Times New Roman" panose="02020603050405020304" pitchFamily="18" charset="0"/>
                <a:cs typeface="Times New Roman" panose="02020603050405020304" pitchFamily="18" charset="0"/>
              </a:rPr>
              <a:t> </a:t>
            </a:r>
            <a:r>
              <a:rPr lang="ru-RU" altLang="ru-RU" sz="2400" baseline="0">
                <a:solidFill>
                  <a:srgbClr val="000000"/>
                </a:solidFill>
                <a:latin typeface="Times New Roman" panose="02020603050405020304" pitchFamily="18" charset="0"/>
                <a:cs typeface="Times New Roman" panose="02020603050405020304" pitchFamily="18" charset="0"/>
              </a:rPr>
              <a:t>контрольных испытаниях выполнена гипотеза</a:t>
            </a:r>
            <a:r>
              <a:rPr lang="ru-RU" altLang="ru-RU" sz="2400" baseline="0">
                <a:solidFill>
                  <a:srgbClr val="000000"/>
                </a:solidFill>
                <a:latin typeface="Times New Roman" panose="02020603050405020304" pitchFamily="18" charset="0"/>
              </a:rPr>
              <a:t> Н</a:t>
            </a:r>
            <a:r>
              <a:rPr lang="ru-RU" altLang="ru-RU" sz="2400">
                <a:solidFill>
                  <a:srgbClr val="000000"/>
                </a:solidFill>
                <a:latin typeface="Times New Roman" panose="02020603050405020304" pitchFamily="18" charset="0"/>
              </a:rPr>
              <a:t>0</a:t>
            </a:r>
            <a:r>
              <a:rPr lang="ru-RU" altLang="ru-RU" sz="2400" baseline="0">
                <a:solidFill>
                  <a:srgbClr val="000000"/>
                </a:solidFill>
                <a:latin typeface="Times New Roman" panose="02020603050405020304" pitchFamily="18" charset="0"/>
              </a:rPr>
              <a:t>  </a:t>
            </a:r>
            <a:r>
              <a:rPr lang="en-US" altLang="ru-RU" sz="2400" baseline="0">
                <a:latin typeface="Times New Roman" panose="02020603050405020304" pitchFamily="18" charset="0"/>
              </a:rPr>
              <a:t>t</a:t>
            </a:r>
            <a:r>
              <a:rPr lang="ru-RU" altLang="ru-RU" sz="2400">
                <a:latin typeface="Times New Roman" panose="02020603050405020304" pitchFamily="18" charset="0"/>
              </a:rPr>
              <a:t>н</a:t>
            </a:r>
            <a:r>
              <a:rPr lang="en-US" altLang="ru-RU" sz="2400" baseline="0">
                <a:solidFill>
                  <a:srgbClr val="000000"/>
                </a:solidFill>
                <a:latin typeface="Times New Roman" panose="02020603050405020304" pitchFamily="18" charset="0"/>
                <a:cs typeface="Times New Roman" panose="02020603050405020304" pitchFamily="18" charset="0"/>
              </a:rPr>
              <a:t>&gt;</a:t>
            </a:r>
            <a:r>
              <a:rPr lang="en-US" altLang="ru-RU" sz="2400" baseline="0">
                <a:latin typeface="Times New Roman" panose="02020603050405020304" pitchFamily="18" charset="0"/>
              </a:rPr>
              <a:t>t</a:t>
            </a:r>
            <a:r>
              <a:rPr lang="ru-RU" altLang="ru-RU" sz="2400">
                <a:latin typeface="Times New Roman" panose="02020603050405020304" pitchFamily="18" charset="0"/>
              </a:rPr>
              <a:t>н</a:t>
            </a:r>
            <a:r>
              <a:rPr lang="el-GR" altLang="ru-RU" sz="2400" baseline="20000">
                <a:latin typeface="Times New Roman" panose="02020603050405020304" pitchFamily="18" charset="0"/>
                <a:cs typeface="Times New Roman" panose="02020603050405020304" pitchFamily="18" charset="0"/>
              </a:rPr>
              <a:t>α</a:t>
            </a:r>
            <a:r>
              <a:rPr lang="ru-RU" altLang="ru-RU" sz="2400" baseline="0">
                <a:latin typeface="Times New Roman" panose="02020603050405020304" pitchFamily="18" charset="0"/>
              </a:rPr>
              <a:t>, то вся партия считается надежной с вероятностью не ниже </a:t>
            </a:r>
            <a:r>
              <a:rPr lang="en-US" altLang="ru-RU" sz="2400" baseline="0">
                <a:latin typeface="Times New Roman" panose="02020603050405020304" pitchFamily="18" charset="0"/>
              </a:rPr>
              <a:t>F</a:t>
            </a:r>
            <a:r>
              <a:rPr lang="ru-RU" altLang="ru-RU" sz="2400" baseline="0">
                <a:latin typeface="Times New Roman" panose="02020603050405020304" pitchFamily="18" charset="0"/>
              </a:rPr>
              <a:t>(</a:t>
            </a:r>
            <a:r>
              <a:rPr lang="en-US" altLang="ru-RU" sz="2400" baseline="0">
                <a:latin typeface="Times New Roman" panose="02020603050405020304" pitchFamily="18" charset="0"/>
              </a:rPr>
              <a:t>t</a:t>
            </a:r>
            <a:r>
              <a:rPr lang="ru-RU" altLang="ru-RU" sz="2400">
                <a:latin typeface="Times New Roman" panose="02020603050405020304" pitchFamily="18" charset="0"/>
              </a:rPr>
              <a:t>н</a:t>
            </a:r>
            <a:r>
              <a:rPr lang="el-GR" altLang="ru-RU" sz="2400" baseline="20000">
                <a:latin typeface="Times New Roman" panose="02020603050405020304" pitchFamily="18" charset="0"/>
              </a:rPr>
              <a:t>α</a:t>
            </a:r>
            <a:r>
              <a:rPr lang="ru-RU" altLang="ru-RU" sz="2400" baseline="0">
                <a:latin typeface="Times New Roman" panose="02020603050405020304" pitchFamily="18" charset="0"/>
              </a:rPr>
              <a:t> ), при подтверждении гипотезы </a:t>
            </a:r>
            <a:r>
              <a:rPr lang="ru-RU" altLang="ru-RU" sz="2400" baseline="0">
                <a:solidFill>
                  <a:srgbClr val="000000"/>
                </a:solidFill>
                <a:latin typeface="Times New Roman" panose="02020603050405020304" pitchFamily="18" charset="0"/>
              </a:rPr>
              <a:t>Н</a:t>
            </a:r>
            <a:r>
              <a:rPr lang="en-US" altLang="ru-RU" sz="2400">
                <a:solidFill>
                  <a:srgbClr val="000000"/>
                </a:solidFill>
                <a:latin typeface="Times New Roman" panose="02020603050405020304" pitchFamily="18" charset="0"/>
              </a:rPr>
              <a:t>i </a:t>
            </a:r>
            <a:r>
              <a:rPr lang="en-US" altLang="ru-RU" sz="2400" baseline="0">
                <a:latin typeface="Times New Roman" panose="02020603050405020304" pitchFamily="18" charset="0"/>
              </a:rPr>
              <a:t>t</a:t>
            </a:r>
            <a:r>
              <a:rPr lang="ru-RU" altLang="ru-RU" sz="2400">
                <a:latin typeface="Times New Roman" panose="02020603050405020304" pitchFamily="18" charset="0"/>
              </a:rPr>
              <a:t>н</a:t>
            </a:r>
            <a:r>
              <a:rPr lang="en-US" altLang="ru-RU" sz="2400" baseline="0">
                <a:solidFill>
                  <a:srgbClr val="000000"/>
                </a:solidFill>
                <a:latin typeface="Times New Roman" panose="02020603050405020304" pitchFamily="18" charset="0"/>
                <a:cs typeface="Times New Roman" panose="02020603050405020304" pitchFamily="18" charset="0"/>
              </a:rPr>
              <a:t>&lt;</a:t>
            </a:r>
            <a:r>
              <a:rPr lang="en-US" altLang="ru-RU" sz="2400" baseline="0">
                <a:latin typeface="Times New Roman" panose="02020603050405020304" pitchFamily="18" charset="0"/>
              </a:rPr>
              <a:t>t</a:t>
            </a:r>
            <a:r>
              <a:rPr lang="ru-RU" altLang="ru-RU" sz="2400">
                <a:latin typeface="Times New Roman" panose="02020603050405020304" pitchFamily="18" charset="0"/>
              </a:rPr>
              <a:t>н</a:t>
            </a:r>
            <a:r>
              <a:rPr lang="el-GR" altLang="ru-RU" sz="2400" baseline="20000">
                <a:latin typeface="Times New Roman" panose="02020603050405020304" pitchFamily="18" charset="0"/>
                <a:cs typeface="Times New Roman" panose="02020603050405020304" pitchFamily="18" charset="0"/>
              </a:rPr>
              <a:t>β</a:t>
            </a:r>
            <a:r>
              <a:rPr lang="en-US" altLang="ru-RU" sz="2400" baseline="20000">
                <a:latin typeface="Times New Roman" panose="02020603050405020304" pitchFamily="18" charset="0"/>
                <a:cs typeface="Times New Roman" panose="02020603050405020304" pitchFamily="18" charset="0"/>
              </a:rPr>
              <a:t> </a:t>
            </a:r>
            <a:r>
              <a:rPr lang="ru-RU" altLang="ru-RU" sz="2400" baseline="0">
                <a:latin typeface="Times New Roman" panose="02020603050405020304" pitchFamily="18" charset="0"/>
                <a:cs typeface="Times New Roman" panose="02020603050405020304" pitchFamily="18" charset="0"/>
              </a:rPr>
              <a:t>партия отклоняется как ненадежная с вероятностью не ниже 1- </a:t>
            </a:r>
            <a:r>
              <a:rPr lang="en-US" altLang="ru-RU" sz="2400" baseline="0">
                <a:latin typeface="Times New Roman" panose="02020603050405020304" pitchFamily="18" charset="0"/>
              </a:rPr>
              <a:t>F</a:t>
            </a:r>
            <a:r>
              <a:rPr lang="ru-RU" altLang="ru-RU" sz="2400" baseline="0">
                <a:latin typeface="Times New Roman" panose="02020603050405020304" pitchFamily="18" charset="0"/>
              </a:rPr>
              <a:t>(</a:t>
            </a:r>
            <a:r>
              <a:rPr lang="en-US" altLang="ru-RU" sz="2400" baseline="0">
                <a:latin typeface="Times New Roman" panose="02020603050405020304" pitchFamily="18" charset="0"/>
              </a:rPr>
              <a:t>t</a:t>
            </a:r>
            <a:r>
              <a:rPr lang="ru-RU" altLang="ru-RU" sz="2400">
                <a:latin typeface="Times New Roman" panose="02020603050405020304" pitchFamily="18" charset="0"/>
              </a:rPr>
              <a:t>н</a:t>
            </a:r>
            <a:r>
              <a:rPr lang="el-GR" altLang="ru-RU" sz="2400" baseline="20000">
                <a:latin typeface="Times New Roman" panose="02020603050405020304" pitchFamily="18" charset="0"/>
                <a:cs typeface="Times New Roman" panose="02020603050405020304" pitchFamily="18" charset="0"/>
              </a:rPr>
              <a:t>β</a:t>
            </a:r>
            <a:r>
              <a:rPr lang="ru-RU" altLang="ru-RU" sz="2400" baseline="0">
                <a:latin typeface="Times New Roman" panose="02020603050405020304" pitchFamily="18" charset="0"/>
              </a:rPr>
              <a:t> ).</a:t>
            </a:r>
          </a:p>
          <a:p>
            <a:pPr algn="just" eaLnBrk="1" hangingPunct="1"/>
            <a:r>
              <a:rPr lang="ru-RU" altLang="ru-RU" sz="2400" baseline="0">
                <a:latin typeface="Times New Roman" panose="02020603050405020304" pitchFamily="18" charset="0"/>
              </a:rPr>
              <a:t>Чем больше зона неопределенности (</a:t>
            </a:r>
            <a:r>
              <a:rPr lang="en-US" altLang="ru-RU" sz="2400" baseline="0">
                <a:latin typeface="Times New Roman" panose="02020603050405020304" pitchFamily="18" charset="0"/>
              </a:rPr>
              <a:t>t</a:t>
            </a:r>
            <a:r>
              <a:rPr lang="ru-RU" altLang="ru-RU" sz="2400">
                <a:latin typeface="Times New Roman" panose="02020603050405020304" pitchFamily="18" charset="0"/>
              </a:rPr>
              <a:t>н</a:t>
            </a:r>
            <a:r>
              <a:rPr lang="el-GR" altLang="ru-RU" sz="2400" baseline="20000">
                <a:latin typeface="Times New Roman" panose="02020603050405020304" pitchFamily="18" charset="0"/>
              </a:rPr>
              <a:t>α</a:t>
            </a:r>
            <a:r>
              <a:rPr lang="ru-RU" altLang="ru-RU" sz="2400" baseline="20000">
                <a:latin typeface="Times New Roman" panose="02020603050405020304" pitchFamily="18" charset="0"/>
              </a:rPr>
              <a:t> </a:t>
            </a:r>
            <a:r>
              <a:rPr lang="en-US" altLang="ru-RU" sz="2400" baseline="0">
                <a:latin typeface="Times New Roman" panose="02020603050405020304" pitchFamily="18" charset="0"/>
              </a:rPr>
              <a:t>t</a:t>
            </a:r>
            <a:r>
              <a:rPr lang="ru-RU" altLang="ru-RU" sz="2400">
                <a:latin typeface="Times New Roman" panose="02020603050405020304" pitchFamily="18" charset="0"/>
              </a:rPr>
              <a:t>н</a:t>
            </a:r>
            <a:r>
              <a:rPr lang="el-GR" altLang="ru-RU" sz="2400" baseline="20000">
                <a:latin typeface="Times New Roman" panose="02020603050405020304" pitchFamily="18" charset="0"/>
                <a:cs typeface="Times New Roman" panose="02020603050405020304" pitchFamily="18" charset="0"/>
              </a:rPr>
              <a:t>β</a:t>
            </a:r>
            <a:r>
              <a:rPr lang="ru-RU" altLang="ru-RU" sz="2400" baseline="0">
                <a:latin typeface="Times New Roman" panose="02020603050405020304" pitchFamily="18" charset="0"/>
                <a:cs typeface="Times New Roman" panose="02020603050405020304" pitchFamily="18" charset="0"/>
              </a:rPr>
              <a:t>),тем меньше нужный объем выборки, но тем больше риски </a:t>
            </a:r>
            <a:r>
              <a:rPr lang="el-GR" altLang="ru-RU" sz="2400" baseline="0">
                <a:latin typeface="Times New Roman" panose="02020603050405020304" pitchFamily="18" charset="0"/>
              </a:rPr>
              <a:t>α</a:t>
            </a:r>
            <a:r>
              <a:rPr lang="ru-RU" altLang="ru-RU" sz="2400" baseline="0">
                <a:latin typeface="Times New Roman" panose="02020603050405020304" pitchFamily="18" charset="0"/>
              </a:rPr>
              <a:t> и </a:t>
            </a:r>
            <a:r>
              <a:rPr lang="el-GR" altLang="ru-RU" sz="2400" baseline="0">
                <a:latin typeface="Times New Roman" panose="02020603050405020304" pitchFamily="18" charset="0"/>
              </a:rPr>
              <a:t>β</a:t>
            </a:r>
            <a:r>
              <a:rPr lang="ru-RU" altLang="ru-RU" sz="2400" baseline="0">
                <a:latin typeface="Times New Roman" panose="02020603050405020304" pitchFamily="18" charset="0"/>
              </a:rPr>
              <a:t>.</a:t>
            </a:r>
          </a:p>
          <a:p>
            <a:pPr algn="just" eaLnBrk="1" hangingPunct="1"/>
            <a:r>
              <a:rPr lang="ru-RU" altLang="ru-RU" sz="2400" baseline="0">
                <a:latin typeface="Times New Roman" panose="02020603050405020304" pitchFamily="18" charset="0"/>
              </a:rPr>
              <a:t>На практике обычно полагают </a:t>
            </a:r>
            <a:r>
              <a:rPr lang="el-GR" altLang="ru-RU" sz="2400" baseline="0">
                <a:latin typeface="Times New Roman" panose="02020603050405020304" pitchFamily="18" charset="0"/>
                <a:cs typeface="Times New Roman" panose="02020603050405020304" pitchFamily="18" charset="0"/>
              </a:rPr>
              <a:t>α</a:t>
            </a:r>
            <a:r>
              <a:rPr lang="ru-RU" altLang="ru-RU" sz="2400" baseline="0">
                <a:latin typeface="Times New Roman" panose="02020603050405020304" pitchFamily="18" charset="0"/>
                <a:cs typeface="Times New Roman" panose="02020603050405020304" pitchFamily="18" charset="0"/>
              </a:rPr>
              <a:t>=0,1-0,2 и </a:t>
            </a:r>
            <a:r>
              <a:rPr lang="el-GR" altLang="ru-RU" sz="2400" baseline="0">
                <a:latin typeface="Times New Roman" panose="02020603050405020304" pitchFamily="18" charset="0"/>
                <a:cs typeface="Times New Roman" panose="02020603050405020304" pitchFamily="18" charset="0"/>
              </a:rPr>
              <a:t>β</a:t>
            </a:r>
            <a:r>
              <a:rPr lang="ru-RU" altLang="ru-RU" sz="2400" baseline="0">
                <a:latin typeface="Times New Roman" panose="02020603050405020304" pitchFamily="18" charset="0"/>
                <a:cs typeface="Times New Roman" panose="02020603050405020304" pitchFamily="18" charset="0"/>
              </a:rPr>
              <a:t>=0,2-0,3.</a:t>
            </a:r>
            <a:endParaRPr lang="el-GR" altLang="ru-RU" sz="2400" baseline="0">
              <a:latin typeface="Times New Roman" panose="02020603050405020304" pitchFamily="18" charset="0"/>
              <a:cs typeface="Times New Roman" panose="02020603050405020304" pitchFamily="18" charset="0"/>
            </a:endParaRPr>
          </a:p>
          <a:p>
            <a:pPr eaLnBrk="1" hangingPunct="1"/>
            <a:r>
              <a:rPr lang="ru-RU" altLang="ru-RU" sz="2400" baseline="0">
                <a:solidFill>
                  <a:srgbClr val="000000"/>
                </a:solidFill>
                <a:latin typeface="Times New Roman" panose="02020603050405020304" pitchFamily="18" charset="0"/>
                <a:cs typeface="Times New Roman" panose="02020603050405020304" pitchFamily="18" charset="0"/>
              </a:rPr>
              <a:t> </a:t>
            </a:r>
          </a:p>
        </p:txBody>
      </p:sp>
      <p:sp>
        <p:nvSpPr>
          <p:cNvPr id="101381" name="Rectangle 5"/>
          <p:cNvSpPr>
            <a:spLocks noChangeArrowheads="1"/>
          </p:cNvSpPr>
          <p:nvPr/>
        </p:nvSpPr>
        <p:spPr bwMode="auto">
          <a:xfrm>
            <a:off x="2862263" y="3070225"/>
            <a:ext cx="320675" cy="244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solidFill>
                  <a:srgbClr val="000000"/>
                </a:solidFill>
                <a:cs typeface="Times New Roman" panose="02020603050405020304" pitchFamily="18" charset="0"/>
              </a:rPr>
              <a:t>;</a:t>
            </a:r>
            <a:endParaRPr lang="ru-RU" altLang="ru-RU" baseline="0"/>
          </a:p>
        </p:txBody>
      </p:sp>
      <p:sp>
        <p:nvSpPr>
          <p:cNvPr id="101382" name="Rectangle 6"/>
          <p:cNvSpPr>
            <a:spLocks noChangeArrowheads="1"/>
          </p:cNvSpPr>
          <p:nvPr/>
        </p:nvSpPr>
        <p:spPr bwMode="auto">
          <a:xfrm>
            <a:off x="2892425" y="2212975"/>
            <a:ext cx="254000" cy="244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baseline="-16000">
                <a:solidFill>
                  <a:schemeClr val="tx1"/>
                </a:solidFill>
                <a:latin typeface="Arial" panose="020B0604020202020204" pitchFamily="34" charset="0"/>
              </a:defRPr>
            </a:lvl1pPr>
            <a:lvl2pPr marL="742950" indent="-285750" eaLnBrk="0" hangingPunct="0">
              <a:defRPr baseline="-16000">
                <a:solidFill>
                  <a:schemeClr val="tx1"/>
                </a:solidFill>
                <a:latin typeface="Arial" panose="020B0604020202020204" pitchFamily="34" charset="0"/>
              </a:defRPr>
            </a:lvl2pPr>
            <a:lvl3pPr marL="1143000" indent="-228600" eaLnBrk="0" hangingPunct="0">
              <a:defRPr baseline="-16000">
                <a:solidFill>
                  <a:schemeClr val="tx1"/>
                </a:solidFill>
                <a:latin typeface="Arial" panose="020B0604020202020204" pitchFamily="34" charset="0"/>
              </a:defRPr>
            </a:lvl3pPr>
            <a:lvl4pPr marL="1600200" indent="-228600" eaLnBrk="0" hangingPunct="0">
              <a:defRPr baseline="-16000">
                <a:solidFill>
                  <a:schemeClr val="tx1"/>
                </a:solidFill>
                <a:latin typeface="Arial" panose="020B0604020202020204" pitchFamily="34" charset="0"/>
              </a:defRPr>
            </a:lvl4pPr>
            <a:lvl5pPr marL="2057400" indent="-228600" eaLnBrk="0" hangingPunct="0">
              <a:defRPr baseline="-16000">
                <a:solidFill>
                  <a:schemeClr val="tx1"/>
                </a:solidFill>
                <a:latin typeface="Arial" panose="020B0604020202020204" pitchFamily="34" charset="0"/>
              </a:defRPr>
            </a:lvl5pPr>
            <a:lvl6pPr marL="2514600" indent="-228600" eaLnBrk="0" fontAlgn="base" hangingPunct="0">
              <a:spcBef>
                <a:spcPct val="0"/>
              </a:spcBef>
              <a:spcAft>
                <a:spcPct val="0"/>
              </a:spcAft>
              <a:defRPr baseline="-16000">
                <a:solidFill>
                  <a:schemeClr val="tx1"/>
                </a:solidFill>
                <a:latin typeface="Arial" panose="020B0604020202020204" pitchFamily="34" charset="0"/>
              </a:defRPr>
            </a:lvl6pPr>
            <a:lvl7pPr marL="2971800" indent="-228600" eaLnBrk="0" fontAlgn="base" hangingPunct="0">
              <a:spcBef>
                <a:spcPct val="0"/>
              </a:spcBef>
              <a:spcAft>
                <a:spcPct val="0"/>
              </a:spcAft>
              <a:defRPr baseline="-16000">
                <a:solidFill>
                  <a:schemeClr val="tx1"/>
                </a:solidFill>
                <a:latin typeface="Arial" panose="020B0604020202020204" pitchFamily="34" charset="0"/>
              </a:defRPr>
            </a:lvl7pPr>
            <a:lvl8pPr marL="3429000" indent="-228600" eaLnBrk="0" fontAlgn="base" hangingPunct="0">
              <a:spcBef>
                <a:spcPct val="0"/>
              </a:spcBef>
              <a:spcAft>
                <a:spcPct val="0"/>
              </a:spcAft>
              <a:defRPr baseline="-16000">
                <a:solidFill>
                  <a:schemeClr val="tx1"/>
                </a:solidFill>
                <a:latin typeface="Arial" panose="020B0604020202020204" pitchFamily="34" charset="0"/>
              </a:defRPr>
            </a:lvl8pPr>
            <a:lvl9pPr marL="3886200" indent="-228600" eaLnBrk="0" fontAlgn="base" hangingPunct="0">
              <a:spcBef>
                <a:spcPct val="0"/>
              </a:spcBef>
              <a:spcAft>
                <a:spcPct val="0"/>
              </a:spcAft>
              <a:defRPr baseline="-16000">
                <a:solidFill>
                  <a:schemeClr val="tx1"/>
                </a:solidFill>
                <a:latin typeface="Arial" panose="020B0604020202020204" pitchFamily="34" charset="0"/>
              </a:defRPr>
            </a:lvl9pPr>
          </a:lstStyle>
          <a:p>
            <a:pPr eaLnBrk="1" hangingPunct="1"/>
            <a:r>
              <a:rPr lang="ru-RU" altLang="ru-RU" sz="1000" baseline="0">
                <a:solidFill>
                  <a:srgbClr val="000000"/>
                </a:solidFill>
                <a:cs typeface="Times New Roman" panose="02020603050405020304" pitchFamily="18" charset="0"/>
              </a:rPr>
              <a:t>: </a:t>
            </a:r>
            <a:endParaRPr lang="ru-RU" altLang="ru-RU" baseline="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0" y="0"/>
            <a:ext cx="9144000" cy="6858000"/>
          </a:xfrm>
        </p:spPr>
        <p:txBody>
          <a:bodyPr/>
          <a:lstStyle/>
          <a:p>
            <a:pPr algn="just" eaLnBrk="1" hangingPunct="1">
              <a:lnSpc>
                <a:spcPct val="115000"/>
              </a:lnSpc>
            </a:pPr>
            <a:r>
              <a:rPr lang="ru-RU" altLang="ru-RU" sz="2400" smtClean="0">
                <a:latin typeface="Times New Roman" panose="02020603050405020304" pitchFamily="18" charset="0"/>
              </a:rPr>
              <a:t>Пусть, например, необходимо получить значение интенсивности отказа элемента, если λ=10</a:t>
            </a:r>
            <a:r>
              <a:rPr lang="ru-RU" altLang="ru-RU" sz="2400" baseline="20000" smtClean="0">
                <a:latin typeface="Times New Roman" panose="02020603050405020304" pitchFamily="18" charset="0"/>
              </a:rPr>
              <a:t>-6</a:t>
            </a:r>
            <a:r>
              <a:rPr lang="ru-RU" altLang="ru-RU" sz="2400" smtClean="0">
                <a:latin typeface="Times New Roman" panose="02020603050405020304" pitchFamily="18" charset="0"/>
              </a:rPr>
              <a:t> час</a:t>
            </a:r>
            <a:r>
              <a:rPr lang="ru-RU" altLang="ru-RU" sz="2400" baseline="20000" smtClean="0">
                <a:latin typeface="Times New Roman" panose="02020603050405020304" pitchFamily="18" charset="0"/>
              </a:rPr>
              <a:t>-1</a:t>
            </a:r>
            <a:r>
              <a:rPr lang="ru-RU" altLang="ru-RU" sz="2400" smtClean="0">
                <a:latin typeface="Times New Roman" panose="02020603050405020304" pitchFamily="18" charset="0"/>
              </a:rPr>
              <a:t>. При постановке такого опыта необходимо провести испытание миллиона элементов в течение одного часа или тысячи элементов в течение тысячи часов, чтобы получить один отказ. При этом достоверность такого испытания до первого отказа будет практически нулевой. Для получения данных об интенсивности отказа элемента с необходимой точностью объем и время испытаний должны быть значительно выше.</a:t>
            </a:r>
          </a:p>
          <a:p>
            <a:pPr algn="just" eaLnBrk="1" hangingPunct="1">
              <a:lnSpc>
                <a:spcPct val="115000"/>
              </a:lnSpc>
            </a:pPr>
            <a:r>
              <a:rPr lang="ru-RU" altLang="ru-RU" sz="2400" smtClean="0">
                <a:latin typeface="Times New Roman" panose="02020603050405020304" pitchFamily="18" charset="0"/>
              </a:rPr>
              <a:t>В целях сокращения объема и времени испытаний разрабатывались ускоренные методы. Технически такие испытания реализуются путем повышения нагрузок на элементы и создания тяжелых условий работы.</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0" y="0"/>
            <a:ext cx="9144000" cy="6858000"/>
          </a:xfrm>
        </p:spPr>
        <p:txBody>
          <a:bodyPr/>
          <a:lstStyle/>
          <a:p>
            <a:pPr algn="just" eaLnBrk="1" hangingPunct="1">
              <a:lnSpc>
                <a:spcPct val="140000"/>
              </a:lnSpc>
            </a:pPr>
            <a:r>
              <a:rPr lang="ru-RU" altLang="ru-RU" sz="2400" smtClean="0">
                <a:latin typeface="Times New Roman" panose="02020603050405020304" pitchFamily="18" charset="0"/>
              </a:rPr>
              <a:t>При этом делается много допущений. Вот одно из них: законы распределений отказов элементов при увеличении нагрузки не меняются, изменяются лишь моменты законов, например среднее значение и дисперсия. Подобные допущения не доказываются и не проверяются. Поэтому получаемые модели неадекватны объекту.</a:t>
            </a:r>
          </a:p>
          <a:p>
            <a:pPr algn="just" eaLnBrk="1" hangingPunct="1">
              <a:lnSpc>
                <a:spcPct val="140000"/>
              </a:lnSpc>
            </a:pPr>
            <a:r>
              <a:rPr lang="ru-RU" altLang="ru-RU" sz="2400" smtClean="0">
                <a:latin typeface="Times New Roman" panose="02020603050405020304" pitchFamily="18" charset="0"/>
              </a:rPr>
              <a:t>Анализируя современные методы испытания, убеждаемся, что в большинстве случаев в лабораторных условиях практически невозможно получить данные о надежности элементов, которые бы позволили с требуемой точностью определить законы распределения отказов и их параметры. Подобные испытания требуют такого объема и времени проведения, которые разработчик физически и экономически реализовать не может.</a:t>
            </a: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1600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1600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5197</TotalTime>
  <Words>6687</Words>
  <Application>Microsoft Office PowerPoint</Application>
  <PresentationFormat>Экран (4:3)</PresentationFormat>
  <Paragraphs>1202</Paragraphs>
  <Slides>176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176</vt:i4>
      </vt:variant>
    </vt:vector>
  </HeadingPairs>
  <TitlesOfParts>
    <vt:vector size="177" baseType="lpstr">
      <vt:lpstr>Оформление по умолчанию</vt:lpstr>
      <vt:lpstr>ТЕОРИЯ НАДЕЖНОСТИ</vt:lpstr>
      <vt:lpstr>ТЕОРИЯ НАДЕЖНОСТИ</vt:lpstr>
      <vt:lpstr>ТЕОРИЯ НАДЕЖНОСТИ</vt:lpstr>
      <vt:lpstr>Термины и определения</vt:lpstr>
      <vt:lpstr>Термины и определения</vt:lpstr>
      <vt:lpstr>Термины и определения</vt:lpstr>
      <vt:lpstr>Термины и определения</vt:lpstr>
      <vt:lpstr>основных понятий и определений</vt:lpstr>
      <vt:lpstr>основных понятий и определений</vt:lpstr>
      <vt:lpstr>основных понятий и определений</vt:lpstr>
      <vt:lpstr>основных понятий и определений</vt:lpstr>
      <vt:lpstr>основных понятий и определений</vt:lpstr>
      <vt:lpstr>Отказ</vt:lpstr>
      <vt:lpstr>Отказ</vt:lpstr>
      <vt:lpstr>Отказ</vt:lpstr>
      <vt:lpstr>Отказ</vt:lpstr>
      <vt:lpstr>Отказ</vt:lpstr>
      <vt:lpstr>основных понятий и определений</vt:lpstr>
      <vt:lpstr>основных понятий и определений</vt:lpstr>
      <vt:lpstr>основных понятий и определений</vt:lpstr>
      <vt:lpstr>основных понятий и определений</vt:lpstr>
      <vt:lpstr>основных понятий и определений</vt:lpstr>
      <vt:lpstr>основных понятий и определений</vt:lpstr>
      <vt:lpstr>Классификация технических систем </vt:lpstr>
      <vt:lpstr>Классификация технических систем</vt:lpstr>
      <vt:lpstr>Классификация технических систем</vt:lpstr>
      <vt:lpstr>Классификация технических систем</vt:lpstr>
      <vt:lpstr>КРИТЕРИИ НАДЕЖНОСТИ </vt:lpstr>
      <vt:lpstr>Критерии надежности невосстанавливаемых элементов</vt:lpstr>
      <vt:lpstr>Критерии надежности невосстанавливаемых элементов   Интегральный закон распределения вероятностей отказов элемента до некоторого момента времени t Q(t)=Q(T&lt;t)- функция ненадежности элемента.  Вероятность того, что элемент откажет в течение времени t или что время его работы до отказа меньше времени его функционирования Т</vt:lpstr>
      <vt:lpstr>Критерии надежности невосстанавливаемых элементов</vt:lpstr>
      <vt:lpstr>Критерии надежности невосстанавливаемых элементов</vt:lpstr>
      <vt:lpstr>Критерии надежности невосстанавливаемых элементов</vt:lpstr>
      <vt:lpstr>Критерии надежности невосстанавливаемых элементов</vt:lpstr>
      <vt:lpstr>Интенсивность отказов</vt:lpstr>
      <vt:lpstr>Интенсивность отказов</vt:lpstr>
      <vt:lpstr>Интенсивность отказов</vt:lpstr>
      <vt:lpstr>Критерии надежности невосстанавливаемых элементов</vt:lpstr>
      <vt:lpstr>Числовые показатели надежности </vt:lpstr>
      <vt:lpstr>Числовые показатели надежности</vt:lpstr>
      <vt:lpstr>Числовые показатели надежности</vt:lpstr>
      <vt:lpstr>Числовые показатели надежности</vt:lpstr>
      <vt:lpstr>Презентация PowerPoint</vt:lpstr>
      <vt:lpstr>Презентация PowerPoint</vt:lpstr>
      <vt:lpstr>Презентация PowerPoint</vt:lpstr>
      <vt:lpstr>Презентация PowerPoint</vt:lpstr>
      <vt:lpstr>Презентация PowerPoint</vt:lpstr>
      <vt:lpstr>Задача №2</vt:lpstr>
      <vt:lpstr>Основные законы распределения наработки до отказа</vt:lpstr>
      <vt:lpstr>Экспоненциальное распределение</vt:lpstr>
      <vt:lpstr>Экспоненциальное распределение</vt:lpstr>
      <vt:lpstr>Экспоненциальное распределение</vt:lpstr>
      <vt:lpstr>Экспоненциальное распределение</vt:lpstr>
      <vt:lpstr>Распределение Вейбулла </vt:lpstr>
      <vt:lpstr>Распределение Вейбулла</vt:lpstr>
      <vt:lpstr>Распределение Вейбулла</vt:lpstr>
      <vt:lpstr>Нормальное распределение </vt:lpstr>
      <vt:lpstr>Нормальное распределение</vt:lpstr>
      <vt:lpstr>Усеченное нормальное распределение</vt:lpstr>
      <vt:lpstr>Суперпозиции экспоненциальных распределений</vt:lpstr>
      <vt:lpstr>Суперпозиции экспоненциальных распределений</vt:lpstr>
      <vt:lpstr>Ремонтопригодность технических элементов </vt:lpstr>
      <vt:lpstr>Ремонтопригодность технических элементов</vt:lpstr>
      <vt:lpstr>Ремонтопригодность технических элементов</vt:lpstr>
      <vt:lpstr>Функциональные показатели ремонтопригодности</vt:lpstr>
      <vt:lpstr>Функциональные показатели ремонтопригодности</vt:lpstr>
      <vt:lpstr>Функциональные показатели ремонтопригодности</vt:lpstr>
      <vt:lpstr>Функциональные показатели ремонтопригодности</vt:lpstr>
      <vt:lpstr>Комплексные показатели ремонтопригодности и безотказности</vt:lpstr>
      <vt:lpstr>Комплексные показатели ремонтопригодности и безотказности</vt:lpstr>
      <vt:lpstr>Комплексные показатели ремонтопригодности и безотказности</vt:lpstr>
      <vt:lpstr>Комплексные показатели ремонтопригодности и безотказности</vt:lpstr>
      <vt:lpstr>Определение   показателей   надежности   элементов по результатам испытаний</vt:lpstr>
      <vt:lpstr>Презентация PowerPoint</vt:lpstr>
      <vt:lpstr>Определительные испытания</vt:lpstr>
      <vt:lpstr>Определительные испытания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Контрольные испытания</vt:lpstr>
      <vt:lpstr>Контрольные испытания</vt:lpstr>
      <vt:lpstr>Контрольные испытания</vt:lpstr>
      <vt:lpstr>Контрольные испытания</vt:lpstr>
      <vt:lpstr>Контрольные испытания</vt:lpstr>
      <vt:lpstr>Контрольные испытания</vt:lpstr>
      <vt:lpstr>Контрольные испытания</vt:lpstr>
      <vt:lpstr>Контрольные испытания</vt:lpstr>
      <vt:lpstr>Контрольные испытания</vt:lpstr>
      <vt:lpstr>Презентация PowerPoint</vt:lpstr>
      <vt:lpstr>Презентация PowerPoint</vt:lpstr>
      <vt:lpstr>обработка данных об отказах техники в процессе эксплуатации</vt:lpstr>
      <vt:lpstr>обработка данных об отказах техники в процессе эксплуатации</vt:lpstr>
      <vt:lpstr>Надежность технических систем Надежность простых технических систем Основные понятия и классификация</vt:lpstr>
      <vt:lpstr>Надежность технических систем Надежность простых технических систем</vt:lpstr>
      <vt:lpstr>Надежность технических систем</vt:lpstr>
      <vt:lpstr>Презентация PowerPoint</vt:lpstr>
      <vt:lpstr>Презентация PowerPoint</vt:lpstr>
      <vt:lpstr>Примеры систем.  </vt:lpstr>
      <vt:lpstr>Примеры систем</vt:lpstr>
      <vt:lpstr>Примеры систем</vt:lpstr>
      <vt:lpstr>Презентация PowerPoint</vt:lpstr>
      <vt:lpstr>Структурные схемы надежности систем</vt:lpstr>
      <vt:lpstr>Структурные схемы надежности систем</vt:lpstr>
      <vt:lpstr>Структурные схемы надежности систем</vt:lpstr>
      <vt:lpstr>Структурные схемы надежности систем</vt:lpstr>
      <vt:lpstr>Структурные схемы надежности систем</vt:lpstr>
      <vt:lpstr>Структурные схемы надежности систем</vt:lpstr>
      <vt:lpstr>Структурные схемы надежности систем</vt:lpstr>
      <vt:lpstr>Структурные схемы надежности систем</vt:lpstr>
      <vt:lpstr>Надежность нерезервированных систем</vt:lpstr>
      <vt:lpstr>Надежность нерезервированных систем</vt:lpstr>
      <vt:lpstr>Надежность нерезервированных систем</vt:lpstr>
      <vt:lpstr>Надежность нерезервированных систем</vt:lpstr>
      <vt:lpstr>Надежность нерезервированных систем</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Резервирование</vt:lpstr>
      <vt:lpstr>Презентация PowerPoint</vt:lpstr>
      <vt:lpstr>Надежность систем с нагруженным резервом </vt:lpstr>
      <vt:lpstr>Надежность систем с нагруженным резервом</vt:lpstr>
      <vt:lpstr>Надежность систем с нагруженным резервом</vt:lpstr>
      <vt:lpstr>Надежность систем с нагруженным резервом</vt:lpstr>
      <vt:lpstr>Надежность систем с нагруженным резервом</vt:lpstr>
      <vt:lpstr>Надежность систем с нагруженным резервом</vt:lpstr>
      <vt:lpstr>Надежность систем с нагруженным резервом</vt:lpstr>
      <vt:lpstr>Надежность систем с нагруженным резервом</vt:lpstr>
      <vt:lpstr>Надежность систем с нагруженным резервом</vt:lpstr>
      <vt:lpstr>Резервирование</vt:lpstr>
      <vt:lpstr>Расчет надежности локальных технических систем</vt:lpstr>
      <vt:lpstr>Расчет надежности системы с двумя нагруженными элементами</vt:lpstr>
      <vt:lpstr>Расчет надежности системы с двумя нагруженными элементами </vt:lpstr>
      <vt:lpstr>Расчет надежности системы с тремя нагруженными элементами</vt:lpstr>
      <vt:lpstr>Расчет надежности системы с тремя нагруженными элементами</vt:lpstr>
      <vt:lpstr>Расчет надежности системы с тремя нагруженными элементами</vt:lpstr>
      <vt:lpstr>Расчет надежности системы с групповым нагруженным резервом</vt:lpstr>
      <vt:lpstr>Расчет надежности системы с групповым нагруженным резервом</vt:lpstr>
      <vt:lpstr>Расчет надежности системы с индивидуальным резервом</vt:lpstr>
      <vt:lpstr>Расчет надежности системы с индивидуальным резервом</vt:lpstr>
      <vt:lpstr>Расчет надежности системы с индивидуальным резервом</vt:lpstr>
      <vt:lpstr>Расчет надежности системы с индивидуальным резервом</vt:lpstr>
      <vt:lpstr>Анализ эффективности систем с групповым и индивидуальным резервом</vt:lpstr>
      <vt:lpstr>Презентация PowerPoint</vt:lpstr>
      <vt:lpstr>Презентация PowerPoint</vt:lpstr>
      <vt:lpstr>Расчет надежности мостиковой схемы</vt:lpstr>
      <vt:lpstr>Расчет надежности мостиковой схемы</vt:lpstr>
      <vt:lpstr>Расчет надежности мостиковой схемы</vt:lpstr>
      <vt:lpstr>Расчет надежности мостиковой схемы</vt:lpstr>
    </vt:vector>
  </TitlesOfParts>
  <Company>АСУ ТП МЭИ (ТУ)</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ТЕОРИЯ НАДЕЖНОСТИ</dc:title>
  <dc:creator>Андрюшин</dc:creator>
  <cp:lastModifiedBy>Alex</cp:lastModifiedBy>
  <cp:revision>61</cp:revision>
  <dcterms:created xsi:type="dcterms:W3CDTF">2009-02-12T07:44:00Z</dcterms:created>
  <dcterms:modified xsi:type="dcterms:W3CDTF">2018-02-10T10:21:12Z</dcterms:modified>
</cp:coreProperties>
</file>