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63" y="0"/>
            <a:ext cx="1728787" cy="6865938"/>
            <a:chOff x="3" y="0"/>
            <a:chExt cx="1089" cy="4325"/>
          </a:xfrm>
        </p:grpSpPr>
        <p:sp>
          <p:nvSpPr>
            <p:cNvPr id="5" name="Arc 3"/>
            <p:cNvSpPr>
              <a:spLocks/>
            </p:cNvSpPr>
            <p:nvPr/>
          </p:nvSpPr>
          <p:spPr bwMode="auto">
            <a:xfrm>
              <a:off x="3" y="293"/>
              <a:ext cx="252" cy="403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1600 w 21600"/>
                <a:gd name="T1" fmla="*/ 43200 h 43200"/>
                <a:gd name="T2" fmla="*/ 21600 w 21600"/>
                <a:gd name="T3" fmla="*/ 0 h 43200"/>
                <a:gd name="T4" fmla="*/ 2160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21600" y="43200"/>
                  </a:move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21600" h="43200" stroke="0" extrusionOk="0">
                  <a:moveTo>
                    <a:pt x="21600" y="43200"/>
                  </a:move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840" y="293"/>
              <a:ext cx="252" cy="40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200"/>
                <a:gd name="T2" fmla="*/ 0 w 21600"/>
                <a:gd name="T3" fmla="*/ 43200 h 43200"/>
                <a:gd name="T4" fmla="*/ 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204" y="0"/>
              <a:ext cx="672" cy="4319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rot="6000000">
              <a:off x="348" y="1644"/>
              <a:ext cx="456" cy="360"/>
            </a:xfrm>
            <a:prstGeom prst="triangle">
              <a:avLst>
                <a:gd name="adj" fmla="val 49995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5847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370013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200400" y="6399213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B9C91-BDBF-4C18-A992-0BA8BAA0D33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76193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8A176F-91E2-496D-AA6B-EF360E109A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1555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99313" y="247650"/>
            <a:ext cx="1943100" cy="55435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70013" y="247650"/>
            <a:ext cx="5676900" cy="55435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EF4D3A-79FC-4D62-A166-45EE645F7E9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5738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0013" y="24765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370013" y="16764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32413" y="16764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37725A-36D8-4A5F-B471-8E84E4B4282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23372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557DB4-E037-4391-A414-50F1109D45A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2327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EA00E6-26CB-433D-A3FA-04FD948C182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20981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0013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32413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0C4146-F8F3-4370-B50E-9C1384A2DA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45072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27622F-0537-439F-AE91-12B273183BF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6514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8A8081-0153-4A6B-AE40-D62E733E9E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4049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074569-51FD-48C3-8526-8A308D0EF69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87369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A8D383-B709-40F0-83A9-6C5B72D9B8A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4738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9A7E74-67CF-4A7B-BE87-43BA49D7ACB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16632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763" y="0"/>
            <a:ext cx="1728787" cy="6865938"/>
            <a:chOff x="3" y="0"/>
            <a:chExt cx="1089" cy="4325"/>
          </a:xfrm>
        </p:grpSpPr>
        <p:sp>
          <p:nvSpPr>
            <p:cNvPr id="34819" name="Arc 3"/>
            <p:cNvSpPr>
              <a:spLocks/>
            </p:cNvSpPr>
            <p:nvPr/>
          </p:nvSpPr>
          <p:spPr bwMode="auto">
            <a:xfrm>
              <a:off x="3" y="293"/>
              <a:ext cx="252" cy="403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1600 w 21600"/>
                <a:gd name="T1" fmla="*/ 43200 h 43200"/>
                <a:gd name="T2" fmla="*/ 21600 w 21600"/>
                <a:gd name="T3" fmla="*/ 0 h 43200"/>
                <a:gd name="T4" fmla="*/ 2160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21600" y="43200"/>
                  </a:move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21600" h="43200" stroke="0" extrusionOk="0">
                  <a:moveTo>
                    <a:pt x="21600" y="43200"/>
                  </a:move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820" name="Arc 4"/>
            <p:cNvSpPr>
              <a:spLocks/>
            </p:cNvSpPr>
            <p:nvPr/>
          </p:nvSpPr>
          <p:spPr bwMode="auto">
            <a:xfrm>
              <a:off x="840" y="293"/>
              <a:ext cx="252" cy="40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200"/>
                <a:gd name="T2" fmla="*/ 0 w 21600"/>
                <a:gd name="T3" fmla="*/ 43200 h 43200"/>
                <a:gd name="T4" fmla="*/ 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821" name="Rectangle 5"/>
            <p:cNvSpPr>
              <a:spLocks noChangeArrowheads="1"/>
            </p:cNvSpPr>
            <p:nvPr/>
          </p:nvSpPr>
          <p:spPr bwMode="auto">
            <a:xfrm>
              <a:off x="204" y="0"/>
              <a:ext cx="672" cy="4319"/>
            </a:xfrm>
            <a:prstGeom prst="rect">
              <a:avLst/>
            </a:prstGeom>
            <a:blipFill dpi="0" rotWithShape="0">
              <a:blip r:embed="rId14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822" name="AutoShape 6"/>
            <p:cNvSpPr>
              <a:spLocks noChangeArrowheads="1"/>
            </p:cNvSpPr>
            <p:nvPr/>
          </p:nvSpPr>
          <p:spPr bwMode="auto">
            <a:xfrm rot="6000000">
              <a:off x="348" y="372"/>
              <a:ext cx="456" cy="360"/>
            </a:xfrm>
            <a:prstGeom prst="triangle">
              <a:avLst>
                <a:gd name="adj" fmla="val 49995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24765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6764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482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482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67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482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7413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D9B80B20-2CF2-4027-9F6C-9945D7E0C46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WordArt 8"/>
          <p:cNvSpPr>
            <a:spLocks noChangeArrowheads="1" noChangeShapeType="1" noTextEdit="1"/>
          </p:cNvSpPr>
          <p:nvPr/>
        </p:nvSpPr>
        <p:spPr bwMode="auto">
          <a:xfrm>
            <a:off x="2700338" y="2924175"/>
            <a:ext cx="4321175" cy="9826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b="1" i="1" kern="10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Стекло. Керамика.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               </a:t>
            </a:r>
            <a:r>
              <a:rPr lang="ru-RU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Керамика.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331913" y="1676400"/>
            <a:ext cx="7812087" cy="456088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2000" i="1" smtClean="0">
                <a:latin typeface="Comic Sans MS" panose="030F0702030302020204" pitchFamily="66" charset="0"/>
              </a:rPr>
              <a:t>Керамика- изделия и материалы, получаемые спеканием.</a:t>
            </a:r>
          </a:p>
          <a:p>
            <a:pPr algn="ctr" eaLnBrk="1" hangingPunct="1">
              <a:buFontTx/>
              <a:buNone/>
            </a:pPr>
            <a:r>
              <a:rPr lang="ru-RU" altLang="ru-RU" sz="2000" i="1" smtClean="0">
                <a:latin typeface="Comic Sans MS" panose="030F0702030302020204" pitchFamily="66" charset="0"/>
              </a:rPr>
              <a:t>Искусство керамики насчитывает несколько тысячелетий.</a:t>
            </a:r>
          </a:p>
          <a:p>
            <a:pPr algn="ctr" eaLnBrk="1" hangingPunct="1">
              <a:buFontTx/>
              <a:buNone/>
            </a:pPr>
            <a:r>
              <a:rPr lang="ru-RU" altLang="ru-RU" sz="2000" i="1" smtClean="0">
                <a:latin typeface="Comic Sans MS" panose="030F0702030302020204" pitchFamily="66" charset="0"/>
              </a:rPr>
              <a:t>Сейчас в мире нет ни одного человека, который не был</a:t>
            </a:r>
          </a:p>
          <a:p>
            <a:pPr algn="ctr" eaLnBrk="1" hangingPunct="1">
              <a:buFontTx/>
              <a:buNone/>
            </a:pPr>
            <a:r>
              <a:rPr lang="ru-RU" altLang="ru-RU" sz="2000" i="1" smtClean="0">
                <a:latin typeface="Comic Sans MS" panose="030F0702030302020204" pitchFamily="66" charset="0"/>
              </a:rPr>
              <a:t>бы обладателем изделий из керамики. Наши дома</a:t>
            </a:r>
          </a:p>
          <a:p>
            <a:pPr algn="ctr" eaLnBrk="1" hangingPunct="1">
              <a:buFontTx/>
              <a:buNone/>
            </a:pPr>
            <a:r>
              <a:rPr lang="ru-RU" altLang="ru-RU" sz="2000" i="1" smtClean="0">
                <a:latin typeface="Comic Sans MS" panose="030F0702030302020204" pitchFamily="66" charset="0"/>
              </a:rPr>
              <a:t>построены из кирпича. Мы пьём и едим из фарфоровой</a:t>
            </a:r>
          </a:p>
          <a:p>
            <a:pPr algn="ctr" eaLnBrk="1" hangingPunct="1">
              <a:buFontTx/>
              <a:buNone/>
            </a:pPr>
            <a:r>
              <a:rPr lang="ru-RU" altLang="ru-RU" sz="2000" i="1" smtClean="0">
                <a:latin typeface="Comic Sans MS" panose="030F0702030302020204" pitchFamily="66" charset="0"/>
              </a:rPr>
              <a:t>или фаянсовой посуды, любуемся великолепными</a:t>
            </a:r>
          </a:p>
          <a:p>
            <a:pPr algn="ctr" eaLnBrk="1" hangingPunct="1">
              <a:buFontTx/>
              <a:buNone/>
            </a:pPr>
            <a:r>
              <a:rPr lang="ru-RU" altLang="ru-RU" sz="2000" i="1" smtClean="0">
                <a:latin typeface="Comic Sans MS" panose="030F0702030302020204" pitchFamily="66" charset="0"/>
              </a:rPr>
              <a:t>керамическими вазами в музеях; мы пользуемся кухнями,</a:t>
            </a:r>
          </a:p>
          <a:p>
            <a:pPr algn="ctr" eaLnBrk="1" hangingPunct="1">
              <a:buFontTx/>
              <a:buNone/>
            </a:pPr>
            <a:r>
              <a:rPr lang="ru-RU" altLang="ru-RU" sz="2000" i="1" smtClean="0">
                <a:latin typeface="Comic Sans MS" panose="030F0702030302020204" pitchFamily="66" charset="0"/>
              </a:rPr>
              <a:t>облицованными керамической плиткой; повреждённые</a:t>
            </a:r>
          </a:p>
          <a:p>
            <a:pPr algn="ctr" eaLnBrk="1" hangingPunct="1">
              <a:buFontTx/>
              <a:buNone/>
            </a:pPr>
            <a:r>
              <a:rPr lang="ru-RU" altLang="ru-RU" sz="2000" i="1" smtClean="0">
                <a:latin typeface="Comic Sans MS" panose="030F0702030302020204" pitchFamily="66" charset="0"/>
              </a:rPr>
              <a:t>кости и зубы заменяют керамическими протезами;</a:t>
            </a:r>
          </a:p>
          <a:p>
            <a:pPr algn="ctr" eaLnBrk="1" hangingPunct="1">
              <a:buFontTx/>
              <a:buNone/>
            </a:pPr>
            <a:r>
              <a:rPr lang="ru-RU" altLang="ru-RU" sz="2000" i="1" smtClean="0">
                <a:latin typeface="Comic Sans MS" panose="030F0702030302020204" pitchFamily="66" charset="0"/>
              </a:rPr>
              <a:t>металлургические печи изнутри выложены керамическими</a:t>
            </a:r>
          </a:p>
          <a:p>
            <a:pPr algn="ctr" eaLnBrk="1" hangingPunct="1">
              <a:buFontTx/>
              <a:buNone/>
            </a:pPr>
            <a:r>
              <a:rPr lang="ru-RU" altLang="ru-RU" sz="2000" i="1" smtClean="0">
                <a:latin typeface="Comic Sans MS" panose="030F0702030302020204" pitchFamily="66" charset="0"/>
              </a:rPr>
              <a:t>огнеупорами. </a:t>
            </a:r>
          </a:p>
        </p:txBody>
      </p:sp>
      <p:pic>
        <p:nvPicPr>
          <p:cNvPr id="410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075" y="0"/>
            <a:ext cx="206692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68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8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68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68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68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68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68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68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68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68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68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68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68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68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68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68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68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68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68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68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68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68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68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68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68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68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68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68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68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68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70013" y="1268413"/>
            <a:ext cx="4065587" cy="4522787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Наибольшее распространение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получила оксидная керамика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на основе природных минералов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и синтетических оксидов многих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металлов. Например,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кремнезёмистую керамику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используют для изготовления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стройматериалов. Корундовую и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алюмосиликатную получают из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глинозёма. Из алюмосиликатной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Делают фарфоровую и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фаянсовую посуду. </a:t>
            </a:r>
          </a:p>
          <a:p>
            <a:pPr eaLnBrk="1" hangingPunct="1">
              <a:buFontTx/>
              <a:buNone/>
            </a:pPr>
            <a:endParaRPr lang="ru-RU" altLang="ru-RU" sz="1800" smtClean="0"/>
          </a:p>
        </p:txBody>
      </p:sp>
      <p:sp>
        <p:nvSpPr>
          <p:cNvPr id="5123" name="Rectangle 8"/>
          <p:cNvSpPr>
            <a:spLocks noChangeArrowheads="1"/>
          </p:cNvSpPr>
          <p:nvPr/>
        </p:nvSpPr>
        <p:spPr bwMode="auto">
          <a:xfrm>
            <a:off x="5724525" y="4868863"/>
            <a:ext cx="3024188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kumimoji="0" lang="ru-RU" altLang="ru-RU" sz="1200" b="1" i="1">
                <a:latin typeface="Arial" panose="020B0604020202020204" pitchFamily="34" charset="0"/>
              </a:rPr>
              <a:t>Фаянсовый погребец для соли из</a:t>
            </a:r>
          </a:p>
          <a:p>
            <a:pPr eaLnBrk="1" hangingPunct="1">
              <a:spcBef>
                <a:spcPct val="20000"/>
              </a:spcBef>
            </a:pPr>
            <a:r>
              <a:rPr kumimoji="0" lang="ru-RU" altLang="ru-RU" sz="1200" b="1" i="1">
                <a:latin typeface="Arial" panose="020B0604020202020204" pitchFamily="34" charset="0"/>
              </a:rPr>
              <a:t>Сен-Поршера. Во Франции фаянс</a:t>
            </a:r>
          </a:p>
          <a:p>
            <a:pPr eaLnBrk="1" hangingPunct="1">
              <a:spcBef>
                <a:spcPct val="20000"/>
              </a:spcBef>
            </a:pPr>
            <a:r>
              <a:rPr kumimoji="0" lang="ru-RU" altLang="ru-RU" sz="1200" b="1" i="1">
                <a:latin typeface="Arial" panose="020B0604020202020204" pitchFamily="34" charset="0"/>
              </a:rPr>
              <a:t>стали изготавливать в 16 веке в</a:t>
            </a:r>
          </a:p>
          <a:p>
            <a:pPr eaLnBrk="1" hangingPunct="1">
              <a:spcBef>
                <a:spcPct val="20000"/>
              </a:spcBef>
            </a:pPr>
            <a:r>
              <a:rPr kumimoji="0" lang="ru-RU" altLang="ru-RU" sz="1200" b="1" i="1">
                <a:latin typeface="Arial" panose="020B0604020202020204" pitchFamily="34" charset="0"/>
              </a:rPr>
              <a:t>городке Сен-Поршере под влиянием</a:t>
            </a:r>
          </a:p>
          <a:p>
            <a:pPr eaLnBrk="1" hangingPunct="1">
              <a:spcBef>
                <a:spcPct val="20000"/>
              </a:spcBef>
            </a:pPr>
            <a:r>
              <a:rPr kumimoji="0" lang="ru-RU" altLang="ru-RU" sz="1200" b="1" i="1">
                <a:latin typeface="Arial" panose="020B0604020202020204" pitchFamily="34" charset="0"/>
              </a:rPr>
              <a:t>итальянской майолики.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kumimoji="0" lang="ru-RU" altLang="ru-RU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kumimoji="0" lang="ru-RU" altLang="ru-RU" sz="1200" b="1">
              <a:latin typeface="Arial" panose="020B0604020202020204" pitchFamily="34" charset="0"/>
            </a:endParaRPr>
          </a:p>
        </p:txBody>
      </p:sp>
      <p:pic>
        <p:nvPicPr>
          <p:cNvPr id="5124" name="Picture 10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24525" y="1341438"/>
            <a:ext cx="3171825" cy="352901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247650"/>
            <a:ext cx="7772400" cy="804863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Галерея фарфоровых изделий.</a:t>
            </a:r>
          </a:p>
        </p:txBody>
      </p:sp>
      <p:pic>
        <p:nvPicPr>
          <p:cNvPr id="614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268413"/>
            <a:ext cx="2005012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1268413"/>
            <a:ext cx="2005013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1268413"/>
            <a:ext cx="2005013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950" y="4221163"/>
            <a:ext cx="200660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4221163"/>
            <a:ext cx="1965325" cy="218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1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4221163"/>
            <a:ext cx="1965325" cy="218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26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Стекло.</a:t>
            </a:r>
          </a:p>
        </p:txBody>
      </p:sp>
      <p:sp>
        <p:nvSpPr>
          <p:cNvPr id="7171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1370013" y="2060575"/>
            <a:ext cx="7772400" cy="37306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2400" i="1" smtClean="0">
                <a:latin typeface="Comic Sans MS" panose="030F0702030302020204" pitchFamily="66" charset="0"/>
              </a:rPr>
              <a:t>Сейчас в мире существует огромное количество</a:t>
            </a:r>
          </a:p>
          <a:p>
            <a:pPr algn="ctr" eaLnBrk="1" hangingPunct="1">
              <a:buFontTx/>
              <a:buNone/>
            </a:pPr>
            <a:r>
              <a:rPr lang="ru-RU" altLang="ru-RU" sz="2400" i="1" smtClean="0">
                <a:latin typeface="Comic Sans MS" panose="030F0702030302020204" pitchFamily="66" charset="0"/>
              </a:rPr>
              <a:t>различных стёкол, отличающихся друг от друга</a:t>
            </a:r>
          </a:p>
          <a:p>
            <a:pPr algn="ctr" eaLnBrk="1" hangingPunct="1">
              <a:buFontTx/>
              <a:buNone/>
            </a:pPr>
            <a:r>
              <a:rPr lang="ru-RU" altLang="ru-RU" sz="2400" i="1" smtClean="0">
                <a:latin typeface="Comic Sans MS" panose="030F0702030302020204" pitchFamily="66" charset="0"/>
              </a:rPr>
              <a:t>своим видом, составом и свойствами.</a:t>
            </a:r>
          </a:p>
        </p:txBody>
      </p:sp>
      <p:pic>
        <p:nvPicPr>
          <p:cNvPr id="43029" name="Picture 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3716338"/>
            <a:ext cx="2160587" cy="240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6988" y="620713"/>
            <a:ext cx="7847012" cy="6048375"/>
          </a:xfrm>
        </p:spPr>
        <p:txBody>
          <a:bodyPr/>
          <a:lstStyle/>
          <a:p>
            <a:pPr algn="ctr" eaLnBrk="1" hangingPunct="1">
              <a:buClr>
                <a:srgbClr val="FF0066"/>
              </a:buClr>
              <a:buFont typeface="Wingdings" panose="05000000000000000000" pitchFamily="2" charset="2"/>
              <a:buChar char="ü"/>
            </a:pPr>
            <a:r>
              <a:rPr lang="ru-RU" altLang="ru-RU" sz="1800" i="1" smtClean="0">
                <a:latin typeface="Comic Sans MS" panose="030F0702030302020204" pitchFamily="66" charset="0"/>
              </a:rPr>
              <a:t>Наибольшее применение в быту и различных областях </a:t>
            </a:r>
          </a:p>
          <a:p>
            <a:pPr algn="ctr" eaLnBrk="1" hangingPunct="1">
              <a:buClr>
                <a:srgbClr val="FF0066"/>
              </a:buClr>
              <a:buFont typeface="Wingdings" panose="05000000000000000000" pitchFamily="2" charset="2"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техники находят силикатные стёкла. Простейшее силикатное</a:t>
            </a:r>
          </a:p>
          <a:p>
            <a:pPr algn="ctr" eaLnBrk="1" hangingPunct="1">
              <a:buClr>
                <a:srgbClr val="FF0066"/>
              </a:buClr>
              <a:buFont typeface="Wingdings" panose="05000000000000000000" pitchFamily="2" charset="2"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стекло является кварцевое стекло. Оно на 99% состоит из</a:t>
            </a:r>
          </a:p>
          <a:p>
            <a:pPr algn="ctr" eaLnBrk="1" hangingPunct="1">
              <a:buClr>
                <a:srgbClr val="FF0066"/>
              </a:buClr>
              <a:buFont typeface="Wingdings" panose="05000000000000000000" pitchFamily="2" charset="2"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диоксида кремния и обладает рядом полезных свойств- высокой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механической прочностью и стойкостью к действию кислот,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термостойкостью, огнеупорностью; хороший диэлектрик.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Получение такого стекла затруднено из-за высокой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температуры плавления диоксида кремния.</a:t>
            </a:r>
          </a:p>
          <a:p>
            <a:pPr algn="ctr" eaLnBrk="1" hangingPunct="1">
              <a:buFontTx/>
              <a:buNone/>
            </a:pPr>
            <a:endParaRPr lang="ru-RU" altLang="ru-RU" sz="1800" i="1" smtClean="0">
              <a:latin typeface="Comic Sans MS" panose="030F0702030302020204" pitchFamily="66" charset="0"/>
            </a:endParaRPr>
          </a:p>
          <a:p>
            <a:pPr algn="ctr" eaLnBrk="1" hangingPunct="1">
              <a:buClr>
                <a:srgbClr val="FF0066"/>
              </a:buClr>
              <a:buFont typeface="Wingdings" panose="05000000000000000000" pitchFamily="2" charset="2"/>
              <a:buChar char="ü"/>
            </a:pPr>
            <a:r>
              <a:rPr lang="ru-RU" altLang="ru-RU" sz="1800" i="1" smtClean="0">
                <a:latin typeface="Comic Sans MS" panose="030F0702030302020204" pitchFamily="66" charset="0"/>
              </a:rPr>
              <a:t>Бинарное (двухкомпонентное) силикатное стекло состава 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Оксид натрия – Диоксид кремния или Оксид калия – Диоксид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кремния называют растворимым, так как в отличие от других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это стекло в воде образует коллоидный раствор – жидкое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стекло; всем известные силикатный клей и есть жидкое стекло. </a:t>
            </a:r>
          </a:p>
          <a:p>
            <a:pPr algn="ctr" eaLnBrk="1" hangingPunct="1">
              <a:buFontTx/>
              <a:buNone/>
            </a:pPr>
            <a:endParaRPr lang="ru-RU" altLang="ru-RU" sz="1800" i="1" smtClean="0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endParaRPr lang="ru-RU" altLang="ru-RU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700213"/>
            <a:ext cx="7664450" cy="4114800"/>
          </a:xfrm>
        </p:spPr>
        <p:txBody>
          <a:bodyPr/>
          <a:lstStyle/>
          <a:p>
            <a:pPr algn="ctr" eaLnBrk="1" hangingPunct="1">
              <a:buClr>
                <a:srgbClr val="FF0066"/>
              </a:buClr>
              <a:buFont typeface="Wingdings" panose="05000000000000000000" pitchFamily="2" charset="2"/>
              <a:buChar char="ü"/>
            </a:pPr>
            <a:r>
              <a:rPr lang="ru-RU" altLang="ru-RU" sz="1800" i="1" smtClean="0">
                <a:latin typeface="Comic Sans MS" panose="030F0702030302020204" pitchFamily="66" charset="0"/>
              </a:rPr>
              <a:t>При введении в силикатное стекло соединений свинца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получают свинцовый хрусталь – стекло, сильно преломляющее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свет и хорошо полирующееся; оно более легкоплавко и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медленнее затвердевает, что даёт возможность художнику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стеклодуву изготовлять из него красивые изделия.</a:t>
            </a:r>
          </a:p>
          <a:p>
            <a:pPr algn="ctr" eaLnBrk="1" hangingPunct="1">
              <a:buFontTx/>
              <a:buNone/>
            </a:pPr>
            <a:endParaRPr lang="ru-RU" altLang="ru-RU" sz="1800" i="1" smtClean="0">
              <a:latin typeface="Comic Sans MS" panose="030F0702030302020204" pitchFamily="66" charset="0"/>
            </a:endParaRPr>
          </a:p>
          <a:p>
            <a:pPr algn="ctr" eaLnBrk="1" hangingPunct="1">
              <a:buClr>
                <a:srgbClr val="FF0066"/>
              </a:buClr>
              <a:buFont typeface="Wingdings" panose="05000000000000000000" pitchFamily="2" charset="2"/>
              <a:buChar char="ü"/>
            </a:pPr>
            <a:r>
              <a:rPr lang="ru-RU" altLang="ru-RU" sz="1800" i="1" smtClean="0">
                <a:latin typeface="Comic Sans MS" panose="030F0702030302020204" pitchFamily="66" charset="0"/>
              </a:rPr>
              <a:t>Кальциево-натриевые (известково-натриевые) стёкла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применяют в производстве оконного стекла, стеклянной тары,</a:t>
            </a:r>
          </a:p>
          <a:p>
            <a:pPr algn="ctr" eaLnBrk="1" hangingPunct="1">
              <a:buFontTx/>
              <a:buNone/>
            </a:pPr>
            <a:r>
              <a:rPr lang="ru-RU" altLang="ru-RU" sz="1800" i="1" smtClean="0">
                <a:latin typeface="Comic Sans MS" panose="030F0702030302020204" pitchFamily="66" charset="0"/>
              </a:rPr>
              <a:t>бутылок. </a:t>
            </a:r>
          </a:p>
        </p:txBody>
      </p:sp>
      <p:pic>
        <p:nvPicPr>
          <p:cNvPr id="921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7165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075" y="0"/>
            <a:ext cx="206692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86325"/>
            <a:ext cx="177165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2350" y="4886325"/>
            <a:ext cx="177165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rketing Plan">
  <a:themeElements>
    <a:clrScheme name="Marketing Plan 1">
      <a:dk1>
        <a:srgbClr val="336699"/>
      </a:dk1>
      <a:lt1>
        <a:srgbClr val="FFFFFF"/>
      </a:lt1>
      <a:dk2>
        <a:srgbClr val="0066FF"/>
      </a:dk2>
      <a:lt2>
        <a:srgbClr val="AFB5D2"/>
      </a:lt2>
      <a:accent1>
        <a:srgbClr val="66CCFF"/>
      </a:accent1>
      <a:accent2>
        <a:srgbClr val="99FFCC"/>
      </a:accent2>
      <a:accent3>
        <a:srgbClr val="FFFFFF"/>
      </a:accent3>
      <a:accent4>
        <a:srgbClr val="2A5682"/>
      </a:accent4>
      <a:accent5>
        <a:srgbClr val="B8E2FF"/>
      </a:accent5>
      <a:accent6>
        <a:srgbClr val="8AE7B9"/>
      </a:accent6>
      <a:hlink>
        <a:srgbClr val="FF99FF"/>
      </a:hlink>
      <a:folHlink>
        <a:srgbClr val="CCCCFF"/>
      </a:folHlink>
    </a:clrScheme>
    <a:fontScheme name="Marketing Pla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rketing Plan 1">
        <a:dk1>
          <a:srgbClr val="336699"/>
        </a:dk1>
        <a:lt1>
          <a:srgbClr val="FFFFFF"/>
        </a:lt1>
        <a:dk2>
          <a:srgbClr val="0066FF"/>
        </a:dk2>
        <a:lt2>
          <a:srgbClr val="AFB5D2"/>
        </a:lt2>
        <a:accent1>
          <a:srgbClr val="66CCFF"/>
        </a:accent1>
        <a:accent2>
          <a:srgbClr val="99FFCC"/>
        </a:accent2>
        <a:accent3>
          <a:srgbClr val="FFFFFF"/>
        </a:accent3>
        <a:accent4>
          <a:srgbClr val="2A5682"/>
        </a:accent4>
        <a:accent5>
          <a:srgbClr val="B8E2FF"/>
        </a:accent5>
        <a:accent6>
          <a:srgbClr val="8AE7B9"/>
        </a:accent6>
        <a:hlink>
          <a:srgbClr val="FF99FF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keting Plan 2">
        <a:dk1>
          <a:srgbClr val="003366"/>
        </a:dk1>
        <a:lt1>
          <a:srgbClr val="CCECFF"/>
        </a:lt1>
        <a:dk2>
          <a:srgbClr val="4B3384"/>
        </a:dk2>
        <a:lt2>
          <a:srgbClr val="849CBB"/>
        </a:lt2>
        <a:accent1>
          <a:srgbClr val="90DBFF"/>
        </a:accent1>
        <a:accent2>
          <a:srgbClr val="99FFCC"/>
        </a:accent2>
        <a:accent3>
          <a:srgbClr val="E2F4FF"/>
        </a:accent3>
        <a:accent4>
          <a:srgbClr val="002A56"/>
        </a:accent4>
        <a:accent5>
          <a:srgbClr val="C6EAFF"/>
        </a:accent5>
        <a:accent6>
          <a:srgbClr val="8AE7B9"/>
        </a:accent6>
        <a:hlink>
          <a:srgbClr val="DFC0FF"/>
        </a:hlink>
        <a:folHlink>
          <a:srgbClr val="6DC5D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keting Plan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Marketing Plan</Template>
  <TotalTime>145</TotalTime>
  <Words>333</Words>
  <Application>Microsoft Office PowerPoint</Application>
  <PresentationFormat>Экран (4:3)</PresentationFormat>
  <Paragraphs>58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Times New Roman</vt:lpstr>
      <vt:lpstr>Arial</vt:lpstr>
      <vt:lpstr>Calibri</vt:lpstr>
      <vt:lpstr>Comic Sans MS</vt:lpstr>
      <vt:lpstr>Wingdings</vt:lpstr>
      <vt:lpstr>Marketing Plan</vt:lpstr>
      <vt:lpstr>Презентация PowerPoint</vt:lpstr>
      <vt:lpstr>               Керамика.</vt:lpstr>
      <vt:lpstr>Презентация PowerPoint</vt:lpstr>
      <vt:lpstr>Галерея фарфоровых изделий.</vt:lpstr>
      <vt:lpstr>                 Стекло.</vt:lpstr>
      <vt:lpstr>Презентация PowerPoint</vt:lpstr>
      <vt:lpstr>Презентация PowerPoint</vt:lpstr>
    </vt:vector>
  </TitlesOfParts>
  <Company>none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3</cp:revision>
  <dcterms:created xsi:type="dcterms:W3CDTF">2007-03-02T17:55:25Z</dcterms:created>
  <dcterms:modified xsi:type="dcterms:W3CDTF">2015-04-08T14:24:10Z</dcterms:modified>
</cp:coreProperties>
</file>