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sldIdLst>
    <p:sldId id="257" r:id="rId2"/>
    <p:sldId id="297" r:id="rId3"/>
    <p:sldId id="258" r:id="rId4"/>
    <p:sldId id="282" r:id="rId5"/>
    <p:sldId id="259" r:id="rId6"/>
    <p:sldId id="283" r:id="rId7"/>
    <p:sldId id="292" r:id="rId8"/>
    <p:sldId id="262" r:id="rId9"/>
    <p:sldId id="268" r:id="rId10"/>
    <p:sldId id="263" r:id="rId11"/>
    <p:sldId id="264" r:id="rId12"/>
    <p:sldId id="285" r:id="rId13"/>
    <p:sldId id="287" r:id="rId14"/>
    <p:sldId id="265" r:id="rId15"/>
    <p:sldId id="266" r:id="rId16"/>
    <p:sldId id="294" r:id="rId17"/>
    <p:sldId id="295" r:id="rId18"/>
    <p:sldId id="267" r:id="rId19"/>
    <p:sldId id="280" r:id="rId20"/>
    <p:sldId id="288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69" r:id="rId30"/>
    <p:sldId id="286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B29957-0E44-4A2F-8A3B-294EFCCBA1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94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802C7A2-F72E-495B-A3DA-CA13F1700E88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625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33A5D6F-B7D4-439B-B8DF-63679E118C27}" type="slidenum">
              <a:rPr lang="ru-RU" altLang="ru-RU"/>
              <a:pPr eaLnBrk="1" hangingPunct="1"/>
              <a:t>15</a:t>
            </a:fld>
            <a:endParaRPr lang="ru-RU" altLang="ru-RU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83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717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8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249CAE73-C368-4AA3-ABEE-5BB46FC9D5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674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DDDF4A-04C1-403C-9E21-51A157657B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117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72C106-A75B-4380-9973-32433FC850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3957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B085CE-9321-49C9-BE10-25AA170652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00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FFC2A4-2C3C-47C5-BEC6-888484F6DF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180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54E5BD-55BC-459E-9665-2C2D2D2B3F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466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D298BD-9192-4077-8AFD-6970CD880E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791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38FB63-19A5-4224-BCF8-D5A390FC1B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112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4D210F-2BE2-4A54-9177-26105B1B99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669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4F996D-8B90-4F2D-9A9E-54AB53512E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302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57BBD-E7D2-4D6B-BBE5-0E41DBADBA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352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611E5E-5948-4E6A-AF73-D824EE931B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398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9224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614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14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9225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615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15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9219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922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9CFCBF2B-30C9-4A14-99D7-675C59EDF79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84313"/>
          </a:xfrm>
        </p:spPr>
        <p:txBody>
          <a:bodyPr/>
          <a:lstStyle/>
          <a:p>
            <a:pPr algn="r" eaLnBrk="1" hangingPunct="1"/>
            <a:r>
              <a:rPr lang="ru-RU" altLang="ru-RU" sz="2000" smtClean="0"/>
              <a:t/>
            </a:r>
            <a:br>
              <a:rPr lang="ru-RU" altLang="ru-RU" sz="2000" smtClean="0"/>
            </a:br>
            <a:r>
              <a:rPr lang="en-US" altLang="ru-RU" sz="2000" smtClean="0">
                <a:solidFill>
                  <a:srgbClr val="FF0000"/>
                </a:solidFill>
              </a:rPr>
              <a:t>C</a:t>
            </a:r>
            <a:r>
              <a:rPr lang="ru-RU" altLang="ru-RU" sz="2000" smtClean="0">
                <a:solidFill>
                  <a:srgbClr val="FF0000"/>
                </a:solidFill>
              </a:rPr>
              <a:t> 2010 года начинается пятилетка форсированного индустриально-инновационного развития Казахстана</a:t>
            </a:r>
            <a:r>
              <a:rPr lang="en-US" altLang="ru-RU" sz="2000" smtClean="0">
                <a:solidFill>
                  <a:srgbClr val="FF0000"/>
                </a:solidFill>
              </a:rPr>
              <a:t/>
            </a:r>
            <a:br>
              <a:rPr lang="en-US" altLang="ru-RU" sz="2000" smtClean="0">
                <a:solidFill>
                  <a:srgbClr val="FF0000"/>
                </a:solidFill>
              </a:rPr>
            </a:br>
            <a:r>
              <a:rPr lang="en-US" altLang="ru-RU" sz="2000" smtClean="0"/>
              <a:t> </a:t>
            </a:r>
            <a:r>
              <a:rPr lang="ru-RU" altLang="ru-RU" sz="2000" smtClean="0"/>
              <a:t/>
            </a:r>
            <a:br>
              <a:rPr lang="ru-RU" altLang="ru-RU" sz="2000" smtClean="0"/>
            </a:br>
            <a:r>
              <a:rPr lang="ru-RU" altLang="ru-RU" sz="2000" smtClean="0">
                <a:solidFill>
                  <a:srgbClr val="0000CC"/>
                </a:solidFill>
              </a:rPr>
              <a:t>Нурсултан Абишевич Назарбаев</a:t>
            </a:r>
            <a:r>
              <a:rPr lang="ru-RU" altLang="ru-RU" sz="2000" smtClean="0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pPr algn="ctr" eaLnBrk="1" hangingPunct="1">
              <a:lnSpc>
                <a:spcPct val="170000"/>
              </a:lnSpc>
              <a:buFont typeface="Wingdings" panose="05000000000000000000" pitchFamily="2" charset="2"/>
              <a:buNone/>
            </a:pPr>
            <a:endParaRPr lang="ru-RU" altLang="ru-RU" sz="200" b="1" smtClean="0"/>
          </a:p>
          <a:p>
            <a:pPr algn="ctr" eaLnBrk="1" hangingPunct="1">
              <a:lnSpc>
                <a:spcPct val="140000"/>
              </a:lnSpc>
              <a:buFont typeface="Wingdings" panose="05000000000000000000" pitchFamily="2" charset="2"/>
              <a:buNone/>
            </a:pPr>
            <a:endParaRPr lang="en-US" altLang="ru-RU" sz="3600" b="1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3600" b="1" smtClean="0">
                <a:solidFill>
                  <a:srgbClr val="0000CC"/>
                </a:solidFill>
              </a:rPr>
              <a:t>Концептуальные положения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3600" b="1" smtClean="0">
                <a:solidFill>
                  <a:srgbClr val="0000CC"/>
                </a:solidFill>
              </a:rPr>
              <a:t>современной казахстанской модели образования</a:t>
            </a:r>
            <a:endParaRPr lang="en-US" altLang="ru-RU" sz="3600" b="1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 smtClean="0">
                <a:solidFill>
                  <a:srgbClr val="FF0066"/>
                </a:solidFill>
              </a:rPr>
              <a:t>Кудайбердиев Темирхан Кожабаевич</a:t>
            </a:r>
            <a:br>
              <a:rPr lang="ru-RU" altLang="ru-RU" sz="2000" b="1" smtClean="0">
                <a:solidFill>
                  <a:srgbClr val="FF0066"/>
                </a:solidFill>
              </a:rPr>
            </a:br>
            <a:endParaRPr lang="en-US" altLang="ru-RU" sz="2000" b="1" smtClean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600" b="1" i="1" smtClean="0"/>
              <a:t>кандидат психологических наук, доцент,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600" b="1" i="1" smtClean="0"/>
              <a:t>проректор Карагандинского ИПКиПГСиРО</a:t>
            </a:r>
            <a:endParaRPr lang="en-US" altLang="ru-RU" sz="1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1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ru-RU" sz="600" b="1" smtClean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200" b="1" smtClean="0"/>
              <a:t>     </a:t>
            </a:r>
            <a:endParaRPr lang="ru-RU" altLang="ru-RU" sz="12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2000" b="1">
                <a:solidFill>
                  <a:srgbClr val="3333FF"/>
                </a:solidFill>
                <a:latin typeface="KZ Times New Roman" pitchFamily="18" charset="0"/>
                <a:cs typeface="Times New Roman" panose="02020603050405020304" pitchFamily="18" charset="0"/>
              </a:rPr>
              <a:t>IV.  </a:t>
            </a:r>
            <a:r>
              <a:rPr lang="ru-RU" altLang="ru-RU" sz="2000" b="1">
                <a:solidFill>
                  <a:srgbClr val="3333FF"/>
                </a:solidFill>
                <a:latin typeface="KZ Times New Roman" pitchFamily="18" charset="0"/>
                <a:cs typeface="Times New Roman" panose="02020603050405020304" pitchFamily="18" charset="0"/>
              </a:rPr>
              <a:t>Эффективная социально-деятельностная структура организации образования</a:t>
            </a:r>
            <a:endParaRPr lang="ru-RU" altLang="ru-RU" sz="2000" b="1">
              <a:solidFill>
                <a:srgbClr val="3333FF"/>
              </a:solidFill>
              <a:latin typeface="KZ Times New Roman" pitchFamily="18" charset="0"/>
            </a:endParaRPr>
          </a:p>
          <a:p>
            <a:pPr algn="ctr" eaLnBrk="1" hangingPunct="1"/>
            <a:endParaRPr lang="ru-RU" altLang="ru-RU" sz="2000" b="1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0" y="685800"/>
            <a:ext cx="9067800" cy="59436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1752600" y="1828800"/>
            <a:ext cx="5638800" cy="34290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3276600" y="2743200"/>
            <a:ext cx="2362200" cy="16002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latin typeface="Times New Roman" panose="02020603050405020304" pitchFamily="18" charset="0"/>
              </a:rPr>
              <a:t>Учение </a:t>
            </a:r>
          </a:p>
          <a:p>
            <a:pPr algn="ctr" eaLnBrk="1" hangingPunct="1"/>
            <a:r>
              <a:rPr lang="ru-RU" altLang="ru-RU" sz="2400">
                <a:latin typeface="Times New Roman" panose="02020603050405020304" pitchFamily="18" charset="0"/>
              </a:rPr>
              <a:t>учащихся</a:t>
            </a:r>
          </a:p>
          <a:p>
            <a:pPr algn="ctr" eaLnBrk="1" hangingPunct="1"/>
            <a:r>
              <a:rPr lang="ru-RU" altLang="ru-RU" sz="2400">
                <a:latin typeface="Times New Roman" panose="02020603050405020304" pitchFamily="18" charset="0"/>
              </a:rPr>
              <a:t>(СУДУ)</a:t>
            </a: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5257800" y="1143000"/>
            <a:ext cx="1752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 flipV="1">
            <a:off x="1143000" y="1676400"/>
            <a:ext cx="2286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495800" y="4343400"/>
            <a:ext cx="1524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971800" y="1905000"/>
            <a:ext cx="282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latin typeface="Times New Roman" panose="02020603050405020304" pitchFamily="18" charset="0"/>
              </a:rPr>
              <a:t>Общая миссия</a:t>
            </a:r>
          </a:p>
          <a:p>
            <a:pPr algn="ctr" eaLnBrk="1" hangingPunct="1"/>
            <a:r>
              <a:rPr lang="ru-RU" altLang="ru-RU" sz="2400">
                <a:latin typeface="Times New Roman" panose="02020603050405020304" pitchFamily="18" charset="0"/>
              </a:rPr>
              <a:t>(цель)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057400" y="3048000"/>
            <a:ext cx="12080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Акцент 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на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учении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638800" y="2819400"/>
            <a:ext cx="1828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Климат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благо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приятный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для 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учения</a:t>
            </a: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 flipV="1">
            <a:off x="3124200" y="838200"/>
            <a:ext cx="457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V="1">
            <a:off x="4953000" y="6858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1752600" y="1143000"/>
            <a:ext cx="2333625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900">
                <a:latin typeface="Times New Roman" panose="02020603050405020304" pitchFamily="18" charset="0"/>
              </a:rPr>
              <a:t>Общие</a:t>
            </a:r>
          </a:p>
          <a:p>
            <a:pPr eaLnBrk="1" hangingPunct="1"/>
            <a:r>
              <a:rPr lang="ru-RU" altLang="ru-RU" sz="1900">
                <a:latin typeface="Times New Roman" panose="02020603050405020304" pitchFamily="18" charset="0"/>
              </a:rPr>
              <a:t>ценности </a:t>
            </a:r>
          </a:p>
          <a:p>
            <a:pPr eaLnBrk="1" hangingPunct="1"/>
            <a:r>
              <a:rPr lang="ru-RU" altLang="ru-RU" sz="1900">
                <a:latin typeface="Times New Roman" panose="02020603050405020304" pitchFamily="18" charset="0"/>
              </a:rPr>
              <a:t>и убеждения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722688" y="928688"/>
            <a:ext cx="10096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ru-RU" sz="2000">
                <a:latin typeface="Times New Roman" panose="02020603050405020304" pitchFamily="18" charset="0"/>
              </a:rPr>
              <a:t>Четкие </a:t>
            </a:r>
          </a:p>
          <a:p>
            <a:pPr algn="ctr" eaLnBrk="1" hangingPunct="1"/>
            <a:r>
              <a:rPr lang="kk-KZ" altLang="ru-RU" sz="2000">
                <a:latin typeface="Times New Roman" panose="02020603050405020304" pitchFamily="18" charset="0"/>
              </a:rPr>
              <a:t>цели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5181600" y="9906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>
                <a:latin typeface="Times New Roman" panose="02020603050405020304" pitchFamily="18" charset="0"/>
              </a:rPr>
              <a:t>Лидерство</a:t>
            </a:r>
          </a:p>
          <a:p>
            <a:pPr eaLnBrk="1" hangingPunct="1"/>
            <a:r>
              <a:rPr lang="kk-KZ" altLang="ru-RU">
                <a:latin typeface="Times New Roman" panose="02020603050405020304" pitchFamily="18" charset="0"/>
              </a:rPr>
              <a:t>учителя</a:t>
            </a:r>
            <a:endParaRPr lang="ru-RU" altLang="ru-RU">
              <a:latin typeface="Times New Roman" panose="02020603050405020304" pitchFamily="18" charset="0"/>
            </a:endParaRPr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V="1">
            <a:off x="7162800" y="2209800"/>
            <a:ext cx="1295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6477000" y="1676400"/>
            <a:ext cx="16557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>
                <a:latin typeface="Times New Roman" panose="02020603050405020304" pitchFamily="18" charset="0"/>
              </a:rPr>
              <a:t>Вовлеч</a:t>
            </a:r>
            <a:r>
              <a:rPr lang="ru-RU" altLang="ru-RU">
                <a:latin typeface="Times New Roman" panose="02020603050405020304" pitchFamily="18" charset="0"/>
              </a:rPr>
              <a:t>ё</a:t>
            </a:r>
            <a:r>
              <a:rPr lang="kk-KZ" altLang="ru-RU">
                <a:latin typeface="Times New Roman" panose="02020603050405020304" pitchFamily="18" charset="0"/>
              </a:rPr>
              <a:t>нность</a:t>
            </a:r>
          </a:p>
          <a:p>
            <a:pPr eaLnBrk="1" hangingPunct="1"/>
            <a:r>
              <a:rPr lang="kk-KZ" altLang="ru-RU">
                <a:latin typeface="Times New Roman" panose="02020603050405020304" pitchFamily="18" charset="0"/>
              </a:rPr>
              <a:t>учащихся</a:t>
            </a:r>
            <a:endParaRPr lang="ru-RU" altLang="ru-RU">
              <a:latin typeface="Times New Roman" panose="02020603050405020304" pitchFamily="18" charset="0"/>
            </a:endParaRPr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7391400" y="3733800"/>
            <a:ext cx="1524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7315200" y="2743200"/>
            <a:ext cx="134461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Физическое</a:t>
            </a:r>
          </a:p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 окружение</a:t>
            </a:r>
          </a:p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(МТБ)</a:t>
            </a:r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6781800" y="4648200"/>
            <a:ext cx="1219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7239000" y="4114800"/>
            <a:ext cx="1328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Признание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 и стимулы,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мотивация</a:t>
            </a:r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5638800" y="5181600"/>
            <a:ext cx="609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5791200" y="5105400"/>
            <a:ext cx="17526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Положительное </a:t>
            </a:r>
          </a:p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поведение</a:t>
            </a:r>
          </a:p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учащихся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4572000" y="5486400"/>
            <a:ext cx="134461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Поддержка</a:t>
            </a:r>
          </a:p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 активности</a:t>
            </a:r>
          </a:p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родителей</a:t>
            </a:r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 flipH="1">
            <a:off x="0" y="38100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609600" y="2057400"/>
            <a:ext cx="13287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Системати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ческий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контроль за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успеваи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мостью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учащихся</a:t>
            </a:r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 flipH="1">
            <a:off x="609600" y="43434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288925" y="3848100"/>
            <a:ext cx="11620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Высокий 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Уровень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ожиданий</a:t>
            </a:r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 flipH="1">
            <a:off x="2514600" y="5029200"/>
            <a:ext cx="533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1143000" y="4800600"/>
            <a:ext cx="18605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Коллегиальность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и профессиональ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ное развитие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         учителей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2819400" y="5257800"/>
            <a:ext cx="1778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Адекватность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целей учебных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программ целям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обучения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r>
              <a:rPr lang="ru-RU" altLang="ru-RU" b="0" smtClean="0"/>
              <a:t/>
            </a:r>
            <a:br>
              <a:rPr lang="ru-RU" altLang="ru-RU" b="0" smtClean="0"/>
            </a:br>
            <a:r>
              <a:rPr lang="ru-RU" altLang="ru-RU" b="0" smtClean="0"/>
              <a:t/>
            </a:r>
            <a:br>
              <a:rPr lang="ru-RU" altLang="ru-RU" b="0" smtClean="0"/>
            </a:br>
            <a:r>
              <a:rPr lang="ru-RU" altLang="ru-RU" b="0" smtClean="0"/>
              <a:t/>
            </a:r>
            <a:br>
              <a:rPr lang="ru-RU" altLang="ru-RU" b="0" smtClean="0"/>
            </a:br>
            <a:r>
              <a:rPr lang="en-US" altLang="ru-RU" smtClean="0">
                <a:solidFill>
                  <a:srgbClr val="FF0000"/>
                </a:solidFill>
              </a:rPr>
              <a:t>V. </a:t>
            </a:r>
            <a:r>
              <a:rPr lang="ru-RU" altLang="ru-RU" smtClean="0">
                <a:solidFill>
                  <a:schemeClr val="tx1"/>
                </a:solidFill>
              </a:rPr>
              <a:t>ОБРАЗОВАНИЕ, ОРИЕНТИРОВАННОЕ НА КОМПЕТЕНЦИИ</a:t>
            </a:r>
            <a:br>
              <a:rPr lang="ru-RU" altLang="ru-RU" smtClean="0">
                <a:solidFill>
                  <a:schemeClr val="tx1"/>
                </a:solidFill>
              </a:rPr>
            </a:br>
            <a:r>
              <a:rPr lang="en-US" altLang="ru-RU" smtClean="0">
                <a:solidFill>
                  <a:srgbClr val="FF0000"/>
                </a:solidFill>
              </a:rPr>
              <a:t/>
            </a:r>
            <a:br>
              <a:rPr lang="en-US" altLang="ru-RU" smtClean="0">
                <a:solidFill>
                  <a:srgbClr val="FF0000"/>
                </a:solidFill>
              </a:rPr>
            </a:br>
            <a:r>
              <a:rPr lang="ru-RU" altLang="ru-RU" sz="3200" smtClean="0">
                <a:solidFill>
                  <a:srgbClr val="FF0000"/>
                </a:solidFill>
              </a:rPr>
              <a:t>Главная цель среднего общего образования на общенациональном уровне:</a:t>
            </a:r>
            <a:br>
              <a:rPr lang="ru-RU" altLang="ru-RU" sz="3200" smtClean="0">
                <a:solidFill>
                  <a:srgbClr val="FF0000"/>
                </a:solidFill>
              </a:rPr>
            </a:br>
            <a:r>
              <a:rPr lang="ru-RU" altLang="ru-RU" sz="3200" b="0" smtClean="0">
                <a:solidFill>
                  <a:srgbClr val="3333FF"/>
                </a:solidFill>
              </a:rPr>
              <a:t>способствовать становлению компетентной личности, готовой к эффективному участию в социальной, экономической и политической жизни Республики Казахстан</a:t>
            </a:r>
            <a:br>
              <a:rPr lang="ru-RU" altLang="ru-RU" sz="3200" b="0" smtClean="0">
                <a:solidFill>
                  <a:srgbClr val="3333FF"/>
                </a:solidFill>
              </a:rPr>
            </a:br>
            <a:endParaRPr lang="ru-RU" altLang="ru-RU" sz="3200" b="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Group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Компетенции: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Субъектность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6350">
                <a:tc>
                  <a:txBody>
                    <a:bodyPr/>
                    <a:lstStyle/>
                    <a:p>
                      <a:pPr marL="0" marR="0" lvl="0" indent="650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Самоуправление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650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Компетентности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(освоенные способы деятельности)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7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Знания, умения (действия), навыки (действия)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algn="ctr" eaLnBrk="1" hangingPunct="1"/>
            <a:r>
              <a:rPr lang="ru-RU" altLang="ru-RU" sz="2800" smtClean="0">
                <a:solidFill>
                  <a:srgbClr val="FF0000"/>
                </a:solidFill>
              </a:rPr>
              <a:t>Пошаговое осуществление компетентностного подхода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 marL="711200" indent="-711200" eaLnBrk="1" hangingPunct="1">
              <a:buFont typeface="Wingdings" panose="05000000000000000000" pitchFamily="2" charset="2"/>
              <a:buNone/>
            </a:pPr>
            <a:r>
              <a:rPr lang="en-US" altLang="ru-RU" sz="2400" b="1" smtClean="0"/>
              <a:t>I. </a:t>
            </a:r>
            <a:r>
              <a:rPr lang="ru-RU" altLang="ru-RU" b="1" smtClean="0"/>
              <a:t>Развитие системы управления, ориентированного на результат</a:t>
            </a:r>
            <a:endParaRPr lang="en-US" altLang="ru-RU" b="1" smtClean="0"/>
          </a:p>
          <a:p>
            <a:pPr marL="711200" indent="-711200" eaLnBrk="1" hangingPunct="1">
              <a:buFont typeface="Wingdings" panose="05000000000000000000" pitchFamily="2" charset="2"/>
              <a:buAutoNum type="romanUcPeriod" startAt="2"/>
            </a:pPr>
            <a:r>
              <a:rPr lang="ru-RU" altLang="ru-RU" b="1" smtClean="0">
                <a:solidFill>
                  <a:srgbClr val="FF0000"/>
                </a:solidFill>
              </a:rPr>
              <a:t>Изменения в методике преподавания</a:t>
            </a:r>
            <a:endParaRPr lang="en-US" altLang="ru-RU" b="1" smtClean="0">
              <a:solidFill>
                <a:srgbClr val="FF0000"/>
              </a:solidFill>
            </a:endParaRPr>
          </a:p>
          <a:p>
            <a:pPr marL="711200" indent="-711200" eaLnBrk="1" hangingPunct="1">
              <a:buFont typeface="Wingdings" panose="05000000000000000000" pitchFamily="2" charset="2"/>
              <a:buAutoNum type="romanUcPeriod" startAt="3"/>
            </a:pPr>
            <a:r>
              <a:rPr lang="ru-RU" altLang="ru-RU" b="1" smtClean="0"/>
              <a:t>Изменения в деятельности учителя и ученика</a:t>
            </a:r>
            <a:endParaRPr lang="en-US" altLang="ru-RU" b="1" smtClean="0"/>
          </a:p>
          <a:p>
            <a:pPr marL="711200" indent="-711200" eaLnBrk="1" hangingPunct="1">
              <a:buFont typeface="Wingdings" panose="05000000000000000000" pitchFamily="2" charset="2"/>
              <a:buAutoNum type="romanUcPeriod" startAt="4"/>
            </a:pPr>
            <a:r>
              <a:rPr lang="ru-RU" altLang="ru-RU" b="1" smtClean="0"/>
              <a:t>Изменение позиции учителя</a:t>
            </a:r>
            <a:endParaRPr lang="en-US" altLang="ru-RU" b="1" smtClean="0"/>
          </a:p>
          <a:p>
            <a:pPr marL="711200" indent="-711200" eaLnBrk="1" hangingPunct="1">
              <a:buFont typeface="Wingdings" panose="05000000000000000000" pitchFamily="2" charset="2"/>
              <a:buAutoNum type="romanUcPeriod" startAt="5"/>
            </a:pPr>
            <a:r>
              <a:rPr lang="ru-RU" altLang="ru-RU" b="1" smtClean="0"/>
              <a:t>Изменение требований к учащимся</a:t>
            </a:r>
            <a:endParaRPr lang="en-US" altLang="ru-RU" b="1" smtClean="0"/>
          </a:p>
          <a:p>
            <a:pPr marL="711200" indent="-711200" eaLnBrk="1" hangingPunct="1">
              <a:buFont typeface="Wingdings" panose="05000000000000000000" pitchFamily="2" charset="2"/>
              <a:buAutoNum type="romanUcPeriod" startAt="6"/>
            </a:pPr>
            <a:r>
              <a:rPr lang="ru-RU" altLang="ru-RU" b="1" smtClean="0"/>
              <a:t>Организационные изменения форм учебной деятельности</a:t>
            </a:r>
            <a:endParaRPr lang="en-US" altLang="ru-RU" b="1" smtClean="0"/>
          </a:p>
          <a:p>
            <a:pPr marL="711200" indent="-711200" eaLnBrk="1" hangingPunct="1">
              <a:buFont typeface="Wingdings" panose="05000000000000000000" pitchFamily="2" charset="2"/>
              <a:buAutoNum type="romanUcPeriod" startAt="7"/>
            </a:pPr>
            <a:r>
              <a:rPr lang="ru-RU" altLang="ru-RU" b="1" smtClean="0"/>
              <a:t>Использование учителем микросценариев</a:t>
            </a:r>
            <a:endParaRPr lang="en-US" altLang="ru-RU" b="1" smtClean="0"/>
          </a:p>
          <a:p>
            <a:pPr marL="711200" indent="-711200" eaLnBrk="1" hangingPunct="1">
              <a:buFont typeface="Wingdings" panose="05000000000000000000" pitchFamily="2" charset="2"/>
              <a:buAutoNum type="romanUcPeriod" startAt="8"/>
            </a:pPr>
            <a:r>
              <a:rPr lang="ru-RU" altLang="ru-RU" b="1" smtClean="0"/>
              <a:t>Использование способов оценивания уровня сформированности компетентности</a:t>
            </a:r>
            <a:r>
              <a:rPr lang="en-US" altLang="ru-RU" b="1" smtClean="0"/>
              <a:t> (</a:t>
            </a:r>
            <a:r>
              <a:rPr lang="ru-RU" altLang="ru-RU" b="1" smtClean="0"/>
              <a:t>индивидуального прогресса</a:t>
            </a:r>
            <a:r>
              <a:rPr lang="en-US" altLang="ru-RU" b="1" smtClean="0"/>
              <a:t>)</a:t>
            </a:r>
            <a:endParaRPr lang="ru-RU" alt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15875"/>
            <a:ext cx="9144000" cy="642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800" b="1">
              <a:solidFill>
                <a:srgbClr val="FF0000"/>
              </a:solidFill>
            </a:endParaRPr>
          </a:p>
          <a:p>
            <a:pPr algn="ctr" eaLnBrk="1" hangingPunct="1"/>
            <a:r>
              <a:rPr lang="en-US" altLang="ru-RU" sz="2800" b="1">
                <a:solidFill>
                  <a:srgbClr val="FF0000"/>
                </a:solidFill>
              </a:rPr>
              <a:t>V.  </a:t>
            </a:r>
            <a:r>
              <a:rPr lang="ru-RU" altLang="ru-RU" sz="2800" b="1">
                <a:solidFill>
                  <a:srgbClr val="FF0000"/>
                </a:solidFill>
              </a:rPr>
              <a:t>Основные результаты образования обучающихся в РК (ГОСО 2008): </a:t>
            </a:r>
          </a:p>
          <a:p>
            <a:pPr algn="ctr" eaLnBrk="1" hangingPunct="1"/>
            <a:endParaRPr lang="ru-RU" altLang="ru-RU" sz="2800" b="1">
              <a:solidFill>
                <a:srgbClr val="FF0000"/>
              </a:solidFill>
            </a:endParaRPr>
          </a:p>
          <a:p>
            <a:pPr algn="ctr" eaLnBrk="1" hangingPunct="1"/>
            <a:endParaRPr lang="ru-RU" altLang="ru-RU" sz="2800" b="1">
              <a:solidFill>
                <a:srgbClr val="FF0000"/>
              </a:solidFill>
            </a:endParaRPr>
          </a:p>
          <a:p>
            <a:pPr algn="ctr" eaLnBrk="1" hangingPunct="1"/>
            <a:endParaRPr lang="ru-RU" altLang="ru-RU" sz="800" b="1">
              <a:solidFill>
                <a:srgbClr val="FF0000"/>
              </a:solidFill>
            </a:endParaRPr>
          </a:p>
          <a:p>
            <a:pPr algn="ctr" eaLnBrk="1" hangingPunct="1">
              <a:buFont typeface="Wingdings" panose="05000000000000000000" pitchFamily="2" charset="2"/>
              <a:buChar char="§"/>
            </a:pPr>
            <a:r>
              <a:rPr lang="ru-RU" altLang="ru-RU" sz="2400" b="1" i="1"/>
              <a:t>  </a:t>
            </a:r>
            <a:r>
              <a:rPr lang="ru-RU" altLang="ru-RU" sz="2400" b="1" i="1">
                <a:solidFill>
                  <a:srgbClr val="FF0000"/>
                </a:solidFill>
              </a:rPr>
              <a:t>социализация</a:t>
            </a:r>
            <a:r>
              <a:rPr lang="ru-RU" altLang="ru-RU" sz="2400" b="1">
                <a:solidFill>
                  <a:srgbClr val="FF0000"/>
                </a:solidFill>
              </a:rPr>
              <a:t> обучающихся – их личностные</a:t>
            </a:r>
            <a:r>
              <a:rPr lang="ru-RU" altLang="ru-RU" sz="2400" b="1"/>
              <a:t> результаты как усвоенная система ориентаций и ценностей, позволяющая им быть полноправными членами общества;</a:t>
            </a:r>
          </a:p>
          <a:p>
            <a:pPr algn="ctr" eaLnBrk="1" hangingPunct="1">
              <a:buFont typeface="Wingdings" panose="05000000000000000000" pitchFamily="2" charset="2"/>
              <a:buChar char="§"/>
            </a:pPr>
            <a:r>
              <a:rPr lang="ru-RU" altLang="ru-RU" sz="2400" b="1" i="1"/>
              <a:t> </a:t>
            </a:r>
            <a:r>
              <a:rPr lang="ru-RU" altLang="ru-RU" sz="2400" b="1" i="1">
                <a:solidFill>
                  <a:srgbClr val="3333FF"/>
                </a:solidFill>
              </a:rPr>
              <a:t> метапредметные результаты</a:t>
            </a:r>
            <a:r>
              <a:rPr lang="ru-RU" altLang="ru-RU" sz="2400" b="1"/>
              <a:t> – сформированные ключевые компетентности как универсальные способы деятельности, используемые при решении проблем в рамках учебно-воспитательного процесса и реальных жизненных ситуациях;</a:t>
            </a:r>
          </a:p>
          <a:p>
            <a:pPr algn="ctr" eaLnBrk="1" hangingPunct="1">
              <a:buFont typeface="Wingdings" panose="05000000000000000000" pitchFamily="2" charset="2"/>
              <a:buChar char="§"/>
            </a:pPr>
            <a:r>
              <a:rPr lang="ru-RU" altLang="ru-RU" sz="2400" b="1"/>
              <a:t>  </a:t>
            </a:r>
            <a:r>
              <a:rPr lang="ru-RU" altLang="ru-RU" sz="2400" b="1" i="1">
                <a:solidFill>
                  <a:srgbClr val="3333FF"/>
                </a:solidFill>
              </a:rPr>
              <a:t>предметные результаты обучения</a:t>
            </a:r>
            <a:r>
              <a:rPr lang="ru-RU" altLang="ru-RU" sz="2400" b="1">
                <a:solidFill>
                  <a:srgbClr val="3333FF"/>
                </a:solidFill>
              </a:rPr>
              <a:t> </a:t>
            </a:r>
            <a:r>
              <a:rPr lang="ru-RU" altLang="ru-RU" sz="2400" b="1"/>
              <a:t>– освоенные знания, умения, навыки и компетентности по образовательным областям.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33338"/>
            <a:ext cx="9144000" cy="674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914400" indent="-457200"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AutoNum type="romanUcPeriod" startAt="6"/>
            </a:pPr>
            <a:r>
              <a:rPr lang="ru-RU" altLang="ru-RU" sz="3200" b="1"/>
              <a:t>Развивающая среда – </a:t>
            </a:r>
            <a:endParaRPr lang="en-US" altLang="ru-RU" sz="3200" b="1"/>
          </a:p>
          <a:p>
            <a:pPr algn="ctr" eaLnBrk="1" hangingPunct="1"/>
            <a:endParaRPr lang="ru-RU" altLang="ru-RU" sz="3200" b="1"/>
          </a:p>
          <a:p>
            <a:pPr eaLnBrk="1" hangingPunct="1">
              <a:buFontTx/>
              <a:buAutoNum type="arabicPeriod"/>
            </a:pPr>
            <a:r>
              <a:rPr lang="ru-RU" altLang="ru-RU" sz="2800" b="1">
                <a:solidFill>
                  <a:srgbClr val="FF0000"/>
                </a:solidFill>
              </a:rPr>
              <a:t>Совокупность социальных отношений, общего климата в организации образования, влияющих на мотивацию учения (субъект-субъектные отношения)</a:t>
            </a:r>
            <a:endParaRPr lang="en-US" altLang="ru-RU" sz="2800" b="1">
              <a:solidFill>
                <a:srgbClr val="FF0000"/>
              </a:solidFill>
            </a:endParaRPr>
          </a:p>
          <a:p>
            <a:pPr eaLnBrk="1" hangingPunct="1"/>
            <a:endParaRPr lang="ru-RU" altLang="ru-RU" sz="2800">
              <a:solidFill>
                <a:srgbClr val="FF0000"/>
              </a:solidFill>
            </a:endParaRPr>
          </a:p>
          <a:p>
            <a:pPr eaLnBrk="1" hangingPunct="1">
              <a:buFontTx/>
              <a:buAutoNum type="arabicPeriod" startAt="2"/>
            </a:pPr>
            <a:r>
              <a:rPr lang="ru-RU" altLang="ru-RU" sz="2800" b="1"/>
              <a:t>Установки и стиль отношений между учителем и учениками</a:t>
            </a:r>
            <a:endParaRPr lang="en-US" altLang="ru-RU" sz="2800" b="1"/>
          </a:p>
          <a:p>
            <a:pPr eaLnBrk="1" hangingPunct="1"/>
            <a:endParaRPr lang="ru-RU" altLang="ru-RU" sz="2800" b="1"/>
          </a:p>
          <a:p>
            <a:pPr eaLnBrk="1" hangingPunct="1">
              <a:buFontTx/>
              <a:buAutoNum type="arabicPeriod" startAt="3"/>
            </a:pPr>
            <a:r>
              <a:rPr lang="ru-RU" altLang="ru-RU" sz="2800" b="1">
                <a:solidFill>
                  <a:srgbClr val="3333FF"/>
                </a:solidFill>
              </a:rPr>
              <a:t>Структура среды: количество и качество лабораторий, кружков, объединений, обществ, мастерских, секций, центров, ученическое самоуправление, …)</a:t>
            </a:r>
            <a:endParaRPr lang="en-US" altLang="ru-RU" sz="2800" b="1">
              <a:solidFill>
                <a:srgbClr val="3333FF"/>
              </a:solidFill>
            </a:endParaRPr>
          </a:p>
          <a:p>
            <a:pPr eaLnBrk="1" hangingPunct="1"/>
            <a:endParaRPr lang="en-US" altLang="ru-RU" sz="2800" b="1">
              <a:solidFill>
                <a:srgbClr val="3333FF"/>
              </a:solidFill>
            </a:endParaRPr>
          </a:p>
          <a:p>
            <a:pPr eaLnBrk="1" hangingPunct="1"/>
            <a:endParaRPr lang="ru-RU" altLang="ru-RU" sz="800" b="1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pPr algn="ctr" eaLnBrk="1" hangingPunct="1"/>
            <a:r>
              <a:rPr lang="ru-RU" altLang="ru-RU" sz="2400" smtClean="0">
                <a:solidFill>
                  <a:srgbClr val="FF0066"/>
                </a:solidFill>
              </a:rPr>
              <a:t>Типы воспитывающей среды по Я. Корчаку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pPr marL="274638" indent="-274638" eaLnBrk="1" hangingPunct="1">
              <a:lnSpc>
                <a:spcPct val="80000"/>
              </a:lnSpc>
            </a:pPr>
            <a:endParaRPr lang="ru-RU" altLang="ru-RU" sz="800" b="1" smtClean="0">
              <a:solidFill>
                <a:srgbClr val="0000CC"/>
              </a:solidFill>
            </a:endParaRPr>
          </a:p>
          <a:p>
            <a:pPr marL="274638" indent="-274638" eaLnBrk="1" hangingPunct="1">
              <a:lnSpc>
                <a:spcPct val="80000"/>
              </a:lnSpc>
            </a:pPr>
            <a:r>
              <a:rPr lang="ru-RU" altLang="ru-RU" sz="1800" b="1" smtClean="0">
                <a:solidFill>
                  <a:srgbClr val="0000CC"/>
                </a:solidFill>
              </a:rPr>
              <a:t>Догматическая среда</a:t>
            </a:r>
            <a:r>
              <a:rPr lang="ru-RU" altLang="ru-RU" sz="1800" smtClean="0"/>
              <a:t> характеризуется традицией, авторитетом, дисциплиной, порядком; добросовестностью, серьезностью, душевным равновесием, ощущением прочности и устойчивости; уверенностью в себе, в своей правоте, самоограничением, самоопределением, высокой нравственностью как навыком, благоразумием, доходящим до пассивности. Субъект, воспитывающийся и </a:t>
            </a:r>
            <a:r>
              <a:rPr lang="ru-RU" altLang="ru-RU" sz="1800" smtClean="0">
                <a:solidFill>
                  <a:srgbClr val="FF0066"/>
                </a:solidFill>
              </a:rPr>
              <a:t>развивающийся в такой среде, зависим и пассивен (от руководителя, педагога, родителя).</a:t>
            </a:r>
            <a:r>
              <a:rPr lang="ru-RU" altLang="ru-RU" sz="1800" smtClean="0">
                <a:solidFill>
                  <a:srgbClr val="FF0000"/>
                </a:solidFill>
              </a:rPr>
              <a:t> </a:t>
            </a:r>
          </a:p>
          <a:p>
            <a:pPr marL="274638" indent="-274638" eaLnBrk="1" hangingPunct="1">
              <a:lnSpc>
                <a:spcPct val="80000"/>
              </a:lnSpc>
            </a:pPr>
            <a:endParaRPr lang="ru-RU" altLang="ru-RU" sz="800" smtClean="0">
              <a:solidFill>
                <a:srgbClr val="FF0000"/>
              </a:solidFill>
            </a:endParaRPr>
          </a:p>
          <a:p>
            <a:pPr marL="274638" indent="-274638" eaLnBrk="1" hangingPunct="1">
              <a:lnSpc>
                <a:spcPct val="80000"/>
              </a:lnSpc>
            </a:pPr>
            <a:r>
              <a:rPr lang="ru-RU" altLang="ru-RU" sz="1800" b="1" smtClean="0">
                <a:solidFill>
                  <a:srgbClr val="0000CC"/>
                </a:solidFill>
              </a:rPr>
              <a:t>Идейная среда</a:t>
            </a:r>
            <a:r>
              <a:rPr lang="ru-RU" altLang="ru-RU" sz="1800" smtClean="0"/>
              <a:t> характеризуется свободным полетом, порывом, движением души; творчеством, энтузиазмом, проблемностью; доброй волей, моральным эстетизмом, терпимостью, взглядом в будущее; хрупкостью и неустойчивостью. Субъект, воспитывающийся в такой среде, активен и свободен в выборе своих действий и поступков, несет ответственность за них.</a:t>
            </a:r>
          </a:p>
          <a:p>
            <a:pPr marL="274638" indent="-274638" eaLnBrk="1" hangingPunct="1">
              <a:lnSpc>
                <a:spcPct val="80000"/>
              </a:lnSpc>
            </a:pPr>
            <a:endParaRPr lang="ru-RU" altLang="ru-RU" sz="800" smtClean="0"/>
          </a:p>
          <a:p>
            <a:pPr marL="274638" indent="-274638" eaLnBrk="1" hangingPunct="1">
              <a:lnSpc>
                <a:spcPct val="80000"/>
              </a:lnSpc>
            </a:pPr>
            <a:r>
              <a:rPr lang="ru-RU" altLang="ru-RU" sz="1800" b="1" smtClean="0">
                <a:solidFill>
                  <a:srgbClr val="0000CC"/>
                </a:solidFill>
              </a:rPr>
              <a:t>Среда безмятежного потребления</a:t>
            </a:r>
            <a:r>
              <a:rPr lang="ru-RU" altLang="ru-RU" sz="1800" smtClean="0"/>
              <a:t> характеризуется душевным покоем, беззаботностью, чувствительностью; приветливостью, добротой, трезвостью; внутренним благополучием, ленью, консервативностью привычек. Субъект, развивающийся и воспитывающийся в такой среде,  доволен тем, что имеет, неспособен к напряжению и борьбе, свободен, но пассивен. </a:t>
            </a:r>
          </a:p>
          <a:p>
            <a:pPr marL="274638" indent="-274638" eaLnBrk="1" hangingPunct="1">
              <a:lnSpc>
                <a:spcPct val="80000"/>
              </a:lnSpc>
            </a:pPr>
            <a:endParaRPr lang="ru-RU" altLang="ru-RU" sz="800" smtClean="0"/>
          </a:p>
          <a:p>
            <a:pPr marL="274638" indent="-274638" eaLnBrk="1" hangingPunct="1">
              <a:lnSpc>
                <a:spcPct val="80000"/>
              </a:lnSpc>
            </a:pPr>
            <a:r>
              <a:rPr lang="ru-RU" altLang="ru-RU" sz="1800" b="1" smtClean="0">
                <a:solidFill>
                  <a:srgbClr val="0000CC"/>
                </a:solidFill>
              </a:rPr>
              <a:t>Среда внешнего лоска и карьеры</a:t>
            </a:r>
            <a:r>
              <a:rPr lang="ru-RU" altLang="ru-RU" sz="1800" smtClean="0"/>
              <a:t> характеризуется упорством холодного расчета, искусственной эксплуатации чужих ценностей, догматическими лозунгами, этикетом, ловкой саморекламой; ненасытным тщеславием, высокомерием, раболепием; недовольством, завистью, злобой. Субъект в такой среде начинает фальшивить, лицемерить и хитрить; при этом он активен, но зависим.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ru-RU" altLang="ru-RU" sz="2400" smtClean="0">
                <a:solidFill>
                  <a:srgbClr val="FF0066"/>
                </a:solidFill>
              </a:rPr>
              <a:t>Историко-педагогический опыт разработки  образовательных сред по В.А.Ясвину</a:t>
            </a:r>
            <a:r>
              <a:rPr lang="ru-RU" altLang="ru-RU" sz="3200" smtClean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marL="457200" indent="-4572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Педагогическая система Я.А.Коменского дает образец догматической образовательной среды пассивной зависимости;</a:t>
            </a:r>
          </a:p>
          <a:p>
            <a:pPr marL="457200" indent="-4572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ru-RU" altLang="ru-RU" sz="2400" smtClean="0">
                <a:solidFill>
                  <a:srgbClr val="FF0066"/>
                </a:solidFill>
              </a:rPr>
              <a:t>Педагогическая система Ж.Ж.Руссо дает образец</a:t>
            </a:r>
            <a:r>
              <a:rPr lang="ru-RU" altLang="ru-RU" sz="2400" smtClean="0"/>
              <a:t> безмятежной образовательной среды пассивной свободы;</a:t>
            </a:r>
          </a:p>
          <a:p>
            <a:pPr marL="457200" indent="-4572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Педагогическая система И.Г.Песталоцци дает образец безмятежной образовательной среды свободной пассивности;</a:t>
            </a:r>
          </a:p>
          <a:p>
            <a:pPr marL="457200" indent="-4572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Педагогическая система Д.Локка дает образец карьерной образовательной среды активной зависимости;</a:t>
            </a:r>
          </a:p>
          <a:p>
            <a:pPr marL="457200" indent="-4572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Педагогическая система А.С.Макаренко дает образец карьерной образовательной среды активной зависимости;</a:t>
            </a:r>
          </a:p>
          <a:p>
            <a:pPr marL="457200" indent="-4572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Педагогические системы Я.Корчака и М.Монтессори дают образец творческой образовательной среды свободной активности.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altLang="ru-RU" sz="3200" smtClean="0"/>
              <a:t>VII. C</a:t>
            </a:r>
            <a:r>
              <a:rPr lang="ru-RU" altLang="ru-RU" sz="3200" smtClean="0"/>
              <a:t>истема духовно-нравственного воспитания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362200"/>
            <a:ext cx="8915400" cy="4495800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ru-RU" altLang="ru-RU" b="1" smtClean="0">
                <a:solidFill>
                  <a:srgbClr val="FF0000"/>
                </a:solidFill>
              </a:rPr>
              <a:t>Задачи:</a:t>
            </a:r>
            <a:endParaRPr lang="en-US" altLang="ru-RU" b="1" smtClean="0">
              <a:solidFill>
                <a:srgbClr val="FF0000"/>
              </a:solidFill>
            </a:endParaRP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endParaRPr lang="en-US" altLang="ru-RU" b="1" smtClean="0">
              <a:solidFill>
                <a:srgbClr val="FF0000"/>
              </a:solidFill>
            </a:endParaRP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mtClean="0">
                <a:solidFill>
                  <a:srgbClr val="0000CC"/>
                </a:solidFill>
              </a:rPr>
              <a:t>Приобщение детей к   духовным ценностям нашего народа, общечеловеческим ценностям.</a:t>
            </a:r>
            <a:endParaRPr lang="en-US" altLang="ru-RU" smtClean="0">
              <a:solidFill>
                <a:srgbClr val="0000CC"/>
              </a:solidFill>
            </a:endParaRP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mtClean="0">
                <a:solidFill>
                  <a:srgbClr val="0000CC"/>
                </a:solidFill>
              </a:rPr>
              <a:t>Осмысление жизненных ориентиров.</a:t>
            </a:r>
            <a:endParaRPr lang="en-US" altLang="ru-RU" smtClean="0">
              <a:solidFill>
                <a:srgbClr val="0000CC"/>
              </a:solidFill>
            </a:endParaRP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mtClean="0">
                <a:solidFill>
                  <a:srgbClr val="0000CC"/>
                </a:solidFill>
              </a:rPr>
              <a:t>Самореализация ребёнка. </a:t>
            </a:r>
            <a:endParaRPr lang="en-US" altLang="ru-RU" smtClean="0">
              <a:solidFill>
                <a:srgbClr val="0000CC"/>
              </a:solidFill>
            </a:endParaRP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mtClean="0">
                <a:solidFill>
                  <a:srgbClr val="0000CC"/>
                </a:solidFill>
              </a:rPr>
              <a:t>Реализация программы духовно-нравственного образования «Самопознание».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914400" indent="-914400" algn="ctr" eaLnBrk="1" hangingPunct="1">
              <a:lnSpc>
                <a:spcPct val="110000"/>
              </a:lnSpc>
            </a:pPr>
            <a:r>
              <a:rPr lang="en-US" altLang="ru-RU" sz="4800" smtClean="0">
                <a:solidFill>
                  <a:srgbClr val="008000"/>
                </a:solidFill>
              </a:rPr>
              <a:t>VIII. </a:t>
            </a:r>
            <a:r>
              <a:rPr lang="ru-RU" altLang="ru-RU" sz="4800" smtClean="0">
                <a:solidFill>
                  <a:srgbClr val="008000"/>
                </a:solidFill>
              </a:rPr>
              <a:t>ТРЕБОВАНИЯ К </a:t>
            </a:r>
            <a:r>
              <a:rPr lang="ru-RU" altLang="ru-RU" sz="4800" smtClean="0">
                <a:solidFill>
                  <a:srgbClr val="FF0000"/>
                </a:solidFill>
              </a:rPr>
              <a:t>УРОВНЯМ И</a:t>
            </a:r>
            <a:r>
              <a:rPr lang="ru-RU" altLang="ru-RU" sz="4800" smtClean="0">
                <a:solidFill>
                  <a:srgbClr val="008000"/>
                </a:solidFill>
              </a:rPr>
              <a:t> ПОДСИСТЕМАМ </a:t>
            </a:r>
            <a:br>
              <a:rPr lang="ru-RU" altLang="ru-RU" sz="4800" smtClean="0">
                <a:solidFill>
                  <a:srgbClr val="008000"/>
                </a:solidFill>
              </a:rPr>
            </a:br>
            <a:r>
              <a:rPr lang="ru-RU" altLang="ru-RU" sz="4800" smtClean="0">
                <a:solidFill>
                  <a:srgbClr val="008000"/>
                </a:solidFill>
              </a:rPr>
              <a:t>СИСТЕМЫ ОБРАЗОВАНИЯ</a:t>
            </a:r>
            <a:br>
              <a:rPr lang="ru-RU" altLang="ru-RU" sz="4800" smtClean="0">
                <a:solidFill>
                  <a:srgbClr val="008000"/>
                </a:solidFill>
              </a:rPr>
            </a:br>
            <a:r>
              <a:rPr lang="ru-RU" altLang="ru-RU" sz="4800" smtClean="0">
                <a:solidFill>
                  <a:srgbClr val="008000"/>
                </a:solidFill>
              </a:rPr>
              <a:t/>
            </a:r>
            <a:br>
              <a:rPr lang="ru-RU" altLang="ru-RU" sz="4800" smtClean="0">
                <a:solidFill>
                  <a:srgbClr val="008000"/>
                </a:solidFill>
              </a:rPr>
            </a:b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800" b="1">
                <a:solidFill>
                  <a:srgbClr val="FF0000"/>
                </a:solidFill>
                <a:latin typeface="Times New Roman" panose="02020603050405020304" pitchFamily="18" charset="0"/>
              </a:rPr>
              <a:t>Нормы демократической дискуссии: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601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/>
              <a:t>Правило поднятой руки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800" b="1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/>
              <a:t>Уважение мнения другого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800" b="1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>
                <a:solidFill>
                  <a:srgbClr val="FF0000"/>
                </a:solidFill>
              </a:rPr>
              <a:t>Не критиковать, а высказывать точку зрения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800" b="1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/>
              <a:t>Говорить коротко и по существу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800" b="1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/>
              <a:t>Не опаздывать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800" b="1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/>
              <a:t>Работать активно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800" b="1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/>
              <a:t>Не уходить от обсуждаемой темы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800" b="1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/>
              <a:t>Отключить сотовые телефоны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800" b="1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/>
              <a:t>Сохранять чувство юмора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800" b="1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400" b="1"/>
              <a:t>Применять санкции к нарушителям (анекдот, песня, танец, стихотворение, сценка и т.д. и т.п.)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</a:pPr>
            <a:endParaRPr lang="ru-RU" alt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pPr marL="685800" indent="-685800" algn="ctr" eaLnBrk="1" hangingPunct="1"/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r>
              <a:rPr lang="en-US" altLang="ru-RU" sz="2400" smtClean="0">
                <a:solidFill>
                  <a:srgbClr val="FF0000"/>
                </a:solidFill>
              </a:rPr>
              <a:t/>
            </a:r>
            <a:br>
              <a:rPr lang="en-US" altLang="ru-RU" sz="2400" smtClean="0">
                <a:solidFill>
                  <a:srgbClr val="FF0000"/>
                </a:solidFill>
              </a:rPr>
            </a:br>
            <a:endParaRPr lang="ru-RU" altLang="ru-RU" sz="2400" smtClean="0">
              <a:solidFill>
                <a:srgbClr val="FF0000"/>
              </a:solidFill>
            </a:endParaRPr>
          </a:p>
        </p:txBody>
      </p:sp>
      <p:sp>
        <p:nvSpPr>
          <p:cNvPr id="30723" name="Rectangle 6"/>
          <p:cNvSpPr>
            <a:spLocks noChangeArrowheads="1"/>
          </p:cNvSpPr>
          <p:nvPr/>
        </p:nvSpPr>
        <p:spPr bwMode="auto">
          <a:xfrm>
            <a:off x="0" y="0"/>
            <a:ext cx="9144000" cy="675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b="1">
              <a:solidFill>
                <a:srgbClr val="FF0000"/>
              </a:solidFill>
            </a:endParaRPr>
          </a:p>
          <a:p>
            <a:pPr algn="ctr" eaLnBrk="1" hangingPunct="1"/>
            <a:r>
              <a:rPr lang="ru-RU" altLang="ru-RU" sz="2800" b="1">
                <a:solidFill>
                  <a:srgbClr val="FF0000"/>
                </a:solidFill>
              </a:rPr>
              <a:t>Уровни и подсистемы системы образования:</a:t>
            </a:r>
          </a:p>
          <a:p>
            <a:pPr algn="ctr" eaLnBrk="1" hangingPunct="1"/>
            <a:endParaRPr lang="ru-RU" altLang="ru-RU" sz="800" b="1">
              <a:solidFill>
                <a:srgbClr val="FF0000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ru-RU" altLang="ru-RU" sz="2400" b="1"/>
              <a:t>Дошкольное воспитание</a:t>
            </a:r>
          </a:p>
          <a:p>
            <a:pPr eaLnBrk="1" hangingPunct="1">
              <a:buFontTx/>
              <a:buAutoNum type="arabicPeriod"/>
            </a:pPr>
            <a:r>
              <a:rPr lang="ru-RU" altLang="ru-RU" sz="2400" b="1">
                <a:solidFill>
                  <a:srgbClr val="FF0000"/>
                </a:solidFill>
              </a:rPr>
              <a:t>Начальное школьное образование</a:t>
            </a:r>
          </a:p>
          <a:p>
            <a:pPr eaLnBrk="1" hangingPunct="1">
              <a:buFontTx/>
              <a:buAutoNum type="arabicPeriod"/>
            </a:pPr>
            <a:r>
              <a:rPr lang="ru-RU" altLang="ru-RU" sz="2400" b="1">
                <a:solidFill>
                  <a:srgbClr val="FF0000"/>
                </a:solidFill>
              </a:rPr>
              <a:t>Инклюзивное образование и образование для детей с ограниченными возможностями</a:t>
            </a:r>
          </a:p>
          <a:p>
            <a:pPr eaLnBrk="1" hangingPunct="1">
              <a:buFontTx/>
              <a:buAutoNum type="arabicPeriod"/>
            </a:pPr>
            <a:r>
              <a:rPr lang="ru-RU" altLang="ru-RU" sz="2400" b="1"/>
              <a:t>Образование в основной и старшей школе</a:t>
            </a:r>
          </a:p>
          <a:p>
            <a:pPr eaLnBrk="1" hangingPunct="1">
              <a:buFontTx/>
              <a:buAutoNum type="arabicPeriod"/>
            </a:pPr>
            <a:r>
              <a:rPr lang="ru-RU" altLang="ru-RU" sz="2400" b="1"/>
              <a:t>Техническое и профессиональное образование</a:t>
            </a:r>
          </a:p>
          <a:p>
            <a:pPr eaLnBrk="1" hangingPunct="1">
              <a:buFontTx/>
              <a:buAutoNum type="arabicPeriod"/>
            </a:pPr>
            <a:r>
              <a:rPr lang="ru-RU" altLang="ru-RU" sz="2400" b="1"/>
              <a:t>Методическая служба (школьный, районный/городской, областной, республиканский уровни)</a:t>
            </a:r>
          </a:p>
          <a:p>
            <a:pPr eaLnBrk="1" hangingPunct="1">
              <a:buFontTx/>
              <a:buAutoNum type="arabicPeriod"/>
            </a:pPr>
            <a:r>
              <a:rPr lang="ru-RU" altLang="ru-RU" sz="2400" b="1"/>
              <a:t>Повышение квалификации (школьный, районный/городской, областной, республиканский уровни)</a:t>
            </a:r>
          </a:p>
          <a:p>
            <a:pPr eaLnBrk="1" hangingPunct="1">
              <a:buFontTx/>
              <a:buAutoNum type="arabicPeriod"/>
            </a:pPr>
            <a:r>
              <a:rPr lang="ru-RU" altLang="ru-RU" sz="2400" b="1"/>
              <a:t>Менеджмент (школьный, районный/городской, областной, республиканский уровни)</a:t>
            </a:r>
          </a:p>
          <a:p>
            <a:pPr eaLnBrk="1" hangingPunct="1">
              <a:buFontTx/>
              <a:buAutoNum type="arabicPeriod"/>
            </a:pPr>
            <a:r>
              <a:rPr lang="ru-RU" altLang="ru-RU" sz="2400" b="1"/>
              <a:t>Дополнительное образование (школьный, районный/городской, областной, республиканский  уровни)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0" y="0"/>
          <a:ext cx="9105900" cy="682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Слайд" r:id="rId3" imgW="3733806" imgH="2801261" progId="PowerPoint.Slide.8">
                  <p:embed/>
                </p:oleObj>
              </mc:Choice>
              <mc:Fallback>
                <p:oleObj name="Слайд" r:id="rId3" imgW="3733806" imgH="2801261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05900" cy="682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Слайд" r:id="rId3" imgW="4645210" imgH="3483845" progId="PowerPoint.Slide.8">
                  <p:embed/>
                </p:oleObj>
              </mc:Choice>
              <mc:Fallback>
                <p:oleObj name="Слайд" r:id="rId3" imgW="4645210" imgH="3483845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Слайд" r:id="rId3" imgW="4257899" imgH="3191155" progId="PowerPoint.Slide.8">
                  <p:embed/>
                </p:oleObj>
              </mc:Choice>
              <mc:Fallback>
                <p:oleObj name="Слайд" r:id="rId3" imgW="4257899" imgH="3191155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Слайд" r:id="rId3" imgW="3596663" imgH="2697577" progId="PowerPoint.Slide.8">
                  <p:embed/>
                </p:oleObj>
              </mc:Choice>
              <mc:Fallback>
                <p:oleObj name="Слайд" r:id="rId3" imgW="3596663" imgH="2697577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Слайд" r:id="rId3" imgW="2804044" imgH="2103196" progId="PowerPoint.Slide.8">
                  <p:embed/>
                </p:oleObj>
              </mc:Choice>
              <mc:Fallback>
                <p:oleObj name="Слайд" r:id="rId3" imgW="2804044" imgH="2103196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15192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Слайд" r:id="rId3" imgW="2072617" imgH="1554536" progId="PowerPoint.Slide.8">
                  <p:embed/>
                </p:oleObj>
              </mc:Choice>
              <mc:Fallback>
                <p:oleObj name="Слайд" r:id="rId3" imgW="2072617" imgH="1554536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Слайд" r:id="rId3" imgW="4023209" imgH="3017628" progId="PowerPoint.Slide.8">
                  <p:embed/>
                </p:oleObj>
              </mc:Choice>
              <mc:Fallback>
                <p:oleObj name="Слайд" r:id="rId3" imgW="4023209" imgH="3017628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Слайд" r:id="rId3" imgW="3840352" imgH="2880463" progId="PowerPoint.Slide.8">
                  <p:embed/>
                </p:oleObj>
              </mc:Choice>
              <mc:Fallback>
                <p:oleObj name="Слайд" r:id="rId3" imgW="3840352" imgH="2880463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/>
          <a:lstStyle/>
          <a:p>
            <a:pPr algn="ctr" eaLnBrk="1" hangingPunct="1">
              <a:lnSpc>
                <a:spcPct val="60000"/>
              </a:lnSpc>
            </a:pPr>
            <a:r>
              <a:rPr lang="ru-RU" altLang="ru-RU" sz="2800" smtClean="0">
                <a:solidFill>
                  <a:srgbClr val="FF0000"/>
                </a:solidFill>
              </a:rPr>
              <a:t>9.  Основное назначение менеджмента</a:t>
            </a:r>
            <a:endParaRPr lang="ru-RU" altLang="ru-RU" sz="40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3888"/>
            <a:ext cx="9144000" cy="62341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b="1" smtClean="0"/>
              <a:t>Обеспечение реализации концепции всеобщего управления качеством в управлении образованием региона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800" b="1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     Разработка системы организационных, информационных и финансовых мер, обеспечивающих переориентацию образовательного </a:t>
            </a:r>
            <a:r>
              <a:rPr lang="ru-RU" altLang="ru-RU" sz="1800" smtClean="0">
                <a:solidFill>
                  <a:srgbClr val="FF0000"/>
                </a:solidFill>
              </a:rPr>
              <a:t>процесса на компетентностный подход, организацию самостоятельной учебной деятельности учащихся и мотивацию всех субъектов образовательного процесса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rgbClr val="FF0000"/>
                </a:solidFill>
              </a:rPr>
              <a:t>      </a:t>
            </a:r>
            <a:r>
              <a:rPr lang="ru-RU" altLang="ru-RU" sz="1800" smtClean="0"/>
              <a:t>Формирование нормативной, кадровой, ресурсной и методической базы перехода на компетентностно-ориентированное образование.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      Реализация управленческих механизмов организации и внедрения предпрофильной подготовки и профильного обучения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      Внедрение системы менеджмента качества в управление организациями образования, системой образования района/города, области, республики</a:t>
            </a:r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§"/>
            </a:pPr>
            <a:r>
              <a:rPr lang="ru-RU" altLang="ru-RU" sz="1800" smtClean="0"/>
              <a:t>      Проектирование и совершенствование эффективной социально-деятельностной структуры организации образования, системы образования района/города/области, республики</a:t>
            </a:r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§"/>
            </a:pPr>
            <a:r>
              <a:rPr lang="ru-RU" altLang="ru-RU" sz="1800" smtClean="0"/>
              <a:t>      Наращивание творческого потенциала педагогических коллективов.</a:t>
            </a:r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§"/>
            </a:pPr>
            <a:r>
              <a:rPr lang="ru-RU" altLang="ru-RU" sz="1800" smtClean="0"/>
              <a:t>      Разработка и реализация программ развития организаций образования, систем образования города/района, области, республики</a:t>
            </a:r>
            <a:endParaRPr lang="en-US" altLang="ru-RU" sz="1800" smtClean="0"/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§"/>
            </a:pPr>
            <a:r>
              <a:rPr lang="ru-RU" altLang="ru-RU" sz="1800" smtClean="0"/>
              <a:t>      Разработка нормативно-правового обеспечения деятельности психологической службы в образовании</a:t>
            </a:r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§"/>
            </a:pPr>
            <a:r>
              <a:rPr lang="ru-RU" altLang="ru-RU" sz="1800" smtClean="0"/>
              <a:t>      Разработка программ психолого-педагогического сопровождения развития образовательного процесса</a:t>
            </a:r>
          </a:p>
          <a:p>
            <a:pPr eaLnBrk="1" hangingPunct="1">
              <a:lnSpc>
                <a:spcPct val="80000"/>
              </a:lnSpc>
              <a:buSzTx/>
              <a:buFont typeface="Wingdings" panose="05000000000000000000" pitchFamily="2" charset="2"/>
              <a:buChar char="§"/>
            </a:pPr>
            <a:endParaRPr lang="ru-RU" altLang="ru-RU" sz="1800" smtClean="0"/>
          </a:p>
          <a:p>
            <a:pPr eaLnBrk="1" hangingPunct="1">
              <a:lnSpc>
                <a:spcPct val="80000"/>
              </a:lnSpc>
            </a:pPr>
            <a:endParaRPr lang="ru-RU" alt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ru-RU" sz="2800" b="1" i="1">
                <a:solidFill>
                  <a:srgbClr val="CC0066"/>
                </a:solidFill>
                <a:latin typeface="Arial Unicode MS" panose="020B0604020202020204" pitchFamily="34" charset="-128"/>
              </a:rPr>
              <a:t>I. </a:t>
            </a:r>
            <a:r>
              <a:rPr lang="ru-RU" altLang="ru-RU" sz="2800" b="1" i="1">
                <a:solidFill>
                  <a:srgbClr val="CC0066"/>
                </a:solidFill>
                <a:latin typeface="Arial Unicode MS" panose="020B0604020202020204" pitchFamily="34" charset="-128"/>
              </a:rPr>
              <a:t>Стратегия развития образования в РК</a:t>
            </a:r>
          </a:p>
          <a:p>
            <a:pPr algn="ctr">
              <a:lnSpc>
                <a:spcPct val="80000"/>
              </a:lnSpc>
            </a:pPr>
            <a:r>
              <a:rPr lang="ru-RU" altLang="ru-RU" sz="2800" b="1" i="1">
                <a:solidFill>
                  <a:srgbClr val="CC0066"/>
                </a:solidFill>
                <a:latin typeface="Arial Unicode MS" panose="020B0604020202020204" pitchFamily="34" charset="-128"/>
              </a:rPr>
              <a:t> (образовательная политика)</a:t>
            </a: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1187450" y="765175"/>
            <a:ext cx="6769100" cy="935038"/>
          </a:xfrm>
          <a:prstGeom prst="downArrowCallout">
            <a:avLst>
              <a:gd name="adj1" fmla="val 140028"/>
              <a:gd name="adj2" fmla="val 147704"/>
              <a:gd name="adj3" fmla="val 20074"/>
              <a:gd name="adj4" fmla="val 66667"/>
            </a:avLst>
          </a:prstGeom>
          <a:solidFill>
            <a:srgbClr val="FFFFCC"/>
          </a:solidFill>
          <a:ln w="8001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>
                <a:latin typeface="Monotype Corsiva" panose="03010101010201010101" pitchFamily="66" charset="0"/>
              </a:rPr>
              <a:t>Стабильное обеспечение базового образования</a:t>
            </a: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2627313" y="2060575"/>
            <a:ext cx="3960812" cy="720725"/>
          </a:xfrm>
          <a:prstGeom prst="flowChartMultidocument">
            <a:avLst/>
          </a:prstGeom>
          <a:solidFill>
            <a:srgbClr val="FFFFCC"/>
          </a:solidFill>
          <a:ln w="8001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>
                <a:solidFill>
                  <a:srgbClr val="FF0000"/>
                </a:solidFill>
                <a:latin typeface="Monotype Corsiva" panose="03010101010201010101" pitchFamily="66" charset="0"/>
              </a:rPr>
              <a:t>Качество образования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3492500" y="1628775"/>
            <a:ext cx="2087563" cy="2889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ru-RU" sz="10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50825" y="2852738"/>
            <a:ext cx="1944688" cy="681037"/>
          </a:xfrm>
          <a:prstGeom prst="flowChartDocument">
            <a:avLst/>
          </a:prstGeom>
          <a:solidFill>
            <a:srgbClr val="CCCC00"/>
          </a:solidFill>
          <a:ln w="8001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>
                <a:solidFill>
                  <a:schemeClr val="bg1"/>
                </a:solidFill>
                <a:latin typeface="Monotype Corsiva" panose="03010101010201010101" pitchFamily="66" charset="0"/>
              </a:rPr>
              <a:t>адекватность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2268538" y="2852738"/>
            <a:ext cx="2089150" cy="681037"/>
          </a:xfrm>
          <a:prstGeom prst="flowChartDocument">
            <a:avLst/>
          </a:prstGeom>
          <a:solidFill>
            <a:srgbClr val="CCCC00"/>
          </a:solidFill>
          <a:ln w="8001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solidFill>
                  <a:schemeClr val="bg1"/>
                </a:solidFill>
                <a:latin typeface="Monotype Corsiva" panose="03010101010201010101" pitchFamily="66" charset="0"/>
              </a:rPr>
              <a:t>эффективность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4427538" y="2852738"/>
            <a:ext cx="2232025" cy="647700"/>
          </a:xfrm>
          <a:prstGeom prst="flowChartDocument">
            <a:avLst/>
          </a:prstGeom>
          <a:solidFill>
            <a:srgbClr val="CCCC00"/>
          </a:solidFill>
          <a:ln w="8001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solidFill>
                  <a:schemeClr val="bg1"/>
                </a:solidFill>
                <a:latin typeface="Monotype Corsiva" panose="03010101010201010101" pitchFamily="66" charset="0"/>
              </a:rPr>
              <a:t>рентабельность</a:t>
            </a: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6732588" y="2852738"/>
            <a:ext cx="2016125" cy="609600"/>
          </a:xfrm>
          <a:prstGeom prst="flowChartDocument">
            <a:avLst/>
          </a:prstGeom>
          <a:solidFill>
            <a:srgbClr val="CCCC00"/>
          </a:solidFill>
          <a:ln w="8001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solidFill>
                  <a:schemeClr val="bg1"/>
                </a:solidFill>
                <a:latin typeface="Monotype Corsiva" panose="03010101010201010101" pitchFamily="66" charset="0"/>
              </a:rPr>
              <a:t>справедливость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484438" y="4076700"/>
            <a:ext cx="4319587" cy="2305050"/>
            <a:chOff x="1565" y="2568"/>
            <a:chExt cx="2721" cy="1452"/>
          </a:xfrm>
        </p:grpSpPr>
        <p:sp>
          <p:nvSpPr>
            <p:cNvPr id="13336" name="AutoShape 11"/>
            <p:cNvSpPr>
              <a:spLocks noChangeArrowheads="1"/>
            </p:cNvSpPr>
            <p:nvPr/>
          </p:nvSpPr>
          <p:spPr bwMode="auto">
            <a:xfrm rot="10800000">
              <a:off x="1565" y="2568"/>
              <a:ext cx="2721" cy="1452"/>
            </a:xfrm>
            <a:custGeom>
              <a:avLst/>
              <a:gdLst>
                <a:gd name="T0" fmla="*/ 1361 w 21600"/>
                <a:gd name="T1" fmla="*/ 0 h 21600"/>
                <a:gd name="T2" fmla="*/ 340 w 21600"/>
                <a:gd name="T3" fmla="*/ 726 h 21600"/>
                <a:gd name="T4" fmla="*/ 1361 w 21600"/>
                <a:gd name="T5" fmla="*/ 363 h 21600"/>
                <a:gd name="T6" fmla="*/ 2381 w 21600"/>
                <a:gd name="T7" fmla="*/ 72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3337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1791" y="2840"/>
              <a:ext cx="2223" cy="998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564400"/>
                </a:avLst>
              </a:prstTxWarp>
            </a:bodyPr>
            <a:lstStyle/>
            <a:p>
              <a:pPr algn="ctr"/>
              <a:r>
                <a:rPr lang="ru-RU" sz="14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chemeClr val="folHlink"/>
                  </a:solidFill>
                  <a:latin typeface="Monotype Corsiva" panose="03010101010201010101" pitchFamily="66" charset="0"/>
                </a:rPr>
                <a:t>область проблем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454275" y="3860800"/>
            <a:ext cx="4278313" cy="2266950"/>
            <a:chOff x="1546" y="2432"/>
            <a:chExt cx="2695" cy="1428"/>
          </a:xfrm>
        </p:grpSpPr>
        <p:sp>
          <p:nvSpPr>
            <p:cNvPr id="9230" name="AutoShape 14"/>
            <p:cNvSpPr>
              <a:spLocks noChangeArrowheads="1"/>
            </p:cNvSpPr>
            <p:nvPr/>
          </p:nvSpPr>
          <p:spPr bwMode="auto">
            <a:xfrm>
              <a:off x="1546" y="2432"/>
              <a:ext cx="2695" cy="1428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tx2">
                    <a:gamma/>
                    <a:shade val="46275"/>
                    <a:invGamma/>
                  </a:schemeClr>
                </a:gs>
                <a:gs pos="50000">
                  <a:schemeClr val="tx2"/>
                </a:gs>
                <a:gs pos="100000">
                  <a:schemeClr val="tx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1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13335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1791" y="2568"/>
              <a:ext cx="2087" cy="65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625908"/>
                </a:avLst>
              </a:prstTxWarp>
            </a:bodyPr>
            <a:lstStyle/>
            <a:p>
              <a:pPr algn="ctr"/>
              <a:r>
                <a:rPr lang="ru-RU" sz="14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Monotype Corsiva" panose="03010101010201010101" pitchFamily="66" charset="0"/>
                </a:rPr>
                <a:t>реальное состояние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411413" y="4508500"/>
            <a:ext cx="4392612" cy="1152525"/>
            <a:chOff x="1610" y="2750"/>
            <a:chExt cx="2631" cy="1042"/>
          </a:xfrm>
        </p:grpSpPr>
        <p:sp>
          <p:nvSpPr>
            <p:cNvPr id="13331" name="AutoShape 17"/>
            <p:cNvSpPr>
              <a:spLocks noChangeArrowheads="1"/>
            </p:cNvSpPr>
            <p:nvPr/>
          </p:nvSpPr>
          <p:spPr bwMode="auto">
            <a:xfrm>
              <a:off x="1610" y="2750"/>
              <a:ext cx="2631" cy="1042"/>
            </a:xfrm>
            <a:custGeom>
              <a:avLst/>
              <a:gdLst>
                <a:gd name="T0" fmla="*/ 1316 w 21600"/>
                <a:gd name="T1" fmla="*/ 0 h 21600"/>
                <a:gd name="T2" fmla="*/ 385 w 21600"/>
                <a:gd name="T3" fmla="*/ 153 h 21600"/>
                <a:gd name="T4" fmla="*/ 0 w 21600"/>
                <a:gd name="T5" fmla="*/ 521 h 21600"/>
                <a:gd name="T6" fmla="*/ 385 w 21600"/>
                <a:gd name="T7" fmla="*/ 889 h 21600"/>
                <a:gd name="T8" fmla="*/ 1316 w 21600"/>
                <a:gd name="T9" fmla="*/ 1042 h 21600"/>
                <a:gd name="T10" fmla="*/ 2246 w 21600"/>
                <a:gd name="T11" fmla="*/ 889 h 21600"/>
                <a:gd name="T12" fmla="*/ 2631 w 21600"/>
                <a:gd name="T13" fmla="*/ 521 h 21600"/>
                <a:gd name="T14" fmla="*/ 2246 w 21600"/>
                <a:gd name="T15" fmla="*/ 153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1 w 21600"/>
                <a:gd name="T25" fmla="*/ 3172 h 21600"/>
                <a:gd name="T26" fmla="*/ 18439 w 21600"/>
                <a:gd name="T27" fmla="*/ 18428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88" y="10800"/>
                  </a:moveTo>
                  <a:cubicBezTo>
                    <a:pt x="9788" y="11359"/>
                    <a:pt x="10241" y="11812"/>
                    <a:pt x="10800" y="11812"/>
                  </a:cubicBezTo>
                  <a:cubicBezTo>
                    <a:pt x="11359" y="11812"/>
                    <a:pt x="11812" y="11359"/>
                    <a:pt x="11812" y="10800"/>
                  </a:cubicBezTo>
                  <a:cubicBezTo>
                    <a:pt x="11812" y="10241"/>
                    <a:pt x="11359" y="9788"/>
                    <a:pt x="10800" y="9788"/>
                  </a:cubicBezTo>
                  <a:cubicBezTo>
                    <a:pt x="10241" y="9788"/>
                    <a:pt x="9788" y="10241"/>
                    <a:pt x="9788" y="10800"/>
                  </a:cubicBezTo>
                  <a:close/>
                </a:path>
              </a:pathLst>
            </a:custGeom>
            <a:solidFill>
              <a:srgbClr val="CC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333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1927" y="2931"/>
              <a:ext cx="1951" cy="4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752068"/>
                </a:avLst>
              </a:prstTxWarp>
            </a:bodyPr>
            <a:lstStyle/>
            <a:p>
              <a:pPr algn="ctr"/>
              <a:r>
                <a:rPr lang="ru-RU" sz="14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CCCC00"/>
                  </a:solidFill>
                  <a:cs typeface="Arial" panose="020B0604020202020204" pitchFamily="34" charset="0"/>
                </a:rPr>
                <a:t>желаемое состояние</a:t>
              </a:r>
            </a:p>
          </p:txBody>
        </p:sp>
        <p:sp>
          <p:nvSpPr>
            <p:cNvPr id="13333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1701" y="3158"/>
              <a:ext cx="2404" cy="454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pPr algn="ctr"/>
              <a:r>
                <a:rPr lang="ru-RU" sz="14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CCCC00"/>
                  </a:solidFill>
                  <a:cs typeface="Arial" panose="020B0604020202020204" pitchFamily="34" charset="0"/>
                </a:rPr>
                <a:t>Современная</a:t>
              </a:r>
            </a:p>
            <a:p>
              <a:pPr algn="ctr"/>
              <a:r>
                <a:rPr lang="ru-RU" sz="14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CCCC00"/>
                  </a:solidFill>
                  <a:cs typeface="Arial" panose="020B0604020202020204" pitchFamily="34" charset="0"/>
                </a:rPr>
                <a:t> казахстанская модель</a:t>
              </a: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0" y="3860800"/>
            <a:ext cx="2590800" cy="2227263"/>
            <a:chOff x="0" y="2523"/>
            <a:chExt cx="1632" cy="1131"/>
          </a:xfrm>
        </p:grpSpPr>
        <p:sp>
          <p:nvSpPr>
            <p:cNvPr id="9237" name="AutoShape 21"/>
            <p:cNvSpPr>
              <a:spLocks noChangeArrowheads="1"/>
            </p:cNvSpPr>
            <p:nvPr/>
          </p:nvSpPr>
          <p:spPr bwMode="auto">
            <a:xfrm>
              <a:off x="0" y="2886"/>
              <a:ext cx="1632" cy="768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2000">
                  <a:effectLst>
                    <a:outerShdw blurRad="38100" dist="38100" dir="2700000" algn="tl">
                      <a:srgbClr val="000000"/>
                    </a:outerShdw>
                  </a:effectLst>
                  <a:latin typeface="Monotype Corsiva" pitchFamily="66" charset="0"/>
                </a:rPr>
                <a:t>Система</a:t>
              </a:r>
            </a:p>
            <a:p>
              <a:pPr algn="ctr">
                <a:defRPr/>
              </a:pPr>
              <a:r>
                <a:rPr lang="ru-RU" sz="2000">
                  <a:effectLst>
                    <a:outerShdw blurRad="38100" dist="38100" dir="2700000" algn="tl">
                      <a:srgbClr val="000000"/>
                    </a:outerShdw>
                  </a:effectLst>
                  <a:latin typeface="Monotype Corsiva" pitchFamily="66" charset="0"/>
                </a:rPr>
                <a:t>мониторинга</a:t>
              </a:r>
            </a:p>
          </p:txBody>
        </p:sp>
        <p:sp>
          <p:nvSpPr>
            <p:cNvPr id="9238" name="AutoShape 22"/>
            <p:cNvSpPr>
              <a:spLocks noChangeArrowheads="1"/>
            </p:cNvSpPr>
            <p:nvPr/>
          </p:nvSpPr>
          <p:spPr bwMode="auto">
            <a:xfrm>
              <a:off x="0" y="2523"/>
              <a:ext cx="1632" cy="768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2000">
                  <a:effectLst>
                    <a:outerShdw blurRad="38100" dist="38100" dir="2700000" algn="tl">
                      <a:srgbClr val="000000"/>
                    </a:outerShdw>
                  </a:effectLst>
                  <a:latin typeface="Monotype Corsiva" pitchFamily="66" charset="0"/>
                </a:rPr>
                <a:t>Индикаторы</a:t>
              </a:r>
            </a:p>
            <a:p>
              <a:pPr algn="ctr">
                <a:defRPr/>
              </a:pPr>
              <a:r>
                <a:rPr lang="ru-RU" sz="2000">
                  <a:effectLst>
                    <a:outerShdw blurRad="38100" dist="38100" dir="2700000" algn="tl">
                      <a:srgbClr val="000000"/>
                    </a:outerShdw>
                  </a:effectLst>
                  <a:latin typeface="Monotype Corsiva" pitchFamily="66" charset="0"/>
                </a:rPr>
                <a:t>(оценочные блоки)</a:t>
              </a:r>
            </a:p>
          </p:txBody>
        </p:sp>
      </p:grpSp>
      <p:sp>
        <p:nvSpPr>
          <p:cNvPr id="9239" name="AutoShape 23"/>
          <p:cNvSpPr>
            <a:spLocks noChangeArrowheads="1"/>
          </p:cNvSpPr>
          <p:nvPr/>
        </p:nvSpPr>
        <p:spPr bwMode="auto">
          <a:xfrm rot="10800000">
            <a:off x="6659563" y="3933825"/>
            <a:ext cx="2484437" cy="223202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>
              <a:defRPr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Требования </a:t>
            </a:r>
          </a:p>
          <a:p>
            <a:pPr algn="ctr">
              <a:defRPr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«Правила игры»</a:t>
            </a:r>
          </a:p>
        </p:txBody>
      </p:sp>
      <p:sp>
        <p:nvSpPr>
          <p:cNvPr id="9240" name="WordArt 24"/>
          <p:cNvSpPr>
            <a:spLocks noChangeArrowheads="1" noChangeShapeType="1" noTextEdit="1"/>
          </p:cNvSpPr>
          <p:nvPr/>
        </p:nvSpPr>
        <p:spPr bwMode="auto">
          <a:xfrm>
            <a:off x="2484438" y="6237288"/>
            <a:ext cx="4319587" cy="62071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kern="10">
                <a:ln w="9525">
                  <a:solidFill>
                    <a:srgbClr val="FE4E4E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760000"/>
                    </a:gs>
                    <a:gs pos="50000">
                      <a:srgbClr val="FF0000"/>
                    </a:gs>
                    <a:gs pos="100000">
                      <a:srgbClr val="760000"/>
                    </a:gs>
                  </a:gsLst>
                  <a:lin ang="5400000" scaled="1"/>
                </a:gradFill>
                <a:latin typeface="Monotype Corsiva" panose="03010101010201010101" pitchFamily="66" charset="0"/>
              </a:rPr>
              <a:t>Управленческие решения</a:t>
            </a:r>
          </a:p>
        </p:txBody>
      </p:sp>
      <p:sp>
        <p:nvSpPr>
          <p:cNvPr id="9241" name="WordArt 25"/>
          <p:cNvSpPr>
            <a:spLocks noChangeArrowheads="1" noChangeShapeType="1" noTextEdit="1"/>
          </p:cNvSpPr>
          <p:nvPr/>
        </p:nvSpPr>
        <p:spPr bwMode="auto">
          <a:xfrm>
            <a:off x="2771775" y="3573463"/>
            <a:ext cx="3600450" cy="287337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0"/>
              </a:avLst>
            </a:prstTxWarp>
          </a:bodyPr>
          <a:lstStyle/>
          <a:p>
            <a:pPr algn="ctr"/>
            <a:r>
              <a:rPr lang="ru-RU" sz="1400" kern="1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Система образования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animBg="1"/>
      <p:bldP spid="9220" grpId="0" animBg="1"/>
      <p:bldP spid="9221" grpId="0" animBg="1"/>
      <p:bldP spid="9222" grpId="0" animBg="1"/>
      <p:bldP spid="9223" grpId="0" animBg="1"/>
      <p:bldP spid="9224" grpId="0" animBg="1"/>
      <p:bldP spid="9225" grpId="0" animBg="1"/>
      <p:bldP spid="9239" grpId="0" animBg="1"/>
      <p:bldP spid="9240" grpId="0" animBg="1"/>
      <p:bldP spid="924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pPr algn="ctr" eaLnBrk="1" hangingPunct="1"/>
            <a:r>
              <a:rPr lang="en-US" altLang="ru-RU" sz="2400" smtClean="0">
                <a:solidFill>
                  <a:srgbClr val="FF0000"/>
                </a:solidFill>
              </a:rPr>
              <a:t>10</a:t>
            </a:r>
            <a:r>
              <a:rPr lang="ru-RU" altLang="ru-RU" sz="2400" smtClean="0">
                <a:solidFill>
                  <a:srgbClr val="FF0000"/>
                </a:solidFill>
              </a:rPr>
              <a:t>.  Основное назначение дополнительного образования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pPr marL="533400" indent="-533400" algn="ctr" eaLnBrk="1" hangingPunct="1">
              <a:buFont typeface="Wingdings" panose="05000000000000000000" pitchFamily="2" charset="2"/>
              <a:buNone/>
            </a:pPr>
            <a:r>
              <a:rPr lang="ru-RU" altLang="ru-RU" sz="1800" b="1" smtClean="0">
                <a:solidFill>
                  <a:srgbClr val="0000CC"/>
                </a:solidFill>
              </a:rPr>
              <a:t>Развитие творческих способностей и интересов, социального и профессионального самоопределения детей и молодёжи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b="1" smtClean="0"/>
              <a:t>Удовлетворение всех образовательных потребностей, которые не могут быть удовлетворены в общеобразовательной системе.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b="1" smtClean="0">
                <a:solidFill>
                  <a:srgbClr val="FF0000"/>
                </a:solidFill>
              </a:rPr>
              <a:t>Ориентация на реальные потребности конкретных потребителей.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b="1" smtClean="0">
                <a:solidFill>
                  <a:srgbClr val="FF0000"/>
                </a:solidFill>
              </a:rPr>
              <a:t>Развитие материально-технической базы дополнительного</a:t>
            </a:r>
            <a:r>
              <a:rPr lang="ru-RU" altLang="ru-RU" sz="1800" b="1" smtClean="0"/>
              <a:t> образования.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b="1" smtClean="0"/>
              <a:t>Проведение диверсификации (расширение) спектра образовательных услуг.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b="1" smtClean="0"/>
              <a:t>Развитие вариативности и разнообразия подходов и методов дополнительного образования.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b="1" smtClean="0"/>
              <a:t>Обеспечение интеграции в культурную жизнь местного сообщества и приобщение родителей.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b="1" smtClean="0"/>
              <a:t>Разработка и реализация модели ресурсного центра регионального дополнительного образования в целях ППП и ПО.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b="1" smtClean="0"/>
              <a:t>Создание результативной системы руководства научной и проектно-инновационной работой – методическая работа - основа системы управления качеством.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1800" b="1" smtClean="0"/>
              <a:t>Разработка активной информационно-маркетинговой политики – для более широкой интеграции в региональную среду.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endParaRPr lang="ru-RU" altLang="ru-RU" sz="1800" b="1" smtClean="0"/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endParaRPr lang="ru-RU" altLang="ru-RU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pPr algn="ctr" eaLnBrk="1" hangingPunct="1"/>
            <a:r>
              <a:rPr lang="ru-RU" altLang="ru-RU" sz="2800" smtClean="0">
                <a:solidFill>
                  <a:srgbClr val="CC0000"/>
                </a:solidFill>
              </a:rPr>
              <a:t>Методология современного казахстанского образования – методология образования, ориентированного на результат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86000"/>
            <a:ext cx="9144000" cy="4572000"/>
          </a:xfrm>
        </p:spPr>
        <p:txBody>
          <a:bodyPr/>
          <a:lstStyle/>
          <a:p>
            <a:pPr indent="-68263" algn="ctr" eaLnBrk="1" hangingPunct="1">
              <a:buFont typeface="Wingdings" panose="05000000000000000000" pitchFamily="2" charset="2"/>
              <a:buNone/>
            </a:pPr>
            <a:r>
              <a:rPr lang="ru-RU" altLang="ru-RU" sz="2400" b="1" smtClean="0"/>
              <a:t>Методология образования, ориентированного на результат – это методология проектного подхода –</a:t>
            </a:r>
            <a:r>
              <a:rPr lang="ru-RU" altLang="ru-RU" sz="2400" smtClean="0"/>
              <a:t> </a:t>
            </a:r>
          </a:p>
          <a:p>
            <a:pPr indent="-68263" algn="ctr" eaLnBrk="1" hangingPunct="1">
              <a:buFont typeface="Wingdings" panose="05000000000000000000" pitchFamily="2" charset="2"/>
              <a:buNone/>
            </a:pPr>
            <a:r>
              <a:rPr lang="ru-RU" altLang="ru-RU" smtClean="0">
                <a:solidFill>
                  <a:srgbClr val="FF0000"/>
                </a:solidFill>
              </a:rPr>
              <a:t>переход  </a:t>
            </a:r>
            <a:r>
              <a:rPr lang="ru-RU" altLang="ru-RU" sz="3200" b="1" smtClean="0">
                <a:solidFill>
                  <a:srgbClr val="3333FF"/>
                </a:solidFill>
              </a:rPr>
              <a:t>от</a:t>
            </a:r>
            <a:r>
              <a:rPr lang="ru-RU" altLang="ru-RU" smtClean="0">
                <a:solidFill>
                  <a:srgbClr val="FF0000"/>
                </a:solidFill>
              </a:rPr>
              <a:t> доминирующей ориентации на возможности преподавателей и методистов </a:t>
            </a:r>
            <a:r>
              <a:rPr lang="ru-RU" altLang="ru-RU" sz="3200" b="1" smtClean="0">
                <a:solidFill>
                  <a:srgbClr val="3333FF"/>
                </a:solidFill>
              </a:rPr>
              <a:t>к</a:t>
            </a:r>
            <a:r>
              <a:rPr lang="ru-RU" altLang="ru-RU" smtClean="0">
                <a:solidFill>
                  <a:srgbClr val="FF0000"/>
                </a:solidFill>
              </a:rPr>
              <a:t> ориентации на образовательные потребности государства, общества и личности при проектировании содержания</a:t>
            </a:r>
            <a:r>
              <a:rPr lang="ru-RU" altLang="ru-RU" sz="2400" smtClean="0">
                <a:solidFill>
                  <a:srgbClr val="FF0000"/>
                </a:solidFill>
              </a:rPr>
              <a:t> (</a:t>
            </a:r>
            <a:r>
              <a:rPr lang="ru-RU" altLang="ru-RU" smtClean="0">
                <a:solidFill>
                  <a:srgbClr val="FF0000"/>
                </a:solidFill>
              </a:rPr>
              <a:t>программы</a:t>
            </a:r>
            <a:r>
              <a:rPr lang="ru-RU" altLang="ru-RU" sz="2400" smtClean="0">
                <a:solidFill>
                  <a:srgbClr val="FF0000"/>
                </a:solidFill>
              </a:rPr>
              <a:t>)</a:t>
            </a:r>
          </a:p>
          <a:p>
            <a:pPr indent="-68263" eaLnBrk="1" hangingPunct="1">
              <a:buFont typeface="Wingdings" panose="05000000000000000000" pitchFamily="2" charset="2"/>
              <a:buNone/>
            </a:pPr>
            <a:r>
              <a:rPr lang="ru-RU" altLang="ru-RU" sz="2400" smtClean="0"/>
              <a:t>А) образовательного процесса, </a:t>
            </a:r>
          </a:p>
          <a:p>
            <a:pPr indent="-68263" eaLnBrk="1" hangingPunct="1">
              <a:buFont typeface="Wingdings" panose="05000000000000000000" pitchFamily="2" charset="2"/>
              <a:buNone/>
            </a:pPr>
            <a:r>
              <a:rPr lang="ru-RU" altLang="ru-RU" sz="2400" smtClean="0"/>
              <a:t>Б) методической, проектировочной и  научно-исследовательской работы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 eaLnBrk="1" hangingPunct="1"/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> </a:t>
            </a:r>
            <a:br>
              <a:rPr lang="ru-RU" altLang="ru-RU" sz="2400" smtClean="0"/>
            </a:br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>
                <a:solidFill>
                  <a:srgbClr val="FF0000"/>
                </a:solidFill>
              </a:rPr>
              <a:t>О</a:t>
            </a:r>
            <a:r>
              <a:rPr lang="ru-RU" altLang="ru-RU" sz="2200" smtClean="0">
                <a:solidFill>
                  <a:srgbClr val="FF0000"/>
                </a:solidFill>
              </a:rPr>
              <a:t>бразовательные потребности государства и общества</a:t>
            </a:r>
            <a:r>
              <a:rPr lang="ru-RU" altLang="ru-RU" sz="2400" smtClean="0"/>
              <a:t> </a:t>
            </a:r>
            <a:r>
              <a:rPr lang="ru-RU" altLang="ru-RU" sz="2400" smtClean="0">
                <a:solidFill>
                  <a:srgbClr val="FF0000"/>
                </a:solidFill>
              </a:rPr>
              <a:t>-с</a:t>
            </a:r>
            <a:r>
              <a:rPr lang="ru-RU" altLang="ru-RU" sz="2200" smtClean="0">
                <a:solidFill>
                  <a:srgbClr val="FF0000"/>
                </a:solidFill>
              </a:rPr>
              <a:t>тратегические направления развития системы образования РК, направленные на проектирование содержания: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/>
              <a:t>Компетентностно-ориентированного образования (образования, ориентированного на результат).</a:t>
            </a: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/>
              <a:t>Профилизации и профессионализации образования.</a:t>
            </a: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>
                <a:solidFill>
                  <a:srgbClr val="FF0000"/>
                </a:solidFill>
              </a:rPr>
              <a:t>Элитарного образования (гимназической и лицейской компоненты</a:t>
            </a:r>
            <a:r>
              <a:rPr lang="ru-RU" altLang="ru-RU" sz="2000" smtClean="0">
                <a:solidFill>
                  <a:srgbClr val="3333FF"/>
                </a:solidFill>
              </a:rPr>
              <a:t> </a:t>
            </a:r>
            <a:r>
              <a:rPr lang="ru-RU" altLang="ru-RU" sz="2000" smtClean="0"/>
              <a:t>содержания образования, школ для одарённых детей). </a:t>
            </a: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/>
              <a:t>Инклюзивного образования, образования для детей с особыми</a:t>
            </a:r>
            <a:r>
              <a:rPr lang="ru-RU" altLang="ru-RU" sz="2000" smtClean="0">
                <a:solidFill>
                  <a:srgbClr val="3333FF"/>
                </a:solidFill>
              </a:rPr>
              <a:t> </a:t>
            </a:r>
            <a:r>
              <a:rPr lang="ru-RU" altLang="ru-RU" sz="2000" smtClean="0"/>
              <a:t>образовательными потребностями.</a:t>
            </a:r>
            <a:endParaRPr lang="en-US" altLang="ru-RU" sz="2000" smtClean="0"/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/>
              <a:t>Инновационных моделей и технологий организации учебно-воспитательного процесса и системы оценки его результатов (технологии дистанционного обучения, кредитно-рейтинговая системы, сетевой организации, «самопознания», социализации,…)</a:t>
            </a: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/>
              <a:t>Механизмов социального партнёрства в образовании.                                      </a:t>
            </a: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/>
              <a:t>Инновационных моделей образования и механизмов повышения качества образования на селе (ресурсный центр, пансионат,…).</a:t>
            </a: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/>
              <a:t>Инновационных моделей повышения квалификации, методической службы,  ориентированных на результат (на основе опережающего реагирования на возникающие  проблемы).</a:t>
            </a: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/>
              <a:t>Управления качеством образования на принципах концепции всеобщего управления качеством. </a:t>
            </a: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 smtClean="0"/>
              <a:t>Мониторинга результатов деятельности системы образования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 eaLnBrk="1" hangingPunct="1"/>
            <a:r>
              <a:rPr lang="ru-RU" altLang="ru-RU" sz="2400" smtClean="0">
                <a:solidFill>
                  <a:srgbClr val="FF0000"/>
                </a:solidFill>
              </a:rPr>
              <a:t>Методология проектного подхода реализуется в личностно-ориентированной технологий образования, ориентированного на результат: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Изучение разрывов в деятельности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Выявление образовательных потребностей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smtClean="0">
                <a:solidFill>
                  <a:srgbClr val="FF0000"/>
                </a:solidFill>
              </a:rPr>
              <a:t>Формирование заказа на обучение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Планирование на основе заказа образовательной, методической, проектировочной и исследовательской деятельности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Проектирование программ, УМК, содержания: обучения, методической, проектной, исследовательской деятельности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Осуществление: обучения, методической, проектировочной, исследовательской  деятельности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smtClean="0"/>
              <a:t>Оценка результатов: обучения, методической, проектировочной, исследовательской  деятельности </a:t>
            </a:r>
            <a:r>
              <a:rPr lang="ru-RU" altLang="ru-RU" sz="2400" smtClean="0">
                <a:solidFill>
                  <a:srgbClr val="FF0000"/>
                </a:solidFill>
              </a:rPr>
              <a:t>(оценка степени преодоления разрывов в деятельности и удовлетворения образовательных потребностей)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4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  <a:noFill/>
          <a:ln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ru-RU" sz="2000" smtClean="0">
                <a:solidFill>
                  <a:srgbClr val="FF0000"/>
                </a:solidFill>
              </a:rPr>
              <a:t>II. </a:t>
            </a:r>
            <a:r>
              <a:rPr lang="ru-RU" altLang="ru-RU" sz="2000" smtClean="0">
                <a:solidFill>
                  <a:srgbClr val="FF0000"/>
                </a:solidFill>
              </a:rPr>
              <a:t>Динамика развития ценностей и политик образования </a:t>
            </a:r>
            <a:br>
              <a:rPr lang="ru-RU" altLang="ru-RU" sz="2000" smtClean="0">
                <a:solidFill>
                  <a:srgbClr val="FF0000"/>
                </a:solidFill>
              </a:rPr>
            </a:br>
            <a:r>
              <a:rPr lang="ru-RU" altLang="ru-RU" sz="2000" smtClean="0">
                <a:solidFill>
                  <a:srgbClr val="FF0000"/>
                </a:solidFill>
              </a:rPr>
              <a:t>(моделей содержания образования)</a:t>
            </a:r>
          </a:p>
        </p:txBody>
      </p:sp>
      <p:graphicFrame>
        <p:nvGraphicFramePr>
          <p:cNvPr id="53251" name="Group 3"/>
          <p:cNvGraphicFramePr>
            <a:graphicFrameLocks noGrp="1"/>
          </p:cNvGraphicFramePr>
          <p:nvPr>
            <p:ph idx="1"/>
          </p:nvPr>
        </p:nvGraphicFramePr>
        <p:xfrm>
          <a:off x="609600" y="762000"/>
          <a:ext cx="8534400" cy="6351588"/>
        </p:xfrm>
        <a:graphic>
          <a:graphicData uri="http://schemas.openxmlformats.org/drawingml/2006/table">
            <a:tbl>
              <a:tblPr/>
              <a:tblGrid>
                <a:gridCol w="381000"/>
                <a:gridCol w="1524000"/>
                <a:gridCol w="1447800"/>
                <a:gridCol w="1600200"/>
                <a:gridCol w="1447800"/>
                <a:gridCol w="2133600"/>
              </a:tblGrid>
              <a:tr h="3730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Ценности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Политика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Философия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Миссия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Средства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Результаты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Экзистенци-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ализм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Гуманизм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Ребёнок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-помочь осознать личное «Я»;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-открыть способности ребёнка</a:t>
                      </a: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И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ндивидуа-льное обучение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-осмысление знаний;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-способность интерпретировать их;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-самореализация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</a:tr>
              <a:tr h="185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Прогресси-визм Реконструк-тивизм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Общество, социальная эффектив-ность, компетент-ности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-научить учиться;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-размышлять;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-решать проблемы;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-воспитывать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-творческие проекты;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-активные методы;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-интеграция;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-новые предметы</a:t>
                      </a: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-способность решать проблемы;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-анализ, оценка окружающей среды;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-изменение общества;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-компетенции</a:t>
                      </a: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</a:tr>
              <a:tr h="204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Перениализм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Эсениализм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181A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Учебный предмет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-научить через повторение;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-всем дать одно и тоже качество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181A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-учебные предметы;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-стандарты;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-тесты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181A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-формальное знание;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-нивелированное учебное содержание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-человек-технократ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81A00"/>
                          </a:solidFill>
                          <a:effectLst/>
                          <a:latin typeface="Arial" charset="0"/>
                        </a:rPr>
                        <a:t> университет</a:t>
                      </a: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181A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FC1"/>
                    </a:solidFill>
                  </a:tcPr>
                </a:tc>
              </a:tr>
            </a:tbl>
          </a:graphicData>
        </a:graphic>
      </p:graphicFrame>
      <p:sp>
        <p:nvSpPr>
          <p:cNvPr id="17451" name="AutoShape 43"/>
          <p:cNvSpPr>
            <a:spLocks noChangeArrowheads="1"/>
          </p:cNvSpPr>
          <p:nvPr/>
        </p:nvSpPr>
        <p:spPr bwMode="auto">
          <a:xfrm>
            <a:off x="0" y="1066800"/>
            <a:ext cx="485775" cy="5181600"/>
          </a:xfrm>
          <a:prstGeom prst="upArrow">
            <a:avLst>
              <a:gd name="adj1" fmla="val 50000"/>
              <a:gd name="adj2" fmla="val 266667"/>
            </a:avLst>
          </a:prstGeom>
          <a:solidFill>
            <a:srgbClr val="FBFFC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81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>
                <a:solidFill>
                  <a:srgbClr val="008000"/>
                </a:solidFill>
                <a:latin typeface="Arial" charset="0"/>
              </a:rPr>
              <a:t>III.  </a:t>
            </a:r>
            <a:r>
              <a:rPr lang="ru-RU" sz="3600" b="1">
                <a:solidFill>
                  <a:srgbClr val="008000"/>
                </a:solidFill>
                <a:latin typeface="Arial" charset="0"/>
              </a:rPr>
              <a:t>Индивидуальный прогресс каждого ученика</a:t>
            </a:r>
          </a:p>
          <a:p>
            <a:pPr algn="ctr">
              <a:lnSpc>
                <a:spcPct val="120000"/>
              </a:lnSpc>
              <a:defRPr/>
            </a:pPr>
            <a:endParaRPr lang="en-US" sz="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lnSpc>
                <a:spcPct val="120000"/>
              </a:lnSpc>
              <a:defRPr/>
            </a:pPr>
            <a:endParaRPr lang="ru-RU" sz="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 новой модели образования  </a:t>
            </a:r>
            <a:b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2800" b="1">
                <a:solidFill>
                  <a:srgbClr val="FF0000"/>
                </a:solidFill>
                <a:latin typeface="Arial" charset="0"/>
              </a:rPr>
              <a:t>успешная школа – это не школа с хорошими</a:t>
            </a: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результатами тестирования</a:t>
            </a:r>
          </a:p>
          <a:p>
            <a:pPr algn="ctr">
              <a:lnSpc>
                <a:spcPct val="120000"/>
              </a:lnSpc>
              <a:defRPr/>
            </a:pPr>
            <a:r>
              <a:rPr lang="ru-RU" sz="28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(оценка достижений)</a:t>
            </a:r>
          </a:p>
          <a:p>
            <a:pPr algn="ctr">
              <a:lnSpc>
                <a:spcPct val="120000"/>
              </a:lnSpc>
              <a:defRPr/>
            </a:pPr>
            <a:endParaRPr lang="en-US" sz="800" b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lnSpc>
                <a:spcPct val="120000"/>
              </a:lnSpc>
              <a:defRPr/>
            </a:pP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sz="36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Школа успешна, если учащиеся с определённым уровнем развития достигают определённого прогресса</a:t>
            </a:r>
          </a:p>
          <a:p>
            <a:pPr algn="ctr">
              <a:defRPr/>
            </a:pPr>
            <a:r>
              <a:rPr lang="ru-RU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(оценка индивидуального прогресса</a:t>
            </a:r>
            <a:r>
              <a:rPr lang="ru-RU" sz="32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)</a:t>
            </a:r>
            <a:endParaRPr lang="ru-RU" sz="3200" b="1">
              <a:latin typeface="Arial" charset="0"/>
            </a:endParaRPr>
          </a:p>
          <a:p>
            <a:pPr>
              <a:defRPr/>
            </a:pPr>
            <a:endParaRPr lang="ru-RU" sz="3200" b="1">
              <a:latin typeface="Arial" charset="0"/>
            </a:endParaRP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3822700" y="8499475"/>
            <a:ext cx="10287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 algn="ctr" eaLnBrk="1" hangingPunct="1"/>
            <a:r>
              <a:rPr lang="ru-RU" altLang="ru-RU" sz="3200" smtClean="0">
                <a:solidFill>
                  <a:srgbClr val="FF0000"/>
                </a:solidFill>
              </a:rPr>
              <a:t>Формирующая система оценивания</a:t>
            </a:r>
            <a:r>
              <a:rPr lang="en-US" altLang="ru-RU" sz="3200" smtClean="0">
                <a:solidFill>
                  <a:srgbClr val="FF0000"/>
                </a:solidFill>
              </a:rPr>
              <a:t> </a:t>
            </a:r>
            <a:r>
              <a:rPr lang="ru-RU" altLang="ru-RU" sz="3200" smtClean="0">
                <a:solidFill>
                  <a:srgbClr val="FF0000"/>
                </a:solidFill>
              </a:rPr>
              <a:t>индивидуального прогресса:</a:t>
            </a:r>
            <a:r>
              <a:rPr lang="ru-RU" altLang="ru-RU" sz="3200" smtClean="0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 smtClean="0">
                <a:solidFill>
                  <a:srgbClr val="3333FF"/>
                </a:solidFill>
              </a:rPr>
              <a:t>Тесты «на применение» -</a:t>
            </a:r>
            <a:r>
              <a:rPr lang="ru-RU" altLang="ru-RU" sz="2400" b="1" smtClean="0">
                <a:solidFill>
                  <a:srgbClr val="FFFF66"/>
                </a:solidFill>
              </a:rPr>
              <a:t> </a:t>
            </a:r>
            <a:r>
              <a:rPr lang="ru-RU" altLang="ru-RU" sz="2400" b="1" smtClean="0"/>
              <a:t> </a:t>
            </a:r>
            <a:r>
              <a:rPr lang="ru-RU" altLang="ru-RU" sz="2400" smtClean="0"/>
              <a:t>используются при определении межпредметных компетентностей, </a:t>
            </a:r>
            <a:r>
              <a:rPr lang="ru-RU" altLang="ru-RU" sz="2400" smtClean="0">
                <a:solidFill>
                  <a:srgbClr val="FF0000"/>
                </a:solidFill>
              </a:rPr>
              <a:t>обозначает умение использовать изученный материал</a:t>
            </a:r>
            <a:r>
              <a:rPr lang="ru-RU" altLang="ru-RU" sz="2400" smtClean="0"/>
              <a:t> </a:t>
            </a:r>
            <a:r>
              <a:rPr lang="ru-RU" altLang="ru-RU" sz="2400" smtClean="0">
                <a:solidFill>
                  <a:srgbClr val="FF0000"/>
                </a:solidFill>
              </a:rPr>
              <a:t>в конкретных условиях и новых ситуациях. Сюда входит</a:t>
            </a:r>
            <a:r>
              <a:rPr lang="ru-RU" altLang="ru-RU" sz="2400" smtClean="0"/>
              <a:t> применение правил, методов, понятий, законов, принципов, теорий. </a:t>
            </a:r>
          </a:p>
          <a:p>
            <a:pPr marL="533400" indent="-533400" eaLnBrk="1" hangingPunct="1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 smtClean="0">
                <a:solidFill>
                  <a:srgbClr val="3333FF"/>
                </a:solidFill>
              </a:rPr>
              <a:t>Рейтинговая модель</a:t>
            </a:r>
            <a:r>
              <a:rPr lang="ru-RU" altLang="ru-RU" b="1" smtClean="0">
                <a:solidFill>
                  <a:srgbClr val="3333FF"/>
                </a:solidFill>
              </a:rPr>
              <a:t> -</a:t>
            </a:r>
            <a:r>
              <a:rPr lang="ru-RU" altLang="ru-RU" b="1" smtClean="0">
                <a:solidFill>
                  <a:srgbClr val="FFFF66"/>
                </a:solidFill>
              </a:rPr>
              <a:t> </a:t>
            </a:r>
            <a:r>
              <a:rPr lang="ru-RU" altLang="ru-RU" sz="3200" smtClean="0"/>
              <a:t> </a:t>
            </a:r>
            <a:r>
              <a:rPr lang="ru-RU" altLang="ru-RU" sz="2400" smtClean="0"/>
              <a:t>любой балл суммируется с предыдущими, а общая сумма определяет степень продвижения ученика по лестнице успеха.</a:t>
            </a:r>
          </a:p>
          <a:p>
            <a:pPr marL="533400" indent="-533400" eaLnBrk="1" hangingPunct="1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 smtClean="0">
                <a:solidFill>
                  <a:srgbClr val="3333FF"/>
                </a:solidFill>
              </a:rPr>
              <a:t>Мониторинговая модель</a:t>
            </a:r>
            <a:r>
              <a:rPr lang="ru-RU" altLang="ru-RU" sz="2400" smtClean="0">
                <a:solidFill>
                  <a:srgbClr val="3333FF"/>
                </a:solidFill>
              </a:rPr>
              <a:t> -</a:t>
            </a:r>
            <a:r>
              <a:rPr lang="ru-RU" altLang="ru-RU" sz="2400" smtClean="0">
                <a:solidFill>
                  <a:srgbClr val="FFFF66"/>
                </a:solidFill>
              </a:rPr>
              <a:t> </a:t>
            </a:r>
            <a:r>
              <a:rPr lang="ru-RU" altLang="ru-RU" sz="2400" smtClean="0"/>
              <a:t>фиксируется не только эффективность выполнения учебных заданий, но и то, какие качества личности и какие умения при этом развивались, и насколько они сформировались. </a:t>
            </a:r>
            <a:endParaRPr lang="ru-RU" altLang="ru-RU" sz="2400" smtClean="0">
              <a:solidFill>
                <a:srgbClr val="FFFF66"/>
              </a:solidFill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436</TotalTime>
  <Words>1594</Words>
  <Application>Microsoft Office PowerPoint</Application>
  <PresentationFormat>Экран (4:3)</PresentationFormat>
  <Paragraphs>294</Paragraphs>
  <Slides>30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Wingdings</vt:lpstr>
      <vt:lpstr>Times New Roman</vt:lpstr>
      <vt:lpstr>Arial Unicode MS</vt:lpstr>
      <vt:lpstr>Monotype Corsiva</vt:lpstr>
      <vt:lpstr>KZ Times New Roman</vt:lpstr>
      <vt:lpstr>Капсулы</vt:lpstr>
      <vt:lpstr>Слайд Microsoft PowerPoint</vt:lpstr>
      <vt:lpstr> C 2010 года начинается пятилетка форсированного индустриально-инновационного развития Казахстана   Нурсултан Абишевич Назарбаев </vt:lpstr>
      <vt:lpstr>Презентация PowerPoint</vt:lpstr>
      <vt:lpstr>Презентация PowerPoint</vt:lpstr>
      <vt:lpstr>Методология современного казахстанского образования – методология образования, ориентированного на результат</vt:lpstr>
      <vt:lpstr>     Образовательные потребности государства и общества -стратегические направления развития системы образования РК, направленные на проектирование содержания:</vt:lpstr>
      <vt:lpstr>Методология проектного подхода реализуется в личностно-ориентированной технологий образования, ориентированного на результат:</vt:lpstr>
      <vt:lpstr>II. Динамика развития ценностей и политик образования  (моделей содержания образования)</vt:lpstr>
      <vt:lpstr>Презентация PowerPoint</vt:lpstr>
      <vt:lpstr>Формирующая система оценивания индивидуального прогресса: </vt:lpstr>
      <vt:lpstr>Презентация PowerPoint</vt:lpstr>
      <vt:lpstr>   V. ОБРАЗОВАНИЕ, ОРИЕНТИРОВАННОЕ НА КОМПЕТЕНЦИИ  Главная цель среднего общего образования на общенациональном уровне: способствовать становлению компетентной личности, готовой к эффективному участию в социальной, экономической и политической жизни Республики Казахстан </vt:lpstr>
      <vt:lpstr>Презентация PowerPoint</vt:lpstr>
      <vt:lpstr>Пошаговое осуществление компетентностного подхода</vt:lpstr>
      <vt:lpstr>Презентация PowerPoint</vt:lpstr>
      <vt:lpstr>Презентация PowerPoint</vt:lpstr>
      <vt:lpstr>Типы воспитывающей среды по Я. Корчаку</vt:lpstr>
      <vt:lpstr>Историко-педагогический опыт разработки  образовательных сред по В.А.Ясвину </vt:lpstr>
      <vt:lpstr>VII. Cистема духовно-нравственного воспитания </vt:lpstr>
      <vt:lpstr>VIII. ТРЕБОВАНИЯ К УРОВНЯМ И ПОДСИСТЕМАМ  СИСТЕМЫ ОБРАЗОВАНИЯ  </vt:lpstr>
      <vt:lpstr>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9.  Основное назначение менеджмента</vt:lpstr>
      <vt:lpstr>10.  Основное назначение дополнительного образования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129</cp:revision>
  <cp:lastPrinted>1601-01-01T00:00:00Z</cp:lastPrinted>
  <dcterms:created xsi:type="dcterms:W3CDTF">1601-01-01T00:00:00Z</dcterms:created>
  <dcterms:modified xsi:type="dcterms:W3CDTF">2015-04-08T16:45:41Z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