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4" r:id="rId3"/>
    <p:sldId id="272" r:id="rId4"/>
    <p:sldId id="277" r:id="rId5"/>
    <p:sldId id="282" r:id="rId6"/>
    <p:sldId id="270" r:id="rId7"/>
    <p:sldId id="267" r:id="rId8"/>
    <p:sldId id="268" r:id="rId9"/>
    <p:sldId id="271" r:id="rId10"/>
    <p:sldId id="279" r:id="rId11"/>
    <p:sldId id="278" r:id="rId12"/>
    <p:sldId id="289" r:id="rId13"/>
    <p:sldId id="290" r:id="rId14"/>
    <p:sldId id="291" r:id="rId15"/>
    <p:sldId id="292" r:id="rId16"/>
    <p:sldId id="293" r:id="rId17"/>
    <p:sldId id="257" r:id="rId18"/>
    <p:sldId id="294" r:id="rId19"/>
    <p:sldId id="285" r:id="rId20"/>
    <p:sldId id="295" r:id="rId21"/>
    <p:sldId id="284" r:id="rId22"/>
    <p:sldId id="286" r:id="rId23"/>
    <p:sldId id="261" r:id="rId24"/>
    <p:sldId id="280" r:id="rId25"/>
    <p:sldId id="275" r:id="rId26"/>
    <p:sldId id="276" r:id="rId27"/>
    <p:sldId id="274" r:id="rId28"/>
    <p:sldId id="29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71F5E8"/>
    <a:srgbClr val="FFFF66"/>
    <a:srgbClr val="FF3300"/>
    <a:srgbClr val="FF99FF"/>
    <a:srgbClr val="009900"/>
    <a:srgbClr val="6AE2D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399" autoAdjust="0"/>
  </p:normalViewPr>
  <p:slideViewPr>
    <p:cSldViewPr>
      <p:cViewPr varScale="1">
        <p:scale>
          <a:sx n="39" d="100"/>
          <a:sy n="39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1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571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1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1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1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72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2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7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57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C5084A-E771-4CDB-BE29-8EF9BAF1F9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C4A6B-7C8D-4B2E-9ED0-AF465F4938E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268743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5B91A-22CC-48E2-9890-8323842C20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073567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40BEE9-7E49-414D-81AD-FAE8BF35504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1776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E64603-5345-4298-99C0-9204A045E5F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03519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4FCF12-891E-4553-B83A-EDF18540F2E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37787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0DEB2-6BBC-45DC-AFC6-44DE596B43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28418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8D5AAA-4B8D-4B8D-85BC-C5E884839A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56247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763F31-93E0-419D-8A46-3BD28E2CC0D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534774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55D155-65BC-4CB0-8C3D-55AEEE1E34F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19621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D596E-1797-4394-8628-292307F031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979562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99737-578C-4B60-BFAA-4BF6EA4B33A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38289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4267CFC-360F-4CF1-86F4-F56299A6D872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469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46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7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89;&#1072;-&#1089;&#1086;-&#1089;&#1091;-&#1089;&#1080;-&#1089;&#1101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87;&#1077;&#1089;&#1086;&#1082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87;&#1072;&#1088;&#1086;&#1093;&#1086;&#1076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54;&#1074;&#1094;&#1072;_0001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83;&#1086;&#1096;&#1072;&#1076;&#1082;&#1080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111&#1075;&#1091;&#1089;&#1080;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72;-&#1086;-&#1091;-&#1080;-&#1101;1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74;&#1086;&#1083;&#1082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73;&#1072;&#1102;-&#1073;&#1072;&#1081;_0001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79;&#1072;&#1081;&#1095;&#1080;&#1096;&#1082;&#1072;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48;&#1040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Documents%20and%20Settings\alex49.ALEX49-516D91B6\&#1056;&#1072;&#1073;&#1086;&#1095;&#1080;&#1081;%20&#1089;&#1090;&#1086;&#1083;\&#1051;&#1086;&#1075;&#1086;&#1087;&#1077;&#1076;&#1080;&#1103;%20&#1084;&#1088;3%20&#1092;&#1080;&#1083;&#1100;&#1084;&#1099;\&#1082;&#1091;&#1088;&#1086;&#1095;&#1082;&#1072;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50000">
              <a:srgbClr val="FFFF99"/>
            </a:gs>
            <a:gs pos="100000">
              <a:srgbClr val="0080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250825" y="2349500"/>
            <a:ext cx="8137525" cy="381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46486"/>
              </a:avLst>
            </a:prstTxWarp>
          </a:bodyPr>
          <a:lstStyle/>
          <a:p>
            <a:pPr algn="ctr"/>
            <a:r>
              <a:rPr lang="ru-RU" sz="1200" kern="10" spc="-1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AE2D7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коррекционная  работа с использованием</a:t>
            </a:r>
          </a:p>
          <a:p>
            <a:pPr algn="ctr"/>
            <a:r>
              <a:rPr lang="ru-RU" sz="1200" kern="10" spc="-1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AE2D7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 средств   музыкального  воспитания</a:t>
            </a:r>
          </a:p>
          <a:p>
            <a:pPr algn="ctr"/>
            <a:r>
              <a:rPr lang="ru-RU" sz="1200" kern="10" spc="-1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AE2D7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в  логопедических   группах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-1497013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b="1">
              <a:latin typeface="Arial" panose="020B0604020202020204" pitchFamily="34" charset="0"/>
            </a:endParaRPr>
          </a:p>
          <a:p>
            <a:pPr eaLnBrk="0" hangingPunct="0"/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00438"/>
            <a:ext cx="158273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65625"/>
            <a:ext cx="936625" cy="936625"/>
          </a:xfrm>
          <a:prstGeom prst="rect">
            <a:avLst/>
          </a:prstGeom>
          <a:noFill/>
          <a:ln w="9525">
            <a:solidFill>
              <a:srgbClr val="71F5E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 descr="_ava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37648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0" y="1196975"/>
            <a:ext cx="197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99" name="WordArt 51"/>
          <p:cNvSpPr>
            <a:spLocks noChangeArrowheads="1" noChangeShapeType="1" noTextEdit="1"/>
          </p:cNvSpPr>
          <p:nvPr/>
        </p:nvSpPr>
        <p:spPr bwMode="auto">
          <a:xfrm>
            <a:off x="611188" y="4868863"/>
            <a:ext cx="7632700" cy="15843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1203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Шкиттина Светлана Георгиевна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611188" y="220663"/>
            <a:ext cx="763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106" name="WordArt 58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576103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МОУ   СШ № 20</a:t>
            </a:r>
          </a:p>
        </p:txBody>
      </p:sp>
      <p:sp>
        <p:nvSpPr>
          <p:cNvPr id="2109" name="WordArt 61"/>
          <p:cNvSpPr>
            <a:spLocks noChangeArrowheads="1" noChangeShapeType="1" noTextEdit="1"/>
          </p:cNvSpPr>
          <p:nvPr/>
        </p:nvSpPr>
        <p:spPr bwMode="auto">
          <a:xfrm>
            <a:off x="2484438" y="620713"/>
            <a:ext cx="36004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Чулково</a:t>
            </a:r>
          </a:p>
        </p:txBody>
      </p:sp>
      <p:sp>
        <p:nvSpPr>
          <p:cNvPr id="2110" name="WordArt 62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74882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008080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5" name="Picture 1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076700"/>
            <a:ext cx="6048375" cy="2592388"/>
          </a:xfrm>
          <a:noFill/>
          <a:ln/>
        </p:spPr>
      </p:pic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900113" y="1058863"/>
            <a:ext cx="77041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>
                <a:solidFill>
                  <a:schemeClr val="bg2"/>
                </a:solidFill>
                <a:latin typeface="Times New Roman" panose="02020603050405020304" pitchFamily="18" charset="0"/>
              </a:rPr>
              <a:t>В работе с детьми, имеющими речевые нарушения, я использую</a:t>
            </a:r>
            <a:r>
              <a:rPr lang="ru-RU" altLang="ru-RU" sz="24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chemeClr val="bg2"/>
                </a:solidFill>
                <a:latin typeface="Times New Roman" panose="02020603050405020304" pitchFamily="18" charset="0"/>
              </a:rPr>
              <a:t>ударно– шумовые инструменты со звуками неопределенной высоты</a:t>
            </a:r>
          </a:p>
          <a:p>
            <a:r>
              <a:rPr lang="ru-RU" altLang="ru-RU" sz="2000" b="1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3300"/>
                </a:solidFill>
                <a:latin typeface="Times New Roman" panose="02020603050405020304" pitchFamily="18" charset="0"/>
              </a:rPr>
              <a:t>бубны, колотушки, погремушки, трещотки, треугольники, колокольчики, ложки </a:t>
            </a:r>
          </a:p>
          <a:p>
            <a:r>
              <a:rPr lang="ru-RU" altLang="ru-RU" sz="2000" b="1">
                <a:solidFill>
                  <a:schemeClr val="bg2"/>
                </a:solidFill>
                <a:latin typeface="Times New Roman" panose="02020603050405020304" pitchFamily="18" charset="0"/>
              </a:rPr>
              <a:t>Обучение на детских музыкальных инструментах является не самоцелью, а средством для решения коррекционных задач: развитию мелкой моторики, координации движений, чувство ритма, внимания и памяти </a:t>
            </a:r>
          </a:p>
        </p:txBody>
      </p:sp>
      <p:sp>
        <p:nvSpPr>
          <p:cNvPr id="129038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9788" y="6281738"/>
            <a:ext cx="431800" cy="576262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2247900" y="436563"/>
            <a:ext cx="376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29045" name="WordArt 21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280400" cy="86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46"/>
              </a:avLst>
            </a:prstTxWarp>
          </a:bodyPr>
          <a:lstStyle/>
          <a:p>
            <a:pPr algn="ctr"/>
            <a:r>
              <a:rPr lang="ru-RU" sz="2400" kern="10">
                <a:ln w="381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 на детских музыкальных инструментах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folHlink"/>
            </a:gs>
            <a:gs pos="50000">
              <a:srgbClr val="008080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 i="1">
                <a:solidFill>
                  <a:srgbClr val="FFFF66"/>
                </a:solidFill>
              </a:rPr>
              <a:t>Музыкально-ритмические</a:t>
            </a:r>
            <a:r>
              <a:rPr lang="ru-RU" altLang="ru-RU" sz="4000" i="1">
                <a:solidFill>
                  <a:srgbClr val="FFFF99"/>
                </a:solidFill>
              </a:rPr>
              <a:t> движения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6308725"/>
          </a:xfrm>
        </p:spPr>
        <p:txBody>
          <a:bodyPr/>
          <a:lstStyle/>
          <a:p>
            <a:r>
              <a:rPr lang="ru-RU" altLang="ru-RU" sz="4400" b="1" i="1"/>
              <a:t> </a:t>
            </a:r>
            <a:r>
              <a:rPr lang="ru-RU" altLang="ru-RU" sz="4400" b="1">
                <a:solidFill>
                  <a:schemeClr val="hlink"/>
                </a:solidFill>
              </a:rPr>
              <a:t>Упражнения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hlink"/>
                </a:solidFill>
                <a:effectLst/>
              </a:rPr>
              <a:t>    </a:t>
            </a:r>
            <a:r>
              <a:rPr lang="ru-RU" altLang="ru-RU" sz="1800" b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Упражнения необходимо использовать как можно чаще и в обычных, а особенно в специализированных логопедических группах, так как они способствуют оказанию лечебно– педагогического воздействия на детей</a:t>
            </a:r>
            <a:r>
              <a:rPr lang="ru-RU" altLang="ru-RU" sz="1800" b="1">
                <a:solidFill>
                  <a:schemeClr val="bg2"/>
                </a:solidFill>
              </a:rPr>
              <a:t> </a:t>
            </a:r>
          </a:p>
          <a:p>
            <a:r>
              <a:rPr lang="ru-RU" altLang="ru-RU" sz="4000" b="1" i="1"/>
              <a:t> </a:t>
            </a:r>
            <a:r>
              <a:rPr lang="ru-RU" altLang="ru-RU" sz="4000" b="1">
                <a:solidFill>
                  <a:schemeClr val="hlink"/>
                </a:solidFill>
              </a:rPr>
              <a:t>Танцы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</a:rPr>
              <a:t>Очень полезны для детей танцы с пением и хороводы, так как они помогают координации пения с движением, упорядочивают темп движений, а так же позволяют использовать их не только на музыкальных занятиях с музыкальным сопровождением, но и в самостоятельной музыкальной деятельности, то есть гораздо чаще, чем другие виды танцев, сохраняя при этом коррегирующий эффект во время движения</a:t>
            </a:r>
          </a:p>
          <a:p>
            <a:r>
              <a:rPr lang="ru-RU" altLang="ru-RU" sz="3600" b="1"/>
              <a:t> </a:t>
            </a:r>
            <a:r>
              <a:rPr lang="ru-RU" altLang="ru-RU" sz="3600" b="1">
                <a:solidFill>
                  <a:schemeClr val="hlink"/>
                </a:solidFill>
              </a:rPr>
              <a:t>Игры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chemeClr val="hlink"/>
                </a:solidFill>
              </a:rPr>
              <a:t>       </a:t>
            </a:r>
            <a:r>
              <a:rPr lang="ru-RU" altLang="ru-RU" sz="1600" b="1">
                <a:solidFill>
                  <a:schemeClr val="bg2"/>
                </a:solidFill>
              </a:rPr>
              <a:t>Игры позволяют тренировать различные группы мышц, помогают выработке темпа и ритма речи, закреплению звуков, совершенствованию координации движений, развивают коммуникативные навыки; пальчиковые игры развивают мелкую моторику </a:t>
            </a:r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35274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са-со-су-си-сэ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20" fill="hold"/>
                                        <p:tgtEl>
                                          <p:spTgt spid="149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9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песок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60" fill="hold"/>
                                        <p:tgtEl>
                                          <p:spTgt spid="150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05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0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пароход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63" fill="hold"/>
                                        <p:tgtEl>
                                          <p:spTgt spid="151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15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1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1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55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Овца_000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20" fill="hold"/>
                                        <p:tgtEl>
                                          <p:spTgt spid="152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25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2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2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лошадк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961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20" fill="hold"/>
                                        <p:tgtEl>
                                          <p:spTgt spid="153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7" name="111гуси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5" fill="hold"/>
                                        <p:tgtEl>
                                          <p:spTgt spid="50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а-о-у-и-э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0" fill="hold"/>
                                        <p:tgtEl>
                                          <p:spTgt spid="154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46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4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4" name="волк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32" fill="hold"/>
                                        <p:tgtEl>
                                          <p:spTgt spid="137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7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7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808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392612"/>
          </a:xfrm>
          <a:ln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преодоление </a:t>
            </a:r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  <a:hlinkClick r:id="rId2" action="ppaction://hlinksldjump"/>
              </a:rPr>
              <a:t>речевых нарушений </a:t>
            </a:r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путем развития и коррекции неречевых и речевых психических функций</a:t>
            </a:r>
          </a:p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 адаптация ребенка к условиям внешней и внутренней среды</a:t>
            </a:r>
          </a:p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повышение эффективности работы по коррекции звукопроизношения используя закон безусловной активности детей в познавательной деятельности</a:t>
            </a:r>
          </a:p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Предлагаемое нами планирование помогает реализовать следующие </a:t>
            </a:r>
            <a:r>
              <a:rPr lang="ru-RU" altLang="ru-RU" sz="2400" b="1" i="1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задачи </a:t>
            </a:r>
            <a:endParaRPr lang="ru-RU" altLang="ru-RU" sz="2400" b="1"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Развитие артикуляционной моторики </a:t>
            </a:r>
          </a:p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Автоматизация звуков в результате запоминания большого количества речевого материала </a:t>
            </a:r>
          </a:p>
          <a:p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Дифференциация поставленных звуков </a:t>
            </a:r>
          </a:p>
          <a:p>
            <a:endParaRPr lang="ru-RU" altLang="ru-RU" sz="20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488238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40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и задачи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баю-бай_000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0" fill="hold"/>
                                        <p:tgtEl>
                                          <p:spTgt spid="155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56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5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5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65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6" name="зайчишка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7" fill="hold"/>
                                        <p:tgtEl>
                                          <p:spTgt spid="135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5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2" name="ИА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3" fill="hold"/>
                                        <p:tgtEl>
                                          <p:spTgt spid="139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9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9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7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0" name="курочка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44000" cy="66690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2" fill="hold"/>
                                        <p:tgtEl>
                                          <p:spTgt spid="58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8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99"/>
            </a:gs>
            <a:gs pos="50000">
              <a:srgbClr val="008080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chemeClr val="bg2"/>
                </a:solidFill>
                <a:latin typeface="Times New Roman" panose="02020603050405020304" pitchFamily="18" charset="0"/>
              </a:rPr>
              <a:t>Прежде всего необходима совместная работа всех педагогов, создание единой коррекционно– развивающей среды</a:t>
            </a:r>
          </a:p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chemeClr val="bg2"/>
                </a:solidFill>
                <a:latin typeface="Times New Roman" panose="02020603050405020304" pitchFamily="18" charset="0"/>
              </a:rPr>
              <a:t>С целью обеспечения индивидуализации и дифференциации способностей ребенка необходимо в начале и в конце учебного года проводить комплексную диагностику. Она проводится учителем– логопедом, педагогом– психологом и музыкальным руководителем</a:t>
            </a:r>
          </a:p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chemeClr val="bg2"/>
                </a:solidFill>
                <a:latin typeface="Times New Roman" panose="02020603050405020304" pitchFamily="18" charset="0"/>
              </a:rPr>
              <a:t>Для более успешной реализации поставленных целей и задач, кроме чуткости и доброты, высокого профессионального уровня требуется наличие учебно-методического материала</a:t>
            </a: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60483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5715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Рекомендации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008080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74063" cy="6237288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600" b="1">
                <a:solidFill>
                  <a:srgbClr val="FF3300"/>
                </a:solidFill>
              </a:rPr>
              <a:t>Р</a:t>
            </a:r>
            <a:endParaRPr lang="ru-RU" altLang="ru-RU" sz="240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b="1">
                <a:solidFill>
                  <a:schemeClr val="bg1"/>
                </a:solidFill>
              </a:rPr>
              <a:t>Не напрягайтесь!</a:t>
            </a:r>
          </a:p>
          <a:p>
            <a:pPr>
              <a:lnSpc>
                <a:spcPct val="80000"/>
              </a:lnSpc>
            </a:pPr>
            <a:r>
              <a:rPr lang="ru-RU" altLang="ru-RU" sz="1200"/>
              <a:t> </a:t>
            </a:r>
            <a:r>
              <a:rPr lang="ru-RU" altLang="ru-RU" sz="1800">
                <a:solidFill>
                  <a:schemeClr val="bg2"/>
                </a:solidFill>
              </a:rPr>
              <a:t>Музыка помогает только тогда, когда ее слушают, а не просто обеспечивают тревожным мыслям музыкальное сопровождение. Музыка должна как бы проходить сквозь тебя, всецело заполняя сознание и мысли </a:t>
            </a:r>
            <a:br>
              <a:rPr lang="ru-RU" altLang="ru-RU" sz="1800">
                <a:solidFill>
                  <a:schemeClr val="bg2"/>
                </a:solidFill>
              </a:rPr>
            </a:br>
            <a:endParaRPr lang="ru-RU" altLang="ru-RU" sz="18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</a:rPr>
              <a:t>Не переборщите!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solidFill>
                  <a:schemeClr val="bg2"/>
                </a:solidFill>
              </a:rPr>
              <a:t> </a:t>
            </a:r>
            <a:r>
              <a:rPr lang="ru-RU" altLang="ru-RU" sz="1800">
                <a:solidFill>
                  <a:schemeClr val="bg2"/>
                </a:solidFill>
              </a:rPr>
              <a:t>Часовое слушание, скажем, симфонии Бетховена может оказать прямо противоположный эффект: не только не расслабит, но вызовет раздражение и усталость. Для сеанса достаточно</a:t>
            </a:r>
            <a:r>
              <a:rPr lang="ru-RU" altLang="ru-RU" sz="1800"/>
              <a:t> </a:t>
            </a:r>
            <a:r>
              <a:rPr lang="ru-RU" altLang="ru-RU" sz="1800">
                <a:solidFill>
                  <a:schemeClr val="bg2"/>
                </a:solidFill>
              </a:rPr>
              <a:t>нескольких минут</a:t>
            </a:r>
            <a:r>
              <a:rPr lang="ru-RU" altLang="ru-RU" sz="18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800" b="1">
                <a:solidFill>
                  <a:schemeClr val="bg1"/>
                </a:solidFill>
              </a:rPr>
              <a:t>Регулируйте  громкость</a:t>
            </a:r>
          </a:p>
          <a:p>
            <a:pPr>
              <a:lnSpc>
                <a:spcPct val="80000"/>
              </a:lnSpc>
            </a:pPr>
            <a:endParaRPr lang="ru-RU" altLang="ru-RU" sz="28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1600"/>
              <a:t> </a:t>
            </a:r>
            <a:r>
              <a:rPr lang="ru-RU" altLang="ru-RU" sz="1800">
                <a:solidFill>
                  <a:schemeClr val="bg2"/>
                </a:solidFill>
              </a:rPr>
              <a:t>Даже стимулирующую музыку не стоит включать на всю катушку - это опять-таки раздражает и напрягает организм 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2800" b="1">
                <a:solidFill>
                  <a:schemeClr val="bg1"/>
                </a:solidFill>
              </a:rPr>
              <a:t>Главное, чтобы нравилось!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chemeClr val="bg2"/>
                </a:solidFill>
              </a:rPr>
              <a:t/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Слушая музыку, всегда представляйте, что она звучит только для вас. Если у вас не так много свободного времени, достаточно выделить на это несколько минут в день, желательно вечером. Даже они окажут на вас положительное влияние. Меняя репертуар, уже через месяц вы ощутите, что стали увереннее и спокойнее. </a:t>
            </a:r>
            <a:br>
              <a:rPr lang="ru-RU" altLang="ru-RU" sz="1800">
                <a:solidFill>
                  <a:schemeClr val="bg2"/>
                </a:solidFill>
              </a:rPr>
            </a:br>
            <a:r>
              <a:rPr lang="ru-RU" altLang="ru-RU" sz="1800">
                <a:solidFill>
                  <a:schemeClr val="bg2"/>
                </a:solidFill>
              </a:rPr>
              <a:t>Слушайте, пойте и будьте здоровы</a:t>
            </a:r>
          </a:p>
        </p:txBody>
      </p:sp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503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Музыка лечит тело и душу</a:t>
            </a:r>
          </a:p>
        </p:txBody>
      </p:sp>
    </p:spTree>
  </p:cSld>
  <p:clrMapOvr>
    <a:masterClrMapping/>
  </p:clrMapOvr>
  <p:transition spd="slow" advTm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folHlink"/>
            </a:gs>
            <a:gs pos="100000">
              <a:srgbClr val="00808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25525"/>
            <a:ext cx="822960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В результате работы по системе коррекционного обучения детей имеющих нарушения в развитии речи с помощью игр и игровых упражнений наблюдается: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Среднеарифметический прирост по всем нарушениям на39%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Выработаны полноценные движения и определенные положения органов артикуляционного аппарата, необходимые для правильного произношения звуков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Дети расширили свой словарный запас и научились правильно составлять предложения и излагать свои мысли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Заметно снижение страха при общении с детьми, взрослыми. Дети стали контактны и стараются правильно отвечать на поставленные вопросы и при разговорной речи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Успешно прошло закрепление звуков недостаточно автоматизированные в младшей группе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Дети получили достаточные знания для успешного перехода в подготовительную группу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Заключение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 На протяжении всего времени дети с удовольствием занимались по предложенной методике, Научились правильно произносить звуки, слушать себя и своих сверстников, выделять звуки из состава слова и определять их последовательность. Они узнали много новых игр и игровых упражнений научились правильно играть, соблюдая правила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hlink"/>
                </a:solidFill>
                <a:latin typeface="Times New Roman" panose="02020603050405020304" pitchFamily="18" charset="0"/>
              </a:rPr>
              <a:t>Показатели прироста правильного звукопроизношения позволяют сказать, что поставленная задача по организации коррекционной работы в игровой форме имеет хорошие результаты. А поэтому имеет смысл продолжить работу по разработке материала коррекционной игровой формы, с детьми начиная с началом младшего дошкольного возраста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5532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5715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Impact" panose="020B0806030902050204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FF66"/>
            </a:gs>
            <a:gs pos="100000">
              <a:srgbClr val="00808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Правдина О. В. “Логопедия” Москва “Просвещение” 1973 стр. 119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Пожиленко Е. А Методические рекомендации по постановке звуков стр. 25-30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Карелина И. Б. “Коррекция голосовых расстройств у дошкольников” Москва 2005 </a:t>
            </a:r>
            <a:r>
              <a:rPr lang="ru-RU" altLang="ru-RU" sz="2000">
                <a:solidFill>
                  <a:schemeClr val="bg1"/>
                </a:solidFill>
              </a:rPr>
              <a:t>Айрис-пресс</a:t>
            </a:r>
            <a:r>
              <a:rPr lang="ru-RU" altLang="ru-RU" sz="2000">
                <a:solidFill>
                  <a:schemeClr val="accent1"/>
                </a:solidFill>
              </a:rPr>
              <a:t> стр. 83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Цейтлин С. Н. Язык и ребенок. Лингвистика детской речи. М., “Владос”, 2000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Максаков А. “Развитие речевого голоса у дошкольников” “Д/воспитание” 1984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Дель С. В. “Музыкальные упражнения в коррекции заикания” “логопед в д/с” №3(6), 2005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Гавришева Л. Б., Нищеева Н. В. “Логопедические распевки”-СПб Детсво-пресс 2005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Филичева Т. Б., Туманова Т. В. “Дети с общим недоразвитием речи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Воспитание и обучение” М. “Гном и Д”, 2000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1"/>
                </a:solidFill>
              </a:rPr>
              <a:t>Железнова Е. Железнов С. “Азбука-потешка” М. “Гном и Д”. 2001 </a:t>
            </a:r>
          </a:p>
          <a:p>
            <a:pPr>
              <a:lnSpc>
                <a:spcPct val="80000"/>
              </a:lnSpc>
            </a:pPr>
            <a:endParaRPr lang="ru-RU" altLang="ru-RU" sz="2000">
              <a:solidFill>
                <a:schemeClr val="accent1"/>
              </a:solidFill>
            </a:endParaRPr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6551612" cy="5238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008080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993300"/>
              </a:buCl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8080"/>
                </a:solidFill>
              </a:rPr>
              <a:t>Работа выполнена учителем музыки</a:t>
            </a:r>
          </a:p>
          <a:p>
            <a:pPr algn="ctr">
              <a:buClr>
                <a:srgbClr val="993300"/>
              </a:buCl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8080"/>
                </a:solidFill>
              </a:rPr>
              <a:t> МОУ СОШ  № 20</a:t>
            </a:r>
          </a:p>
          <a:p>
            <a:pPr algn="ctr">
              <a:buClr>
                <a:srgbClr val="993300"/>
              </a:buClr>
              <a:buFont typeface="Wingdings" panose="05000000000000000000" pitchFamily="2" charset="2"/>
              <a:buNone/>
            </a:pPr>
            <a:r>
              <a:rPr lang="ru-RU" altLang="ru-RU" sz="2400" i="1">
                <a:solidFill>
                  <a:srgbClr val="008080"/>
                </a:solidFill>
              </a:rPr>
              <a:t>Чулково</a:t>
            </a:r>
          </a:p>
          <a:p>
            <a:pPr algn="ctr">
              <a:buClr>
                <a:srgbClr val="993300"/>
              </a:buClr>
              <a:buFont typeface="Wingdings" panose="05000000000000000000" pitchFamily="2" charset="2"/>
              <a:buNone/>
            </a:pPr>
            <a:r>
              <a:rPr lang="ru-RU" altLang="ru-RU" sz="2400" b="1" u="sng">
                <a:solidFill>
                  <a:srgbClr val="008080"/>
                </a:solidFill>
              </a:rPr>
              <a:t>Шкиттиной Светланой Георгиевной</a:t>
            </a:r>
          </a:p>
          <a:p>
            <a:pPr algn="ctr">
              <a:buClr>
                <a:srgbClr val="993300"/>
              </a:buClr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008080"/>
                </a:solidFill>
              </a:rPr>
              <a:t>Январь, 2010 г.</a:t>
            </a:r>
          </a:p>
          <a:p>
            <a:endParaRPr lang="ru-RU" altLang="ru-RU" sz="240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71F5E8"/>
            </a:gs>
            <a:gs pos="100000">
              <a:srgbClr val="71F5E8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endParaRPr lang="ru-RU" altLang="ru-RU" sz="4000"/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7287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73688"/>
            <a:ext cx="208756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6" name="Picture 8" descr="_ava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48443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24075" y="908050"/>
            <a:ext cx="5616575" cy="3889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Мы все без исключения желаем видеть своих детей здоровыми, счастливыми улыбающимися, умеющими общаться с окружающими людьми. Но это не всегда получается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Особенно сложно детям с нарушениями речи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 Для детей с речевой патологией характерно нарушение общей и мелкой моторики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 дыхание у них зачастую поверхностное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Одни дети гиперактивны, другие пассивны, что обусловлено слабостью нервной системы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 При отсутствии своевременной помощи со стороны педагогов, медиков, родителей у большинства детей осложнятся патохарактерологическим развитием личности</a:t>
            </a:r>
          </a:p>
          <a:p>
            <a:pPr>
              <a:lnSpc>
                <a:spcPct val="80000"/>
              </a:lnSpc>
            </a:pPr>
            <a:endParaRPr lang="ru-RU" altLang="ru-RU" sz="1600" b="1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</a:rPr>
              <a:t> Возможны агрессивность, чрезмерная расторможенность. Наряду с этим у большинства детей, имеющих речевые нарушения, повышена истощаемость, наблюдается дефицит внимания; память, работоспособность снижены</a:t>
            </a:r>
          </a:p>
        </p:txBody>
      </p:sp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569325" cy="908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400" kern="10">
                <a:ln w="381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детства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FF99"/>
            </a:gs>
            <a:gs pos="100000">
              <a:srgbClr val="00808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/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064500" cy="467995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>
                <a:solidFill>
                  <a:schemeClr val="bg2"/>
                </a:solidFill>
                <a:latin typeface="Times New Roman" panose="02020603050405020304" pitchFamily="18" charset="0"/>
              </a:rPr>
              <a:t>Добиться положительных результатов с такими детьми можно лишь при создании единой коррекционно-образовательной среды в речевых группах ДОУ</a:t>
            </a:r>
          </a:p>
          <a:p>
            <a:pPr algn="ctr"/>
            <a:r>
              <a:rPr lang="ru-RU" altLang="ru-RU" sz="1600">
                <a:solidFill>
                  <a:schemeClr val="bg2"/>
                </a:solidFill>
                <a:latin typeface="Times New Roman" panose="02020603050405020304" pitchFamily="18" charset="0"/>
              </a:rPr>
              <a:t> Комплексный подход при коррекции речи обеспечивает интегрированные связи между специалистами, работающими с детьми логопедической группы</a:t>
            </a:r>
          </a:p>
        </p:txBody>
      </p:sp>
      <p:sp>
        <p:nvSpPr>
          <p:cNvPr id="126986" name="WordArt 10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4248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6AE2D7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Единая  коррекционно- развивающая  среда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684213" y="2819400"/>
            <a:ext cx="6335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>
                <a:solidFill>
                  <a:schemeClr val="bg2"/>
                </a:solidFill>
              </a:rPr>
              <a:t>учитель–</a:t>
            </a:r>
            <a:r>
              <a:rPr lang="ru-RU" altLang="ru-RU" sz="2400">
                <a:solidFill>
                  <a:schemeClr val="bg2"/>
                </a:solidFill>
              </a:rPr>
              <a:t> </a:t>
            </a:r>
            <a:r>
              <a:rPr lang="ru-RU" altLang="ru-RU" sz="2400" b="1">
                <a:solidFill>
                  <a:schemeClr val="bg2"/>
                </a:solidFill>
              </a:rPr>
              <a:t>логопед</a:t>
            </a:r>
          </a:p>
          <a:p>
            <a:r>
              <a:rPr lang="ru-RU" altLang="ru-RU" sz="2400" b="1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2916238" y="3460750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1403350" y="4581525"/>
            <a:ext cx="290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2"/>
                </a:solidFill>
              </a:rPr>
              <a:t>педагог- психолог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2987675" y="3573463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2"/>
                </a:solidFill>
              </a:rPr>
              <a:t>музыкальный руководитель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FFFF9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8229600" cy="4248150"/>
          </a:xfrm>
        </p:spPr>
      </p:pic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408738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1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Коррекционная работа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808038" y="5478463"/>
            <a:ext cx="721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32103" name="WordArt 7"/>
          <p:cNvSpPr>
            <a:spLocks noChangeArrowheads="1" noChangeShapeType="1" noTextEdit="1"/>
          </p:cNvSpPr>
          <p:nvPr/>
        </p:nvSpPr>
        <p:spPr bwMode="auto">
          <a:xfrm>
            <a:off x="539750" y="5516563"/>
            <a:ext cx="8064500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71F5E8"/>
                  </a:solidFill>
                  <a:round/>
                  <a:headEnd/>
                  <a:tailEnd/>
                </a:ln>
                <a:solidFill>
                  <a:srgbClr val="71F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каждое из направлений</a:t>
            </a:r>
          </a:p>
        </p:txBody>
      </p:sp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28813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302418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99"/>
            </a:gs>
            <a:gs pos="100000">
              <a:srgbClr val="00808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6562725" cy="706437"/>
          </a:xfrm>
        </p:spPr>
        <p:txBody>
          <a:bodyPr/>
          <a:lstStyle/>
          <a:p>
            <a:r>
              <a:rPr lang="ru-RU" altLang="ru-RU" sz="2400">
                <a:solidFill>
                  <a:srgbClr val="71F5E8"/>
                </a:solidFill>
              </a:rPr>
              <a:t>Элементы,   имеющие   оздоровительную направленность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6913562" cy="4679950"/>
          </a:xfrm>
          <a:solidFill>
            <a:srgbClr val="008080"/>
          </a:solidFill>
          <a:ln w="762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FFFF99"/>
            </a:gs>
            <a:gs pos="50000">
              <a:srgbClr val="008080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</a:rPr>
              <a:t>Логоритмические  занятия</a:t>
            </a: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 проводятся в тесной связи с учителем– логопедом. И воспитателями логопедических групп. Они проводятся один раз в неделю</a:t>
            </a:r>
            <a:endParaRPr lang="ru-RU" altLang="ru-RU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</a:rPr>
              <a:t>Цель </a:t>
            </a:r>
          </a:p>
          <a:p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преодоление речевых нарушений путем развития и коррекции неречевых и речевых психических функций и адаптация ребенка к условиям внешней и внутренней среды</a:t>
            </a:r>
          </a:p>
          <a:p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В основу этих занятий положен метод  </a:t>
            </a:r>
            <a:r>
              <a:rPr lang="ru-RU" altLang="ru-RU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фонетической ритмики</a:t>
            </a:r>
          </a:p>
          <a:p>
            <a:r>
              <a:rPr lang="ru-RU" altLang="ru-RU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Фонетическая ритмика</a:t>
            </a:r>
            <a:r>
              <a:rPr lang="ru-RU" altLang="ru-RU" sz="2000" i="1">
                <a:solidFill>
                  <a:schemeClr val="bg1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</a:rPr>
              <a:t>это система двигательных упражнений, в которых различные движения (корпуса, головы, рук, ног) сочетаются с произношением специального речевого материала</a:t>
            </a:r>
            <a:endParaRPr lang="ru-RU" altLang="ru-RU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893175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spc="-360">
                <a:solidFill>
                  <a:schemeClr val="accent1"/>
                </a:solidFill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  <a:latin typeface="Impact" panose="020B0806030902050204" pitchFamily="34" charset="0"/>
              </a:rPr>
              <a:t>логоритмические занятия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8080"/>
            </a:gs>
            <a:gs pos="50000">
              <a:srgbClr val="FFFF99"/>
            </a:gs>
            <a:gs pos="100000">
              <a:srgbClr val="00808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Движения под музыку, упражняющиеся в различных видах ходьбы и бега, общеразвивающие упражнения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Танец или хоровод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Четверостишье, сопровождаемое движениями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Песня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Артикуляционная гимнастика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Мимические упражнения, психогимнастика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Массаж (рук, ног и т.д.), гимнастика для глаз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Пальчиковые игры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Подвижные, коммуникативные, спокойные игры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Игра на музыкальных инструментах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Релаксация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Каждое занятие имеет свою сюжет, что создает эмоциональную атмосферу, благоприятно влияет на психику ребенка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 Каждый вид деятельности непосредственно связан с предыдущим. Для детей такое занятие – </a:t>
            </a:r>
            <a:r>
              <a:rPr lang="ru-RU" altLang="ru-RU" sz="1600" b="1" i="1">
                <a:solidFill>
                  <a:schemeClr val="bg2"/>
                </a:solidFill>
                <a:latin typeface="Times New Roman" panose="02020603050405020304" pitchFamily="18" charset="0"/>
              </a:rPr>
              <a:t>игра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</a:rPr>
              <a:t>Логоритмические занятия включают в себя элементы, имеющие оздоровительную направленность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71638" y="220663"/>
            <a:ext cx="592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496300" cy="83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Структура логоритмических занятий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455988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99"/>
            </a:gs>
            <a:gs pos="50000">
              <a:srgbClr val="008080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400" i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У детей с нарушениями речи встречаются следующие    проблемы: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Дети не поют, а говорят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Не справляются с произношением, пропеванием какого-либо звука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Плохо запоминают тексты песен, их названия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Плохо запоминают названия музыкальных произведений для слушания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Недостаточно согласовывают движения с музыкой, пением, словом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 Затрудняются в передаче ритмического рисунка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Перечисленные особенности детей обуславливают специфику проведения музыкальных занятий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anose="02020603050405020304" pitchFamily="18" charset="0"/>
              </a:rPr>
              <a:t>Обучение детей проводится по строго обдуманному плану на основании общепедагогических принципов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137525" cy="96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2800" kern="10">
                <a:ln w="5715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Музыкальные занятия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1155</TotalTime>
  <Words>1098</Words>
  <Application>Microsoft Office PowerPoint</Application>
  <PresentationFormat>Экран (4:3)</PresentationFormat>
  <Paragraphs>120</Paragraphs>
  <Slides>28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Garamond</vt:lpstr>
      <vt:lpstr>Times New Roman</vt:lpstr>
      <vt:lpstr>Wingdings</vt:lpstr>
      <vt:lpstr>Течение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Элементы,   имеющие   оздоровительную направленность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Музыкально-ритмические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rjyfrjdj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с использованием средств музыкального воспитания в логопедических группах </dc:title>
  <dc:creator>алекс49</dc:creator>
  <cp:lastModifiedBy>admin</cp:lastModifiedBy>
  <cp:revision>44</cp:revision>
  <dcterms:created xsi:type="dcterms:W3CDTF">2009-01-18T10:44:10Z</dcterms:created>
  <dcterms:modified xsi:type="dcterms:W3CDTF">2015-04-08T16:36:43Z</dcterms:modified>
</cp:coreProperties>
</file>