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7" r:id="rId4"/>
    <p:sldId id="265" r:id="rId5"/>
    <p:sldId id="263" r:id="rId6"/>
    <p:sldId id="264" r:id="rId7"/>
    <p:sldId id="266" r:id="rId8"/>
    <p:sldId id="257" r:id="rId9"/>
    <p:sldId id="258" r:id="rId10"/>
    <p:sldId id="259" r:id="rId11"/>
    <p:sldId id="260" r:id="rId12"/>
    <p:sldId id="261"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24899A99-C32A-41AE-A011-DA8A3EA9EAF6}" type="datetimeFigureOut">
              <a:rPr lang="ru-RU"/>
              <a:pPr>
                <a:defRPr/>
              </a:pPr>
              <a:t>08.04.2015</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fld id="{CFBCD84B-ECF3-4722-A6DF-448FE4429F39}" type="slidenum">
              <a:rPr lang="ru-RU" altLang="ru-RU"/>
              <a:pPr/>
              <a:t>‹#›</a:t>
            </a:fld>
            <a:endParaRPr lang="ru-RU" altLang="ru-RU"/>
          </a:p>
        </p:txBody>
      </p:sp>
    </p:spTree>
    <p:extLst>
      <p:ext uri="{BB962C8B-B14F-4D97-AF65-F5344CB8AC3E}">
        <p14:creationId xmlns:p14="http://schemas.microsoft.com/office/powerpoint/2010/main" val="35901697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6C3E053-97D5-4C21-A756-D69F720901AB}"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EF153499-0DAE-4160-AB85-A24680E625D4}" type="slidenum">
              <a:rPr lang="ru-RU" altLang="ru-RU"/>
              <a:pPr/>
              <a:t>‹#›</a:t>
            </a:fld>
            <a:endParaRPr lang="ru-RU" altLang="ru-RU"/>
          </a:p>
        </p:txBody>
      </p:sp>
    </p:spTree>
    <p:extLst>
      <p:ext uri="{BB962C8B-B14F-4D97-AF65-F5344CB8AC3E}">
        <p14:creationId xmlns:p14="http://schemas.microsoft.com/office/powerpoint/2010/main" val="2032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348705B-19C0-4058-9CE1-88B67C4F6930}"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DCE65A9D-DE6C-4587-9AF4-A5B9F546C0BA}" type="slidenum">
              <a:rPr lang="ru-RU" altLang="ru-RU"/>
              <a:pPr/>
              <a:t>‹#›</a:t>
            </a:fld>
            <a:endParaRPr lang="ru-RU" altLang="ru-RU"/>
          </a:p>
        </p:txBody>
      </p:sp>
    </p:spTree>
    <p:extLst>
      <p:ext uri="{BB962C8B-B14F-4D97-AF65-F5344CB8AC3E}">
        <p14:creationId xmlns:p14="http://schemas.microsoft.com/office/powerpoint/2010/main" val="234771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3B50902-C9EC-4E10-BD64-9AA8C42DC976}" type="datetimeFigureOut">
              <a:rPr lang="ru-RU"/>
              <a:pPr>
                <a:defRPr/>
              </a:pPr>
              <a:t>08.04.2015</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D55D6214-EABA-4D19-99EA-2ACE1D150095}" type="slidenum">
              <a:rPr lang="ru-RU" altLang="ru-RU"/>
              <a:pPr/>
              <a:t>‹#›</a:t>
            </a:fld>
            <a:endParaRPr lang="ru-RU" altLang="ru-RU"/>
          </a:p>
        </p:txBody>
      </p:sp>
    </p:spTree>
    <p:extLst>
      <p:ext uri="{BB962C8B-B14F-4D97-AF65-F5344CB8AC3E}">
        <p14:creationId xmlns:p14="http://schemas.microsoft.com/office/powerpoint/2010/main" val="144311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419BA56-DE72-4A7D-9B6B-2854985EFEEB}" type="datetimeFigureOut">
              <a:rPr lang="ru-RU"/>
              <a:pPr>
                <a:defRPr/>
              </a:pPr>
              <a:t>08.04.2015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fld id="{01E66091-36C0-4625-864E-EEED32460D40}" type="slidenum">
              <a:rPr lang="ru-RU" altLang="ru-RU"/>
              <a:pPr/>
              <a:t>‹#›</a:t>
            </a:fld>
            <a:endParaRPr lang="ru-RU" altLang="ru-RU"/>
          </a:p>
        </p:txBody>
      </p:sp>
    </p:spTree>
    <p:extLst>
      <p:ext uri="{BB962C8B-B14F-4D97-AF65-F5344CB8AC3E}">
        <p14:creationId xmlns:p14="http://schemas.microsoft.com/office/powerpoint/2010/main" val="24722228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0240484-497C-4998-8889-8F6DC4D1B918}"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93EFA449-DD90-486C-B961-623B0B239C69}" type="slidenum">
              <a:rPr lang="ru-RU" altLang="ru-RU"/>
              <a:pPr/>
              <a:t>‹#›</a:t>
            </a:fld>
            <a:endParaRPr lang="ru-RU" altLang="ru-RU"/>
          </a:p>
        </p:txBody>
      </p:sp>
    </p:spTree>
    <p:extLst>
      <p:ext uri="{BB962C8B-B14F-4D97-AF65-F5344CB8AC3E}">
        <p14:creationId xmlns:p14="http://schemas.microsoft.com/office/powerpoint/2010/main" val="277123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CD46B06E-D99F-4F8D-94D4-7F0E3AC92A44}" type="datetimeFigureOut">
              <a:rPr lang="ru-RU"/>
              <a:pPr>
                <a:defRPr/>
              </a:pPr>
              <a:t>08.04.2015</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fld id="{FB415448-3647-4401-A1B2-2CE18A19EF2C}" type="slidenum">
              <a:rPr lang="ru-RU" altLang="ru-RU"/>
              <a:pPr/>
              <a:t>‹#›</a:t>
            </a:fld>
            <a:endParaRPr lang="ru-RU" altLang="ru-RU"/>
          </a:p>
        </p:txBody>
      </p:sp>
    </p:spTree>
    <p:extLst>
      <p:ext uri="{BB962C8B-B14F-4D97-AF65-F5344CB8AC3E}">
        <p14:creationId xmlns:p14="http://schemas.microsoft.com/office/powerpoint/2010/main" val="155774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9A6B4CBD-0AA6-48B9-B7D2-16844AA55984}" type="datetimeFigureOut">
              <a:rPr lang="ru-RU"/>
              <a:pPr>
                <a:defRPr/>
              </a:pPr>
              <a:t>08.04.2015</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AB1A3B58-D2B2-4B53-B450-0CFE3A637C11}" type="slidenum">
              <a:rPr lang="ru-RU" altLang="ru-RU"/>
              <a:pPr/>
              <a:t>‹#›</a:t>
            </a:fld>
            <a:endParaRPr lang="ru-RU" altLang="ru-RU"/>
          </a:p>
        </p:txBody>
      </p:sp>
    </p:spTree>
    <p:extLst>
      <p:ext uri="{BB962C8B-B14F-4D97-AF65-F5344CB8AC3E}">
        <p14:creationId xmlns:p14="http://schemas.microsoft.com/office/powerpoint/2010/main" val="158253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328D9D2E-629E-4989-828D-26C697C10C61}" type="datetimeFigureOut">
              <a:rPr lang="ru-RU"/>
              <a:pPr>
                <a:defRPr/>
              </a:pPr>
              <a:t>08.04.2015</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D4ED42DC-7531-4572-AA90-F69D1EC7EB9F}" type="slidenum">
              <a:rPr lang="ru-RU" altLang="ru-RU"/>
              <a:pPr/>
              <a:t>‹#›</a:t>
            </a:fld>
            <a:endParaRPr lang="ru-RU" altLang="ru-RU"/>
          </a:p>
        </p:txBody>
      </p:sp>
    </p:spTree>
    <p:extLst>
      <p:ext uri="{BB962C8B-B14F-4D97-AF65-F5344CB8AC3E}">
        <p14:creationId xmlns:p14="http://schemas.microsoft.com/office/powerpoint/2010/main" val="409180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86024D36-936B-462C-8B27-5A4DEF4D5654}" type="datetimeFigureOut">
              <a:rPr lang="ru-RU"/>
              <a:pPr>
                <a:defRPr/>
              </a:pPr>
              <a:t>08.04.2015</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DA3B5564-9921-404F-9CDD-F3571E7BBD76}" type="slidenum">
              <a:rPr lang="ru-RU" altLang="ru-RU"/>
              <a:pPr/>
              <a:t>‹#›</a:t>
            </a:fld>
            <a:endParaRPr lang="ru-RU" altLang="ru-RU"/>
          </a:p>
        </p:txBody>
      </p:sp>
    </p:spTree>
    <p:extLst>
      <p:ext uri="{BB962C8B-B14F-4D97-AF65-F5344CB8AC3E}">
        <p14:creationId xmlns:p14="http://schemas.microsoft.com/office/powerpoint/2010/main" val="340816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E2B56E4F-451E-4C47-A7BB-59A26463FA42}" type="datetimeFigureOut">
              <a:rPr lang="ru-RU"/>
              <a:pPr>
                <a:defRPr/>
              </a:pPr>
              <a:t>08.04.2015</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fld id="{70D5BA33-A3D2-4004-9704-A3652B71672E}" type="slidenum">
              <a:rPr lang="ru-RU" altLang="ru-RU"/>
              <a:pPr/>
              <a:t>‹#›</a:t>
            </a:fld>
            <a:endParaRPr lang="ru-RU" altLang="ru-RU"/>
          </a:p>
        </p:txBody>
      </p:sp>
    </p:spTree>
    <p:extLst>
      <p:ext uri="{BB962C8B-B14F-4D97-AF65-F5344CB8AC3E}">
        <p14:creationId xmlns:p14="http://schemas.microsoft.com/office/powerpoint/2010/main" val="313119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smtClean="0"/>
              <a:t>Образец заголовка</a:t>
            </a:r>
            <a:endParaRPr lang="en-US" altLang="ru-RU"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0FF41AB-EEDB-4201-B90B-B9D7B010A1A9}" type="datetimeFigureOut">
              <a:rPr lang="ru-RU"/>
              <a:pPr>
                <a:defRPr/>
              </a:pPr>
              <a:t>08.04.2015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A74FAA6D-452F-4600-843A-33C59075E7CC}" type="slidenum">
              <a:rPr lang="ru-RU" altLang="ru-RU"/>
              <a:pPr/>
              <a:t>‹#›</a:t>
            </a:fld>
            <a:endParaRPr lang="ru-RU" alt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ln>
            <a:miter lim="800000"/>
            <a:headEnd/>
            <a:tailEnd/>
          </a:ln>
        </p:spPr>
        <p:txBody>
          <a:bodyPr/>
          <a:lstStyle/>
          <a:p>
            <a:pPr eaLnBrk="1" fontAlgn="auto" hangingPunct="1">
              <a:spcAft>
                <a:spcPts val="0"/>
              </a:spcAft>
              <a:defRPr/>
            </a:pPr>
            <a:r>
              <a:rPr lang="ru-RU" dirty="0" smtClean="0"/>
              <a:t>Педагогические идеи К.Д. Ушинского</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63"/>
            <a:ext cx="8229600" cy="5824537"/>
          </a:xfrm>
        </p:spPr>
        <p:txBody>
          <a:bodyPr/>
          <a:lstStyle/>
          <a:p>
            <a:pPr eaLnBrk="1" hangingPunct="1"/>
            <a:r>
              <a:rPr lang="ru-RU" altLang="ru-RU" smtClean="0"/>
              <a:t> «Но может быть, возможно, заимствуя из каждой народной системы воспитания то, что достойно в ней подражания, составить одну, общую, совершенную? – На этот вопрос он отвечает так. – Смело можно утверждать, что такая составная система воспитания, если бы она была возможной, оказалась бы бессильнее всех исключительных народных систем, и её влияние на общественное развитие народа было бы в высшей степени ничтожно»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229600" cy="5753100"/>
          </a:xfrm>
        </p:spPr>
        <p:txBody>
          <a:bodyPr/>
          <a:lstStyle/>
          <a:p>
            <a:pPr eaLnBrk="1" hangingPunct="1"/>
            <a:r>
              <a:rPr lang="ru-RU" altLang="ru-RU" smtClean="0"/>
              <a:t> К.Д. Ушинский видит следующее соотношение общемирового педагогического процесса и конкретного педагогического процесса в данной стране: «Опыт других народов в деле воспитания есть драгоценное наследие для всех, но точно в том же смысле, в  котором опыты всемирной истории принадлежат всем народам. Как нельзя жить по образцу другого народа, как бы заманчив ни был этот образец, точно также нельзя воспитываться по чужой педагогической системе, как бы ни была  она стройна и хорошо обдумана. Каждый народ в этом отношении должен пытать собственные свои силы». </a:t>
            </a:r>
          </a:p>
          <a:p>
            <a:pPr eaLnBrk="1" hangingPunct="1">
              <a:buFont typeface="Wingdings 2" panose="05020102010507070707" pitchFamily="18" charset="2"/>
              <a:buNone/>
            </a:pPr>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00"/>
            <a:ext cx="8229600" cy="285750"/>
          </a:xfrm>
        </p:spPr>
        <p:txBody>
          <a:bodyPr>
            <a:normAutofit fontScale="90000"/>
          </a:bodyPr>
          <a:lstStyle/>
          <a:p>
            <a:pPr eaLnBrk="1" fontAlgn="auto" hangingPunct="1">
              <a:spcAft>
                <a:spcPts val="0"/>
              </a:spcAft>
              <a:defRPr/>
            </a:pPr>
            <a:r>
              <a:rPr lang="ru-RU" sz="3200" dirty="0" smtClean="0"/>
              <a:t>Общественный характер образования</a:t>
            </a:r>
            <a:endParaRPr lang="ru-RU" sz="3200" dirty="0"/>
          </a:p>
        </p:txBody>
      </p:sp>
      <p:sp>
        <p:nvSpPr>
          <p:cNvPr id="3" name="Содержимое 2"/>
          <p:cNvSpPr>
            <a:spLocks noGrp="1"/>
          </p:cNvSpPr>
          <p:nvPr>
            <p:ph idx="1"/>
          </p:nvPr>
        </p:nvSpPr>
        <p:spPr>
          <a:xfrm>
            <a:off x="457200" y="928688"/>
            <a:ext cx="8229600" cy="5929312"/>
          </a:xfrm>
        </p:spPr>
        <p:txBody>
          <a:bodyPr/>
          <a:lstStyle/>
          <a:p>
            <a:pPr eaLnBrk="1" hangingPunct="1"/>
            <a:r>
              <a:rPr lang="ru-RU" altLang="ru-RU" smtClean="0"/>
              <a:t>«Общественное воспитание только тогда оказывается действительным, когда его вопросы становятся общественными вопросами для всех и семейными вопросами для каждого. Система общественного воспитания, вышедшая не из общественного убеждения, как бы хитро она ни была обдумана, окажется бессильной, и не будет действовать ни на личный характер человека, ни на характер общества. Она может приготовлять техников, но никогда не будет воспитывать полезных и деятельных членов общества, и если они будут появляться, то независимо от воспитания. </a:t>
            </a:r>
          </a:p>
          <a:p>
            <a:pPr eaLnBrk="1" hangingPunct="1"/>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88"/>
            <a:ext cx="8229600" cy="5929312"/>
          </a:xfrm>
        </p:spPr>
        <p:txBody>
          <a:bodyPr/>
          <a:lstStyle/>
          <a:p>
            <a:pPr eaLnBrk="1" hangingPunct="1"/>
            <a:r>
              <a:rPr lang="ru-RU" altLang="ru-RU" smtClean="0"/>
              <a:t>Возбуждение общественного мнения в деле воспитания есть единственно прочная основа всяких улучшений по этой части: где нет общественного мнения о воспитании, там нет и общественного воспитания, хотя может быть множество общественных учебных заведений».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57200" y="704850"/>
            <a:ext cx="8229600" cy="581025"/>
          </a:xfrm>
        </p:spPr>
        <p:txBody>
          <a:bodyPr/>
          <a:lstStyle/>
          <a:p>
            <a:pPr eaLnBrk="1" hangingPunct="1"/>
            <a:r>
              <a:rPr lang="ru-RU" altLang="ru-RU" smtClean="0"/>
              <a:t>Источники </a:t>
            </a:r>
          </a:p>
        </p:txBody>
      </p:sp>
      <p:sp>
        <p:nvSpPr>
          <p:cNvPr id="18435" name="Содержимое 2"/>
          <p:cNvSpPr>
            <a:spLocks noGrp="1"/>
          </p:cNvSpPr>
          <p:nvPr>
            <p:ph idx="1"/>
          </p:nvPr>
        </p:nvSpPr>
        <p:spPr>
          <a:xfrm>
            <a:off x="457200" y="1357313"/>
            <a:ext cx="8229600" cy="4967287"/>
          </a:xfrm>
        </p:spPr>
        <p:txBody>
          <a:bodyPr/>
          <a:lstStyle/>
          <a:p>
            <a:pPr eaLnBrk="1" hangingPunct="1"/>
            <a:r>
              <a:rPr lang="ru-RU" altLang="ru-RU" smtClean="0"/>
              <a:t>Ушинский К.Д. Собрание сочинений: В 11 т. Т.8 Человек как предмет воспитания. Опыт педагогической антропологии Т. 1.- М.-Л.: АПН РСФСР,1950.- С. 28.</a:t>
            </a:r>
          </a:p>
          <a:p>
            <a:pPr eaLnBrk="1" hangingPunct="1"/>
            <a:r>
              <a:rPr lang="ru-RU" altLang="ru-RU" smtClean="0"/>
              <a:t>Ушинский К.Д. Собрание сочинений; В 11 т. Т. 3. Педагогические статьи 1862 – 1870 г.г.- М.-Л.: АПН РСФСР,1948.- С. 147.</a:t>
            </a:r>
          </a:p>
          <a:p>
            <a:pPr eaLnBrk="1" hangingPunct="1"/>
            <a:r>
              <a:rPr lang="ru-RU" altLang="ru-RU" smtClean="0"/>
              <a:t>Ушинский К.Д.  Собрание сочинений: В 11 т. Т.2. Педагогические статьи 1857-1861 гг.-М.-Л.:  АПН РСФСР,1948.-С. 165., 483.</a:t>
            </a:r>
          </a:p>
          <a:p>
            <a:pPr eaLnBrk="1" hangingPunct="1"/>
            <a:endParaRPr lang="ru-RU" altLang="ru-RU" smtClean="0"/>
          </a:p>
          <a:p>
            <a:pPr eaLnBrk="1" hangingPunct="1">
              <a:buFont typeface="Wingdings 2" panose="05020102010507070707" pitchFamily="18" charset="2"/>
              <a:buNone/>
            </a:pPr>
            <a:endParaRPr lang="ru-RU" altLang="ru-RU" smtClean="0"/>
          </a:p>
          <a:p>
            <a:pPr eaLnBrk="1" hangingPunct="1"/>
            <a:endParaRPr lang="ru-RU" alt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1295400"/>
          </a:xfrm>
        </p:spPr>
        <p:txBody>
          <a:bodyPr>
            <a:normAutofit fontScale="90000"/>
          </a:bodyPr>
          <a:lstStyle/>
          <a:p>
            <a:pPr eaLnBrk="1" fontAlgn="auto" hangingPunct="1">
              <a:spcAft>
                <a:spcPts val="0"/>
              </a:spcAft>
              <a:defRPr/>
            </a:pPr>
            <a:r>
              <a:rPr lang="ru-RU" dirty="0" smtClean="0"/>
              <a:t>Антропологическое обоснование педагогического знания</a:t>
            </a:r>
            <a:endParaRPr lang="ru-RU" dirty="0"/>
          </a:p>
        </p:txBody>
      </p:sp>
      <p:sp>
        <p:nvSpPr>
          <p:cNvPr id="3" name="Содержимое 2"/>
          <p:cNvSpPr>
            <a:spLocks noGrp="1"/>
          </p:cNvSpPr>
          <p:nvPr>
            <p:ph idx="1"/>
          </p:nvPr>
        </p:nvSpPr>
        <p:spPr>
          <a:xfrm>
            <a:off x="457200" y="1928813"/>
            <a:ext cx="8229600" cy="5357812"/>
          </a:xfrm>
        </p:spPr>
        <p:txBody>
          <a:bodyPr/>
          <a:lstStyle/>
          <a:p>
            <a:pPr eaLnBrk="1" hangingPunct="1"/>
            <a:r>
              <a:rPr lang="ru-RU" altLang="ru-RU" smtClean="0"/>
              <a:t> Оригинальность и безусловное новаторство подхода К.Д. Ушинского состоит в том, что он  философские, психологические и другие знания направил в русло  воспитания и обучения человека. Особенно это было важно для отечественной педагогики, не имевшей к тому времени прочных научных основ. </a:t>
            </a:r>
          </a:p>
          <a:p>
            <a:pPr eaLnBrk="1" hangingPunct="1"/>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52400"/>
            <a:ext cx="8229600" cy="3633788"/>
          </a:xfrm>
        </p:spPr>
        <p:txBody>
          <a:bodyPr/>
          <a:lstStyle/>
          <a:p>
            <a:pPr eaLnBrk="1" hangingPunct="1"/>
            <a:r>
              <a:rPr lang="ru-RU" altLang="ru-RU" sz="2800" b="1" smtClean="0"/>
              <a:t>Антропологические науки</a:t>
            </a:r>
            <a:r>
              <a:rPr lang="ru-RU" altLang="ru-RU" sz="2800" smtClean="0"/>
              <a:t/>
            </a:r>
            <a:br>
              <a:rPr lang="ru-RU" altLang="ru-RU" sz="2800" smtClean="0"/>
            </a:br>
            <a:r>
              <a:rPr lang="ru-RU" altLang="ru-RU" sz="2800" smtClean="0"/>
              <a:t>«Такими науками для педагогики, из которых она почерпает знание средств, необходимых ей для достижения её целей, являются все те науки, в которых изучается телесная или душевная природа человека, и изучается притом не в мечтательных, но в действительных явлениях». </a:t>
            </a:r>
            <a:br>
              <a:rPr lang="ru-RU" altLang="ru-RU" sz="2800" smtClean="0"/>
            </a:br>
            <a:endParaRPr lang="ru-RU" altLang="ru-RU" sz="2800" smtClean="0"/>
          </a:p>
        </p:txBody>
      </p:sp>
      <p:sp>
        <p:nvSpPr>
          <p:cNvPr id="4" name="Oval 25"/>
          <p:cNvSpPr>
            <a:spLocks noGrp="1" noChangeArrowheads="1"/>
          </p:cNvSpPr>
          <p:nvPr>
            <p:ph idx="1"/>
          </p:nvPr>
        </p:nvSpPr>
        <p:spPr>
          <a:xfrm>
            <a:off x="2928938" y="3571875"/>
            <a:ext cx="2400300" cy="561975"/>
          </a:xfrm>
          <a:prstGeom prst="ellipse">
            <a:avLst/>
          </a:prstGeom>
          <a:solidFill>
            <a:srgbClr val="FFFFFF"/>
          </a:solidFill>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p>
            <a:pPr marL="342900" indent="-342900" eaLnBrk="1" hangingPunct="1">
              <a:buClrTx/>
              <a:buSzTx/>
              <a:buFont typeface="Arial" panose="020B0604020202020204" pitchFamily="34" charset="0"/>
              <a:buChar char="•"/>
            </a:pPr>
            <a:r>
              <a:rPr lang="ru-RU" altLang="ru-RU" sz="2000" smtClean="0">
                <a:solidFill>
                  <a:srgbClr val="6600CC"/>
                </a:solidFill>
              </a:rPr>
              <a:t>Анатомия</a:t>
            </a:r>
          </a:p>
        </p:txBody>
      </p:sp>
      <p:sp>
        <p:nvSpPr>
          <p:cNvPr id="5" name="Oval 25"/>
          <p:cNvSpPr>
            <a:spLocks noChangeArrowheads="1"/>
          </p:cNvSpPr>
          <p:nvPr/>
        </p:nvSpPr>
        <p:spPr bwMode="auto">
          <a:xfrm>
            <a:off x="0" y="3500438"/>
            <a:ext cx="2857500"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Физиология</a:t>
            </a:r>
          </a:p>
        </p:txBody>
      </p:sp>
      <p:sp>
        <p:nvSpPr>
          <p:cNvPr id="6" name="Oval 25"/>
          <p:cNvSpPr>
            <a:spLocks noChangeArrowheads="1"/>
          </p:cNvSpPr>
          <p:nvPr/>
        </p:nvSpPr>
        <p:spPr bwMode="auto">
          <a:xfrm>
            <a:off x="6000750" y="3429000"/>
            <a:ext cx="2786063"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Психология</a:t>
            </a:r>
          </a:p>
        </p:txBody>
      </p:sp>
      <p:sp>
        <p:nvSpPr>
          <p:cNvPr id="8" name="Oval 25"/>
          <p:cNvSpPr>
            <a:spLocks noChangeArrowheads="1"/>
          </p:cNvSpPr>
          <p:nvPr/>
        </p:nvSpPr>
        <p:spPr bwMode="auto">
          <a:xfrm>
            <a:off x="0" y="4643438"/>
            <a:ext cx="2500313"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Логика</a:t>
            </a:r>
          </a:p>
        </p:txBody>
      </p:sp>
      <p:sp>
        <p:nvSpPr>
          <p:cNvPr id="10" name="Oval 25"/>
          <p:cNvSpPr>
            <a:spLocks noChangeArrowheads="1"/>
          </p:cNvSpPr>
          <p:nvPr/>
        </p:nvSpPr>
        <p:spPr bwMode="auto">
          <a:xfrm>
            <a:off x="3000375" y="5857875"/>
            <a:ext cx="2643188"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Филология</a:t>
            </a:r>
          </a:p>
        </p:txBody>
      </p:sp>
      <p:sp>
        <p:nvSpPr>
          <p:cNvPr id="12" name="Oval 25"/>
          <p:cNvSpPr>
            <a:spLocks noChangeArrowheads="1"/>
          </p:cNvSpPr>
          <p:nvPr/>
        </p:nvSpPr>
        <p:spPr bwMode="auto">
          <a:xfrm>
            <a:off x="285750" y="5929313"/>
            <a:ext cx="2643188"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География</a:t>
            </a:r>
          </a:p>
        </p:txBody>
      </p:sp>
      <p:sp>
        <p:nvSpPr>
          <p:cNvPr id="13" name="Oval 25"/>
          <p:cNvSpPr>
            <a:spLocks noChangeArrowheads="1"/>
          </p:cNvSpPr>
          <p:nvPr/>
        </p:nvSpPr>
        <p:spPr bwMode="auto">
          <a:xfrm rot="10800000" flipV="1">
            <a:off x="2643188" y="4572000"/>
            <a:ext cx="3143250"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ru-RU" altLang="ru-RU" sz="2000">
                <a:solidFill>
                  <a:srgbClr val="6600CC"/>
                </a:solidFill>
                <a:latin typeface="Constantia" panose="02030602050306030303" pitchFamily="18" charset="0"/>
              </a:rPr>
              <a:t>Статистика</a:t>
            </a:r>
          </a:p>
        </p:txBody>
      </p:sp>
      <p:sp>
        <p:nvSpPr>
          <p:cNvPr id="14" name="Oval 25"/>
          <p:cNvSpPr>
            <a:spLocks noChangeArrowheads="1"/>
          </p:cNvSpPr>
          <p:nvPr/>
        </p:nvSpPr>
        <p:spPr bwMode="auto">
          <a:xfrm>
            <a:off x="5857875" y="4572000"/>
            <a:ext cx="2928938"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Экономия</a:t>
            </a:r>
          </a:p>
        </p:txBody>
      </p:sp>
      <p:sp>
        <p:nvSpPr>
          <p:cNvPr id="15" name="Oval 25"/>
          <p:cNvSpPr>
            <a:spLocks noChangeArrowheads="1"/>
          </p:cNvSpPr>
          <p:nvPr/>
        </p:nvSpPr>
        <p:spPr bwMode="auto">
          <a:xfrm>
            <a:off x="5786438" y="5857875"/>
            <a:ext cx="2786062" cy="561975"/>
          </a:xfrm>
          <a:prstGeom prst="ellipse">
            <a:avLst/>
          </a:prstGeom>
          <a:solidFill>
            <a:srgbClr val="FFFFFF"/>
          </a:solidFill>
          <a:ln w="9525">
            <a:round/>
            <a:headEnd/>
            <a:tailEnd/>
          </a:ln>
          <a:scene3d>
            <a:camera prst="legacyPerspectiveTop"/>
            <a:lightRig rig="legacyFlat3" dir="b"/>
          </a:scene3d>
          <a:sp3d extrusionH="430200" prstMaterial="legacyMatte">
            <a:bevelT w="13500" h="13500" prst="angle"/>
            <a:bevelB w="13500" h="13500" prst="angle"/>
            <a:extrusionClr>
              <a:srgbClr val="00FF00"/>
            </a:extrusionClr>
            <a:contourClr>
              <a:srgbClr val="FFFFFF"/>
            </a:contourClr>
          </a:sp3d>
        </p:spPr>
        <p:txBody>
          <a:bodyPr>
            <a:spAutoFit/>
            <a:flatTx/>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ru-RU" altLang="ru-RU" sz="2000">
                <a:solidFill>
                  <a:srgbClr val="6600CC"/>
                </a:solidFill>
                <a:latin typeface="Constantia" panose="02030602050306030303" pitchFamily="18" charset="0"/>
              </a:rPr>
              <a:t>История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ppt_x"/>
                                          </p:val>
                                        </p:tav>
                                        <p:tav tm="100000">
                                          <p:val>
                                            <p:strVal val="#ppt_x"/>
                                          </p:val>
                                        </p:tav>
                                      </p:tavLst>
                                    </p:anim>
                                    <p:anim calcmode="lin" valueType="num">
                                      <p:cBhvr additive="base">
                                        <p:cTn id="20"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0" fill="hold"/>
                                        <p:tgtEl>
                                          <p:spTgt spid="5"/>
                                        </p:tgtEl>
                                        <p:attrNameLst>
                                          <p:attrName>ppt_x</p:attrName>
                                        </p:attrNameLst>
                                      </p:cBhvr>
                                      <p:tavLst>
                                        <p:tav tm="0">
                                          <p:val>
                                            <p:strVal val="#ppt_x"/>
                                          </p:val>
                                        </p:tav>
                                        <p:tav tm="100000">
                                          <p:val>
                                            <p:strVal val="#ppt_x"/>
                                          </p:val>
                                        </p:tav>
                                      </p:tavLst>
                                    </p:anim>
                                    <p:anim calcmode="lin" valueType="num">
                                      <p:cBhvr additive="base">
                                        <p:cTn id="26"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0" fill="hold"/>
                                        <p:tgtEl>
                                          <p:spTgt spid="6"/>
                                        </p:tgtEl>
                                        <p:attrNameLst>
                                          <p:attrName>ppt_x</p:attrName>
                                        </p:attrNameLst>
                                      </p:cBhvr>
                                      <p:tavLst>
                                        <p:tav tm="0">
                                          <p:val>
                                            <p:strVal val="#ppt_x"/>
                                          </p:val>
                                        </p:tav>
                                        <p:tav tm="100000">
                                          <p:val>
                                            <p:strVal val="#ppt_x"/>
                                          </p:val>
                                        </p:tav>
                                      </p:tavLst>
                                    </p:anim>
                                    <p:anim calcmode="lin" valueType="num">
                                      <p:cBhvr additive="base">
                                        <p:cTn id="32"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0" fill="hold"/>
                                        <p:tgtEl>
                                          <p:spTgt spid="8"/>
                                        </p:tgtEl>
                                        <p:attrNameLst>
                                          <p:attrName>ppt_x</p:attrName>
                                        </p:attrNameLst>
                                      </p:cBhvr>
                                      <p:tavLst>
                                        <p:tav tm="0">
                                          <p:val>
                                            <p:strVal val="#ppt_x"/>
                                          </p:val>
                                        </p:tav>
                                        <p:tav tm="100000">
                                          <p:val>
                                            <p:strVal val="#ppt_x"/>
                                          </p:val>
                                        </p:tav>
                                      </p:tavLst>
                                    </p:anim>
                                    <p:anim calcmode="lin" valueType="num">
                                      <p:cBhvr additive="base">
                                        <p:cTn id="38" dur="5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0" fill="hold"/>
                                        <p:tgtEl>
                                          <p:spTgt spid="10"/>
                                        </p:tgtEl>
                                        <p:attrNameLst>
                                          <p:attrName>ppt_x</p:attrName>
                                        </p:attrNameLst>
                                      </p:cBhvr>
                                      <p:tavLst>
                                        <p:tav tm="0">
                                          <p:val>
                                            <p:strVal val="#ppt_x"/>
                                          </p:val>
                                        </p:tav>
                                        <p:tav tm="100000">
                                          <p:val>
                                            <p:strVal val="#ppt_x"/>
                                          </p:val>
                                        </p:tav>
                                      </p:tavLst>
                                    </p:anim>
                                    <p:anim calcmode="lin" valueType="num">
                                      <p:cBhvr additive="base">
                                        <p:cTn id="44"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7"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0" fill="hold"/>
                                        <p:tgtEl>
                                          <p:spTgt spid="12"/>
                                        </p:tgtEl>
                                        <p:attrNameLst>
                                          <p:attrName>ppt_x</p:attrName>
                                        </p:attrNameLst>
                                      </p:cBhvr>
                                      <p:tavLst>
                                        <p:tav tm="0">
                                          <p:val>
                                            <p:strVal val="#ppt_x"/>
                                          </p:val>
                                        </p:tav>
                                        <p:tav tm="100000">
                                          <p:val>
                                            <p:strVal val="#ppt_x"/>
                                          </p:val>
                                        </p:tav>
                                      </p:tavLst>
                                    </p:anim>
                                    <p:anim calcmode="lin" valueType="num">
                                      <p:cBhvr additive="base">
                                        <p:cTn id="50"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0" fill="hold"/>
                                        <p:tgtEl>
                                          <p:spTgt spid="13"/>
                                        </p:tgtEl>
                                        <p:attrNameLst>
                                          <p:attrName>ppt_x</p:attrName>
                                        </p:attrNameLst>
                                      </p:cBhvr>
                                      <p:tavLst>
                                        <p:tav tm="0">
                                          <p:val>
                                            <p:strVal val="#ppt_x"/>
                                          </p:val>
                                        </p:tav>
                                        <p:tav tm="100000">
                                          <p:val>
                                            <p:strVal val="#ppt_x"/>
                                          </p:val>
                                        </p:tav>
                                      </p:tavLst>
                                    </p:anim>
                                    <p:anim calcmode="lin" valueType="num">
                                      <p:cBhvr additive="base">
                                        <p:cTn id="56" dur="5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7"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0" fill="hold"/>
                                        <p:tgtEl>
                                          <p:spTgt spid="14"/>
                                        </p:tgtEl>
                                        <p:attrNameLst>
                                          <p:attrName>ppt_x</p:attrName>
                                        </p:attrNameLst>
                                      </p:cBhvr>
                                      <p:tavLst>
                                        <p:tav tm="0">
                                          <p:val>
                                            <p:strVal val="#ppt_x"/>
                                          </p:val>
                                        </p:tav>
                                        <p:tav tm="100000">
                                          <p:val>
                                            <p:strVal val="#ppt_x"/>
                                          </p:val>
                                        </p:tav>
                                      </p:tavLst>
                                    </p:anim>
                                    <p:anim calcmode="lin" valueType="num">
                                      <p:cBhvr additive="base">
                                        <p:cTn id="62" dur="5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7"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0" fill="hold"/>
                                        <p:tgtEl>
                                          <p:spTgt spid="15"/>
                                        </p:tgtEl>
                                        <p:attrNameLst>
                                          <p:attrName>ppt_x</p:attrName>
                                        </p:attrNameLst>
                                      </p:cBhvr>
                                      <p:tavLst>
                                        <p:tav tm="0">
                                          <p:val>
                                            <p:strVal val="#ppt_x"/>
                                          </p:val>
                                        </p:tav>
                                        <p:tav tm="100000">
                                          <p:val>
                                            <p:strVal val="#ppt_x"/>
                                          </p:val>
                                        </p:tav>
                                      </p:tavLst>
                                    </p:anim>
                                    <p:anim calcmode="lin" valueType="num">
                                      <p:cBhvr additive="base">
                                        <p:cTn id="68"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8" grpId="0" animBg="1"/>
      <p:bldP spid="10"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785813"/>
            <a:ext cx="8229600" cy="5538787"/>
          </a:xfrm>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«Но неужели мы хотим, спросят нас, чтобы педагог изучал такое множество и таких обширных наук, прежде чем приступить к изучению педагогики в тесном смысле как собрания правил педагогической деятельности? Мы отвечаем на этот вопрос положительным утверждением. </a:t>
            </a:r>
            <a:r>
              <a:rPr lang="ru-RU" sz="4400" b="1" dirty="0" smtClean="0"/>
              <a:t>Если педагогика хочет воспитывать человека во всех отношениях, то она должна прежде узнать его тоже во всех отношениях». </a:t>
            </a:r>
          </a:p>
          <a:p>
            <a:pPr marL="274320" indent="-274320" eaLnBrk="1" fontAlgn="auto" hangingPunct="1">
              <a:spcAft>
                <a:spcPts val="0"/>
              </a:spcAft>
              <a:buClr>
                <a:schemeClr val="accent3"/>
              </a:buClr>
              <a:buFont typeface="Wingdings 2"/>
              <a:buNone/>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229600" cy="5786438"/>
          </a:xfrm>
        </p:spPr>
        <p:txBody>
          <a:bodyPr/>
          <a:lstStyle/>
          <a:p>
            <a:pPr eaLnBrk="1" hangingPunct="1"/>
            <a:r>
              <a:rPr lang="ru-RU" altLang="ru-RU" smtClean="0"/>
              <a:t>«… не можем мы назвать педагогом того, кто изучил только несколько учебников педагогики и руководствуется в своей воспитательной деятельности правилами и наставлениями, помещёнными в этих «педагогиках», не изучив тех явлений природы и души человеческой, на которых, быть может, основаны эти правила и наставления»</a:t>
            </a:r>
          </a:p>
          <a:p>
            <a:pPr eaLnBrk="1" hangingPunct="1"/>
            <a:r>
              <a:rPr lang="ru-RU" altLang="ru-RU" smtClean="0"/>
              <a:t>: «Но конечно, психология, в отношении своей приложимости к педагогике и своей необходимости для педагога, занимает первое место между всеми науками»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229600" cy="5467350"/>
          </a:xfrm>
        </p:spPr>
        <p:txBody>
          <a:bodyPr/>
          <a:lstStyle/>
          <a:p>
            <a:pPr eaLnBrk="1" hangingPunct="1"/>
            <a:r>
              <a:rPr lang="ru-RU" altLang="ru-RU" smtClean="0"/>
              <a:t>К.Д. Ушинский считал необходимым глубоко проникнуть в физиологическую, психологическую и социальную природу человека, поскольку там, по его мнению, имеются огромные неиспользованные возможности для воспитания. «Пересматривая психические факторы, добытые в разных теориях, мы поражаемся едва ли ещё не более обширною возможностью иметь громадное влияние на развитие ума, чувства и воли в человеке и точно также поражаемся ничтожностью той доли из этой возможности, которою уже воспользовалось воспитание».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938213"/>
          </a:xfrm>
        </p:spPr>
        <p:txBody>
          <a:bodyPr/>
          <a:lstStyle/>
          <a:p>
            <a:pPr eaLnBrk="1" hangingPunct="1"/>
            <a:r>
              <a:rPr lang="ru-RU" altLang="ru-RU" smtClean="0"/>
              <a:t>Закон детской природы</a:t>
            </a:r>
          </a:p>
        </p:txBody>
      </p:sp>
      <p:sp>
        <p:nvSpPr>
          <p:cNvPr id="3" name="Содержимое 2"/>
          <p:cNvSpPr>
            <a:spLocks noGrp="1"/>
          </p:cNvSpPr>
          <p:nvPr>
            <p:ph idx="1"/>
          </p:nvPr>
        </p:nvSpPr>
        <p:spPr/>
        <p:txBody>
          <a:bodyPr/>
          <a:lstStyle/>
          <a:p>
            <a:pPr eaLnBrk="1" hangingPunct="1"/>
            <a:r>
              <a:rPr lang="ru-RU" altLang="ru-RU" sz="4400" b="1" smtClean="0"/>
              <a:t>«Дитя требует деятельности беспрестанно и утомляется не деятельностью, а её однообразием и односторонностью».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r>
              <a:rPr lang="ru-RU" altLang="ru-RU" smtClean="0"/>
              <a:t>1. Народность в воспитании </a:t>
            </a:r>
          </a:p>
        </p:txBody>
      </p:sp>
      <p:sp>
        <p:nvSpPr>
          <p:cNvPr id="3" name="Содержимое 2"/>
          <p:cNvSpPr>
            <a:spLocks noGrp="1"/>
          </p:cNvSpPr>
          <p:nvPr>
            <p:ph idx="1"/>
          </p:nvPr>
        </p:nvSpPr>
        <p:spPr/>
        <p:txBody>
          <a:bodyPr/>
          <a:lstStyle/>
          <a:p>
            <a:pPr eaLnBrk="1" hangingPunct="1"/>
            <a:r>
              <a:rPr lang="ru-RU" altLang="ru-RU" smtClean="0"/>
              <a:t>«Не педагогика и не педагоги, - писал он, - но сам народ и его великие люди прокладывают дорогу в будущее: воспитание только идёт по этой дороге и, действуя заодно с другими общественными силами, помогает идти отдельным личностям и новым поколениям»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00"/>
            <a:ext cx="8229600" cy="5753100"/>
          </a:xfrm>
        </p:spPr>
        <p:txBody>
          <a:bodyPr/>
          <a:lstStyle/>
          <a:p>
            <a:pPr eaLnBrk="1" hangingPunct="1"/>
            <a:r>
              <a:rPr lang="ru-RU" altLang="ru-RU" smtClean="0"/>
              <a:t>«… позаботимся о том, чтобы дерево росло лучше, но не дерзнём коснуться его вековых корней! – писал К.Д. Ушинский. – Дерево сильно – оно выдержит много новых прививок, сколько-нибудь ему свойственных: но, благодаря богу, корни этого дерева уходят глубоко в землю, так, что мы до сих пор, не успели их докопаться.  Нет, русское воспитание не поддаётся и не поддастся нашим усилиям до тех пор, пока мы сами в себе не примирим европейского образования с живущими в нас элементами народности». </a:t>
            </a:r>
          </a:p>
          <a:p>
            <a:pPr eaLnBrk="1" hangingPunct="1"/>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65</TotalTime>
  <Words>839</Words>
  <Application>Microsoft Office PowerPoint</Application>
  <PresentationFormat>Экран (4:3)</PresentationFormat>
  <Paragraphs>32</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Constantia</vt:lpstr>
      <vt:lpstr>Wingdings 2</vt:lpstr>
      <vt:lpstr>Поток</vt:lpstr>
      <vt:lpstr>Педагогические идеи К.Д. Ушинского</vt:lpstr>
      <vt:lpstr>Антропологическое обоснование педагогического знания</vt:lpstr>
      <vt:lpstr>Антропологические науки «Такими науками для педагогики, из которых она почерпает знание средств, необходимых ей для достижения её целей, являются все те науки, в которых изучается телесная или душевная природа человека, и изучается притом не в мечтательных, но в действительных явлениях».  </vt:lpstr>
      <vt:lpstr>Презентация PowerPoint</vt:lpstr>
      <vt:lpstr>Презентация PowerPoint</vt:lpstr>
      <vt:lpstr>Презентация PowerPoint</vt:lpstr>
      <vt:lpstr>Закон детской природы</vt:lpstr>
      <vt:lpstr>1. Народность в воспитании </vt:lpstr>
      <vt:lpstr>Презентация PowerPoint</vt:lpstr>
      <vt:lpstr>Презентация PowerPoint</vt:lpstr>
      <vt:lpstr>Презентация PowerPoint</vt:lpstr>
      <vt:lpstr>Общественный характер образования</vt:lpstr>
      <vt:lpstr>Презентация PowerPoint</vt:lpstr>
      <vt:lpstr>Источники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Педагогические идеи К.Д. Ушинского</dc:title>
  <dc:creator>Toshiba</dc:creator>
  <cp:lastModifiedBy>admin</cp:lastModifiedBy>
  <cp:revision>8</cp:revision>
  <dcterms:created xsi:type="dcterms:W3CDTF">2010-10-01T22:11:34Z</dcterms:created>
  <dcterms:modified xsi:type="dcterms:W3CDTF">2015-04-08T16:36:10Z</dcterms:modified>
</cp:coreProperties>
</file>