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2" r:id="rId8"/>
    <p:sldId id="268" r:id="rId9"/>
    <p:sldId id="269" r:id="rId10"/>
    <p:sldId id="270" r:id="rId11"/>
    <p:sldId id="271" r:id="rId12"/>
    <p:sldId id="263" r:id="rId13"/>
    <p:sldId id="265" r:id="rId14"/>
    <p:sldId id="266" r:id="rId15"/>
    <p:sldId id="267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schemeClr val="hlink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228600" y="381000"/>
            <a:ext cx="8686800" cy="5638800"/>
          </a:xfrm>
          <a:prstGeom prst="roundRect">
            <a:avLst>
              <a:gd name="adj" fmla="val 7912"/>
            </a:avLst>
          </a:prstGeom>
          <a:solidFill>
            <a:schemeClr val="folHlink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 sz="2400">
              <a:latin typeface="Times New Roman" pitchFamily="18" charset="0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white">
          <a:xfrm>
            <a:off x="327025" y="488950"/>
            <a:ext cx="8435975" cy="4768850"/>
          </a:xfrm>
          <a:prstGeom prst="roundRect">
            <a:avLst>
              <a:gd name="adj" fmla="val 7310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 sz="2400">
              <a:latin typeface="Times New Roman" pitchFamily="18" charset="0"/>
            </a:endParaRP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blackWhite">
          <a:xfrm>
            <a:off x="1371600" y="3338513"/>
            <a:ext cx="6400800" cy="22860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>
              <a:latin typeface="Arial" charset="0"/>
            </a:endParaRPr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857250"/>
            <a:ext cx="7772400" cy="2266950"/>
          </a:xfrm>
        </p:spPr>
        <p:txBody>
          <a:bodyPr anchor="ctr" anchorCtr="1"/>
          <a:lstStyle>
            <a:lvl1pPr algn="ctr">
              <a:defRPr sz="4100" i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567113"/>
            <a:ext cx="5410200" cy="19050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 sz="33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391275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391275"/>
            <a:ext cx="1600200" cy="457200"/>
          </a:xfrm>
        </p:spPr>
        <p:txBody>
          <a:bodyPr/>
          <a:lstStyle>
            <a:lvl1pPr>
              <a:defRPr/>
            </a:lvl1pPr>
          </a:lstStyle>
          <a:p>
            <a:fld id="{9EFAE213-1F21-4DB4-B1F4-A39BCEBD60C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45615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97BB04-1BBD-4CEB-BBD6-5BF5C5B165A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86627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34150" y="533400"/>
            <a:ext cx="192405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62000" y="533400"/>
            <a:ext cx="561975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2234BD-1320-485D-B70D-D1E398DBCD9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69573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042708-9D98-4627-866B-003DFDEACB8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29223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5971F1-24D3-4722-A207-4232321D000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74998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7620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863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16AC5B-5050-4E5A-A1DC-EEE9BCE9FDE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66797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8EE537-FE38-47C9-83DF-EBB237D7B4D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09336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CC1DF3-4A94-4CE7-81F1-A3D031CACBB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19508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E7FDCE-A101-4A57-A763-CBDC0D7E693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1907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57705D-955A-4B9E-9EEB-7DF0106ED9A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22155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9BA939-B2A0-415D-92C2-59AB024A363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5210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33400"/>
            <a:ext cx="7696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905000"/>
            <a:ext cx="76962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" y="6391275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403975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4008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fld id="{A92722A6-D2BB-4BC6-ADE1-59FD607892BE}" type="slidenum">
              <a:rPr lang="ru-RU" altLang="ru-RU"/>
              <a:pPr/>
              <a:t>‹#›</a:t>
            </a:fld>
            <a:endParaRPr lang="ru-RU" altLang="ru-RU"/>
          </a:p>
        </p:txBody>
      </p:sp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168275" y="228600"/>
            <a:ext cx="8823325" cy="6096000"/>
            <a:chOff x="106" y="144"/>
            <a:chExt cx="5558" cy="3840"/>
          </a:xfrm>
        </p:grpSpPr>
        <p:sp>
          <p:nvSpPr>
            <p:cNvPr id="29704" name="AutoShape 8"/>
            <p:cNvSpPr>
              <a:spLocks noChangeArrowheads="1"/>
            </p:cNvSpPr>
            <p:nvPr/>
          </p:nvSpPr>
          <p:spPr bwMode="auto">
            <a:xfrm>
              <a:off x="106" y="144"/>
              <a:ext cx="5558" cy="3840"/>
            </a:xfrm>
            <a:prstGeom prst="roundRect">
              <a:avLst>
                <a:gd name="adj" fmla="val 11046"/>
              </a:avLst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29705" name="Line 9"/>
            <p:cNvSpPr>
              <a:spLocks noChangeShapeType="1"/>
            </p:cNvSpPr>
            <p:nvPr/>
          </p:nvSpPr>
          <p:spPr bwMode="auto">
            <a:xfrm>
              <a:off x="480" y="1077"/>
              <a:ext cx="4848" cy="0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l"/>
        <a:defRPr sz="31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50000"/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50000"/>
        <a:buChar char="•"/>
        <a:defRPr sz="2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5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ru-RU" altLang="ru-RU" b="1" smtClean="0"/>
              <a:t>Педагогические технологии в образовательном процессе</a:t>
            </a:r>
          </a:p>
        </p:txBody>
      </p:sp>
      <p:sp>
        <p:nvSpPr>
          <p:cNvPr id="3075" name="Подзаголовок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ru-RU" altLang="ru-RU" sz="2000" b="1" smtClean="0"/>
              <a:t>Автор: Ахмадеева Елена Васильевна</a:t>
            </a:r>
          </a:p>
          <a:p>
            <a:pPr eaLnBrk="1" hangingPunct="1"/>
            <a:r>
              <a:rPr lang="ru-RU" altLang="ru-RU" sz="2000" b="1" smtClean="0"/>
              <a:t>учитель экономики МОУ ПСОШ </a:t>
            </a:r>
          </a:p>
          <a:p>
            <a:pPr eaLnBrk="1" hangingPunct="1"/>
            <a:r>
              <a:rPr lang="ru-RU" altLang="ru-RU" sz="2000" b="1" smtClean="0"/>
              <a:t>г. Перевоз Нижегородской области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7696200" cy="87313"/>
          </a:xfrm>
        </p:spPr>
        <p:txBody>
          <a:bodyPr/>
          <a:lstStyle/>
          <a:p>
            <a:pPr eaLnBrk="1" hangingPunct="1"/>
            <a:endParaRPr lang="ru-RU" altLang="ru-RU" sz="290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773238"/>
            <a:ext cx="7696200" cy="4170362"/>
          </a:xfrm>
        </p:spPr>
        <p:txBody>
          <a:bodyPr/>
          <a:lstStyle/>
          <a:p>
            <a:pPr eaLnBrk="1" hangingPunct="1"/>
            <a:r>
              <a:rPr lang="ru-RU" altLang="ru-RU" smtClean="0"/>
              <a:t>Технология проблемного обучения требует такой организации учебных занятий, которая предполагает создание проблемных ситуаций под руководством учителя и активную самостоятельную деятельность по их разрешению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7696200" cy="87313"/>
          </a:xfrm>
        </p:spPr>
        <p:txBody>
          <a:bodyPr/>
          <a:lstStyle/>
          <a:p>
            <a:pPr eaLnBrk="1" hangingPunct="1"/>
            <a:endParaRPr lang="ru-RU" altLang="ru-RU" sz="290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700213"/>
            <a:ext cx="7696200" cy="4243387"/>
          </a:xfrm>
        </p:spPr>
        <p:txBody>
          <a:bodyPr/>
          <a:lstStyle/>
          <a:p>
            <a:pPr eaLnBrk="1" hangingPunct="1"/>
            <a:r>
              <a:rPr lang="ru-RU" altLang="ru-RU" sz="2400" smtClean="0"/>
              <a:t>Проблемной ситуацией называется состояние интеллектуального затруднения( явно или смутно осознаваемое), когда учащийся не знает, как объяснить явление или факт, и не может получить решение известными способами</a:t>
            </a:r>
          </a:p>
          <a:p>
            <a:pPr eaLnBrk="1" hangingPunct="1"/>
            <a:r>
              <a:rPr lang="ru-RU" altLang="ru-RU" sz="2400" smtClean="0"/>
              <a:t>Проблемная ситуация вызывает у учащихся определённую потребность в получении знаний, создавая условия для целенаправленного и мотивированного их усвоения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b="1" i="1" smtClean="0"/>
              <a:t>Шесть типов</a:t>
            </a:r>
            <a:br>
              <a:rPr lang="ru-RU" altLang="ru-RU" b="1" i="1" smtClean="0"/>
            </a:br>
            <a:r>
              <a:rPr lang="ru-RU" altLang="ru-RU" b="1" i="1" smtClean="0"/>
              <a:t>проблемных задач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060575"/>
            <a:ext cx="8229600" cy="4105275"/>
          </a:xfrm>
        </p:spPr>
        <p:txBody>
          <a:bodyPr/>
          <a:lstStyle/>
          <a:p>
            <a:pPr eaLnBrk="1" hangingPunct="1"/>
            <a:r>
              <a:rPr lang="ru-RU" altLang="ru-RU" smtClean="0"/>
              <a:t>ситуация неожиданности;</a:t>
            </a:r>
          </a:p>
          <a:p>
            <a:pPr eaLnBrk="1" hangingPunct="1"/>
            <a:r>
              <a:rPr lang="ru-RU" altLang="ru-RU" smtClean="0"/>
              <a:t>ситуация конфликта;</a:t>
            </a:r>
          </a:p>
          <a:p>
            <a:pPr eaLnBrk="1" hangingPunct="1"/>
            <a:r>
              <a:rPr lang="ru-RU" altLang="ru-RU" smtClean="0"/>
              <a:t>ситуация несоответствия;</a:t>
            </a:r>
          </a:p>
          <a:p>
            <a:pPr eaLnBrk="1" hangingPunct="1"/>
            <a:r>
              <a:rPr lang="ru-RU" altLang="ru-RU" smtClean="0"/>
              <a:t>ситуация неопределённости;</a:t>
            </a:r>
          </a:p>
          <a:p>
            <a:pPr eaLnBrk="1" hangingPunct="1"/>
            <a:r>
              <a:rPr lang="ru-RU" altLang="ru-RU" smtClean="0"/>
              <a:t>ситуация выбора;</a:t>
            </a:r>
          </a:p>
          <a:p>
            <a:pPr eaLnBrk="1" hangingPunct="1"/>
            <a:r>
              <a:rPr lang="ru-RU" altLang="ru-RU" smtClean="0"/>
              <a:t>ситуация предложения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b="1" i="1" smtClean="0"/>
              <a:t>Этапы осуществления проблемного подхода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mtClean="0"/>
              <a:t>1этап. Подготовка к восприятию проблемы.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mtClean="0"/>
              <a:t>2 этап. Создание  проблемной ситуации.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mtClean="0"/>
              <a:t>3 этап. Формулировка проблемы.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mtClean="0"/>
              <a:t>4 этап. Процесс решения проблемы.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mtClean="0"/>
              <a:t>5 этап. Доказательство правильности решения.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b="1" i="1" smtClean="0"/>
              <a:t>Условия предметного обучения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наличие определённого минимума знаний учащихся;</a:t>
            </a:r>
          </a:p>
          <a:p>
            <a:pPr eaLnBrk="1" hangingPunct="1"/>
            <a:r>
              <a:rPr lang="ru-RU" altLang="ru-RU" smtClean="0"/>
              <a:t>некоторый  опыт активной познавательной деятельности у учащихся;</a:t>
            </a:r>
          </a:p>
          <a:p>
            <a:pPr eaLnBrk="1" hangingPunct="1"/>
            <a:r>
              <a:rPr lang="ru-RU" altLang="ru-RU" smtClean="0"/>
              <a:t>благоприятная и комфортная эмоциональная атмосфера на уроке</a:t>
            </a:r>
          </a:p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z="1800" b="1" i="1" smtClean="0"/>
              <a:t>Учебно-познавательная деятельность в условиях проблемной ситуации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6858000"/>
            <a:ext cx="8229600" cy="12541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altLang="ru-RU" sz="800" smtClean="0"/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900113" y="1916113"/>
            <a:ext cx="7488237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Постановка проблемной ситуации</a:t>
            </a: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900113" y="2636838"/>
            <a:ext cx="7488237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Актуальность проблемной ситуации</a:t>
            </a:r>
          </a:p>
        </p:txBody>
      </p:sp>
      <p:sp>
        <p:nvSpPr>
          <p:cNvPr id="17414" name="Rectangle 7"/>
          <p:cNvSpPr>
            <a:spLocks noChangeArrowheads="1"/>
          </p:cNvSpPr>
          <p:nvPr/>
        </p:nvSpPr>
        <p:spPr bwMode="auto">
          <a:xfrm>
            <a:off x="900113" y="3357563"/>
            <a:ext cx="7488237" cy="3587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Поиск способов её решения</a:t>
            </a:r>
          </a:p>
        </p:txBody>
      </p:sp>
      <p:sp>
        <p:nvSpPr>
          <p:cNvPr id="17415" name="Rectangle 8"/>
          <p:cNvSpPr>
            <a:spLocks noChangeArrowheads="1"/>
          </p:cNvSpPr>
          <p:nvPr/>
        </p:nvSpPr>
        <p:spPr bwMode="auto">
          <a:xfrm>
            <a:off x="900113" y="4149725"/>
            <a:ext cx="7488237" cy="3587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Решение проблемы и её доказательство</a:t>
            </a:r>
          </a:p>
        </p:txBody>
      </p:sp>
      <p:sp>
        <p:nvSpPr>
          <p:cNvPr id="17416" name="Rectangle 9"/>
          <p:cNvSpPr>
            <a:spLocks noChangeArrowheads="1"/>
          </p:cNvSpPr>
          <p:nvPr/>
        </p:nvSpPr>
        <p:spPr bwMode="auto">
          <a:xfrm>
            <a:off x="900113" y="4941888"/>
            <a:ext cx="7488237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Рефлексия и оценка результатов</a:t>
            </a:r>
          </a:p>
        </p:txBody>
      </p:sp>
      <p:sp>
        <p:nvSpPr>
          <p:cNvPr id="17417" name="Line 10"/>
          <p:cNvSpPr>
            <a:spLocks noChangeShapeType="1"/>
          </p:cNvSpPr>
          <p:nvPr/>
        </p:nvSpPr>
        <p:spPr bwMode="auto">
          <a:xfrm>
            <a:off x="4787900" y="22764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18" name="Line 11"/>
          <p:cNvSpPr>
            <a:spLocks noChangeShapeType="1"/>
          </p:cNvSpPr>
          <p:nvPr/>
        </p:nvSpPr>
        <p:spPr bwMode="auto">
          <a:xfrm>
            <a:off x="4787900" y="3141663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19" name="Line 12"/>
          <p:cNvSpPr>
            <a:spLocks noChangeShapeType="1"/>
          </p:cNvSpPr>
          <p:nvPr/>
        </p:nvSpPr>
        <p:spPr bwMode="auto">
          <a:xfrm>
            <a:off x="4787900" y="3141663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20" name="Line 13"/>
          <p:cNvSpPr>
            <a:spLocks noChangeShapeType="1"/>
          </p:cNvSpPr>
          <p:nvPr/>
        </p:nvSpPr>
        <p:spPr bwMode="auto">
          <a:xfrm>
            <a:off x="4787900" y="2997200"/>
            <a:ext cx="0" cy="358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21" name="Line 14"/>
          <p:cNvSpPr>
            <a:spLocks noChangeShapeType="1"/>
          </p:cNvSpPr>
          <p:nvPr/>
        </p:nvSpPr>
        <p:spPr bwMode="auto">
          <a:xfrm>
            <a:off x="4787900" y="3716338"/>
            <a:ext cx="0" cy="433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22" name="Line 15"/>
          <p:cNvSpPr>
            <a:spLocks noChangeShapeType="1"/>
          </p:cNvSpPr>
          <p:nvPr/>
        </p:nvSpPr>
        <p:spPr bwMode="auto">
          <a:xfrm>
            <a:off x="4787900" y="4508500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b="1" smtClean="0"/>
              <a:t>Проблемное обучение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ru-RU" sz="2000" smtClean="0"/>
              <a:t>В традиционном обучении преобладают объяснительно-иллюстративные методы обучения и монолог учителя, рассчитанный на передачу знаний в готовом виде и развитие воспроизводящей памяти ученика</a:t>
            </a:r>
          </a:p>
          <a:p>
            <a:pPr eaLnBrk="1" hangingPunct="1"/>
            <a:r>
              <a:rPr lang="ru-RU" altLang="ru-RU" sz="2000" smtClean="0"/>
              <a:t>Для развития интеллектуальных умений обучаемых важно организовать работу по самостоятельному получению ими новых знаний в процессе поиска, размышлений, сопоставления имеющихся знаний</a:t>
            </a:r>
          </a:p>
          <a:p>
            <a:pPr eaLnBrk="1" hangingPunct="1"/>
            <a:r>
              <a:rPr lang="ru-RU" altLang="ru-RU" sz="2000" smtClean="0"/>
              <a:t>Под развитием понимается появление у учащихся новых черт личности, в том числе умений, не прямо вызванных обучением, а возникающих в результате внутренних, глубинных интеграционных процессов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 flipV="1">
            <a:off x="762000" y="463550"/>
            <a:ext cx="7696200" cy="69850"/>
          </a:xfrm>
        </p:spPr>
        <p:txBody>
          <a:bodyPr/>
          <a:lstStyle/>
          <a:p>
            <a:pPr eaLnBrk="1" hangingPunct="1"/>
            <a:endParaRPr lang="ru-RU" altLang="ru-RU" sz="290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125538"/>
            <a:ext cx="8229600" cy="5183187"/>
          </a:xfrm>
        </p:spPr>
        <p:txBody>
          <a:bodyPr/>
          <a:lstStyle/>
          <a:p>
            <a:pPr eaLnBrk="1" hangingPunct="1"/>
            <a:r>
              <a:rPr lang="ru-RU" altLang="ru-RU" sz="2000" smtClean="0"/>
              <a:t>Обучение ведёт за собой развитие ребёнка, оно ориентировано на зону ближайшего развития</a:t>
            </a:r>
          </a:p>
          <a:p>
            <a:pPr eaLnBrk="1" hangingPunct="1"/>
            <a:r>
              <a:rPr lang="ru-RU" altLang="ru-RU" sz="2000" smtClean="0"/>
              <a:t>Развивающее обучение обеспечивает развитие познавательных способностей и интеллекта и направлено на формирование новых качеств личности</a:t>
            </a:r>
          </a:p>
          <a:p>
            <a:pPr eaLnBrk="1" hangingPunct="1"/>
            <a:r>
              <a:rPr lang="ru-RU" altLang="ru-RU" sz="2000" smtClean="0"/>
              <a:t>Дидактическими принципами развивающего обучения являются:</a:t>
            </a:r>
          </a:p>
          <a:p>
            <a:pPr eaLnBrk="1" hangingPunct="1"/>
            <a:r>
              <a:rPr lang="ru-RU" altLang="ru-RU" sz="2000" smtClean="0"/>
              <a:t>- системность и целостность содержания;</a:t>
            </a:r>
          </a:p>
          <a:p>
            <a:pPr eaLnBrk="1" hangingPunct="1"/>
            <a:r>
              <a:rPr lang="ru-RU" altLang="ru-RU" sz="2000" smtClean="0"/>
              <a:t>- ведущая роль теоретических знаний;</a:t>
            </a:r>
          </a:p>
          <a:p>
            <a:pPr eaLnBrk="1" hangingPunct="1"/>
            <a:r>
              <a:rPr lang="ru-RU" altLang="ru-RU" sz="2000" smtClean="0"/>
              <a:t>- обучение на высоком уровне трудности;</a:t>
            </a:r>
          </a:p>
          <a:p>
            <a:pPr eaLnBrk="1" hangingPunct="1"/>
            <a:r>
              <a:rPr lang="ru-RU" altLang="ru-RU" sz="2000" smtClean="0"/>
              <a:t>- изучение быстрым темпом;</a:t>
            </a:r>
          </a:p>
          <a:p>
            <a:pPr eaLnBrk="1" hangingPunct="1"/>
            <a:r>
              <a:rPr lang="ru-RU" altLang="ru-RU" sz="2000" smtClean="0"/>
              <a:t>- осознание процесса обучения (рефлексия);</a:t>
            </a:r>
          </a:p>
          <a:p>
            <a:pPr eaLnBrk="1" hangingPunct="1"/>
            <a:r>
              <a:rPr lang="ru-RU" altLang="ru-RU" sz="2000" smtClean="0"/>
              <a:t>- включение в процесс обучения не только рациональной, но и эмоциональной сферы;</a:t>
            </a:r>
          </a:p>
          <a:p>
            <a:pPr eaLnBrk="1" hangingPunct="1"/>
            <a:r>
              <a:rPr lang="ru-RU" altLang="ru-RU" sz="2000" smtClean="0"/>
              <a:t>- дифференциация процесса обучения, его индивидуализация</a:t>
            </a:r>
          </a:p>
          <a:p>
            <a:pPr eaLnBrk="1" hangingPunct="1"/>
            <a:endParaRPr lang="ru-RU" altLang="ru-RU" sz="200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476250"/>
            <a:ext cx="7696200" cy="73025"/>
          </a:xfrm>
        </p:spPr>
        <p:txBody>
          <a:bodyPr/>
          <a:lstStyle/>
          <a:p>
            <a:pPr eaLnBrk="1" hangingPunct="1"/>
            <a:endParaRPr lang="ru-RU" altLang="ru-RU" sz="290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5400675"/>
          </a:xfrm>
        </p:spPr>
        <p:txBody>
          <a:bodyPr/>
          <a:lstStyle/>
          <a:p>
            <a:pPr eaLnBrk="1" hangingPunct="1"/>
            <a:r>
              <a:rPr lang="ru-RU" altLang="ru-RU" smtClean="0"/>
              <a:t>Наиболее полно принципы развивающего обучения реализуются в технологии </a:t>
            </a:r>
            <a:r>
              <a:rPr lang="ru-RU" altLang="ru-RU" b="1" smtClean="0"/>
              <a:t>проблемного обучения</a:t>
            </a:r>
            <a:r>
              <a:rPr lang="ru-RU" altLang="ru-RU" smtClean="0"/>
              <a:t>, которая обязательно включает в себя систему проблемных задач различного уровня сложности</a:t>
            </a:r>
          </a:p>
          <a:p>
            <a:pPr eaLnBrk="1" hangingPunct="1"/>
            <a:r>
              <a:rPr lang="ru-RU" altLang="ru-RU" smtClean="0"/>
              <a:t>Характерной чертой проблемного обучения является </a:t>
            </a:r>
            <a:r>
              <a:rPr lang="ru-RU" altLang="ru-RU" b="1" smtClean="0"/>
              <a:t>функция развития творческих способностей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 flipV="1">
            <a:off x="762000" y="463550"/>
            <a:ext cx="7696200" cy="69850"/>
          </a:xfrm>
        </p:spPr>
        <p:txBody>
          <a:bodyPr/>
          <a:lstStyle/>
          <a:p>
            <a:pPr eaLnBrk="1" hangingPunct="1"/>
            <a:endParaRPr lang="ru-RU" altLang="ru-RU" sz="290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4929188"/>
          </a:xfrm>
        </p:spPr>
        <p:txBody>
          <a:bodyPr/>
          <a:lstStyle/>
          <a:p>
            <a:pPr eaLnBrk="1" hangingPunct="1"/>
            <a:r>
              <a:rPr lang="ru-RU" altLang="ru-RU" sz="2200" smtClean="0"/>
              <a:t>  </a:t>
            </a:r>
            <a:r>
              <a:rPr lang="ru-RU" altLang="ru-RU" smtClean="0"/>
              <a:t>В процессе решения цепи проблемных ситуаций  в ходе  проблемно-исследовательской деятельности учащиеся  овладевают новыми знаниями и способами действия, а в результате этого формируются творческие способности, продуктивное мышление, воображение,  интерес к познанию </a:t>
            </a:r>
          </a:p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Схема проблемного обучения</a:t>
            </a:r>
          </a:p>
        </p:txBody>
      </p:sp>
      <p:sp>
        <p:nvSpPr>
          <p:cNvPr id="8195" name="Rectangle 4"/>
          <p:cNvSpPr>
            <a:spLocks noChangeArrowheads="1"/>
          </p:cNvSpPr>
          <p:nvPr/>
        </p:nvSpPr>
        <p:spPr bwMode="auto">
          <a:xfrm>
            <a:off x="539750" y="1700213"/>
            <a:ext cx="2376488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Актуализация</a:t>
            </a:r>
          </a:p>
        </p:txBody>
      </p:sp>
      <p:sp>
        <p:nvSpPr>
          <p:cNvPr id="8196" name="Rectangle 5"/>
          <p:cNvSpPr>
            <a:spLocks noChangeArrowheads="1"/>
          </p:cNvSpPr>
          <p:nvPr/>
        </p:nvSpPr>
        <p:spPr bwMode="auto">
          <a:xfrm>
            <a:off x="3132138" y="1700213"/>
            <a:ext cx="2303462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Усвоение </a:t>
            </a:r>
          </a:p>
          <a:p>
            <a:pPr algn="ctr" eaLnBrk="1" hangingPunct="1"/>
            <a:r>
              <a:rPr lang="ru-RU" altLang="ru-RU"/>
              <a:t>новых понятий</a:t>
            </a:r>
          </a:p>
          <a:p>
            <a:pPr algn="ctr" eaLnBrk="1" hangingPunct="1"/>
            <a:r>
              <a:rPr lang="ru-RU" altLang="ru-RU"/>
              <a:t> и способов</a:t>
            </a:r>
          </a:p>
        </p:txBody>
      </p:sp>
      <p:sp>
        <p:nvSpPr>
          <p:cNvPr id="8197" name="Rectangle 6"/>
          <p:cNvSpPr>
            <a:spLocks noChangeArrowheads="1"/>
          </p:cNvSpPr>
          <p:nvPr/>
        </p:nvSpPr>
        <p:spPr bwMode="auto">
          <a:xfrm>
            <a:off x="5580063" y="1700213"/>
            <a:ext cx="2808287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Формирование умений</a:t>
            </a:r>
          </a:p>
        </p:txBody>
      </p:sp>
      <p:sp>
        <p:nvSpPr>
          <p:cNvPr id="8198" name="Rectangle 7"/>
          <p:cNvSpPr>
            <a:spLocks noChangeArrowheads="1"/>
          </p:cNvSpPr>
          <p:nvPr/>
        </p:nvSpPr>
        <p:spPr bwMode="auto">
          <a:xfrm>
            <a:off x="539750" y="2781300"/>
            <a:ext cx="1728788" cy="15843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/>
              <a:t>Создание</a:t>
            </a:r>
          </a:p>
          <a:p>
            <a:pPr algn="ctr" eaLnBrk="1" hangingPunct="1"/>
            <a:r>
              <a:rPr lang="ru-RU" altLang="ru-RU" sz="1400"/>
              <a:t> проблемных</a:t>
            </a:r>
          </a:p>
          <a:p>
            <a:pPr algn="ctr" eaLnBrk="1" hangingPunct="1"/>
            <a:r>
              <a:rPr lang="ru-RU" altLang="ru-RU" sz="1400"/>
              <a:t>  ситуаций и</a:t>
            </a:r>
          </a:p>
          <a:p>
            <a:pPr algn="ctr" eaLnBrk="1" hangingPunct="1"/>
            <a:r>
              <a:rPr lang="ru-RU" altLang="ru-RU" sz="1400"/>
              <a:t> постановка проблем</a:t>
            </a:r>
          </a:p>
        </p:txBody>
      </p:sp>
      <p:sp>
        <p:nvSpPr>
          <p:cNvPr id="8199" name="Rectangle 8"/>
          <p:cNvSpPr>
            <a:spLocks noChangeArrowheads="1"/>
          </p:cNvSpPr>
          <p:nvPr/>
        </p:nvSpPr>
        <p:spPr bwMode="auto">
          <a:xfrm>
            <a:off x="2484438" y="2781300"/>
            <a:ext cx="1511300" cy="15843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/>
              <a:t>Выдвижение и </a:t>
            </a:r>
          </a:p>
          <a:p>
            <a:pPr algn="ctr" eaLnBrk="1" hangingPunct="1"/>
            <a:r>
              <a:rPr lang="ru-RU" altLang="ru-RU" sz="1400"/>
              <a:t>обоснование </a:t>
            </a:r>
          </a:p>
          <a:p>
            <a:pPr algn="ctr" eaLnBrk="1" hangingPunct="1"/>
            <a:r>
              <a:rPr lang="ru-RU" altLang="ru-RU" sz="1400"/>
              <a:t>гипотез</a:t>
            </a:r>
          </a:p>
        </p:txBody>
      </p:sp>
      <p:sp>
        <p:nvSpPr>
          <p:cNvPr id="8200" name="Rectangle 9"/>
          <p:cNvSpPr>
            <a:spLocks noChangeArrowheads="1"/>
          </p:cNvSpPr>
          <p:nvPr/>
        </p:nvSpPr>
        <p:spPr bwMode="auto">
          <a:xfrm>
            <a:off x="4140200" y="2781300"/>
            <a:ext cx="1655763" cy="15843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/>
              <a:t>Доказательство </a:t>
            </a:r>
          </a:p>
          <a:p>
            <a:pPr algn="ctr" eaLnBrk="1" hangingPunct="1"/>
            <a:r>
              <a:rPr lang="ru-RU" altLang="ru-RU" sz="1400"/>
              <a:t>гипотез</a:t>
            </a:r>
          </a:p>
        </p:txBody>
      </p:sp>
      <p:sp>
        <p:nvSpPr>
          <p:cNvPr id="8201" name="Rectangle 10"/>
          <p:cNvSpPr>
            <a:spLocks noChangeArrowheads="1"/>
          </p:cNvSpPr>
          <p:nvPr/>
        </p:nvSpPr>
        <p:spPr bwMode="auto">
          <a:xfrm>
            <a:off x="6011863" y="2781300"/>
            <a:ext cx="2087562" cy="15843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/>
              <a:t>Проверка</a:t>
            </a:r>
          </a:p>
          <a:p>
            <a:pPr algn="ctr" eaLnBrk="1" hangingPunct="1"/>
            <a:r>
              <a:rPr lang="ru-RU" altLang="ru-RU" sz="1400"/>
              <a:t> правильности </a:t>
            </a:r>
          </a:p>
          <a:p>
            <a:pPr algn="ctr" eaLnBrk="1" hangingPunct="1"/>
            <a:r>
              <a:rPr lang="ru-RU" altLang="ru-RU" sz="1400"/>
              <a:t>раскрытия </a:t>
            </a:r>
          </a:p>
          <a:p>
            <a:pPr algn="ctr" eaLnBrk="1" hangingPunct="1"/>
            <a:r>
              <a:rPr lang="ru-RU" altLang="ru-RU" sz="1400"/>
              <a:t>проблем</a:t>
            </a:r>
          </a:p>
        </p:txBody>
      </p:sp>
      <p:sp>
        <p:nvSpPr>
          <p:cNvPr id="8202" name="Rectangle 11"/>
          <p:cNvSpPr>
            <a:spLocks noChangeArrowheads="1"/>
          </p:cNvSpPr>
          <p:nvPr/>
        </p:nvSpPr>
        <p:spPr bwMode="auto">
          <a:xfrm>
            <a:off x="1908175" y="4652963"/>
            <a:ext cx="4895850" cy="5048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Догадка</a:t>
            </a:r>
          </a:p>
        </p:txBody>
      </p:sp>
      <p:sp>
        <p:nvSpPr>
          <p:cNvPr id="8203" name="Rectangle 12"/>
          <p:cNvSpPr>
            <a:spLocks noChangeArrowheads="1"/>
          </p:cNvSpPr>
          <p:nvPr/>
        </p:nvSpPr>
        <p:spPr bwMode="auto">
          <a:xfrm>
            <a:off x="1979613" y="5373688"/>
            <a:ext cx="4897437" cy="5032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Известные способы</a:t>
            </a:r>
          </a:p>
        </p:txBody>
      </p:sp>
      <p:sp>
        <p:nvSpPr>
          <p:cNvPr id="8204" name="Line 13"/>
          <p:cNvSpPr>
            <a:spLocks noChangeShapeType="1"/>
          </p:cNvSpPr>
          <p:nvPr/>
        </p:nvSpPr>
        <p:spPr bwMode="auto">
          <a:xfrm flipH="1">
            <a:off x="1476375" y="2636838"/>
            <a:ext cx="714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05" name="Line 14"/>
          <p:cNvSpPr>
            <a:spLocks noChangeShapeType="1"/>
          </p:cNvSpPr>
          <p:nvPr/>
        </p:nvSpPr>
        <p:spPr bwMode="auto">
          <a:xfrm>
            <a:off x="1547813" y="2636838"/>
            <a:ext cx="144462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06" name="Line 15"/>
          <p:cNvSpPr>
            <a:spLocks noChangeShapeType="1"/>
          </p:cNvSpPr>
          <p:nvPr/>
        </p:nvSpPr>
        <p:spPr bwMode="auto">
          <a:xfrm>
            <a:off x="1979613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07" name="Line 17"/>
          <p:cNvSpPr>
            <a:spLocks noChangeShapeType="1"/>
          </p:cNvSpPr>
          <p:nvPr/>
        </p:nvSpPr>
        <p:spPr bwMode="auto">
          <a:xfrm flipV="1">
            <a:off x="1908175" y="2636838"/>
            <a:ext cx="1584325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08" name="Line 19"/>
          <p:cNvSpPr>
            <a:spLocks noChangeShapeType="1"/>
          </p:cNvSpPr>
          <p:nvPr/>
        </p:nvSpPr>
        <p:spPr bwMode="auto">
          <a:xfrm>
            <a:off x="2268538" y="3573463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09" name="Line 21"/>
          <p:cNvSpPr>
            <a:spLocks noChangeShapeType="1"/>
          </p:cNvSpPr>
          <p:nvPr/>
        </p:nvSpPr>
        <p:spPr bwMode="auto">
          <a:xfrm>
            <a:off x="4067175" y="3573463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10" name="Line 23"/>
          <p:cNvSpPr>
            <a:spLocks noChangeShapeType="1"/>
          </p:cNvSpPr>
          <p:nvPr/>
        </p:nvSpPr>
        <p:spPr bwMode="auto">
          <a:xfrm>
            <a:off x="3995738" y="3644900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11" name="Line 24"/>
          <p:cNvSpPr>
            <a:spLocks noChangeShapeType="1"/>
          </p:cNvSpPr>
          <p:nvPr/>
        </p:nvSpPr>
        <p:spPr bwMode="auto">
          <a:xfrm>
            <a:off x="5795963" y="3573463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12" name="Line 27"/>
          <p:cNvSpPr>
            <a:spLocks noChangeShapeType="1"/>
          </p:cNvSpPr>
          <p:nvPr/>
        </p:nvSpPr>
        <p:spPr bwMode="auto">
          <a:xfrm>
            <a:off x="1476375" y="4365625"/>
            <a:ext cx="43180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13" name="Line 28"/>
          <p:cNvSpPr>
            <a:spLocks noChangeShapeType="1"/>
          </p:cNvSpPr>
          <p:nvPr/>
        </p:nvSpPr>
        <p:spPr bwMode="auto">
          <a:xfrm>
            <a:off x="1476375" y="4365625"/>
            <a:ext cx="503238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14" name="Line 29"/>
          <p:cNvSpPr>
            <a:spLocks noChangeShapeType="1"/>
          </p:cNvSpPr>
          <p:nvPr/>
        </p:nvSpPr>
        <p:spPr bwMode="auto">
          <a:xfrm flipV="1">
            <a:off x="6804025" y="4365625"/>
            <a:ext cx="504825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15" name="Line 30"/>
          <p:cNvSpPr>
            <a:spLocks noChangeShapeType="1"/>
          </p:cNvSpPr>
          <p:nvPr/>
        </p:nvSpPr>
        <p:spPr bwMode="auto">
          <a:xfrm flipV="1">
            <a:off x="6877050" y="4365625"/>
            <a:ext cx="503238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b="1" i="1" smtClean="0"/>
              <a:t>Система методов: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проблемное изложение;</a:t>
            </a:r>
          </a:p>
          <a:p>
            <a:pPr eaLnBrk="1" hangingPunct="1"/>
            <a:r>
              <a:rPr lang="ru-RU" altLang="ru-RU" smtClean="0"/>
              <a:t>проблемные вопросы;</a:t>
            </a:r>
          </a:p>
          <a:p>
            <a:pPr eaLnBrk="1" hangingPunct="1"/>
            <a:r>
              <a:rPr lang="ru-RU" altLang="ru-RU" smtClean="0"/>
              <a:t>диалоговые методы, эвристические беседы;</a:t>
            </a:r>
          </a:p>
          <a:p>
            <a:pPr eaLnBrk="1" hangingPunct="1"/>
            <a:r>
              <a:rPr lang="ru-RU" altLang="ru-RU" smtClean="0"/>
              <a:t>поисковая деятельность;</a:t>
            </a:r>
          </a:p>
          <a:p>
            <a:pPr eaLnBrk="1" hangingPunct="1"/>
            <a:r>
              <a:rPr lang="ru-RU" altLang="ru-RU" smtClean="0"/>
              <a:t>метод мозговых атак;</a:t>
            </a:r>
          </a:p>
          <a:p>
            <a:pPr eaLnBrk="1" hangingPunct="1"/>
            <a:r>
              <a:rPr lang="ru-RU" altLang="ru-RU" smtClean="0"/>
              <a:t>метод эвристических задач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Проблемное изложение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400" smtClean="0"/>
              <a:t>Обозначив проблемную ситуацию, учитель раскрывает логику решения, показывает противоречия и источники их возникновения, аргументирует каждый шаг к решению проблемы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smtClean="0"/>
              <a:t>Определённая последовательность изложения материала вызывает у школьников желание следить за логикой, контролировать правомерность каждого суждения.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smtClean="0"/>
              <a:t>Учащиеся задают вопросы, высказывают сомнения, принимают участие в обсуждении поставленных проблем.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 flipV="1">
            <a:off x="762000" y="463550"/>
            <a:ext cx="7696200" cy="69850"/>
          </a:xfrm>
        </p:spPr>
        <p:txBody>
          <a:bodyPr/>
          <a:lstStyle/>
          <a:p>
            <a:pPr eaLnBrk="1" hangingPunct="1"/>
            <a:endParaRPr lang="ru-RU" altLang="ru-RU" sz="290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00213"/>
            <a:ext cx="7696200" cy="4038600"/>
          </a:xfrm>
        </p:spPr>
        <p:txBody>
          <a:bodyPr/>
          <a:lstStyle/>
          <a:p>
            <a:pPr eaLnBrk="1" hangingPunct="1"/>
            <a:r>
              <a:rPr lang="ru-RU" altLang="ru-RU" sz="2800" smtClean="0"/>
              <a:t>В ходе проблемного изложения используются эвристическая беседа и диалоговые методы, которые планируются таким образом, чтобы каждый следующий вопрос был  связан с предыдущим и основывался на нём</a:t>
            </a:r>
          </a:p>
          <a:p>
            <a:pPr eaLnBrk="1" hangingPunct="1"/>
            <a:r>
              <a:rPr lang="ru-RU" altLang="ru-RU" sz="2800" smtClean="0"/>
              <a:t>Вопросы и ответы на них направляются на решение основной проблемы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Студия">
  <a:themeElements>
    <a:clrScheme name="Студия 1">
      <a:dk1>
        <a:srgbClr val="000000"/>
      </a:dk1>
      <a:lt1>
        <a:srgbClr val="FFFFFF"/>
      </a:lt1>
      <a:dk2>
        <a:srgbClr val="336666"/>
      </a:dk2>
      <a:lt2>
        <a:srgbClr val="CCCC99"/>
      </a:lt2>
      <a:accent1>
        <a:srgbClr val="97CDCC"/>
      </a:accent1>
      <a:accent2>
        <a:srgbClr val="D6E0E0"/>
      </a:accent2>
      <a:accent3>
        <a:srgbClr val="FFFFFF"/>
      </a:accent3>
      <a:accent4>
        <a:srgbClr val="000000"/>
      </a:accent4>
      <a:accent5>
        <a:srgbClr val="C9E3E2"/>
      </a:accent5>
      <a:accent6>
        <a:srgbClr val="C2CBCB"/>
      </a:accent6>
      <a:hlink>
        <a:srgbClr val="99CC00"/>
      </a:hlink>
      <a:folHlink>
        <a:srgbClr val="336666"/>
      </a:folHlink>
    </a:clrScheme>
    <a:fontScheme name="Студия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тудия 1">
        <a:dk1>
          <a:srgbClr val="000000"/>
        </a:dk1>
        <a:lt1>
          <a:srgbClr val="FFFFFF"/>
        </a:lt1>
        <a:dk2>
          <a:srgbClr val="336666"/>
        </a:dk2>
        <a:lt2>
          <a:srgbClr val="CCCC99"/>
        </a:lt2>
        <a:accent1>
          <a:srgbClr val="97CDCC"/>
        </a:accent1>
        <a:accent2>
          <a:srgbClr val="D6E0E0"/>
        </a:accent2>
        <a:accent3>
          <a:srgbClr val="FFFFFF"/>
        </a:accent3>
        <a:accent4>
          <a:srgbClr val="000000"/>
        </a:accent4>
        <a:accent5>
          <a:srgbClr val="C9E3E2"/>
        </a:accent5>
        <a:accent6>
          <a:srgbClr val="C2CBCB"/>
        </a:accent6>
        <a:hlink>
          <a:srgbClr val="99CC00"/>
        </a:hlink>
        <a:folHlink>
          <a:srgbClr val="33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2">
        <a:dk1>
          <a:srgbClr val="000000"/>
        </a:dk1>
        <a:lt1>
          <a:srgbClr val="FFFFFF"/>
        </a:lt1>
        <a:dk2>
          <a:srgbClr val="3732A0"/>
        </a:dk2>
        <a:lt2>
          <a:srgbClr val="666699"/>
        </a:lt2>
        <a:accent1>
          <a:srgbClr val="CCCCFF"/>
        </a:accent1>
        <a:accent2>
          <a:srgbClr val="009999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8A8A"/>
        </a:accent6>
        <a:hlink>
          <a:srgbClr val="3366CC"/>
        </a:hlink>
        <a:folHlink>
          <a:srgbClr val="9094B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3">
        <a:dk1>
          <a:srgbClr val="000000"/>
        </a:dk1>
        <a:lt1>
          <a:srgbClr val="FFFFFF"/>
        </a:lt1>
        <a:dk2>
          <a:srgbClr val="CD0505"/>
        </a:dk2>
        <a:lt2>
          <a:srgbClr val="5F5F5F"/>
        </a:lt2>
        <a:accent1>
          <a:srgbClr val="D2D5DE"/>
        </a:accent1>
        <a:accent2>
          <a:srgbClr val="D55757"/>
        </a:accent2>
        <a:accent3>
          <a:srgbClr val="FFFFFF"/>
        </a:accent3>
        <a:accent4>
          <a:srgbClr val="000000"/>
        </a:accent4>
        <a:accent5>
          <a:srgbClr val="E5E7EC"/>
        </a:accent5>
        <a:accent6>
          <a:srgbClr val="C14E4E"/>
        </a:accent6>
        <a:hlink>
          <a:srgbClr val="F42D1E"/>
        </a:hlink>
        <a:folHlink>
          <a:srgbClr val="7C84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4">
        <a:dk1>
          <a:srgbClr val="000000"/>
        </a:dk1>
        <a:lt1>
          <a:srgbClr val="FFFFFF"/>
        </a:lt1>
        <a:dk2>
          <a:srgbClr val="551A07"/>
        </a:dk2>
        <a:lt2>
          <a:srgbClr val="CC3300"/>
        </a:lt2>
        <a:accent1>
          <a:srgbClr val="F4B400"/>
        </a:accent1>
        <a:accent2>
          <a:srgbClr val="993300"/>
        </a:accent2>
        <a:accent3>
          <a:srgbClr val="FFFFFF"/>
        </a:accent3>
        <a:accent4>
          <a:srgbClr val="000000"/>
        </a:accent4>
        <a:accent5>
          <a:srgbClr val="F8D6AA"/>
        </a:accent5>
        <a:accent6>
          <a:srgbClr val="8A2D00"/>
        </a:accent6>
        <a:hlink>
          <a:srgbClr val="FF33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5">
        <a:dk1>
          <a:srgbClr val="000000"/>
        </a:dk1>
        <a:lt1>
          <a:srgbClr val="FFFFFF"/>
        </a:lt1>
        <a:dk2>
          <a:srgbClr val="FF0000"/>
        </a:dk2>
        <a:lt2>
          <a:srgbClr val="FFCC00"/>
        </a:lt2>
        <a:accent1>
          <a:srgbClr val="66CC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008A00"/>
        </a:accent6>
        <a:hlink>
          <a:srgbClr val="FF3300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6">
        <a:dk1>
          <a:srgbClr val="666633"/>
        </a:dk1>
        <a:lt1>
          <a:srgbClr val="FFFFFF"/>
        </a:lt1>
        <a:dk2>
          <a:srgbClr val="000000"/>
        </a:dk2>
        <a:lt2>
          <a:srgbClr val="CC3300"/>
        </a:lt2>
        <a:accent1>
          <a:srgbClr val="8080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C0C0AA"/>
        </a:accent5>
        <a:accent6>
          <a:srgbClr val="E78A00"/>
        </a:accent6>
        <a:hlink>
          <a:srgbClr val="CC6600"/>
        </a:hlink>
        <a:folHlink>
          <a:srgbClr val="434B1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тудия 7">
        <a:dk1>
          <a:srgbClr val="766997"/>
        </a:dk1>
        <a:lt1>
          <a:srgbClr val="FFFFFF"/>
        </a:lt1>
        <a:dk2>
          <a:srgbClr val="530901"/>
        </a:dk2>
        <a:lt2>
          <a:srgbClr val="FFFFFF"/>
        </a:lt2>
        <a:accent1>
          <a:srgbClr val="FF3300"/>
        </a:accent1>
        <a:accent2>
          <a:srgbClr val="CC6600"/>
        </a:accent2>
        <a:accent3>
          <a:srgbClr val="B3AAAA"/>
        </a:accent3>
        <a:accent4>
          <a:srgbClr val="DADADA"/>
        </a:accent4>
        <a:accent5>
          <a:srgbClr val="FFADAA"/>
        </a:accent5>
        <a:accent6>
          <a:srgbClr val="B95C00"/>
        </a:accent6>
        <a:hlink>
          <a:srgbClr val="FF9900"/>
        </a:hlink>
        <a:folHlink>
          <a:srgbClr val="99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тудия 8">
        <a:dk1>
          <a:srgbClr val="666699"/>
        </a:dk1>
        <a:lt1>
          <a:srgbClr val="FFFFFF"/>
        </a:lt1>
        <a:dk2>
          <a:srgbClr val="4C004C"/>
        </a:dk2>
        <a:lt2>
          <a:srgbClr val="FFFFFF"/>
        </a:lt2>
        <a:accent1>
          <a:srgbClr val="0099CC"/>
        </a:accent1>
        <a:accent2>
          <a:srgbClr val="993366"/>
        </a:accent2>
        <a:accent3>
          <a:srgbClr val="B2AAB2"/>
        </a:accent3>
        <a:accent4>
          <a:srgbClr val="DADADA"/>
        </a:accent4>
        <a:accent5>
          <a:srgbClr val="AACAE2"/>
        </a:accent5>
        <a:accent6>
          <a:srgbClr val="8A2D5C"/>
        </a:accent6>
        <a:hlink>
          <a:srgbClr val="99CC00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тудия 9">
        <a:dk1>
          <a:srgbClr val="565682"/>
        </a:dk1>
        <a:lt1>
          <a:srgbClr val="FFFFFF"/>
        </a:lt1>
        <a:dk2>
          <a:srgbClr val="1E1551"/>
        </a:dk2>
        <a:lt2>
          <a:srgbClr val="CCFFFF"/>
        </a:lt2>
        <a:accent1>
          <a:srgbClr val="33CCCC"/>
        </a:accent1>
        <a:accent2>
          <a:srgbClr val="009999"/>
        </a:accent2>
        <a:accent3>
          <a:srgbClr val="ABAAB3"/>
        </a:accent3>
        <a:accent4>
          <a:srgbClr val="DADADA"/>
        </a:accent4>
        <a:accent5>
          <a:srgbClr val="ADE2E2"/>
        </a:accent5>
        <a:accent6>
          <a:srgbClr val="008A8A"/>
        </a:accent6>
        <a:hlink>
          <a:srgbClr val="FF9900"/>
        </a:hlink>
        <a:folHlink>
          <a:srgbClr val="00598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тудия 10">
        <a:dk1>
          <a:srgbClr val="CCCC99"/>
        </a:dk1>
        <a:lt1>
          <a:srgbClr val="FFFFFF"/>
        </a:lt1>
        <a:dk2>
          <a:srgbClr val="2E5D5C"/>
        </a:dk2>
        <a:lt2>
          <a:srgbClr val="FFFFFF"/>
        </a:lt2>
        <a:accent1>
          <a:srgbClr val="0099CC"/>
        </a:accent1>
        <a:accent2>
          <a:srgbClr val="D6E0E0"/>
        </a:accent2>
        <a:accent3>
          <a:srgbClr val="ADB6B5"/>
        </a:accent3>
        <a:accent4>
          <a:srgbClr val="DADADA"/>
        </a:accent4>
        <a:accent5>
          <a:srgbClr val="AACAE2"/>
        </a:accent5>
        <a:accent6>
          <a:srgbClr val="C2CBCB"/>
        </a:accent6>
        <a:hlink>
          <a:srgbClr val="CCCC99"/>
        </a:hlink>
        <a:folHlink>
          <a:srgbClr val="428A8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Studio</Template>
  <TotalTime>319</TotalTime>
  <Words>580</Words>
  <Application>Microsoft Office PowerPoint</Application>
  <PresentationFormat>Экран (4:3)</PresentationFormat>
  <Paragraphs>81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Arial Black</vt:lpstr>
      <vt:lpstr>Wingdings</vt:lpstr>
      <vt:lpstr>Calibri</vt:lpstr>
      <vt:lpstr>Times New Roman</vt:lpstr>
      <vt:lpstr>Студия</vt:lpstr>
      <vt:lpstr>Педагогические технологии в образовательном процессе</vt:lpstr>
      <vt:lpstr>Проблемное обучение</vt:lpstr>
      <vt:lpstr>Презентация PowerPoint</vt:lpstr>
      <vt:lpstr>Презентация PowerPoint</vt:lpstr>
      <vt:lpstr>Презентация PowerPoint</vt:lpstr>
      <vt:lpstr>Схема проблемного обучения</vt:lpstr>
      <vt:lpstr>Система методов:</vt:lpstr>
      <vt:lpstr>Проблемное изложение</vt:lpstr>
      <vt:lpstr>Презентация PowerPoint</vt:lpstr>
      <vt:lpstr>Презентация PowerPoint</vt:lpstr>
      <vt:lpstr>Презентация PowerPoint</vt:lpstr>
      <vt:lpstr>Шесть типов проблемных задач</vt:lpstr>
      <vt:lpstr>Этапы осуществления проблемного подхода</vt:lpstr>
      <vt:lpstr>Условия предметного обучения</vt:lpstr>
      <vt:lpstr>Учебно-познавательная деятельность в условиях проблемной ситуации</vt:lpstr>
    </vt:vector>
  </TitlesOfParts>
  <Company>РОНО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Педагогические технологии в образовательном процессе</dc:title>
  <dc:creator>РОНО</dc:creator>
  <cp:lastModifiedBy>admin</cp:lastModifiedBy>
  <cp:revision>4</cp:revision>
  <dcterms:created xsi:type="dcterms:W3CDTF">2009-11-05T07:26:02Z</dcterms:created>
  <dcterms:modified xsi:type="dcterms:W3CDTF">2015-04-08T15:45:09Z</dcterms:modified>
</cp:coreProperties>
</file>