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sldIdLst>
    <p:sldId id="256" r:id="rId2"/>
    <p:sldId id="257" r:id="rId3"/>
    <p:sldId id="258" r:id="rId4"/>
    <p:sldId id="259" r:id="rId5"/>
    <p:sldId id="287" r:id="rId6"/>
    <p:sldId id="292" r:id="rId7"/>
    <p:sldId id="293" r:id="rId8"/>
    <p:sldId id="262" r:id="rId9"/>
    <p:sldId id="265" r:id="rId10"/>
    <p:sldId id="266" r:id="rId11"/>
    <p:sldId id="267" r:id="rId12"/>
    <p:sldId id="268" r:id="rId13"/>
    <p:sldId id="273" r:id="rId14"/>
    <p:sldId id="289" r:id="rId15"/>
    <p:sldId id="279" r:id="rId16"/>
    <p:sldId id="278" r:id="rId17"/>
    <p:sldId id="284" r:id="rId18"/>
    <p:sldId id="290" r:id="rId19"/>
    <p:sldId id="277" r:id="rId20"/>
    <p:sldId id="280" r:id="rId21"/>
    <p:sldId id="281" r:id="rId22"/>
    <p:sldId id="282" r:id="rId23"/>
    <p:sldId id="283" r:id="rId24"/>
    <p:sldId id="285" r:id="rId25"/>
    <p:sldId id="286" r:id="rId26"/>
    <p:sldId id="274" r:id="rId27"/>
    <p:sldId id="288" r:id="rId28"/>
    <p:sldId id="291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22" autoAdjust="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578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152579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152580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81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82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83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84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85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86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52587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2588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2589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2590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2591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2592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52593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152594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95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96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2597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152598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599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600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2601" name="Group 25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152602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603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604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260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152606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607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608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2609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152610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611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2612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52613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2614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2615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2616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2617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2618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2619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2620" name="Rectangle 4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52621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52622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E71496C-8515-4657-A08B-48EEF0B7FBC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52623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52624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D005CD-8F56-4836-9CDA-C50948DE421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3878810"/>
      </p:ext>
    </p:extLst>
  </p:cSld>
  <p:clrMapOvr>
    <a:masterClrMapping/>
  </p:clrMapOvr>
  <p:transition>
    <p:split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0C1624-C0E4-4774-9940-2D629536EE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0249597"/>
      </p:ext>
    </p:extLst>
  </p:cSld>
  <p:clrMapOvr>
    <a:masterClrMapping/>
  </p:clrMapOvr>
  <p:transition>
    <p:split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C13DE12-B1E8-4207-826C-74A37A2A20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517159"/>
      </p:ext>
    </p:extLst>
  </p:cSld>
  <p:clrMapOvr>
    <a:masterClrMapping/>
  </p:clrMapOvr>
  <p:transition>
    <p:split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CEC28E5-C711-4A08-BC28-567944FA1B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62383"/>
      </p:ext>
    </p:extLst>
  </p:cSld>
  <p:clrMapOvr>
    <a:masterClrMapping/>
  </p:clrMapOvr>
  <p:transition>
    <p:split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34E4A-DFDD-43CF-87C1-E4CFEEB978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2346452"/>
      </p:ext>
    </p:extLst>
  </p:cSld>
  <p:clrMapOvr>
    <a:masterClrMapping/>
  </p:clrMapOvr>
  <p:transition>
    <p:split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DD91F-72FD-4628-9CB3-C66406F5E5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0129432"/>
      </p:ext>
    </p:extLst>
  </p:cSld>
  <p:clrMapOvr>
    <a:masterClrMapping/>
  </p:clrMapOvr>
  <p:transition>
    <p:split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41AF4-F9B3-48C8-8A9C-0D21EC3D88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2637272"/>
      </p:ext>
    </p:extLst>
  </p:cSld>
  <p:clrMapOvr>
    <a:masterClrMapping/>
  </p:clrMapOvr>
  <p:transition>
    <p:split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77B20-B4FA-4105-8614-5E12597E96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6736538"/>
      </p:ext>
    </p:extLst>
  </p:cSld>
  <p:clrMapOvr>
    <a:masterClrMapping/>
  </p:clrMapOvr>
  <p:transition>
    <p:split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97C4E-29FD-4FAF-A988-CAAAB7EBF5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6906806"/>
      </p:ext>
    </p:extLst>
  </p:cSld>
  <p:clrMapOvr>
    <a:masterClrMapping/>
  </p:clrMapOvr>
  <p:transition>
    <p:split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F8F215-04E3-471E-8E67-F09B693B09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6240597"/>
      </p:ext>
    </p:extLst>
  </p:cSld>
  <p:clrMapOvr>
    <a:masterClrMapping/>
  </p:clrMapOvr>
  <p:transition>
    <p:split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AD422-83A1-4B15-BEEA-D93B1CAF62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3696583"/>
      </p:ext>
    </p:extLst>
  </p:cSld>
  <p:clrMapOvr>
    <a:masterClrMapping/>
  </p:clrMapOvr>
  <p:transition>
    <p:split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CF2CD8-FD42-4956-B709-DBD1D2CE77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5860540"/>
      </p:ext>
    </p:extLst>
  </p:cSld>
  <p:clrMapOvr>
    <a:masterClrMapping/>
  </p:clrMapOvr>
  <p:transition>
    <p:split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554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51555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51556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51557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1558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1559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51560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51561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515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15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15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15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15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515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515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15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15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51571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51572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1573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1574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1575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5157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157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157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1579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51580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1581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1582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51583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1584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1585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1586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1587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1588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1589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1590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1591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1592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1593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1594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1595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1596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1597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5159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51599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51600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51601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+mn-lt"/>
              </a:defRPr>
            </a:lvl1pPr>
          </a:lstStyle>
          <a:p>
            <a:fld id="{4A6F306A-359C-4E25-B56A-AEEDF26DE60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</p:sldLayoutIdLst>
  <p:transition>
    <p:split dir="in"/>
  </p:transition>
  <p:timing>
    <p:tnLst>
      <p:par>
        <p:cTn id="1" dur="indefinite" restart="never" nodeType="tmRoot"/>
      </p:par>
    </p:tnLst>
  </p:timing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altLang="ru-RU" sz="2400" b="0">
                <a:latin typeface="Times New Roman" panose="02020603050405020304" pitchFamily="18" charset="0"/>
              </a:rPr>
              <a:t/>
            </a:r>
            <a:br>
              <a:rPr lang="ru-RU" altLang="ru-RU" sz="2400" b="0">
                <a:latin typeface="Times New Roman" panose="02020603050405020304" pitchFamily="18" charset="0"/>
              </a:rPr>
            </a:br>
            <a:r>
              <a:rPr lang="ru-RU" altLang="ru-RU" sz="2400" b="0">
                <a:latin typeface="Times New Roman" panose="02020603050405020304" pitchFamily="18" charset="0"/>
              </a:rPr>
              <a:t/>
            </a:r>
            <a:br>
              <a:rPr lang="ru-RU" altLang="ru-RU" sz="2400" b="0">
                <a:latin typeface="Times New Roman" panose="02020603050405020304" pitchFamily="18" charset="0"/>
              </a:rPr>
            </a:br>
            <a:r>
              <a:rPr lang="ru-RU" altLang="ru-RU" sz="2400" b="0">
                <a:latin typeface="Times New Roman" panose="02020603050405020304" pitchFamily="18" charset="0"/>
              </a:rPr>
              <a:t/>
            </a:r>
            <a:br>
              <a:rPr lang="ru-RU" altLang="ru-RU" sz="2400" b="0">
                <a:latin typeface="Times New Roman" panose="02020603050405020304" pitchFamily="18" charset="0"/>
              </a:rPr>
            </a:br>
            <a:r>
              <a:rPr lang="ru-RU" altLang="ru-RU" sz="2400">
                <a:latin typeface="Times New Roman" panose="02020603050405020304" pitchFamily="18" charset="0"/>
              </a:rPr>
              <a:t>Контрольная работа по предмету:</a:t>
            </a:r>
            <a:r>
              <a:rPr lang="ru-RU" altLang="ru-RU" sz="2400" b="0">
                <a:latin typeface="Times New Roman" panose="02020603050405020304" pitchFamily="18" charset="0"/>
              </a:rPr>
              <a:t/>
            </a:r>
            <a:br>
              <a:rPr lang="ru-RU" altLang="ru-RU" sz="2400" b="0">
                <a:latin typeface="Times New Roman" panose="02020603050405020304" pitchFamily="18" charset="0"/>
              </a:rPr>
            </a:br>
            <a:r>
              <a:rPr lang="ru-RU" altLang="ru-RU" sz="2400" b="0">
                <a:latin typeface="Times New Roman" panose="02020603050405020304" pitchFamily="18" charset="0"/>
              </a:rPr>
              <a:t/>
            </a:r>
            <a:br>
              <a:rPr lang="ru-RU" altLang="ru-RU" sz="2400" b="0">
                <a:latin typeface="Times New Roman" panose="02020603050405020304" pitchFamily="18" charset="0"/>
              </a:rPr>
            </a:br>
            <a:r>
              <a:rPr lang="ru-RU" altLang="ru-RU" sz="2000" i="1">
                <a:latin typeface="Times New Roman" panose="02020603050405020304" pitchFamily="18" charset="0"/>
              </a:rPr>
              <a:t>«Воспитание и обучение детей дошкольного возраста с нарушением интеллекта.</a:t>
            </a:r>
            <a:br>
              <a:rPr lang="ru-RU" altLang="ru-RU" sz="2000" i="1">
                <a:latin typeface="Times New Roman" panose="02020603050405020304" pitchFamily="18" charset="0"/>
              </a:rPr>
            </a:br>
            <a:r>
              <a:rPr lang="ru-RU" altLang="ru-RU" sz="2000" b="0">
                <a:latin typeface="Times New Roman" panose="02020603050405020304" pitchFamily="18" charset="0"/>
              </a:rPr>
              <a:t/>
            </a:r>
            <a:br>
              <a:rPr lang="ru-RU" altLang="ru-RU" sz="2000" b="0">
                <a:latin typeface="Times New Roman" panose="02020603050405020304" pitchFamily="18" charset="0"/>
              </a:rPr>
            </a:br>
            <a:r>
              <a:rPr lang="ru-RU" altLang="ru-RU" sz="2000" b="0">
                <a:latin typeface="Times New Roman" panose="02020603050405020304" pitchFamily="18" charset="0"/>
              </a:rPr>
              <a:t/>
            </a:r>
            <a:br>
              <a:rPr lang="ru-RU" altLang="ru-RU" sz="2000" b="0">
                <a:latin typeface="Times New Roman" panose="02020603050405020304" pitchFamily="18" charset="0"/>
              </a:rPr>
            </a:br>
            <a:r>
              <a:rPr lang="ru-RU" altLang="ru-RU" sz="2000" b="0">
                <a:latin typeface="Times New Roman" panose="02020603050405020304" pitchFamily="18" charset="0"/>
              </a:rPr>
              <a:t/>
            </a:r>
            <a:br>
              <a:rPr lang="ru-RU" altLang="ru-RU" sz="2000" b="0">
                <a:latin typeface="Times New Roman" panose="02020603050405020304" pitchFamily="18" charset="0"/>
              </a:rPr>
            </a:br>
            <a:r>
              <a:rPr lang="ru-RU" altLang="ru-RU" sz="2800">
                <a:latin typeface="Times New Roman" panose="02020603050405020304" pitchFamily="18" charset="0"/>
              </a:rPr>
              <a:t>Тема:</a:t>
            </a:r>
            <a:r>
              <a:rPr lang="ru-RU" altLang="ru-RU" sz="2000" b="0">
                <a:latin typeface="Times New Roman" panose="02020603050405020304" pitchFamily="18" charset="0"/>
              </a:rPr>
              <a:t> </a:t>
            </a:r>
            <a:r>
              <a:rPr lang="ru-RU" altLang="ru-RU" sz="2000">
                <a:latin typeface="Times New Roman" panose="02020603050405020304" pitchFamily="18" charset="0"/>
              </a:rPr>
              <a:t>«Коррекционная работа по развитию речи детей дошкольного возраста с нарушением интеллекта».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27313" y="4292600"/>
            <a:ext cx="6146800" cy="1485900"/>
          </a:xfrm>
        </p:spPr>
        <p:txBody>
          <a:bodyPr/>
          <a:lstStyle/>
          <a:p>
            <a:pPr algn="r">
              <a:lnSpc>
                <a:spcPct val="90000"/>
              </a:lnSpc>
            </a:pPr>
            <a:endParaRPr lang="ru-RU" altLang="ru-RU" sz="1800">
              <a:latin typeface="Times New Roman" panose="02020603050405020304" pitchFamily="18" charset="0"/>
            </a:endParaRPr>
          </a:p>
          <a:p>
            <a:pPr algn="r">
              <a:lnSpc>
                <a:spcPct val="90000"/>
              </a:lnSpc>
            </a:pPr>
            <a:r>
              <a:rPr lang="ru-RU" altLang="ru-RU" sz="1800">
                <a:latin typeface="Times New Roman" panose="02020603050405020304" pitchFamily="18" charset="0"/>
              </a:rPr>
              <a:t>Выполнила: студентка гр. 451 </a:t>
            </a:r>
          </a:p>
          <a:p>
            <a:pPr algn="r">
              <a:lnSpc>
                <a:spcPct val="90000"/>
              </a:lnSpc>
            </a:pPr>
            <a:r>
              <a:rPr lang="ru-RU" altLang="ru-RU" sz="1800">
                <a:latin typeface="Times New Roman" panose="02020603050405020304" pitchFamily="18" charset="0"/>
              </a:rPr>
              <a:t>       Нагаева Т.Ю.</a:t>
            </a:r>
          </a:p>
          <a:p>
            <a:pPr algn="r">
              <a:lnSpc>
                <a:spcPct val="90000"/>
              </a:lnSpc>
            </a:pPr>
            <a:r>
              <a:rPr lang="ru-RU" altLang="ru-RU" sz="1800">
                <a:latin typeface="Times New Roman" panose="02020603050405020304" pitchFamily="18" charset="0"/>
              </a:rPr>
              <a:t>Проверила: ст. преподаватель кафедры СППиПМ</a:t>
            </a:r>
          </a:p>
          <a:p>
            <a:pPr algn="r">
              <a:lnSpc>
                <a:spcPct val="90000"/>
              </a:lnSpc>
            </a:pPr>
            <a:r>
              <a:rPr lang="ru-RU" altLang="ru-RU" sz="1800">
                <a:latin typeface="Times New Roman" panose="02020603050405020304" pitchFamily="18" charset="0"/>
              </a:rPr>
              <a:t>                    Плотникова Ирина Вячеславовна.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   </a:t>
            </a:r>
            <a:r>
              <a:rPr lang="ru-RU" altLang="ru-RU" sz="1400">
                <a:latin typeface="Times New Roman" panose="02020603050405020304" pitchFamily="18" charset="0"/>
              </a:rPr>
              <a:t>Актуальность и значимость проблемы нарушений речи и их коррекции у детей с интеллектуальным недоразвитием определяется, прежде всего, когнитивной функцией речи, тесной связью процессов развития речи и познавательной деятельности ребенка.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 В советской и зарубежной специальной литературе широко представлены данные, свидетельствующие о том, что умственно отсталые дети, не имея ни повреждений слуха, ни резких аномалий строения речевых органов, овладевают речью значительно позднее своих нормально развивающихся сверстников.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 По данным Касселя, Шлезингера и М.Зеемана, более 40% дебилов начинают говорить после трех лет. У умственно отсталых детей задерживается не только развитие активной речи. Они значительно хуже своих нормальных сверстников понимают обращенную к ним речь. У умственно отсталого ребенка ко времени поступления в школу, т.е. к 7 годам, практика речевого общения занимает меньший отрезок времени – всего три-четыре года. Причем темп развития его речи все эти годы резко замедлен, а речевая активность недостаточна. Разговорно-бытовая речь ребенка оказывается слаборазвитой. Это затрудняет его общение со взрослыми. Ребенок редко участвует в беседах, на вопросы отвечает односложно и далеко не всегда правильно. Значительно осложненным оказывается также выполнение поручений и заданий.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 При объяснении причин, обуславливающих замедленное формирование речи у умственно отсталых детей, следует исходить, прежде всего, из характерного для них общего недоразвития всей психики в целом, которое приводит к значительным изменениям и задержкам в умственном развитии.</a:t>
            </a:r>
            <a:r>
              <a:rPr lang="ru-RU" altLang="ru-RU" sz="20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1800" b="1">
                <a:latin typeface="Times New Roman" panose="02020603050405020304" pitchFamily="18" charset="0"/>
              </a:rPr>
              <a:t>2.2.Основные функции речевой деятельности и ее нарушения у детей с умственной недостаточностью.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altLang="ru-RU" sz="1400"/>
              <a:t>   </a:t>
            </a:r>
            <a:r>
              <a:rPr lang="ru-RU" altLang="ru-RU" sz="1400">
                <a:latin typeface="Times New Roman" panose="02020603050405020304" pitchFamily="18" charset="0"/>
              </a:rPr>
              <a:t>У детей с нарушением интеллекта развитие речи существенно отличается от развития речи детей дошкольного возраста с нормой.</a:t>
            </a:r>
          </a:p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Отставание в развитии речи начинается у них с младенчества и продолжает накапливаться в раннем детстве. Соответственно, к переходу дошкольного возраста у них нет готовности к ее усвоению. </a:t>
            </a:r>
          </a:p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Не сформированы такие предпосылки речевого развития, как предметная деятельность, интерес к окружающему, развитие эмоционально-волевой сферы, в частности эмоционального общения со взрослыми, не сформирован фонематический слух, не развит артикуляционный аппарат.</a:t>
            </a:r>
          </a:p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Многие дети с нарушением интеллекта не начинают говорить и к 4-5 годам. </a:t>
            </a:r>
          </a:p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С точки зрения развития речи дети с нарушением интеллекта представляют собой неоднородную категорию.</a:t>
            </a:r>
          </a:p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Среди них имеются дети, совсем не владеющие речью; дети, владеющие небольшим объемом слов и простых фраз; дети с формально хорошо развитой речью. Но всех их объединяет ограниченное понимание обращенной речи, привязанность к ситуации, с одной стороны, и оторванность речи от деятельности – с другой</a:t>
            </a:r>
          </a:p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Речь не отражает истинных интеллектуальных возможностей ребенка, не может служить полноценным источником передачи ему знаний и сведений.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Фразовая речь отличается большим количеством фонетических и грамматических искажений.</a:t>
            </a:r>
          </a:p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Овладение грамматическим строем речи на протяжении дошкольного возраста, как правило не происходит.</a:t>
            </a:r>
          </a:p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Особенно страдает связная речь. Одной из характерных особенностей оказывается при этом стойкое нарушение согласования числительных с существительным.</a:t>
            </a:r>
          </a:p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Словарный запас в пассивной форме значительно превышает активный, но это касается, как правило, восприятия отдельных изолированных слов, и то не во всех случаях. Есть слова, которые ребенок с нарушениями интеллекта может произносить к какой-либо картинке, предмету, но не понимает, когда их произносит другой человек вне привычной ситуации. Это свидетельствует о том, что у детей с нарушениями интеллекта длительно сохраняется ситуативное значение слова. Семантическая нагрузка  слова у этих детей много меньше, чем у детей в норме того же возраста.</a:t>
            </a:r>
          </a:p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Ситуативное значение слова, недостаточная грамматическая оформленность речи, нарушение фонематического слуха и замедленность восприятия приводят к тому, что речь взрослого часто совсем не понимается ребенком с нарушением интеллекта, либо понимается неточно, либо искаженно.</a:t>
            </a:r>
          </a:p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Речь у детей с нарушениями интеллекта настолько слабо развита, что не может осуществлять функцию общения. Недоразвитие коммуникативной функции речи не компенсируется и другими средствами общения, в частности мимико-жестикуляторными; имимичное (лишенное мимики) лицо, плохое понимание жеста, употребление лишь примитивных стандартных жестов отличают детей с нарушениями интеллекта от безречевых детей и от детей с другими нарушениями.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5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 sz="1600" b="1">
              <a:latin typeface="Times New Roman" panose="02020603050405020304" pitchFamily="18" charset="0"/>
            </a:endParaRPr>
          </a:p>
        </p:txBody>
      </p:sp>
      <p:sp>
        <p:nvSpPr>
          <p:cNvPr id="176156" name="Rectangle 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Овладение родным языком как средством и способом специфически человеческого общения и познания является одним из самых важных приобретений ребенка в дошкольном возрасте.</a:t>
            </a:r>
          </a:p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Развитие речи у детей происходит в процессе всех видов детской деятельности, в повседневной жизни, в общении с членами семьи, а также на специальных занятиях по развитию речи.</a:t>
            </a:r>
          </a:p>
          <a:p>
            <a:pPr algn="ctr">
              <a:buFontTx/>
              <a:buNone/>
            </a:pPr>
            <a:endParaRPr lang="ru-RU" altLang="ru-RU" sz="1400">
              <a:latin typeface="Times New Roman" panose="02020603050405020304" pitchFamily="18" charset="0"/>
            </a:endParaRPr>
          </a:p>
        </p:txBody>
      </p:sp>
      <p:sp>
        <p:nvSpPr>
          <p:cNvPr id="176157" name="Rectangle 29"/>
          <p:cNvSpPr>
            <a:spLocks noChangeArrowheads="1"/>
          </p:cNvSpPr>
          <p:nvPr/>
        </p:nvSpPr>
        <p:spPr bwMode="auto">
          <a:xfrm>
            <a:off x="395288" y="2565400"/>
            <a:ext cx="8569325" cy="3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/>
              <a:t>У детей с нарушением интеллекта развитие речи существенно отличается от развития речи детей дошкольного возраста с нормой.</a:t>
            </a:r>
          </a:p>
          <a:p>
            <a:r>
              <a:rPr lang="ru-RU" altLang="ru-RU"/>
              <a:t>  Отставание в развитии речи начинается у них с младенчества и продолжает накапливаться в раннем детстве. Соответственно, к переходу дошкольного возраста у них нет готовности к ее усвоению. </a:t>
            </a:r>
          </a:p>
          <a:p>
            <a:r>
              <a:rPr lang="ru-RU" altLang="ru-RU"/>
              <a:t>  Не сформированы такие предпосылки речевого развития, как предметная деятельность, интерес к окружающему, развитие эмоционально-волевой сферы, в частности эмоционального общения со взрослыми, не сформирован фонематический слух, не развит артикуляционный аппарат.</a:t>
            </a:r>
          </a:p>
          <a:p>
            <a:r>
              <a:rPr lang="ru-RU" altLang="ru-RU"/>
              <a:t>   Многие дети с нарушением интеллекта не начинают говорить и к 4-5 годам. </a:t>
            </a:r>
          </a:p>
          <a:p>
            <a:r>
              <a:rPr lang="ru-RU" altLang="ru-RU"/>
              <a:t>  С точки зрения развития речи дети с нарушением интеллекта представляют собой неоднородную категорию.</a:t>
            </a:r>
          </a:p>
          <a:p>
            <a:r>
              <a:rPr lang="ru-RU" altLang="ru-RU"/>
              <a:t>  Среди них имеются дети, совсем не владеющие речью; дети, владеющие небольшим объемом слов и простых фраз; дети с формально хорошо развитой речью. Но всех их объединяет ограниченное понимание обращенной речи, привязанность к ситуации, с одной стороны, и оторванность речи от деятельности – с другой</a:t>
            </a:r>
          </a:p>
          <a:p>
            <a:r>
              <a:rPr lang="ru-RU" altLang="ru-RU"/>
              <a:t>  Речь не отражает истинных интеллектуальных возможностей ребенка, не может служить полноценным источником передачи ему знаний и сведений.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1800" b="1">
                <a:effectLst/>
                <a:latin typeface="Times New Roman" panose="02020603050405020304" pitchFamily="18" charset="0"/>
              </a:rPr>
              <a:t>III</a:t>
            </a:r>
            <a:r>
              <a:rPr lang="ru-RU" altLang="ru-RU" sz="1800" b="1">
                <a:effectLst/>
                <a:latin typeface="Times New Roman" panose="02020603050405020304" pitchFamily="18" charset="0"/>
              </a:rPr>
              <a:t>.Коррекционная помощь дошкольникам с умственной отсталостью.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В процессе коррекции речи следует иметь в виду общие и специфические закономерности развития детей с умственной отсталостью.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Дифференцированный подход осуществляется на основе этиологии, механизмов, симптоматики нарушения, структуры речевого дефекта, возрастных и индивидуальных особенностей детей.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В процессе организации корригирующего обучения большое значение придается общедидактическим принципам: воспитывающего характера обучения, научности, системности и последовательности, доступности, наглядности, сознательности и активности, индивидуального подхода.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Логопедическое воздействие опирается и на специальные принципы: этиопатогенетический (учета этиологии и механизмов речевого нарушения), системности и учета структуры речевого нарушения, комплексности, дифференцированного подхода, поэтапности, онтогенетический, учета личностных особенностей, деятельностного подхода, использования обходного пути, формирование речевых навыков в условиях естественного речевого общения.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Основными формами логопедического воздействия являются:</a:t>
            </a:r>
            <a:r>
              <a:rPr lang="ru-RU" altLang="ru-RU" sz="1400" b="1">
                <a:latin typeface="Times New Roman" panose="02020603050405020304" pitchFamily="18" charset="0"/>
              </a:rPr>
              <a:t> воспитание, обучение, коррекция, компенсация, адаптация, реабилитация.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altLang="ru-RU" sz="1800" b="1">
                <a:effectLst/>
                <a:latin typeface="Times New Roman" panose="02020603050405020304" pitchFamily="18" charset="0"/>
              </a:rPr>
              <a:t/>
            </a:r>
            <a:br>
              <a:rPr lang="ru-RU" altLang="ru-RU" sz="1800" b="1">
                <a:effectLst/>
                <a:latin typeface="Times New Roman" panose="02020603050405020304" pitchFamily="18" charset="0"/>
              </a:rPr>
            </a:br>
            <a:r>
              <a:rPr lang="ru-RU" altLang="ru-RU" sz="1800" b="1">
                <a:effectLst/>
                <a:latin typeface="Times New Roman" panose="02020603050405020304" pitchFamily="18" charset="0"/>
              </a:rPr>
              <a:t/>
            </a:r>
            <a:br>
              <a:rPr lang="ru-RU" altLang="ru-RU" sz="1800" b="1">
                <a:effectLst/>
                <a:latin typeface="Times New Roman" panose="02020603050405020304" pitchFamily="18" charset="0"/>
              </a:rPr>
            </a:br>
            <a:r>
              <a:rPr lang="ru-RU" altLang="ru-RU" sz="1800" b="1">
                <a:effectLst/>
                <a:latin typeface="Times New Roman" panose="02020603050405020304" pitchFamily="18" charset="0"/>
              </a:rPr>
              <a:t>     3.1.Методика развития речи.</a:t>
            </a:r>
            <a:br>
              <a:rPr lang="ru-RU" altLang="ru-RU" sz="1800" b="1">
                <a:effectLst/>
                <a:latin typeface="Times New Roman" panose="02020603050405020304" pitchFamily="18" charset="0"/>
              </a:rPr>
            </a:br>
            <a:endParaRPr lang="ru-RU" altLang="ru-RU" sz="1800" b="1">
              <a:effectLst/>
              <a:latin typeface="Times New Roman" panose="02020603050405020304" pitchFamily="18" charset="0"/>
            </a:endParaRP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Овладение родным языком как средством и способом специфически человеческого общения и познания является одним из самых важных приобретений ребенка в дошкольном возрасте.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Развитие речи у детей происходит в процессе всех видов детской деятельности, в повседневной жизни, в общении с членами семьи, а также на специальных занятиях по развитию речи.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В процессе занятий по сенсорному воспитанию, формированию мышления у детей создаются адекватные образы представлений об окружающей действительности; происходит усвоение слов, обозначающих свойства предметов, усваиваются причинно-следственные связи. Весь приобретенный социальный и эмоциональный опыт закрепляется и обобщается в слове, а сама речь получает адекватную содержательную основу.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На специальных занятиях по развитию речи систематизируется и обобщается речевой материал, приобретенный детьми в процессе других видов деятельности, расширяется и уточняется словарь, активизируется связная речь. Кроме того, решаются специфические коррекционные задачи: формируются основные функции речи – фиксирующая, сопровождающая, познавательная, регулирующая и коммуникативная, а также осуществляется работа по коррекции звукопроизношения у детей.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В процессе развития речевой деятельности ребенка с отклонениями в интеллектуальном развитии большое внимание должно быть уделено индивидуальным занятиям, которые обычно направлены на формирование связной речи, грамматического строя речи и коррекцию звукопроизношения.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ru-RU" altLang="ru-RU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Основная цель речевого развития – доведения его до нормы, определенной для каждого возрастного этапа, хотя индивидуальные различия речевого уровня детей могут быть исключительно велики.</a:t>
            </a:r>
          </a:p>
          <a:p>
            <a:pPr algn="ctr"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Значительное место при решении вышеназванных задач и целей должно занять специальное обучение – речевые упражнения, словесные игры, основное значение которых в том, чтобы развивать у детей внимание к слову, его точному употреблению.</a:t>
            </a:r>
          </a:p>
          <a:p>
            <a:pPr algn="ctr"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Упражнения создают условия для речевой практики детей, пополнение и активизация словаря словами разных частей речи. Среди приемов словарной работы особое место занимают лексические упражнения, которые способствуют предупреждению и исправлению речевых недочетов, активизируют словарь детей, развивают у них внимание к слову и его значению. Они формируют у детей практические навыки: умение быстро выбрать из своего словарного запаса наиболее точное, подходящее слово, составить предложение, различать оттенки в значении слов. При проведении этих упражнений большое место отводится такому приему, как вопрос. </a:t>
            </a:r>
          </a:p>
          <a:p>
            <a:pPr algn="ctr"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Упражнения, связанные с выполнением движений, могут использоваться на физкультминутках, в повседневной жизни, на прогулке дневной и вечерней. В процессе подвижных игр, в ходе утренней гимнастики проводятся упражнения, в которых речевой материал сочетается с действиями ребенка. Именно в движении эффективно усваиваются грамматические правила, передается тот или иной художественный образ, что влияет на ритмическую и произносительную выразительность исполнения детьми выученных произведений. В игре, сопровождаемой художественным словом, дети легче усваивают музыкальность, напевность, ритмичность родного языка.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В процессе коррекционной работы с умственно отсталыми детьми по формированию речи, как и с нормально развивающимися, особое внимание уделяется ведущей деятельности ребенка.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С учетом ведущей деятельности ребенка в процессе логопедической работы моделируются различные ситуации речевого общения.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Логопедическое воздействие, как уже говорилось выше, осуществляется различными методами.</a:t>
            </a:r>
          </a:p>
          <a:p>
            <a:pPr>
              <a:lnSpc>
                <a:spcPct val="8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К </a:t>
            </a:r>
            <a:r>
              <a:rPr lang="ru-RU" altLang="ru-RU" sz="1400" b="1">
                <a:latin typeface="Times New Roman" panose="02020603050405020304" pitchFamily="18" charset="0"/>
              </a:rPr>
              <a:t>практическим методам</a:t>
            </a:r>
            <a:r>
              <a:rPr lang="ru-RU" altLang="ru-RU" sz="1400">
                <a:latin typeface="Times New Roman" panose="02020603050405020304" pitchFamily="18" charset="0"/>
              </a:rPr>
              <a:t> относят: упражнения, игры и моделирование. </a:t>
            </a:r>
            <a:r>
              <a:rPr lang="ru-RU" altLang="ru-RU" sz="1400" b="1" i="1">
                <a:latin typeface="Times New Roman" panose="02020603050405020304" pitchFamily="18" charset="0"/>
              </a:rPr>
              <a:t>Упражнения</a:t>
            </a:r>
            <a:r>
              <a:rPr lang="ru-RU" altLang="ru-RU" sz="1400">
                <a:latin typeface="Times New Roman" panose="02020603050405020304" pitchFamily="18" charset="0"/>
              </a:rPr>
              <a:t> – это многократное повторение ребенком действий при выполнении практических и умственных заданий. В логопедической работе он эффективен при устранении артикуляторных и голосовых расстройств.</a:t>
            </a:r>
          </a:p>
          <a:p>
            <a:pPr>
              <a:lnSpc>
                <a:spcPct val="8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  Упражнения подразделяются: </a:t>
            </a:r>
          </a:p>
          <a:p>
            <a:pPr>
              <a:lnSpc>
                <a:spcPct val="8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Подражательно-исполнительские (дыхательные, голосовые, артикуляторные; развивающие общую, ручную моторику);</a:t>
            </a:r>
          </a:p>
          <a:p>
            <a:pPr>
              <a:lnSpc>
                <a:spcPct val="8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Конструктивные (конструирование букв из элементов, реконструирование букв);</a:t>
            </a:r>
          </a:p>
          <a:p>
            <a:pPr>
              <a:lnSpc>
                <a:spcPct val="8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Творческие (использование усвоенных способов в новых условиях, на новом речевом материале);</a:t>
            </a:r>
          </a:p>
          <a:p>
            <a:pPr>
              <a:lnSpc>
                <a:spcPct val="8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Речевые (повторение слов с поставленным звуком и другие);</a:t>
            </a:r>
          </a:p>
          <a:p>
            <a:pPr>
              <a:lnSpc>
                <a:spcPct val="8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Игровые (имитация действия, повадок животных), которые снимают у детей напряжение, создают эмоционально-положительный настрой.</a:t>
            </a:r>
            <a:endParaRPr lang="ru-RU" altLang="ru-RU" sz="1400" b="1" i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1400" b="1" i="1">
                <a:latin typeface="Times New Roman" panose="02020603050405020304" pitchFamily="18" charset="0"/>
              </a:rPr>
              <a:t>Игровой метод</a:t>
            </a:r>
            <a:r>
              <a:rPr lang="ru-RU" altLang="ru-RU" sz="1400">
                <a:latin typeface="Times New Roman" panose="02020603050405020304" pitchFamily="18" charset="0"/>
              </a:rPr>
              <a:t> предполагает использование различных компонентов игровой деятельности в сочетании с другими приемами: показом, пояснениями, указаниями, вопросами. </a:t>
            </a:r>
          </a:p>
          <a:p>
            <a:pPr>
              <a:lnSpc>
                <a:spcPct val="8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  Ведущая роль принадлежит педагогу, который подбирает игру в соответствии с намеченными целями и задачами коррекции, распределяет роли, организует деятельность детей.</a:t>
            </a:r>
            <a:endParaRPr lang="ru-RU" altLang="ru-RU" sz="1400" b="1" i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1400" b="1" i="1">
                <a:latin typeface="Times New Roman" panose="02020603050405020304" pitchFamily="18" charset="0"/>
              </a:rPr>
              <a:t>Моделирование – </a:t>
            </a:r>
            <a:r>
              <a:rPr lang="ru-RU" altLang="ru-RU" sz="1400">
                <a:latin typeface="Times New Roman" panose="02020603050405020304" pitchFamily="18" charset="0"/>
              </a:rPr>
              <a:t>это процесс создания моделей и их использование в целях формирования представлений о структуре объектов, отношениях и связях между их элементами (графические схемы структуры предложения, слогового и звукового состава слова).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Диагностические  и коррекционные методики предполагают системное воздействие, состоящее из нескольких взаимосвязанных блоков. Для каждого присущи свои цели, задачи, методы, приемы, своя стратегия и тактика.</a:t>
            </a:r>
            <a:endParaRPr lang="ru-RU" altLang="ru-RU" sz="1400" b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b="1">
                <a:latin typeface="Times New Roman" panose="02020603050405020304" pitchFamily="18" charset="0"/>
              </a:rPr>
              <a:t>Блок </a:t>
            </a:r>
            <a:r>
              <a:rPr lang="en-US" altLang="ru-RU" sz="1400" b="1">
                <a:latin typeface="Times New Roman" panose="02020603050405020304" pitchFamily="18" charset="0"/>
              </a:rPr>
              <a:t>I</a:t>
            </a:r>
            <a:r>
              <a:rPr lang="ru-RU" altLang="ru-RU" sz="1400" b="1">
                <a:latin typeface="Times New Roman" panose="02020603050405020304" pitchFamily="18" charset="0"/>
              </a:rPr>
              <a:t> –диагностический.</a:t>
            </a:r>
            <a:endParaRPr lang="ru-RU" altLang="ru-RU" sz="1400" i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i="1">
                <a:latin typeface="Times New Roman" panose="02020603050405020304" pitchFamily="18" charset="0"/>
              </a:rPr>
              <a:t>Цель:</a:t>
            </a:r>
            <a:r>
              <a:rPr lang="ru-RU" altLang="ru-RU" sz="1400">
                <a:latin typeface="Times New Roman" panose="02020603050405020304" pitchFamily="18" charset="0"/>
              </a:rPr>
              <a:t> диагностика факторов риска для каждой семьи, разработка коррекционной программы.</a:t>
            </a:r>
            <a:endParaRPr lang="ru-RU" altLang="ru-RU" sz="1400" i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i="1">
                <a:latin typeface="Times New Roman" panose="02020603050405020304" pitchFamily="18" charset="0"/>
              </a:rPr>
              <a:t>Методы :</a:t>
            </a:r>
            <a:r>
              <a:rPr lang="ru-RU" altLang="ru-RU" sz="1400">
                <a:latin typeface="Times New Roman" panose="02020603050405020304" pitchFamily="18" charset="0"/>
              </a:rPr>
              <a:t>анализ биографической информации, медицинской документации, обследование детей с помощью наблюдений, бесед, выявление речевых нарушений (фонетических, лексических, грамматических) и неврологической симптоматики, разработка перспективного плана.</a:t>
            </a:r>
            <a:endParaRPr lang="ru-RU" altLang="ru-RU" sz="1400" b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b="1">
                <a:latin typeface="Times New Roman" panose="02020603050405020304" pitchFamily="18" charset="0"/>
              </a:rPr>
              <a:t>Блок </a:t>
            </a:r>
            <a:r>
              <a:rPr lang="en-US" altLang="ru-RU" sz="1400" b="1">
                <a:latin typeface="Times New Roman" panose="02020603050405020304" pitchFamily="18" charset="0"/>
              </a:rPr>
              <a:t>II</a:t>
            </a:r>
            <a:r>
              <a:rPr lang="ru-RU" altLang="ru-RU" sz="1400" b="1">
                <a:latin typeface="Times New Roman" panose="02020603050405020304" pitchFamily="18" charset="0"/>
              </a:rPr>
              <a:t> – коррекционный.</a:t>
            </a:r>
            <a:endParaRPr lang="ru-RU" altLang="ru-RU" sz="1400" i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i="1">
                <a:latin typeface="Times New Roman" panose="02020603050405020304" pitchFamily="18" charset="0"/>
              </a:rPr>
              <a:t>Цель :</a:t>
            </a:r>
            <a:r>
              <a:rPr lang="ru-RU" altLang="ru-RU" sz="1400">
                <a:latin typeface="Times New Roman" panose="02020603050405020304" pitchFamily="18" charset="0"/>
              </a:rPr>
              <a:t>гармонизация коррекционного процесса; преодоление внутрисемейного кризиса; расширение сферы осознанности мотивов воспитания; снятие противоречий; изменение родительских установок и позиций; обучение родителей новым формам общения с ребенком.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Коррекционный блок включает два этапа: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1.</a:t>
            </a:r>
            <a:r>
              <a:rPr lang="ru-RU" altLang="ru-RU" sz="1400" u="sng">
                <a:latin typeface="Times New Roman" panose="02020603050405020304" pitchFamily="18" charset="0"/>
              </a:rPr>
              <a:t>Подготовительный,</a:t>
            </a:r>
            <a:r>
              <a:rPr lang="ru-RU" altLang="ru-RU" sz="1400">
                <a:latin typeface="Times New Roman" panose="02020603050405020304" pitchFamily="18" charset="0"/>
              </a:rPr>
              <a:t> цель которого – создание установки на коррекционную работу, повышение чувства уверенности, подготовка артикуляционного аппарата, воспитание фонематического слуха, самоконтроля, формирование речевого ключично-диафрагмального дыхания;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2.</a:t>
            </a:r>
            <a:r>
              <a:rPr lang="ru-RU" altLang="ru-RU" sz="1400" u="sng">
                <a:latin typeface="Times New Roman" panose="02020603050405020304" pitchFamily="18" charset="0"/>
              </a:rPr>
              <a:t>Основной</a:t>
            </a:r>
            <a:r>
              <a:rPr lang="ru-RU" altLang="ru-RU" sz="1400">
                <a:latin typeface="Times New Roman" panose="02020603050405020304" pitchFamily="18" charset="0"/>
              </a:rPr>
              <a:t> – направлен на коррекцию речевых нарушений: постановку, автоматизацию и введение звуков в самостоятельную речь; работу над лексико-грамматическими категориями. У ребенка появляются уверенность, чувство полноценности. Параллельно с коррекцией речи происходит коррекция личности.</a:t>
            </a:r>
            <a:endParaRPr lang="ru-RU" altLang="ru-RU" sz="1400" i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i="1">
                <a:latin typeface="Times New Roman" panose="02020603050405020304" pitchFamily="18" charset="0"/>
              </a:rPr>
              <a:t>Методы: </a:t>
            </a:r>
            <a:r>
              <a:rPr lang="ru-RU" altLang="ru-RU" sz="1400">
                <a:latin typeface="Times New Roman" panose="02020603050405020304" pitchFamily="18" charset="0"/>
              </a:rPr>
              <a:t>методика групповой и индивидуальной коррекции, методика групповой родительской коррекции: «Родительский семинар», методика совместных занятий родителей с детьми.</a:t>
            </a:r>
            <a:endParaRPr lang="ru-RU" altLang="ru-RU" sz="1400" b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b="1">
                <a:latin typeface="Times New Roman" panose="02020603050405020304" pitchFamily="18" charset="0"/>
              </a:rPr>
              <a:t>Блок </a:t>
            </a:r>
            <a:r>
              <a:rPr lang="en-US" altLang="ru-RU" sz="1400" b="1">
                <a:latin typeface="Times New Roman" panose="02020603050405020304" pitchFamily="18" charset="0"/>
              </a:rPr>
              <a:t>III</a:t>
            </a:r>
            <a:r>
              <a:rPr lang="ru-RU" altLang="ru-RU" sz="1400" b="1">
                <a:latin typeface="Times New Roman" panose="02020603050405020304" pitchFamily="18" charset="0"/>
              </a:rPr>
              <a:t> – оценочный, контрольный.</a:t>
            </a:r>
            <a:endParaRPr lang="ru-RU" altLang="ru-RU" sz="1400" i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i="1">
                <a:latin typeface="Times New Roman" panose="02020603050405020304" pitchFamily="18" charset="0"/>
              </a:rPr>
              <a:t>Цель:</a:t>
            </a:r>
            <a:r>
              <a:rPr lang="ru-RU" altLang="ru-RU" sz="1400">
                <a:latin typeface="Times New Roman" panose="02020603050405020304" pitchFamily="18" charset="0"/>
              </a:rPr>
              <a:t> оценка динамики речевого и личностного развития, степени устойчивости, отсутствия рецидивов.</a:t>
            </a:r>
            <a:endParaRPr lang="ru-RU" altLang="ru-RU" sz="1400" i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i="1">
                <a:latin typeface="Times New Roman" panose="02020603050405020304" pitchFamily="18" charset="0"/>
              </a:rPr>
              <a:t>Методы:</a:t>
            </a:r>
            <a:r>
              <a:rPr lang="ru-RU" altLang="ru-RU" sz="1400">
                <a:latin typeface="Times New Roman" panose="02020603050405020304" pitchFamily="18" charset="0"/>
              </a:rPr>
              <a:t> отчеты родителей, повторное обследование, сравнительный анализ результатов первичного и повторного обследований.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1800" b="1">
                <a:effectLst/>
                <a:latin typeface="Times New Roman" panose="02020603050405020304" pitchFamily="18" charset="0"/>
              </a:rPr>
              <a:t>3.2.Дидактический материал для развития речи детей с нарушением интеллекта.</a:t>
            </a:r>
            <a:br>
              <a:rPr lang="ru-RU" altLang="ru-RU" sz="1800" b="1">
                <a:effectLst/>
                <a:latin typeface="Times New Roman" panose="02020603050405020304" pitchFamily="18" charset="0"/>
              </a:rPr>
            </a:br>
            <a:endParaRPr lang="ru-RU" altLang="ru-RU" sz="1800" b="1">
              <a:effectLst/>
              <a:latin typeface="Times New Roman" panose="02020603050405020304" pitchFamily="18" charset="0"/>
            </a:endParaRP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456112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</a:t>
            </a:r>
            <a:r>
              <a:rPr lang="ru-RU" altLang="ru-RU" sz="1400" b="1">
                <a:latin typeface="Times New Roman" panose="02020603050405020304" pitchFamily="18" charset="0"/>
              </a:rPr>
              <a:t>Артикуляционная гимнастика – </a:t>
            </a:r>
            <a:r>
              <a:rPr lang="ru-RU" altLang="ru-RU" sz="1400">
                <a:latin typeface="Times New Roman" panose="02020603050405020304" pitchFamily="18" charset="0"/>
              </a:rPr>
              <a:t>это выполнение специально подобранных упражнений подвижными органами (губами, нижней челюстью, языком) с целью тренировки и совершенствования их мышц</a:t>
            </a:r>
            <a:r>
              <a:rPr lang="ru-RU" altLang="ru-RU" sz="1400" b="1">
                <a:latin typeface="Times New Roman" panose="02020603050405020304" pitchFamily="18" charset="0"/>
              </a:rPr>
              <a:t>.</a:t>
            </a:r>
          </a:p>
          <a:p>
            <a:pPr>
              <a:buFontTx/>
              <a:buNone/>
            </a:pPr>
            <a:endParaRPr lang="ru-RU" altLang="ru-RU" sz="1400" i="1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u-RU" altLang="ru-RU" sz="1400" i="1">
                <a:latin typeface="Times New Roman" panose="02020603050405020304" pitchFamily="18" charset="0"/>
              </a:rPr>
              <a:t>Пассивные упражнения.</a:t>
            </a:r>
            <a:endParaRPr lang="ru-RU" altLang="ru-RU" sz="1400">
              <a:latin typeface="Times New Roman" panose="02020603050405020304" pitchFamily="18" charset="0"/>
            </a:endParaRPr>
          </a:p>
          <a:p>
            <a:r>
              <a:rPr lang="ru-RU" altLang="ru-RU" sz="1400">
                <a:latin typeface="Times New Roman" panose="02020603050405020304" pitchFamily="18" charset="0"/>
              </a:rPr>
              <a:t>Растягивание губ в улыбку одним – двумя пальцами снизу или сверху;</a:t>
            </a:r>
          </a:p>
          <a:p>
            <a:r>
              <a:rPr lang="ru-RU" altLang="ru-RU" sz="1400">
                <a:latin typeface="Times New Roman" panose="02020603050405020304" pitchFamily="18" charset="0"/>
              </a:rPr>
              <a:t>Собирание губ трубочкой;</a:t>
            </a:r>
          </a:p>
          <a:p>
            <a:endParaRPr lang="ru-RU" altLang="ru-RU" sz="140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u-RU" altLang="ru-RU" sz="1400" i="1">
                <a:latin typeface="Times New Roman" panose="02020603050405020304" pitchFamily="18" charset="0"/>
              </a:rPr>
              <a:t>Упражнения на развитие мышц нижней челюсти.</a:t>
            </a:r>
            <a:endParaRPr lang="ru-RU" altLang="ru-RU" sz="1400">
              <a:latin typeface="Times New Roman" panose="02020603050405020304" pitchFamily="18" charset="0"/>
            </a:endParaRPr>
          </a:p>
          <a:p>
            <a:r>
              <a:rPr lang="ru-RU" altLang="ru-RU" sz="1400">
                <a:latin typeface="Times New Roman" panose="02020603050405020304" pitchFamily="18" charset="0"/>
              </a:rPr>
              <a:t>Опускание и поднимание нижней челюсти;</a:t>
            </a:r>
          </a:p>
          <a:p>
            <a:r>
              <a:rPr lang="ru-RU" altLang="ru-RU" sz="1400">
                <a:latin typeface="Times New Roman" panose="02020603050405020304" pitchFamily="18" charset="0"/>
              </a:rPr>
              <a:t>Выдвигание вперед нижней челюсти и задвигание назад сначала при закрытом, затем при открытом рте. Губы при этом отведены в улыбку;</a:t>
            </a:r>
          </a:p>
          <a:p>
            <a:r>
              <a:rPr lang="ru-RU" altLang="ru-RU" sz="1400">
                <a:latin typeface="Times New Roman" panose="02020603050405020304" pitchFamily="18" charset="0"/>
              </a:rPr>
              <a:t>Подражание жеванию;</a:t>
            </a:r>
          </a:p>
          <a:p>
            <a:pPr algn="ctr">
              <a:buFontTx/>
              <a:buNone/>
            </a:pPr>
            <a:endParaRPr lang="ru-RU" altLang="ru-RU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43887" cy="1314450"/>
          </a:xfrm>
        </p:spPr>
        <p:txBody>
          <a:bodyPr/>
          <a:lstStyle/>
          <a:p>
            <a:r>
              <a:rPr lang="ru-RU" altLang="ru-RU" sz="2800">
                <a:latin typeface="Times New Roman" panose="02020603050405020304" pitchFamily="18" charset="0"/>
              </a:rPr>
              <a:t>Содержание</a:t>
            </a:r>
            <a:r>
              <a:rPr lang="ru-RU" altLang="ru-RU"/>
              <a:t>.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42988" y="1557338"/>
            <a:ext cx="4392612" cy="4456112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altLang="ru-RU" sz="1200"/>
              <a:t>        </a:t>
            </a:r>
            <a:r>
              <a:rPr lang="ru-RU" altLang="ru-RU" sz="1400">
                <a:latin typeface="Times New Roman" panose="02020603050405020304" pitchFamily="18" charset="0"/>
              </a:rPr>
              <a:t>Введение.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ru-RU" altLang="ru-RU" sz="1400">
              <a:latin typeface="Times New Roman" panose="02020603050405020304" pitchFamily="18" charset="0"/>
            </a:endParaRPr>
          </a:p>
          <a:p>
            <a:pPr marL="533400" indent="-5334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1400">
                <a:latin typeface="Times New Roman" panose="02020603050405020304" pitchFamily="18" charset="0"/>
              </a:rPr>
              <a:t>I</a:t>
            </a:r>
            <a:r>
              <a:rPr lang="ru-RU" altLang="ru-RU" sz="1400">
                <a:latin typeface="Times New Roman" panose="02020603050405020304" pitchFamily="18" charset="0"/>
              </a:rPr>
              <a:t>.Речь как фактор развития человека.</a:t>
            </a:r>
          </a:p>
          <a:p>
            <a:pPr marL="533400" indent="-533400">
              <a:lnSpc>
                <a:spcPct val="80000"/>
              </a:lnSpc>
              <a:buFont typeface="Wingdings" panose="05000000000000000000" pitchFamily="2" charset="2"/>
              <a:buChar char="l"/>
            </a:pPr>
            <a:endParaRPr lang="ru-RU" altLang="ru-RU" sz="1400">
              <a:latin typeface="Times New Roman" panose="02020603050405020304" pitchFamily="18" charset="0"/>
            </a:endParaRPr>
          </a:p>
          <a:p>
            <a:pPr marL="533400" indent="-5334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1400">
                <a:latin typeface="Times New Roman" panose="02020603050405020304" pitchFamily="18" charset="0"/>
              </a:rPr>
              <a:t>II</a:t>
            </a:r>
            <a:r>
              <a:rPr lang="ru-RU" altLang="ru-RU" sz="1400">
                <a:latin typeface="Times New Roman" panose="02020603050405020304" pitchFamily="18" charset="0"/>
              </a:rPr>
              <a:t>.Особенности развития речи детей дошкольного возраста с нарушением интеллекта.</a:t>
            </a:r>
          </a:p>
          <a:p>
            <a:pPr marL="533400" indent="-5334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 2.1.Клиническая характеристика детей дошкольного возраста с нарушением интеллекта.</a:t>
            </a:r>
          </a:p>
          <a:p>
            <a:pPr marL="533400" indent="-5334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 2.2. Основные функции речи и их нарушения у детей с умственной недостаточностью.</a:t>
            </a:r>
          </a:p>
          <a:p>
            <a:pPr marL="533400" indent="-533400">
              <a:lnSpc>
                <a:spcPct val="80000"/>
              </a:lnSpc>
              <a:buFont typeface="Wingdings" panose="05000000000000000000" pitchFamily="2" charset="2"/>
              <a:buChar char="l"/>
            </a:pPr>
            <a:endParaRPr lang="ru-RU" altLang="ru-RU" sz="1400">
              <a:latin typeface="Times New Roman" panose="02020603050405020304" pitchFamily="18" charset="0"/>
            </a:endParaRPr>
          </a:p>
          <a:p>
            <a:pPr marL="533400" indent="-5334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1400">
                <a:latin typeface="Times New Roman" panose="02020603050405020304" pitchFamily="18" charset="0"/>
              </a:rPr>
              <a:t>III</a:t>
            </a:r>
            <a:r>
              <a:rPr lang="ru-RU" altLang="ru-RU" sz="1400">
                <a:latin typeface="Times New Roman" panose="02020603050405020304" pitchFamily="18" charset="0"/>
              </a:rPr>
              <a:t>.Коррекционная помощь дошкольникам с умственной отсталостью.</a:t>
            </a:r>
          </a:p>
          <a:p>
            <a:pPr marL="533400" indent="-5334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3.1.Методики развития речи.</a:t>
            </a:r>
          </a:p>
          <a:p>
            <a:pPr marL="533400" indent="-5334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3.2.Дидактический материал для развития речи детей с нарушением интеллекта.</a:t>
            </a:r>
          </a:p>
          <a:p>
            <a:pPr marL="533400" indent="-533400">
              <a:lnSpc>
                <a:spcPct val="80000"/>
              </a:lnSpc>
              <a:buFont typeface="Wingdings" panose="05000000000000000000" pitchFamily="2" charset="2"/>
              <a:buChar char="l"/>
            </a:pPr>
            <a:endParaRPr lang="ru-RU" altLang="ru-RU" sz="1400">
              <a:latin typeface="Times New Roman" panose="02020603050405020304" pitchFamily="18" charset="0"/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     Заключение.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ru-RU" altLang="ru-RU" sz="1400">
              <a:latin typeface="Times New Roman" panose="02020603050405020304" pitchFamily="18" charset="0"/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     Литература.</a:t>
            </a:r>
          </a:p>
          <a:p>
            <a:pPr marL="533400" indent="-5334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endParaRPr lang="ru-RU" altLang="ru-RU" sz="1400">
              <a:latin typeface="Times New Roman" panose="02020603050405020304" pitchFamily="18" charset="0"/>
            </a:endParaRPr>
          </a:p>
        </p:txBody>
      </p:sp>
      <p:pic>
        <p:nvPicPr>
          <p:cNvPr id="5124" name="Picture 4" descr="portrait_photo_1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99111" y="1435906"/>
            <a:ext cx="3205800" cy="450164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extrusionH="63500">
            <a:bevelT/>
          </a:sp3d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sz="1400" i="1">
                <a:latin typeface="Times New Roman" panose="02020603050405020304" pitchFamily="18" charset="0"/>
              </a:rPr>
              <a:t>Упражнения на развитие мимических мышц.</a:t>
            </a: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Поднимание и опускание бровей;</a:t>
            </a:r>
          </a:p>
          <a:p>
            <a:pPr>
              <a:lnSpc>
                <a:spcPct val="9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Одновременное открывание и закрывание глаз;</a:t>
            </a:r>
          </a:p>
          <a:p>
            <a:pPr>
              <a:lnSpc>
                <a:spcPct val="9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Одновременное, затем поочередное прищуривание глаз;</a:t>
            </a:r>
          </a:p>
          <a:p>
            <a:pPr>
              <a:lnSpc>
                <a:spcPct val="9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Поочередное, затем одновременное надувание щек;</a:t>
            </a:r>
          </a:p>
          <a:p>
            <a:pPr>
              <a:lnSpc>
                <a:spcPct val="9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По заданию взрослого изобразить выражение лица удивленного, радостного, грустного, сердитого человека.</a:t>
            </a:r>
          </a:p>
          <a:p>
            <a:pPr>
              <a:lnSpc>
                <a:spcPct val="90000"/>
              </a:lnSpc>
            </a:pPr>
            <a:endParaRPr lang="ru-RU" altLang="ru-RU" sz="1400" i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1400" i="1">
                <a:latin typeface="Times New Roman" panose="02020603050405020304" pitchFamily="18" charset="0"/>
              </a:rPr>
              <a:t>Упражнения на развитие губных мышц.</a:t>
            </a: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Вытягивание губ вперед трубочкой – «поцелуй», затем воронкой при открытых зубах;</a:t>
            </a:r>
          </a:p>
          <a:p>
            <a:pPr>
              <a:lnSpc>
                <a:spcPct val="9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Приподнимание верхней губы так, чтобы показались верхние зубы;</a:t>
            </a:r>
          </a:p>
          <a:p>
            <a:pPr>
              <a:lnSpc>
                <a:spcPct val="9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Дрожание губ (подражание фырканью лошади; </a:t>
            </a:r>
          </a:p>
          <a:p>
            <a:pPr>
              <a:lnSpc>
                <a:spcPct val="90000"/>
              </a:lnSpc>
            </a:pPr>
            <a:r>
              <a:rPr lang="ru-RU" altLang="ru-RU" sz="1400" i="1">
                <a:latin typeface="Times New Roman" panose="02020603050405020304" pitchFamily="18" charset="0"/>
              </a:rPr>
              <a:t>Упражнения на развитие мышц языка.</a:t>
            </a: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«Лопаточка» - широкий расслабленный язык неподвижно лежит на нижней губе в течение 8-10 сек. Стараться не допускать его дрожания или опущения.</a:t>
            </a:r>
          </a:p>
          <a:p>
            <a:pPr>
              <a:lnSpc>
                <a:spcPct val="9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«Чашечка» - широкий язык высунуть изо рта, затем прогнуть посередине, чтобы приподнялись вверх его передние и боковые края. Удерживать язык в таком положении 8-10 сек.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«Почисти зубы» - ритмическое проведение языком сначала по верхним, затем по нижним зубам в левую и правую стороны при сжатых губах. «Часики» - узким языком поочередно дотрагиваться до правого и левого углов рта. Выполнять упражнения в медленном темпе, с усилием, можно под счет 4-5 раз.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«Качели» - широкий язык прижать к верхней губе, будто стараясь дотянуться им до носа, затем наоборот, тянуться до подбородка, прижимая язык к нижней губе. «Орешек во рту» - при закрытом рте сильно упереться языком в левую и правую щеку так, будто во рту катается орех.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«Лошадка» - рот открыт, широкий язык присосать к небу до появления щелчка, затем цокать языком медленно и сильно, растягивая подъязычную связку (8-10 раз). Если у ребенка не получается, можно положить на язык липкую конфету или жевательную резинку.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«Грибок» - язык прищелкнуть к небу и пытаться удержать его в этом положении 5-10 сек.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«Автомат» - быстрое ритмичное произнесение звуков «т-т-т» или «д-д-д». Рот при этом открыт, кончик языка упирается в верхние зубы и отталкивается от них, нижняя челюсть неподвижна. 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</a:t>
            </a:r>
            <a:r>
              <a:rPr lang="ru-RU" altLang="ru-RU" sz="1400" b="1">
                <a:latin typeface="Times New Roman" panose="02020603050405020304" pitchFamily="18" charset="0"/>
              </a:rPr>
              <a:t>Упражнения для развития речевого дыхания.</a:t>
            </a: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Упражнения выполняются в течение 5-7 минут в положении сидя или стоя, в удобной, расслабленной позе, без напряжения.</a:t>
            </a:r>
            <a:endParaRPr lang="ru-RU" altLang="ru-RU" sz="1400" u="sng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u="sng">
                <a:latin typeface="Times New Roman" panose="02020603050405020304" pitchFamily="18" charset="0"/>
              </a:rPr>
              <a:t>Дятел.</a:t>
            </a: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Пестрый дятел тук да тук,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Слышим мы знакомый звук.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Это с той зеленой ели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Раздается громкий стук.</a:t>
            </a:r>
            <a:endParaRPr lang="ru-RU" altLang="ru-RU" sz="1400" i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i="1">
                <a:latin typeface="Times New Roman" panose="02020603050405020304" pitchFamily="18" charset="0"/>
              </a:rPr>
              <a:t>Погладить нос (боковые части носа) от кончика к переносице – сделать вдох. На выдохе постучать по крыльям носа указательным пальцем (5-6раз).</a:t>
            </a:r>
            <a:endParaRPr lang="ru-RU" altLang="ru-RU" sz="1400" u="sng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u="sng">
                <a:latin typeface="Times New Roman" panose="02020603050405020304" pitchFamily="18" charset="0"/>
              </a:rPr>
              <a:t>Бычок.</a:t>
            </a: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Вышел на лужок бычок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С черным пятнышком бочок.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Ты уж не бодайся,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С нами занимайся!</a:t>
            </a:r>
            <a:endParaRPr lang="ru-RU" altLang="ru-RU" sz="1400" i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i="1">
                <a:latin typeface="Times New Roman" panose="02020603050405020304" pitchFamily="18" charset="0"/>
              </a:rPr>
              <a:t>Сделать вдох носом. На выдохе протяжно тянуть звук (м), одновременно постукивая пальцами по крыльям носа.</a:t>
            </a:r>
            <a:endParaRPr lang="ru-RU" altLang="ru-RU" sz="1400" u="sng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u="sng">
                <a:latin typeface="Times New Roman" panose="02020603050405020304" pitchFamily="18" charset="0"/>
              </a:rPr>
              <a:t>Замочек.</a:t>
            </a: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Дверь с тобой мы закрываем,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На замочек запираем.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Не успели мы закрыться,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Кто-то в дверь уже стучится.</a:t>
            </a:r>
            <a:endParaRPr lang="ru-RU" altLang="ru-RU" sz="1400" i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i="1">
                <a:latin typeface="Times New Roman" panose="02020603050405020304" pitchFamily="18" charset="0"/>
              </a:rPr>
              <a:t>При вдохе оказывать сопротивление входящему воздуху, надавливая на крылья носа пальцами. Во время более продолжительного выдоха сопротивление должно быть переменным за счет постукивания по крыльям носа.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altLang="ru-RU"/>
              <a:t> </a:t>
            </a:r>
            <a:r>
              <a:rPr lang="ru-RU" altLang="ru-RU" sz="1400" b="1">
                <a:latin typeface="Times New Roman" panose="02020603050405020304" pitchFamily="18" charset="0"/>
              </a:rPr>
              <a:t>Обогащение словаря.</a:t>
            </a:r>
            <a:endParaRPr lang="ru-RU" altLang="ru-RU" sz="1400">
              <a:latin typeface="Times New Roman" panose="02020603050405020304" pitchFamily="18" charset="0"/>
            </a:endParaRPr>
          </a:p>
          <a:p>
            <a:r>
              <a:rPr lang="ru-RU" altLang="ru-RU" sz="1400">
                <a:latin typeface="Times New Roman" panose="02020603050405020304" pitchFamily="18" charset="0"/>
              </a:rPr>
              <a:t>Пополнение словарного запаса может включать в себя использование различных игр, где ребенок принимает непосредственное участие, использование потешек, скороговорок, чистоговорок, сказок небольших стихотворений. </a:t>
            </a:r>
          </a:p>
          <a:p>
            <a:r>
              <a:rPr lang="ru-RU" altLang="ru-RU" sz="1400" u="sng">
                <a:latin typeface="Times New Roman" panose="02020603050405020304" pitchFamily="18" charset="0"/>
              </a:rPr>
              <a:t>Дидактическая игра</a:t>
            </a:r>
            <a:r>
              <a:rPr lang="ru-RU" altLang="ru-RU" sz="1400">
                <a:latin typeface="Times New Roman" panose="02020603050405020304" pitchFamily="18" charset="0"/>
              </a:rPr>
              <a:t> </a:t>
            </a:r>
            <a:r>
              <a:rPr lang="ru-RU" altLang="ru-RU" sz="1400" u="sng">
                <a:latin typeface="Times New Roman" panose="02020603050405020304" pitchFamily="18" charset="0"/>
              </a:rPr>
              <a:t> «Добавь словечко». </a:t>
            </a:r>
          </a:p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Мама сыплет соль в солонку.                                   Много хлеба в хлебнице, </a:t>
            </a:r>
          </a:p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Масло я кладу в ...                                                     А конфет в …</a:t>
            </a:r>
          </a:p>
          <a:p>
            <a:pPr>
              <a:buFontTx/>
              <a:buNone/>
            </a:pPr>
            <a:endParaRPr lang="ru-RU" altLang="ru-RU" sz="140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u-RU" altLang="ru-RU" sz="1400" b="1">
                <a:latin typeface="Times New Roman" panose="02020603050405020304" pitchFamily="18" charset="0"/>
              </a:rPr>
              <a:t>Пальчиковые игры (развитие мелкой моторики).</a:t>
            </a:r>
            <a:endParaRPr lang="ru-RU" altLang="ru-RU" sz="1400">
              <a:latin typeface="Times New Roman" panose="02020603050405020304" pitchFamily="18" charset="0"/>
            </a:endParaRPr>
          </a:p>
          <a:p>
            <a:r>
              <a:rPr lang="ru-RU" altLang="ru-RU" sz="1400">
                <a:latin typeface="Times New Roman" panose="02020603050405020304" pitchFamily="18" charset="0"/>
              </a:rPr>
              <a:t>Различные игры с пальчиками (сгибание, разгибание, массаж, катание мячика – «ежика» в руках.</a:t>
            </a:r>
          </a:p>
          <a:p>
            <a:r>
              <a:rPr lang="ru-RU" altLang="ru-RU" sz="1400">
                <a:latin typeface="Times New Roman" panose="02020603050405020304" pitchFamily="18" charset="0"/>
              </a:rPr>
              <a:t>Можно изготовить пальчиковый бассейн (в большой коробке из-под обуви делается несколько отделений, каждое из которых заполняется различными материалами, например, шишками, желудями, рисом, горохом, песком и т.д.</a:t>
            </a:r>
          </a:p>
          <a:p>
            <a:r>
              <a:rPr lang="ru-RU" altLang="ru-RU" sz="1400">
                <a:latin typeface="Times New Roman" panose="02020603050405020304" pitchFamily="18" charset="0"/>
              </a:rPr>
              <a:t>Погрузить пальцы в песок или воду и легкими движениями создавать «волны».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Использовать логоритмические упражнения – рассказывание стихов с помощью рук.</a:t>
            </a:r>
          </a:p>
          <a:p>
            <a:pPr>
              <a:lnSpc>
                <a:spcPct val="8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  Мы большой арбуз купили </a:t>
            </a:r>
            <a:r>
              <a:rPr lang="ru-RU" altLang="ru-RU" sz="1400" i="1">
                <a:latin typeface="Times New Roman" panose="02020603050405020304" pitchFamily="18" charset="0"/>
              </a:rPr>
              <a:t>(показываем какой большой арбуз)</a:t>
            </a: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       И домой скорей пошли </a:t>
            </a:r>
            <a:r>
              <a:rPr lang="ru-RU" altLang="ru-RU" sz="1400" i="1">
                <a:latin typeface="Times New Roman" panose="02020603050405020304" pitchFamily="18" charset="0"/>
              </a:rPr>
              <a:t>(шагаем).</a:t>
            </a: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       Там его мы долго мыли </a:t>
            </a:r>
            <a:r>
              <a:rPr lang="ru-RU" altLang="ru-RU" sz="1400" i="1">
                <a:latin typeface="Times New Roman" panose="02020603050405020304" pitchFamily="18" charset="0"/>
              </a:rPr>
              <a:t>(показываем как моем арбуз),</a:t>
            </a: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       Обтирали как могли </a:t>
            </a:r>
            <a:r>
              <a:rPr lang="ru-RU" altLang="ru-RU" sz="1400" i="1">
                <a:latin typeface="Times New Roman" panose="02020603050405020304" pitchFamily="18" charset="0"/>
              </a:rPr>
              <a:t>(показываем как обтираем),</a:t>
            </a: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        Разрезали вдоль полосок, </a:t>
            </a:r>
            <a:r>
              <a:rPr lang="ru-RU" altLang="ru-RU" sz="1400" i="1">
                <a:latin typeface="Times New Roman" panose="02020603050405020304" pitchFamily="18" charset="0"/>
              </a:rPr>
              <a:t>(действия </a:t>
            </a: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        А потом и поперек.            </a:t>
            </a:r>
            <a:r>
              <a:rPr lang="ru-RU" altLang="ru-RU" sz="1400" i="1">
                <a:latin typeface="Times New Roman" panose="02020603050405020304" pitchFamily="18" charset="0"/>
              </a:rPr>
              <a:t>соответствуют</a:t>
            </a:r>
            <a:r>
              <a:rPr lang="ru-RU" altLang="ru-RU" sz="1400">
                <a:latin typeface="Times New Roman" panose="02020603050405020304" pitchFamily="18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        По щекам и подбородку     </a:t>
            </a:r>
            <a:r>
              <a:rPr lang="ru-RU" altLang="ru-RU" sz="1400" i="1">
                <a:latin typeface="Times New Roman" panose="02020603050405020304" pitchFamily="18" charset="0"/>
              </a:rPr>
              <a:t>проговариваемому),</a:t>
            </a: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        Сладкий сок арбузный тек.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 Ананас похож на шишку,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      Хомячок похож на мышку.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      Вертолет -  на стрекозу,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      Антилопа -  на козу.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      Маленький верблюд -  на ламу,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      Ну, а я похож на маму.</a:t>
            </a:r>
          </a:p>
        </p:txBody>
      </p:sp>
      <p:pic>
        <p:nvPicPr>
          <p:cNvPr id="228358" name="Picture 6" descr="IMGA0010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56100" y="1628775"/>
            <a:ext cx="4330700" cy="4105275"/>
          </a:xfr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b="1">
                <a:latin typeface="Times New Roman" panose="02020603050405020304" pitchFamily="18" charset="0"/>
              </a:rPr>
              <a:t>Развитие фонематического слуха.</a:t>
            </a: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«Спрячь ручки» - прятать руки в песок или воду, услышав заданный звук.</a:t>
            </a:r>
          </a:p>
          <a:p>
            <a:pPr>
              <a:lnSpc>
                <a:spcPct val="8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«Слоговые дорожки» - рисовать круги на песке и воде, проговаривая слоговые дорожки. «Ширма» - за ширмой взрослый прячет некоторые предметы, которые могут звучать, например, колокольчик, барабан, стеклянная банка, деревянный кубик. Педагог издает звук при помощи предмета, а дети должны догадаться, какой предмет прозвучал. </a:t>
            </a:r>
          </a:p>
          <a:p>
            <a:pPr>
              <a:lnSpc>
                <a:spcPct val="80000"/>
              </a:lnSpc>
            </a:pP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b="1">
                <a:latin typeface="Times New Roman" panose="02020603050405020304" pitchFamily="18" charset="0"/>
              </a:rPr>
              <a:t>Формирование лексико-грамматического строя речи.</a:t>
            </a: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«Подбери слово» - ребенок обнаруживает спрятанные (в воде или песке) различные предметы или игрушки и подбирает к их названиям прилагательные, согласовывая их с существительными.</a:t>
            </a:r>
          </a:p>
          <a:p>
            <a:pPr>
              <a:lnSpc>
                <a:spcPct val="8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Возможно использование пиктограмм, например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Рисунок – заяц,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задание – назови ласково,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образец ответа – заинька, зайчик, зайчишка.</a:t>
            </a:r>
          </a:p>
          <a:p>
            <a:pPr>
              <a:lnSpc>
                <a:spcPct val="8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«Кто  (что) лишний (-ее)? – найти среди животных того, кто чем-то отличается от остальных (волк, рысь, лиса, </a:t>
            </a:r>
            <a:r>
              <a:rPr lang="ru-RU" altLang="ru-RU" sz="1400" u="sng">
                <a:latin typeface="Times New Roman" panose="02020603050405020304" pitchFamily="18" charset="0"/>
              </a:rPr>
              <a:t>собака</a:t>
            </a:r>
            <a:r>
              <a:rPr lang="ru-RU" altLang="ru-RU" sz="1400">
                <a:latin typeface="Times New Roman" panose="02020603050405020304" pitchFamily="18" charset="0"/>
              </a:rPr>
              <a:t>).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1800" b="1">
                <a:effectLst/>
                <a:latin typeface="Times New Roman" panose="02020603050405020304" pitchFamily="18" charset="0"/>
              </a:rPr>
              <a:t>Заключение.</a:t>
            </a:r>
          </a:p>
        </p:txBody>
      </p:sp>
      <p:sp>
        <p:nvSpPr>
          <p:cNvPr id="19968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Реализация прав ребенка, согласно конвенции ООН, которой следует и Россия, в первую очередь направлена на обеспечение всех детей, в том числе детей с выраженными отклонениями в развитии и инвалидов, полноценной общественной жизнью, на создание условий, необходимых для их максимальной реализации своих возможностей, путем обеспечения их реабилитационными службами, обучением, воспитанием.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Современная концепция реабилитации детей с отклонениями в развитии предусматривает интегративный подход к ребенку, комплексную оценку структуры дефекта и установление так называемого функционального диагноза, включающего оценку как нарушенных, так и сохранных компонентов психики, взаимосвязь интеллектуально-познавательных нарушений, эмоционально-личностных особенностей и коммуникативного поведения, тесно связанного с развитием речи.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К качественным показателям результативности комплексной (медико-психолого-педагогической) реабилитации относятся: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устранение психологических и других функциональных расстройств;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коррекция моторики, речи;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восстановление (приобретение) коммуникативных способностей;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активизация деятельности;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интеграция в общество.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Перед непосредственной работой с ребенком представители медико-педагогической комиссии тщательно изучают касающуюся его документацию – медицинскую карту, характеристику, рисунки и т.д.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Важно учесть, что в коррекционно-медико-педагогической работе необходимо использовать комплексный метод, сочетающий разные виды терапевтического воздействия.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 sz="1800" b="1">
              <a:effectLst/>
              <a:latin typeface="Times New Roman" panose="02020603050405020304" pitchFamily="18" charset="0"/>
            </a:endParaRP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altLang="ru-RU"/>
              <a:t> </a:t>
            </a:r>
            <a:r>
              <a:rPr lang="ru-RU" altLang="ru-RU" sz="1400">
                <a:latin typeface="Times New Roman" panose="02020603050405020304" pitchFamily="18" charset="0"/>
              </a:rPr>
              <a:t>Лекарственные средства  влияют на деятельность головного мозга и направленны на уменьшение степени выраженности симптомов органического поражения центральной нервной системы.</a:t>
            </a:r>
          </a:p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Физиотерапия, массаж, лечебная физкультура, нормализуют объем движений конечностей.</a:t>
            </a:r>
          </a:p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Поддерживающее и закаливающее лечение для укрепление организма (витаминизация, фитотерапия).</a:t>
            </a:r>
          </a:p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Лечение сопутствующих заболеваний.</a:t>
            </a:r>
          </a:p>
          <a:p>
            <a:pPr>
              <a:buFontTx/>
              <a:buNone/>
            </a:pPr>
            <a:endParaRPr lang="ru-RU" altLang="ru-RU" sz="140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Для ребенка с отклонениями в развитии необходима длительная, постоянная, требующая особой подготовки помощь, как педагогов, так и близких, их любовь, терпение и выдержка.</a:t>
            </a:r>
          </a:p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Тенденции развития ребенка с нарушением интеллекта те же, что и нормально развивающегося. Некоторые нарушения, в том числе и отставания в речевом развитии, в значительной мере носят вторичный характер. </a:t>
            </a:r>
          </a:p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При своевременной правильной организации воспитания, возможно более раннем начале корреркционно-педагогического воздействия многие отклонения развития у детей могут быть скоррегированы и даже предупреждены.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1800" b="1">
                <a:effectLst/>
                <a:latin typeface="Times New Roman" panose="02020603050405020304" pitchFamily="18" charset="0"/>
              </a:rPr>
              <a:t>Литература.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 altLang="ru-RU" sz="1400">
                <a:latin typeface="Times New Roman" panose="02020603050405020304" pitchFamily="18" charset="0"/>
              </a:rPr>
              <a:t>Алябьева Е.А. «Логоритмические упражнения без музыкального сопровождения», Москва, «Сфера», 2006г.</a:t>
            </a:r>
          </a:p>
          <a:p>
            <a:pPr marL="609600" indent="-609600">
              <a:buFontTx/>
              <a:buAutoNum type="arabicPeriod"/>
            </a:pPr>
            <a:r>
              <a:rPr lang="ru-RU" altLang="ru-RU" sz="1400">
                <a:latin typeface="Times New Roman" panose="02020603050405020304" pitchFamily="18" charset="0"/>
              </a:rPr>
              <a:t>Козлова С.А., Куликова Т.А. «Дошкольная педагогика»,Москва, «Академия», 1998г.</a:t>
            </a:r>
          </a:p>
          <a:p>
            <a:pPr marL="609600" indent="-609600">
              <a:buFontTx/>
              <a:buAutoNum type="arabicPeriod"/>
            </a:pPr>
            <a:r>
              <a:rPr lang="ru-RU" altLang="ru-RU" sz="1400">
                <a:latin typeface="Times New Roman" panose="02020603050405020304" pitchFamily="18" charset="0"/>
              </a:rPr>
              <a:t> Костылева Н.Ю. «Покажи и расскажи», Москва, «Сфера», 2007г.</a:t>
            </a:r>
          </a:p>
          <a:p>
            <a:pPr marL="609600" indent="-609600">
              <a:buFontTx/>
              <a:buAutoNum type="arabicPeriod"/>
            </a:pPr>
            <a:r>
              <a:rPr lang="ru-RU" altLang="ru-RU" sz="1400">
                <a:latin typeface="Times New Roman" panose="02020603050405020304" pitchFamily="18" charset="0"/>
              </a:rPr>
              <a:t>Стребелева Е.А. «Специальная дошкольная педагогика»,Москва, «Академия»,2001г.</a:t>
            </a:r>
          </a:p>
          <a:p>
            <a:pPr marL="609600" indent="-609600">
              <a:buFontTx/>
              <a:buAutoNum type="arabicPeriod"/>
            </a:pPr>
            <a:r>
              <a:rPr lang="ru-RU" altLang="ru-RU" sz="1400">
                <a:latin typeface="Times New Roman" panose="02020603050405020304" pitchFamily="18" charset="0"/>
              </a:rPr>
              <a:t>Ушакова О.С., Струнина Е.М. «Методика развития речи детей дошкольного возраста»,Москва, «Владос»,2008г.</a:t>
            </a:r>
          </a:p>
          <a:p>
            <a:pPr marL="609600" indent="-609600">
              <a:buFontTx/>
              <a:buAutoNum type="arabicPeriod"/>
            </a:pPr>
            <a:endParaRPr lang="ru-RU" altLang="ru-RU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 </a:t>
            </a:r>
            <a:r>
              <a:rPr lang="ru-RU" altLang="ru-RU" sz="2000"/>
              <a:t>Введение.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В настоящее время 1,7 млн. детей (4,5% всей детской популяции Российской федерации) относятся к категории детей с ограниченными возможностями здоровья и нуждаются в специальном образовании.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На современном этапе развития специального образования первоочередной задачей становится развитие личности проблемного ребенка, вопросы адаптации и социализации. Первичные нарушения в развитии (например, нарушения слуха, зрения, опорно-двигательного аппарата, центральной нервной системы и т.д.) приводят к «выпадению ребенка из социального пространства, нарушению связи с культурой как источником развития высших психических функций, специфически человеческих способностей. Из-за такого «выпадения» ребенка из традиционного усвоения общественного опыта возникают вторичные отклонения в развитии, социальная некомпетентность.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Количество детей с нарушениями развития очень велико, и, к сожалению, обнаруживается тенденция к некоторому его увеличению.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Дети с недостатками речи занимают второе место среди всех детей с недостатками развития и составляют 2,86%; умственно отсталые дети занимают третью позицию и составляют 1,84%. Как видим, это достаточно большие цифры.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Необходимо отметить, что объем психологических знаний о детях с различными нарушениями, в частности, интеллектуальными нарушениями и нарушениями речевого развития, не так уж велик, поскольку специальная психология как целостная отрасль психологической науки начала формироваться всего несколько десятилетий назад. Количество знаний о разных недостатках крайне мало и соответственно представляет профессиональный интерес у людей как-либо связанных с данной проблемой.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n-US" altLang="ru-RU" sz="1600" b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I</a:t>
            </a:r>
            <a:r>
              <a:rPr lang="ru-RU" altLang="ru-RU" sz="1600" b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.Речь как фактор развития человека.</a:t>
            </a:r>
            <a:br>
              <a:rPr lang="ru-RU" altLang="ru-RU" sz="1600" b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endParaRPr lang="ru-RU" altLang="ru-RU" sz="1600" b="1"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400" b="1">
                <a:latin typeface="Times New Roman" panose="02020603050405020304" pitchFamily="18" charset="0"/>
              </a:rPr>
              <a:t>   </a:t>
            </a:r>
            <a:r>
              <a:rPr lang="ru-RU" altLang="ru-RU" sz="1400">
                <a:latin typeface="Times New Roman" panose="02020603050405020304" pitchFamily="18" charset="0"/>
              </a:rPr>
              <a:t>Речь – это процесс общения; язык – система выработанных предшествующими поколениями фонетических, лексических и грамматических средств, используемых в процессе общения. Речь и язык относятся к общественным явлениям.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Она возникает и развивается под влиянием потребности в общении и служит целям общественного объединения людей. Речь обеспечивает историческую преемственность опыта людей.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Речь тесно связана со всей психической жизнью человека: мышлением, воображением, эмоциями, волей и другими.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Всем известно, что речь является одним из главных показателей развития ребенка. Она реализует несколько потребностей человека (ребенка): коммуникативную, информативную, познавательную (развивающую), что уже говорит о ее большой значимости.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В современном мире проблема развития речи у всех детей стоит очень остро. Появляются все новые и новые «шедевры технологических достижений», которые заменяют «живое» общение. Люди заняты добыванием денег (им не до детей, тем более до общения с ними). Пропадает интерес к книге не только как к источнику знаний, но и как к некой форме проведения досуга, как у детей, так и у взрослых. Мы забываем о правильной, красивой речи; все чаще из уст молодых, да и не очень молодых людей  слышна нецензурная лексика. Это норма человечества?! Чему старшее поколение может научить малышей, общаясь на «таком» языке? С кого брать пример?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Не стоит удивляться, по каким причинам  падает уровень образованности в нашей стране; я только что их перечислила и, они далеко не все.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Так хочется слышать и слушать речь правильную, красивую, грамотную.</a:t>
            </a:r>
          </a:p>
        </p:txBody>
      </p:sp>
      <p:sp>
        <p:nvSpPr>
          <p:cNvPr id="154628" name="Rectangle 4"/>
          <p:cNvSpPr>
            <a:spLocks noChangeArrowheads="1"/>
          </p:cNvSpPr>
          <p:nvPr/>
        </p:nvSpPr>
        <p:spPr bwMode="auto">
          <a:xfrm>
            <a:off x="2765425" y="1527175"/>
            <a:ext cx="456247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Font typeface="Wingdings" panose="05000000000000000000" pitchFamily="2" charset="2"/>
              <a:buAutoNum type="arabicPeriod"/>
            </a:pPr>
            <a:endParaRPr lang="ru-RU" altLang="ru-RU" b="1"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endParaRPr lang="ru-RU" altLang="ru-RU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Речь служит орудием человеческого мышления, средством общения, выражения мыслей, чувств, эмоций, средством регуляции деятельности.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Исследователи выделяют разное количество этапов становления речи детей, по-разному их называют, указывают их различные возрастные границы (А.Н.Гвоздев, Н.И. Жинкин, А.Н.Леонтьев, Г.Л.Розенгард-Пупко и другие).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14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А.Н.Леонтьев выделяет </a:t>
            </a:r>
            <a:r>
              <a:rPr lang="ru-RU" altLang="ru-RU" sz="1400" b="1" u="sng">
                <a:latin typeface="Times New Roman" panose="02020603050405020304" pitchFamily="18" charset="0"/>
              </a:rPr>
              <a:t>четыре этапа становления речи детей</a:t>
            </a:r>
            <a:r>
              <a:rPr lang="ru-RU" altLang="ru-RU" sz="1400">
                <a:latin typeface="Times New Roman" panose="02020603050405020304" pitchFamily="18" charset="0"/>
              </a:rPr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b="1">
                <a:latin typeface="Times New Roman" panose="02020603050405020304" pitchFamily="18" charset="0"/>
              </a:rPr>
              <a:t>1-й – подготовительный - до 1 года</a:t>
            </a:r>
            <a:r>
              <a:rPr lang="ru-RU" altLang="ru-RU" sz="1400">
                <a:latin typeface="Times New Roman" panose="02020603050405020304" pitchFamily="18" charset="0"/>
              </a:rPr>
              <a:t>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В это время происходит подготовка к овладению речью, развивается система психической деятельности, которая связана с формированием речи.  Крик, плач, гуление, лепет, лепетная речь, первые слова – составляющие первого этапа становления речи.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b="1">
                <a:latin typeface="Times New Roman" panose="02020603050405020304" pitchFamily="18" charset="0"/>
              </a:rPr>
              <a:t>2-й – преддошкольный – до 3 лет</a:t>
            </a:r>
            <a:r>
              <a:rPr lang="ru-RU" altLang="ru-RU" sz="1400">
                <a:latin typeface="Times New Roman" panose="02020603050405020304" pitchFamily="18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С появлением у ребенка первых слов, начинается этап становления активной речи. В это время появляется особое внимание к артикуляции окружающих. Первые слова носят общественно-смысловой характер. С полутора лет слово приобретает обобщенный характер.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К концу второго года появляется фразовая речь. К двум годам речь становится основным средством общения. На третьем году возникает способность к словотворчеству, вначале как рифмование, затем как изобретение новых слов.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b="1">
                <a:latin typeface="Times New Roman" panose="02020603050405020304" pitchFamily="18" charset="0"/>
              </a:rPr>
              <a:t>3-й – дошкольный – до 7 лет</a:t>
            </a:r>
            <a:r>
              <a:rPr lang="ru-RU" altLang="ru-RU" sz="1400">
                <a:latin typeface="Times New Roman" panose="02020603050405020304" pitchFamily="18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После трех лет интенсивно развивается фонематическое восприятие и овладение звукопроизношением.Звуковая сторона речи при нормальном речевом развитии ребенка формируется к 4-5 годам.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Продолжается быстрое увеличение словарного запаса. Формируется чувство языка, словотворчество.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Параллельно с развитием словаря идет и развитие грамматического строя речи, овладение связной речью. Формируется регуляторная функция речи. В этом возрасте ребенок легко запоминает и рассказывает стихи, сказки, передает содержание картинок.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К концу пятого года ребенок начинает овладевать контекстной речью. Вэтот период значительно улучшается фонематическое восприятие, заканчивается формирование правильного звукопроизношения.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К седьмому году жизни ребенок употребляет слова, обобщающие отвлеченные понятия, использует слова с переносным значением. К этому возрасту дети полностью овладевают разговорно-бытовым стилем.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b="1">
                <a:latin typeface="Times New Roman" panose="02020603050405020304" pitchFamily="18" charset="0"/>
              </a:rPr>
              <a:t>4-й – школьный – от 7 до 17 лет.</a:t>
            </a:r>
            <a:r>
              <a:rPr lang="ru-RU" altLang="ru-RU" sz="1400">
                <a:latin typeface="Times New Roman" panose="02020603050405020304" pitchFamily="18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Особенность данного возраста – сознательное усвоение.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Более подробно о данном возрасте будет говориться ниже.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Развитие общения -  качественно-своеобразных целостных образований, представляющих собою определенный генетический уровень коммуникативной деятельности и называемых формами общения.</a:t>
            </a:r>
          </a:p>
          <a:p>
            <a:pPr>
              <a:lnSpc>
                <a:spcPct val="80000"/>
              </a:lnSpc>
            </a:pPr>
            <a:endParaRPr lang="ru-RU" altLang="ru-RU" sz="90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43438" y="1628775"/>
            <a:ext cx="4038600" cy="445611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В первые семь лет жизни ребенка выделяют </a:t>
            </a:r>
            <a:r>
              <a:rPr lang="ru-RU" altLang="ru-RU" sz="1400" b="1" u="sng">
                <a:latin typeface="Times New Roman" panose="02020603050405020304" pitchFamily="18" charset="0"/>
              </a:rPr>
              <a:t>4 формы</a:t>
            </a:r>
            <a:r>
              <a:rPr lang="ru-RU" altLang="ru-RU" sz="1400">
                <a:latin typeface="Times New Roman" panose="02020603050405020304" pitchFamily="18" charset="0"/>
              </a:rPr>
              <a:t> его общения со взрослым.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1400" u="sng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u="sng">
                <a:latin typeface="Times New Roman" panose="02020603050405020304" pitchFamily="18" charset="0"/>
              </a:rPr>
              <a:t>Ситуативно-личностную</a:t>
            </a:r>
            <a:r>
              <a:rPr lang="ru-RU" altLang="ru-RU" sz="1400">
                <a:latin typeface="Times New Roman" panose="02020603050405020304" pitchFamily="18" charset="0"/>
              </a:rPr>
              <a:t>: появляется в возрасте 2-6 месяцев. Ведущий мотив общения - личностный. Основные средства общения –экспрессивно-мимические операции.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1400" u="sng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u="sng">
                <a:latin typeface="Times New Roman" panose="02020603050405020304" pitchFamily="18" charset="0"/>
              </a:rPr>
              <a:t>Ситуативно-деловую: </a:t>
            </a:r>
            <a:r>
              <a:rPr lang="ru-RU" altLang="ru-RU" sz="1400">
                <a:latin typeface="Times New Roman" panose="02020603050405020304" pitchFamily="18" charset="0"/>
              </a:rPr>
              <a:t>появляется у ребенка к 6 месяцам. Ведущий мотив общения - деловой. Основные средства общения – предметно-действенные операции.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1400" u="sng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u="sng">
                <a:latin typeface="Times New Roman" panose="02020603050405020304" pitchFamily="18" charset="0"/>
              </a:rPr>
              <a:t>Внеситуативно-познавательная: </a:t>
            </a:r>
            <a:r>
              <a:rPr lang="ru-RU" altLang="ru-RU" sz="1400">
                <a:latin typeface="Times New Roman" panose="02020603050405020304" pitchFamily="18" charset="0"/>
              </a:rPr>
              <a:t>появляется у ребенка в возрасте 3-4 лет. Ведущим мотивом общения является познавательный. Основным средством общения являются речевые операции.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1400" u="sng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u="sng">
                <a:latin typeface="Times New Roman" panose="02020603050405020304" pitchFamily="18" charset="0"/>
              </a:rPr>
              <a:t>Внеситуативно-личностная:</a:t>
            </a:r>
            <a:r>
              <a:rPr lang="ru-RU" altLang="ru-RU" sz="1400">
                <a:latin typeface="Times New Roman" panose="02020603050405020304" pitchFamily="18" charset="0"/>
              </a:rPr>
              <a:t> появляется у детей в возрасте 5-6 лет. Ведущий мотив общения – личностный. Основными средствами общения являются речевые операции.</a:t>
            </a:r>
          </a:p>
        </p:txBody>
      </p:sp>
      <p:pic>
        <p:nvPicPr>
          <p:cNvPr id="243718" name="Picture 6" descr="Фотка(042)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700213"/>
            <a:ext cx="4464050" cy="3889375"/>
          </a:xfrm>
          <a:noFill/>
          <a:ln/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ru-RU" altLang="ru-RU" sz="2000">
                <a:latin typeface="Times New Roman" panose="02020603050405020304" pitchFamily="18" charset="0"/>
              </a:rPr>
              <a:t>2.Особенности развития речи детей дошкольного возраста с нарушением интеллекта.</a:t>
            </a:r>
            <a:r>
              <a:rPr lang="ru-RU" altLang="ru-RU" sz="3200"/>
              <a:t/>
            </a:r>
            <a:br>
              <a:rPr lang="ru-RU" altLang="ru-RU" sz="3200"/>
            </a:br>
            <a:r>
              <a:rPr lang="ru-RU" altLang="ru-RU" sz="1600">
                <a:effectLst/>
                <a:latin typeface="Times New Roman" panose="02020603050405020304" pitchFamily="18" charset="0"/>
              </a:rPr>
              <a:t>2.1.Клиническая характеристика детей дошкольного возраста с нарушением интеллекта.</a:t>
            </a:r>
            <a:br>
              <a:rPr lang="ru-RU" altLang="ru-RU" sz="1600">
                <a:effectLst/>
                <a:latin typeface="Times New Roman" panose="02020603050405020304" pitchFamily="18" charset="0"/>
              </a:rPr>
            </a:br>
            <a:endParaRPr lang="ru-RU" altLang="ru-RU" sz="1600">
              <a:effectLst/>
              <a:latin typeface="Times New Roman" panose="02020603050405020304" pitchFamily="18" charset="0"/>
            </a:endParaRP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endParaRPr lang="ru-RU" altLang="ru-RU" sz="1200"/>
          </a:p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Умственная отсталость – это стойкое, необратимое нарушение преимущественно познавательной деятельности, а также эмоционально-волевой и поведенческой сфер, обусловленное органическим поражением коры головного мозга, имеющим диффузный характер.</a:t>
            </a:r>
          </a:p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Большинство среди умственно отсталых составляют лица, имеющие медицинский диагноз – </a:t>
            </a:r>
            <a:r>
              <a:rPr lang="ru-RU" altLang="ru-RU" sz="1400" i="1">
                <a:latin typeface="Times New Roman" panose="02020603050405020304" pitchFamily="18" charset="0"/>
              </a:rPr>
              <a:t>олигофрения</a:t>
            </a:r>
            <a:r>
              <a:rPr lang="ru-RU" altLang="ru-RU" sz="1400">
                <a:latin typeface="Times New Roman" panose="02020603050405020304" pitchFamily="18" charset="0"/>
              </a:rPr>
              <a:t> (в переводе с греческого </a:t>
            </a:r>
            <a:r>
              <a:rPr lang="en-US" altLang="ru-RU" sz="1400">
                <a:latin typeface="Times New Roman" panose="02020603050405020304" pitchFamily="18" charset="0"/>
              </a:rPr>
              <a:t>oligos</a:t>
            </a:r>
            <a:r>
              <a:rPr lang="ru-RU" altLang="ru-RU" sz="1400">
                <a:latin typeface="Times New Roman" panose="02020603050405020304" pitchFamily="18" charset="0"/>
              </a:rPr>
              <a:t>-малый, </a:t>
            </a:r>
            <a:r>
              <a:rPr lang="en-US" altLang="ru-RU" sz="1400">
                <a:latin typeface="Times New Roman" panose="02020603050405020304" pitchFamily="18" charset="0"/>
              </a:rPr>
              <a:t>phren </a:t>
            </a:r>
            <a:r>
              <a:rPr lang="ru-RU" altLang="ru-RU" sz="1400">
                <a:latin typeface="Times New Roman" panose="02020603050405020304" pitchFamily="18" charset="0"/>
              </a:rPr>
              <a:t>– ум) – особая форма психического недоразвития.</a:t>
            </a:r>
          </a:p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    В зависимости от степени недостаточности интеллекта у детей-олигофренов различают три группы:</a:t>
            </a:r>
            <a:endParaRPr lang="ru-RU" altLang="ru-RU" sz="1400" i="1">
              <a:latin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ru-RU" altLang="ru-RU" sz="1400" i="1">
                <a:latin typeface="Times New Roman" panose="02020603050405020304" pitchFamily="18" charset="0"/>
              </a:rPr>
              <a:t>идиотия </a:t>
            </a:r>
            <a:r>
              <a:rPr lang="ru-RU" altLang="ru-RU" sz="1400">
                <a:latin typeface="Times New Roman" panose="02020603050405020304" pitchFamily="18" charset="0"/>
              </a:rPr>
              <a:t>– наиболее тяжелая;</a:t>
            </a:r>
            <a:endParaRPr lang="ru-RU" altLang="ru-RU" sz="1400" i="1">
              <a:latin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ru-RU" altLang="ru-RU" sz="1400" i="1">
                <a:latin typeface="Times New Roman" panose="02020603050405020304" pitchFamily="18" charset="0"/>
              </a:rPr>
              <a:t>имбецильность</a:t>
            </a:r>
            <a:r>
              <a:rPr lang="ru-RU" altLang="ru-RU" sz="1400">
                <a:latin typeface="Times New Roman" panose="02020603050405020304" pitchFamily="18" charset="0"/>
              </a:rPr>
              <a:t> – менее тяжелая;</a:t>
            </a:r>
            <a:endParaRPr lang="ru-RU" altLang="ru-RU" sz="1400" i="1">
              <a:latin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ru-RU" altLang="ru-RU" sz="1400" i="1">
                <a:latin typeface="Times New Roman" panose="02020603050405020304" pitchFamily="18" charset="0"/>
              </a:rPr>
              <a:t>дебильность</a:t>
            </a:r>
            <a:r>
              <a:rPr lang="ru-RU" altLang="ru-RU" sz="1400">
                <a:latin typeface="Times New Roman" panose="02020603050405020304" pitchFamily="18" charset="0"/>
              </a:rPr>
              <a:t> – относительно легкая.</a:t>
            </a:r>
          </a:p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Это деление имеет практическое значение, так как для каждой группы детей требуются разные приемы обучения, воспитания и ухода. Согласно международной классификации (МКБ – 10), выделяют четыре формы умственной отсталости:</a:t>
            </a:r>
            <a:endParaRPr lang="ru-RU" altLang="ru-RU" sz="1400" i="1">
              <a:latin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легкую (</a:t>
            </a:r>
            <a:r>
              <a:rPr lang="en-US" altLang="ru-RU" sz="1400">
                <a:latin typeface="Times New Roman" panose="02020603050405020304" pitchFamily="18" charset="0"/>
              </a:rPr>
              <a:t>IQ</a:t>
            </a:r>
            <a:r>
              <a:rPr lang="ru-RU" altLang="ru-RU" sz="1400">
                <a:latin typeface="Times New Roman" panose="02020603050405020304" pitchFamily="18" charset="0"/>
              </a:rPr>
              <a:t>-40-69);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умеренную (</a:t>
            </a:r>
            <a:r>
              <a:rPr lang="en-US" altLang="ru-RU" sz="1400">
                <a:latin typeface="Times New Roman" panose="02020603050405020304" pitchFamily="18" charset="0"/>
              </a:rPr>
              <a:t>IQ-35-49)</a:t>
            </a:r>
            <a:r>
              <a:rPr lang="ru-RU" altLang="ru-RU" sz="1400">
                <a:latin typeface="Times New Roman" panose="02020603050405020304" pitchFamily="18" charset="0"/>
              </a:rPr>
              <a:t>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тяжелую </a:t>
            </a:r>
            <a:r>
              <a:rPr lang="en-US" altLang="ru-RU" sz="1400">
                <a:latin typeface="Times New Roman" panose="02020603050405020304" pitchFamily="18" charset="0"/>
              </a:rPr>
              <a:t>(IQ-20-34</a:t>
            </a:r>
            <a:r>
              <a:rPr lang="ru-RU" altLang="ru-RU" sz="1400">
                <a:latin typeface="Times New Roman" panose="02020603050405020304" pitchFamily="18" charset="0"/>
              </a:rPr>
              <a:t>);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1400">
                <a:latin typeface="Times New Roman" panose="02020603050405020304" pitchFamily="18" charset="0"/>
              </a:rPr>
              <a:t>глубокую (</a:t>
            </a:r>
            <a:r>
              <a:rPr lang="en-US" altLang="ru-RU" sz="1400">
                <a:latin typeface="Times New Roman" panose="02020603050405020304" pitchFamily="18" charset="0"/>
              </a:rPr>
              <a:t>IQ-</a:t>
            </a:r>
            <a:r>
              <a:rPr lang="ru-RU" altLang="ru-RU" sz="1400">
                <a:latin typeface="Times New Roman" panose="02020603050405020304" pitchFamily="18" charset="0"/>
              </a:rPr>
              <a:t>ниже 20).</a:t>
            </a:r>
          </a:p>
          <a:p>
            <a:pPr marL="609600" indent="-609600">
              <a:lnSpc>
                <a:spcPct val="80000"/>
              </a:lnSpc>
            </a:pPr>
            <a:endParaRPr lang="ru-RU" altLang="ru-RU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ru-RU" altLang="ru-RU" sz="1800">
              <a:latin typeface="Times New Roman" panose="02020603050405020304" pitchFamily="18" charset="0"/>
            </a:endParaRPr>
          </a:p>
          <a:p>
            <a:pPr algn="ctr">
              <a:buFontTx/>
              <a:buNone/>
            </a:pPr>
            <a:r>
              <a:rPr lang="ru-RU" altLang="ru-RU"/>
              <a:t> </a:t>
            </a:r>
            <a:r>
              <a:rPr lang="ru-RU" altLang="ru-RU" sz="1400">
                <a:latin typeface="Times New Roman" panose="02020603050405020304" pitchFamily="18" charset="0"/>
              </a:rPr>
              <a:t>Легкая степень умственной отсталости соотносится  с дебильностью, умеренная – пограничная между легкой и тяжелой, тяжелая умственная отсталость – имбецильность.</a:t>
            </a:r>
          </a:p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                                               </a:t>
            </a:r>
            <a:r>
              <a:rPr lang="ru-RU" altLang="ru-RU" sz="1400" b="1">
                <a:latin typeface="Times New Roman" panose="02020603050405020304" pitchFamily="18" charset="0"/>
              </a:rPr>
              <a:t>Этиологические факторы олигофрений</a:t>
            </a:r>
            <a:r>
              <a:rPr lang="ru-RU" altLang="ru-RU" sz="1400">
                <a:latin typeface="Times New Roman" panose="02020603050405020304" pitchFamily="18" charset="0"/>
              </a:rPr>
              <a:t>:</a:t>
            </a:r>
          </a:p>
          <a:p>
            <a:r>
              <a:rPr lang="ru-RU" altLang="ru-RU" sz="1400">
                <a:latin typeface="Times New Roman" panose="02020603050405020304" pitchFamily="18" charset="0"/>
              </a:rPr>
              <a:t>эндогенные (наследственные);</a:t>
            </a:r>
          </a:p>
          <a:p>
            <a:r>
              <a:rPr lang="ru-RU" altLang="ru-RU" sz="1400">
                <a:latin typeface="Times New Roman" panose="02020603050405020304" pitchFamily="18" charset="0"/>
              </a:rPr>
              <a:t>экзогенные (воздействие различных химических препаратов, радиация и т.д.)</a:t>
            </a:r>
          </a:p>
          <a:p>
            <a:r>
              <a:rPr lang="ru-RU" altLang="ru-RU" sz="1400">
                <a:latin typeface="Times New Roman" panose="02020603050405020304" pitchFamily="18" charset="0"/>
              </a:rPr>
              <a:t>смешанный характер олигофрении.</a:t>
            </a:r>
            <a:endParaRPr lang="ru-RU" altLang="ru-RU" sz="1400" u="sng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                                                  </a:t>
            </a:r>
            <a:r>
              <a:rPr lang="ru-RU" altLang="ru-RU" sz="1400" b="1">
                <a:latin typeface="Times New Roman" panose="02020603050405020304" pitchFamily="18" charset="0"/>
              </a:rPr>
              <a:t>Признаки олигофрении</a:t>
            </a:r>
            <a:r>
              <a:rPr lang="ru-RU" altLang="ru-RU" sz="1400">
                <a:latin typeface="Times New Roman" panose="02020603050405020304" pitchFamily="18" charset="0"/>
              </a:rPr>
              <a:t>:</a:t>
            </a:r>
          </a:p>
          <a:p>
            <a:r>
              <a:rPr lang="ru-RU" altLang="ru-RU" sz="1400">
                <a:latin typeface="Times New Roman" panose="02020603050405020304" pitchFamily="18" charset="0"/>
              </a:rPr>
              <a:t>стойкость;</a:t>
            </a:r>
          </a:p>
          <a:p>
            <a:r>
              <a:rPr lang="ru-RU" altLang="ru-RU" sz="1400">
                <a:latin typeface="Times New Roman" panose="02020603050405020304" pitchFamily="18" charset="0"/>
              </a:rPr>
              <a:t>необратимость;</a:t>
            </a:r>
          </a:p>
          <a:p>
            <a:r>
              <a:rPr lang="ru-RU" altLang="ru-RU" sz="1400">
                <a:latin typeface="Times New Roman" panose="02020603050405020304" pitchFamily="18" charset="0"/>
              </a:rPr>
              <a:t>органическое происхождение дефекта;</a:t>
            </a:r>
          </a:p>
          <a:p>
            <a:r>
              <a:rPr lang="ru-RU" altLang="ru-RU" sz="1400">
                <a:latin typeface="Times New Roman" panose="02020603050405020304" pitchFamily="18" charset="0"/>
              </a:rPr>
              <a:t>непрогредиентность (не носит прогрессирующего характера).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ры">
  <a:themeElements>
    <a:clrScheme name="Шары 9">
      <a:dk1>
        <a:srgbClr val="000000"/>
      </a:dk1>
      <a:lt1>
        <a:srgbClr val="FFFFFF"/>
      </a:lt1>
      <a:dk2>
        <a:srgbClr val="000000"/>
      </a:dk2>
      <a:lt2>
        <a:srgbClr val="FFCC99"/>
      </a:lt2>
      <a:accent1>
        <a:srgbClr val="FF9900"/>
      </a:accent1>
      <a:accent2>
        <a:srgbClr val="FF99CC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B9"/>
      </a:accent6>
      <a:hlink>
        <a:srgbClr val="FF9999"/>
      </a:hlink>
      <a:folHlink>
        <a:srgbClr val="FFFF99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356</TotalTime>
  <Words>4808</Words>
  <Application>Microsoft Office PowerPoint</Application>
  <PresentationFormat>Экран (4:3)</PresentationFormat>
  <Paragraphs>275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</vt:lpstr>
      <vt:lpstr>Verdana</vt:lpstr>
      <vt:lpstr>Times New Roman</vt:lpstr>
      <vt:lpstr>Wingdings</vt:lpstr>
      <vt:lpstr>Шары</vt:lpstr>
      <vt:lpstr>   Контрольная работа по предмету:  «Воспитание и обучение детей дошкольного возраста с нарушением интеллекта.    Тема: «Коррекционная работа по развитию речи детей дошкольного возраста с нарушением интеллекта».</vt:lpstr>
      <vt:lpstr>Содержание.</vt:lpstr>
      <vt:lpstr> Введение.</vt:lpstr>
      <vt:lpstr>I.Речь как фактор развития человека. </vt:lpstr>
      <vt:lpstr>Презентация PowerPoint</vt:lpstr>
      <vt:lpstr>Презентация PowerPoint</vt:lpstr>
      <vt:lpstr>Презентация PowerPoint</vt:lpstr>
      <vt:lpstr>2.Особенности развития речи детей дошкольного возраста с нарушением интеллекта. 2.1.Клиническая характеристика детей дошкольного возраста с нарушением интеллекта. </vt:lpstr>
      <vt:lpstr>Презентация PowerPoint</vt:lpstr>
      <vt:lpstr>Презентация PowerPoint</vt:lpstr>
      <vt:lpstr>2.2.Основные функции речевой деятельности и ее нарушения у детей с умственной недостаточностью.</vt:lpstr>
      <vt:lpstr>Презентация PowerPoint</vt:lpstr>
      <vt:lpstr>Презентация PowerPoint</vt:lpstr>
      <vt:lpstr>III.Коррекционная помощь дошкольникам с умственной отсталостью.</vt:lpstr>
      <vt:lpstr>       3.1.Методика развития речи. </vt:lpstr>
      <vt:lpstr>Презентация PowerPoint</vt:lpstr>
      <vt:lpstr>Презентация PowerPoint</vt:lpstr>
      <vt:lpstr>Презентация PowerPoint</vt:lpstr>
      <vt:lpstr>3.2.Дидактический материал для развития речи детей с нарушением интеллекта.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Заключение.</vt:lpstr>
      <vt:lpstr>Презентация PowerPoint</vt:lpstr>
      <vt:lpstr>Литература.</vt:lpstr>
    </vt:vector>
  </TitlesOfParts>
  <Company>Школа №43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Коррекционная работа по развитию речи детей дошкольного возраста с нарушением интеллекта.</dc:title>
  <dc:creator>Евгений Нагаев</dc:creator>
  <cp:lastModifiedBy>admin</cp:lastModifiedBy>
  <cp:revision>13</cp:revision>
  <dcterms:created xsi:type="dcterms:W3CDTF">2004-02-11T21:16:01Z</dcterms:created>
  <dcterms:modified xsi:type="dcterms:W3CDTF">2015-04-08T15:24:51Z</dcterms:modified>
</cp:coreProperties>
</file>