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3" r:id="rId10"/>
    <p:sldId id="264" r:id="rId11"/>
    <p:sldId id="262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435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435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DF214-629F-4650-86AC-A0C68657989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82464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1F1B6B-643F-4E5A-B1F2-AA7303C5739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0067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DAA9D8-40EC-4366-8E80-D7B0A8589B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1989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A16F42-4049-4E38-B8C8-C40E2A4A1FC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800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2C3B8C-A1C9-4CE7-A325-7FB249C2E6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93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F36161-1FD5-493A-A0F3-277B011F327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968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892DAC-8BA9-4B6E-9962-D206D75C5E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9552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A9F2C-D4C2-4057-A9C3-F0064A8CFA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803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C3FD42-D05E-4AF2-88A0-0CF64B67B60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8153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073B96-952F-41C9-9730-389A69D371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0539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DF8F9-6DEA-4BF6-8899-C7EE8DD1787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2299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331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1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332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2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2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3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3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5872F58-B669-49B6-8748-8A936013D4D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125538"/>
            <a:ext cx="8229600" cy="18288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 smtClean="0"/>
              <a:t>Презентация по педагогике на тему: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4000" dirty="0" smtClean="0"/>
              <a:t> </a:t>
            </a:r>
            <a:r>
              <a:rPr lang="ru-RU" sz="4000" b="0" i="1" u="sng" dirty="0" smtClean="0"/>
              <a:t>«Основные функции педагогического управления»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581525"/>
            <a:ext cx="6400800" cy="17526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2000" smtClean="0"/>
              <a:t>Выполнили студенты ВГГУ ФИиХО:</a:t>
            </a:r>
          </a:p>
          <a:p>
            <a:pPr algn="ctr" eaLnBrk="1" hangingPunct="1">
              <a:defRPr/>
            </a:pPr>
            <a:r>
              <a:rPr lang="ru-RU" sz="2000" smtClean="0"/>
              <a:t> Маврычева Н.гр31-Б и Дедкова И.гр32-А</a:t>
            </a:r>
          </a:p>
          <a:p>
            <a:pPr algn="ctr" eaLnBrk="1" hangingPunct="1">
              <a:defRPr/>
            </a:pPr>
            <a:endParaRPr lang="ru-RU" sz="2000" smtClean="0"/>
          </a:p>
          <a:p>
            <a:pPr algn="ctr" eaLnBrk="1" hangingPunct="1">
              <a:defRPr/>
            </a:pPr>
            <a:r>
              <a:rPr lang="ru-RU" sz="2000" smtClean="0"/>
              <a:t>2009</a:t>
            </a:r>
          </a:p>
        </p:txBody>
      </p:sp>
    </p:spTree>
    <p:custDataLst>
      <p:tags r:id="rId1"/>
    </p:custDataLst>
  </p:cSld>
  <p:clrMapOvr>
    <a:masterClrMapping/>
  </p:clrMapOvr>
  <p:transition advTm="86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052513"/>
            <a:ext cx="7543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К сожалению, очень часто организаторская функция учителя на уроке сводится лишь к постановке заданий и затем переходит уже в жесткий контроль за их выполнением. </a:t>
            </a:r>
            <a:r>
              <a:rPr lang="ru-RU" sz="2400" b="1" i="1" smtClean="0"/>
              <a:t>Этапы инструктажа, оказания помощи, организация рациональной взаимопомощи</a:t>
            </a:r>
            <a:r>
              <a:rPr lang="ru-RU" sz="2400" b="1" smtClean="0"/>
              <a:t> нередко упускаются из виду, и в результате элемент организации оказывается крайне недостаточным. Эффективность учения снижается.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2400" b="1" smtClean="0"/>
          </a:p>
        </p:txBody>
      </p:sp>
    </p:spTree>
    <p:custDataLst>
      <p:tags r:id="rId1"/>
    </p:custDataLst>
  </p:cSld>
  <p:clrMapOvr>
    <a:masterClrMapping/>
  </p:clrMapOvr>
  <p:transition advTm="347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400" smtClean="0"/>
              <a:t>5. Стимулирование активности учеников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484313"/>
            <a:ext cx="7543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1800" b="1" smtClean="0"/>
              <a:t>Успешное   преподавание   немыслимо   без стимулирования активности учеников в процессе обучения. Компонент стимулирования не обязательно следует за организацией. Он может предшествовать ей, может осуществляться одновременно, но может и завершить ее. Педагогикой накоплены многочисленные приемы и способы стимулирования активной учебной деятельности, разработаны специальные методы стимулирования.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b="1" smtClean="0"/>
              <a:t> </a:t>
            </a:r>
            <a:r>
              <a:rPr lang="ru-RU" sz="1800" b="1" smtClean="0"/>
              <a:t>Важно не только </a:t>
            </a:r>
            <a:r>
              <a:rPr lang="ru-RU" sz="1800" b="1" i="1" smtClean="0"/>
              <a:t>обеспечить потребность в изучении темы в самом начале урока</a:t>
            </a:r>
            <a:r>
              <a:rPr lang="ru-RU" sz="1800" b="1" smtClean="0"/>
              <a:t>, раскрывая ее значимость, необычность, но и </a:t>
            </a:r>
            <a:r>
              <a:rPr lang="ru-RU" sz="1800" b="1" i="1" smtClean="0"/>
              <a:t>продумать приемы стимулирования</a:t>
            </a:r>
            <a:r>
              <a:rPr lang="ru-RU" sz="1800" b="1" smtClean="0"/>
              <a:t>, которые будут использованы по ходу урока и особенно во второй части его, когда наступает естественное утомление школьников и они</a:t>
            </a:r>
            <a:r>
              <a:rPr lang="ru-RU" sz="1800" b="1" i="1" smtClean="0"/>
              <a:t> нуждаются во влияниях, снимающих напряжение, перегрузку и вызывающих желание активно усваивать учебный материал.</a:t>
            </a:r>
          </a:p>
        </p:txBody>
      </p:sp>
    </p:spTree>
    <p:custDataLst>
      <p:tags r:id="rId1"/>
    </p:custDataLst>
  </p:cSld>
  <p:clrMapOvr>
    <a:masterClrMapping/>
  </p:clrMapOvr>
  <p:transition advTm="7643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7625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6. Текущий контроль, регулирование, корригирование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9138"/>
            <a:ext cx="7543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 smtClean="0"/>
              <a:t>Преподавание предполагает осуществление текущего контроля за ходом усвоения учебного материала. Осуществляется контроль путем наблюдений за деятельностью учеников, постановки контрольных вопросов, упражнений обычного и программированного типа, путем индивидуальных собеседований с отдельными учениками во время самостоятельной работы класса, просмотра письменных работ, тетрадей учеников во время прохождения учителя по классу и т. д. </a:t>
            </a:r>
          </a:p>
        </p:txBody>
      </p:sp>
    </p:spTree>
    <p:custDataLst>
      <p:tags r:id="rId1"/>
    </p:custDataLst>
  </p:cSld>
  <p:clrMapOvr>
    <a:masterClrMapping/>
  </p:clrMapOvr>
  <p:transition advTm="4674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75438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b="1" smtClean="0"/>
              <a:t>Текущий контроль </a:t>
            </a:r>
            <a:r>
              <a:rPr lang="ru-RU" sz="2000" b="1" i="1" smtClean="0"/>
              <a:t>позволяет выявить типичные недостатки и затруднения в деятельности учеников, своевременно обратить на них внимание всего класса и предупредить накопление пробелов, ошибочных действий</a:t>
            </a:r>
            <a:r>
              <a:rPr lang="ru-RU" sz="2000" b="1" smtClean="0"/>
              <a:t>. В результате текущего контроля учитель прежде всего </a:t>
            </a:r>
            <a:r>
              <a:rPr lang="ru-RU" sz="2000" b="1" i="1" smtClean="0"/>
              <a:t>оценивает рациональность избранного им варианта организации учебной деятельности школьников, а также изложения учебного материала и других видов преподавания</a:t>
            </a:r>
            <a:r>
              <a:rPr lang="ru-RU" sz="2000" b="1" smtClean="0"/>
              <a:t>. 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373188" y="4724400"/>
            <a:ext cx="77708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ru-RU" altLang="ru-RU" b="1"/>
              <a:t>Текущий контроль </a:t>
            </a:r>
            <a:r>
              <a:rPr lang="ru-RU" altLang="ru-RU" b="1" i="1"/>
              <a:t>требует соблюдения такта, внимания </a:t>
            </a:r>
          </a:p>
          <a:p>
            <a:pPr algn="just" eaLnBrk="1" hangingPunct="1"/>
            <a:r>
              <a:rPr lang="ru-RU" altLang="ru-RU" b="1" i="1"/>
              <a:t>по отношению к ученикам.</a:t>
            </a:r>
          </a:p>
        </p:txBody>
      </p:sp>
    </p:spTree>
    <p:custDataLst>
      <p:tags r:id="rId1"/>
    </p:custDataLst>
  </p:cSld>
  <p:clrMapOvr>
    <a:masterClrMapping/>
  </p:clrMapOvr>
  <p:transition advTm="534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2400" smtClean="0"/>
              <a:t>7. Анализ результатов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defRPr/>
            </a:pPr>
            <a:r>
              <a:rPr lang="ru-RU" sz="2000" b="1" smtClean="0"/>
              <a:t>Завершается цикл преподавания анализом достигнутых   результатов.   Конечно,   речь идет об анализе реально достижимых для данного этапа результатов. </a:t>
            </a:r>
          </a:p>
          <a:p>
            <a:pPr lvl="1" eaLnBrk="1" hangingPunct="1">
              <a:defRPr/>
            </a:pPr>
            <a:r>
              <a:rPr lang="ru-RU" sz="2000" b="1" smtClean="0"/>
              <a:t>Во время анализа эффективности усвоения учебного материала на этапе, когда уже было проведено достаточно упражнений и домашних заданий, очень важно не только </a:t>
            </a:r>
            <a:r>
              <a:rPr lang="ru-RU" sz="2000" b="1" i="1" smtClean="0"/>
              <a:t>определить степень знания фактов и определений, но и попытаться установить уровень их осознанности, а также умение применить полученные знания для решения практических задач</a:t>
            </a:r>
            <a:r>
              <a:rPr lang="ru-RU" sz="2000" b="1" smtClean="0"/>
              <a:t>. </a:t>
            </a:r>
          </a:p>
        </p:txBody>
      </p:sp>
    </p:spTree>
    <p:custDataLst>
      <p:tags r:id="rId1"/>
    </p:custDataLst>
  </p:cSld>
  <p:clrMapOvr>
    <a:masterClrMapping/>
  </p:clrMapOvr>
  <p:transition advTm="385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620713"/>
            <a:ext cx="7704137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Важнейшим элементом является также </a:t>
            </a:r>
            <a:r>
              <a:rPr lang="ru-RU" sz="2000" b="1" i="1" smtClean="0"/>
              <a:t>анализ причин имеющихся пробелов в знаниях и умениях</a:t>
            </a:r>
            <a:r>
              <a:rPr lang="ru-RU" sz="2000" b="1" smtClean="0"/>
              <a:t>. Эти причины могут зависеть от качества преподавания учителя, от уровня дисциплинированности учеников, отношения их к учению, состояния здоровья, работоспособности и внимания, от степени сформированности у них навыков учебного труда, умения работать с книгой, развития темпа чтения и письма. Очень важно выявить весь возможный круг причин недостатков в обучении. Затем путем сравнительного анализа выделить из возможных причин наиболее вероятные. После этого следует определить самые основные, доминирующие причины и наметить меры, направленные на устранение этих причин, а затем — менее значимых. </a:t>
            </a:r>
            <a:r>
              <a:rPr lang="ru-RU" sz="2000" b="1" i="1" smtClean="0"/>
              <a:t>В повышении роли анализа причин отставания школьников в учении заложены серьезные резервы совершенствования учебно-воспитательного процесса в современной школе.</a:t>
            </a:r>
          </a:p>
        </p:txBody>
      </p:sp>
    </p:spTree>
    <p:custDataLst>
      <p:tags r:id="rId1"/>
    </p:custDataLst>
  </p:cSld>
  <p:clrMapOvr>
    <a:masterClrMapping/>
  </p:clrMapOvr>
  <p:transition advTm="7767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47625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1. Назначение деятельности учителя в обучении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971550" y="1844675"/>
            <a:ext cx="3600450" cy="2736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/>
              <a:t>Раскрывая   сущность   процесса   обучения, можно сказать  что в нем  органически сливаются  преподавание  и   учение,  т.е. деятельность учителя и учеников. 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32363" y="2708275"/>
            <a:ext cx="3544887" cy="2455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dirty="0" smtClean="0"/>
              <a:t>Назначение деятельности учителя состоит в том, чтобы осуществлять </a:t>
            </a:r>
            <a:r>
              <a:rPr lang="ru-RU" sz="1800" b="1" i="1" dirty="0" smtClean="0"/>
              <a:t>управление</a:t>
            </a:r>
            <a:r>
              <a:rPr lang="ru-RU" sz="1800" b="1" dirty="0" smtClean="0"/>
              <a:t> актив­ной и сознательной деятельностью учащихся по усвоению учебного материала.</a:t>
            </a:r>
          </a:p>
        </p:txBody>
      </p:sp>
    </p:spTree>
    <p:custDataLst>
      <p:tags r:id="rId1"/>
    </p:custDataLst>
  </p:cSld>
  <p:clrMapOvr>
    <a:masterClrMapping/>
  </p:clrMapOvr>
  <p:transition advTm="13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build="p"/>
      <p:bldP spid="307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196975"/>
            <a:ext cx="7207250" cy="34639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smtClean="0"/>
              <a:t>Руководящая роль в учебном процессе принадлежит учителю. Но сам учебный процесс невозможен без активной деятельности учеников как субъектов учения. Важно подчеркнуть, что в прошлом при характеристике процесса обучения деятельность учителя нередко сводили к передаче учащимся определенной суммы знаний и умений. При таком подходе преподаватель считался активным субъектом обучения, а ученик лишь пассивным его объектом. Современная дидактика считает, что учитель призван организовать активную деятельность самих учеников по усвоению новых знаний и умений, хотя это и предполагает наличие объяснения, изложения новой информации и пр.</a:t>
            </a:r>
          </a:p>
        </p:txBody>
      </p:sp>
    </p:spTree>
    <p:custDataLst>
      <p:tags r:id="rId1"/>
    </p:custDataLst>
  </p:cSld>
  <p:clrMapOvr>
    <a:masterClrMapping/>
  </p:clrMapOvr>
  <p:transition advTm="590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989138"/>
            <a:ext cx="6775450" cy="2239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dirty="0" smtClean="0"/>
              <a:t>Цикл любой управленческой деятельности включает в себя такие элементы, как планирование, организация, стимулирование, текущий контроль, регулирование деятельности и анализ ее результатов. Все эти элементы присущи и деятельности учителя.</a:t>
            </a:r>
          </a:p>
        </p:txBody>
      </p:sp>
    </p:spTree>
    <p:custDataLst>
      <p:tags r:id="rId1"/>
    </p:custDataLst>
  </p:cSld>
  <p:clrMapOvr>
    <a:masterClrMapping/>
  </p:clrMapOvr>
  <p:transition advTm="2356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1196975"/>
            <a:ext cx="7278688" cy="5048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b="0" dirty="0" smtClean="0"/>
              <a:t/>
            </a:r>
            <a:br>
              <a:rPr lang="ru-RU" sz="2400" b="0" dirty="0" smtClean="0"/>
            </a:br>
            <a:r>
              <a:rPr lang="ru-RU" sz="2400" dirty="0" smtClean="0"/>
              <a:t>2. Планирование деятельности учителя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989138"/>
            <a:ext cx="7207250" cy="3603625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smtClean="0"/>
              <a:t>Планирование своей деятельности учитель осуществляет посредством составления календарно-тематических  и   поурочных   планов. Примерные календарно-тематические планы публикуются соответствующими методическими журналами, и учителю в них приходится вносить лишь некоторые коррективы, вытекающие из особенностей данной школы и класса. </a:t>
            </a:r>
          </a:p>
        </p:txBody>
      </p:sp>
    </p:spTree>
    <p:custDataLst>
      <p:tags r:id="rId1"/>
    </p:custDataLst>
  </p:cSld>
  <p:clrMapOvr>
    <a:masterClrMapping/>
  </p:clrMapOvr>
  <p:transition advTm="3587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268413"/>
            <a:ext cx="7200900" cy="42481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800" b="1" smtClean="0"/>
              <a:t>Таким образом, </a:t>
            </a:r>
            <a:r>
              <a:rPr lang="ru-RU" sz="1800" b="1" i="1" smtClean="0"/>
              <a:t>планирование уроков должно служить целям повышения педагогического мастерства учителей, оказания им практической помощи</a:t>
            </a:r>
            <a:r>
              <a:rPr lang="ru-RU" sz="1800" b="1" smtClean="0"/>
              <a:t>. Все это требует творческого подхода к поурочному планированию. Он проявляется не только в разной степени детализации плана, но и в преодолении шаблона в структуре урока: опрос, изложение, упражнения и т. д. Во время изучения сложных тем, мало связанных с предыдущей, урок можно начинать прямо с изучения нового материала. Не на каждом уроке материал излагает учитель. Простые темы можно поручать школьникам изучать по учебнику здесь же, в классе. Такой подход к планированию уроков ценен и в том смысле, что он разнообразит структуру учебной работы, стимулирует интерес школьников к учению, развивает их познавательную активность.</a:t>
            </a:r>
          </a:p>
        </p:txBody>
      </p:sp>
    </p:spTree>
    <p:custDataLst>
      <p:tags r:id="rId1"/>
    </p:custDataLst>
  </p:cSld>
  <p:clrMapOvr>
    <a:masterClrMapping/>
  </p:clrMapOvr>
  <p:transition advTm="6984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3. Организация учебной работы учителя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700213"/>
            <a:ext cx="7567612" cy="47545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Организация учебной работы по выполнению намеченного плана подразделяется на подготовительный и исполнительный этапы.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При подготовке к уроку учитель   по возможности обеспечивает: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-   подготовку необходимых технических средств обучения, наглядных пособий, дидактических и раздаточных материалов;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- предварительное проведение опытов, демонстраций, просмотр диафильмов, чтобы предупредить возможные затруднения, выбрать наиболее важные моменты;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- привлечение учеников для подготовки предстоящих опытов, лабораторных работ и демонстраций;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- предварительное выполнение упражнений для закрепления, повторения и домашней работы, для того чтобы учесть возможные затраты времени на уроке и дома;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smtClean="0"/>
              <a:t> - подбор учебно-методической литературы, которая будет использована на уроке, снабжение ее закладками-указателями, чтобы быстро находить необходимые места.</a:t>
            </a:r>
          </a:p>
        </p:txBody>
      </p:sp>
    </p:spTree>
    <p:custDataLst>
      <p:tags r:id="rId1"/>
    </p:custDataLst>
  </p:cSld>
  <p:clrMapOvr>
    <a:masterClrMapping/>
  </p:clrMapOvr>
  <p:transition advTm="8892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557338"/>
            <a:ext cx="7134225" cy="360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400" smtClean="0"/>
              <a:t>По ходу предварительной организационной работы учитель вносит некоторые коррективы в план урока, детализирует его или снимает некоторые задания, которые могут вызвать за­труднения у учеников.</a:t>
            </a:r>
            <a:endParaRPr lang="ru-RU" sz="2400" i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ru-RU" sz="2400" i="1" smtClean="0"/>
              <a:t>Организация преподавания на самом уроке предполагает, с одной стороны, организацию самих действий учителя и, с другой — организацию деятельности учащихся по усвоению учебного материала, стимулирование и мотивацию учения.</a:t>
            </a:r>
          </a:p>
        </p:txBody>
      </p:sp>
    </p:spTree>
    <p:custDataLst>
      <p:tags r:id="rId1"/>
    </p:custDataLst>
  </p:cSld>
  <p:clrMapOvr>
    <a:masterClrMapping/>
  </p:clrMapOvr>
  <p:transition advTm="402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620713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/>
              <a:t>4. Организация деятельности учеников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7543800" cy="4114800"/>
          </a:xfrm>
        </p:spPr>
        <p:txBody>
          <a:bodyPr/>
          <a:lstStyle/>
          <a:p>
            <a:pPr lvl="1" eaLnBrk="1" hangingPunct="1">
              <a:buFontTx/>
              <a:buNone/>
              <a:defRPr/>
            </a:pPr>
            <a:r>
              <a:rPr lang="ru-RU" sz="2000" b="1" smtClean="0"/>
              <a:t>   Организация деятельности учеников включает в себя постановку перед ними учебных задач,   создание   благоприятных   условий, при которых школьники принимают эти задачи, четкое распределение функций между учениками при организации практических работ, краткое и ясное инструктирование их о способах предстоящей деятельности, своевремен­ное оказание помощи учащимся при выполнении учебных заданий.</a:t>
            </a:r>
          </a:p>
        </p:txBody>
      </p:sp>
    </p:spTree>
    <p:custDataLst>
      <p:tags r:id="rId1"/>
    </p:custDataLst>
  </p:cSld>
  <p:clrMapOvr>
    <a:masterClrMapping/>
  </p:clrMapOvr>
  <p:transition advTm="4032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2.5|1.1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5|36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42.8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2.6|3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7|12.3|6.6|11.5|14.6|9.8|14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18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2.7"/>
</p:tagLst>
</file>

<file path=ppt/theme/theme1.xml><?xml version="1.0" encoding="utf-8"?>
<a:theme xmlns:a="http://schemas.openxmlformats.org/drawingml/2006/main" name="Сумерки">
  <a:themeElements>
    <a:clrScheme name="Сумерки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Сумерки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умерки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умерки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умерки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99</TotalTime>
  <Words>1106</Words>
  <Application>Microsoft Office PowerPoint</Application>
  <PresentationFormat>Экран (4:3)</PresentationFormat>
  <Paragraphs>38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Tahoma</vt:lpstr>
      <vt:lpstr>Arial</vt:lpstr>
      <vt:lpstr>Wingdings</vt:lpstr>
      <vt:lpstr>Calibri</vt:lpstr>
      <vt:lpstr>Times New Roman</vt:lpstr>
      <vt:lpstr>Сумерки</vt:lpstr>
      <vt:lpstr>Презентация по педагогике на тему:   «Основные функции педагогического управления»</vt:lpstr>
      <vt:lpstr>1. Назначение деятельности учителя в обучении</vt:lpstr>
      <vt:lpstr>Презентация PowerPoint</vt:lpstr>
      <vt:lpstr>Презентация PowerPoint</vt:lpstr>
      <vt:lpstr>  2. Планирование деятельности учителя </vt:lpstr>
      <vt:lpstr>Презентация PowerPoint</vt:lpstr>
      <vt:lpstr>3. Организация учебной работы учителя</vt:lpstr>
      <vt:lpstr>Презентация PowerPoint</vt:lpstr>
      <vt:lpstr>4. Организация деятельности учеников</vt:lpstr>
      <vt:lpstr>Презентация PowerPoint</vt:lpstr>
      <vt:lpstr>5. Стимулирование активности учеников</vt:lpstr>
      <vt:lpstr>6. Текущий контроль, регулирование, корригирование</vt:lpstr>
      <vt:lpstr>Презентация PowerPoint</vt:lpstr>
      <vt:lpstr>7. Анализ результатов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педагогике на тему:   «Основные функции педагогического управления»</dc:title>
  <dc:creator>com</dc:creator>
  <cp:lastModifiedBy>admin</cp:lastModifiedBy>
  <cp:revision>9</cp:revision>
  <dcterms:created xsi:type="dcterms:W3CDTF">2009-11-11T15:26:49Z</dcterms:created>
  <dcterms:modified xsi:type="dcterms:W3CDTF">2015-04-08T15:24:28Z</dcterms:modified>
</cp:coreProperties>
</file>