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3" r:id="rId2"/>
    <p:sldId id="257" r:id="rId3"/>
    <p:sldId id="258" r:id="rId4"/>
    <p:sldId id="256" r:id="rId5"/>
    <p:sldId id="260" r:id="rId6"/>
    <p:sldId id="261" r:id="rId7"/>
    <p:sldId id="262" r:id="rId8"/>
    <p:sldId id="263" r:id="rId9"/>
    <p:sldId id="259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  <a:srgbClr val="996633"/>
    <a:srgbClr val="660033"/>
    <a:srgbClr val="000099"/>
    <a:srgbClr val="339933"/>
    <a:srgbClr val="FAB58A"/>
    <a:srgbClr val="CC33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141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 altLang="ru-RU"/>
          </a:p>
        </p:txBody>
      </p:sp>
      <p:sp>
        <p:nvSpPr>
          <p:cNvPr id="61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15583CC-0AB1-4941-B1A2-430FF6653BC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238872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522E1-A83F-4893-B565-CB65430C027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06881630"/>
      </p:ext>
    </p:extLst>
  </p:cSld>
  <p:clrMapOvr>
    <a:masterClrMapping/>
  </p:clrMapOvr>
  <p:transition>
    <p:wipe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6108BF-9553-4CEA-94EF-4C29AF1A201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02289287"/>
      </p:ext>
    </p:extLst>
  </p:cSld>
  <p:clrMapOvr>
    <a:masterClrMapping/>
  </p:clrMapOvr>
  <p:transition>
    <p:wipe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3FF050-55EF-49E9-A17A-A8D694DF60D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62905812"/>
      </p:ext>
    </p:extLst>
  </p:cSld>
  <p:clrMapOvr>
    <a:masterClrMapping/>
  </p:clrMapOvr>
  <p:transition>
    <p:wipe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2A19B0F-6347-4910-A072-52F1E3724FE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28342839"/>
      </p:ext>
    </p:extLst>
  </p:cSld>
  <p:clrMapOvr>
    <a:masterClrMapping/>
  </p:clrMapOvr>
  <p:transition>
    <p:wipe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C706093-1FF2-4F3C-ACCF-7A3F4ABF86D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86138034"/>
      </p:ext>
    </p:extLst>
  </p:cSld>
  <p:clrMapOvr>
    <a:masterClrMapping/>
  </p:clrMapOvr>
  <p:transition>
    <p:wipe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1992F9-E0F6-4D32-9FA7-D11FD59D7C4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61576059"/>
      </p:ext>
    </p:extLst>
  </p:cSld>
  <p:clrMapOvr>
    <a:masterClrMapping/>
  </p:clrMapOvr>
  <p:transition>
    <p:wipe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EB0287-265B-4121-987D-AEA72A3F3BD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08482705"/>
      </p:ext>
    </p:extLst>
  </p:cSld>
  <p:clrMapOvr>
    <a:masterClrMapping/>
  </p:clrMapOvr>
  <p:transition>
    <p:wipe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4C6F31-DA6C-4174-890C-310A66FDF38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0334302"/>
      </p:ext>
    </p:extLst>
  </p:cSld>
  <p:clrMapOvr>
    <a:masterClrMapping/>
  </p:clrMapOvr>
  <p:transition>
    <p:wipe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EA6A4D-AB2B-46C7-9F8C-33A9D7AC78C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32056109"/>
      </p:ext>
    </p:extLst>
  </p:cSld>
  <p:clrMapOvr>
    <a:masterClrMapping/>
  </p:clrMapOvr>
  <p:transition>
    <p:wipe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A22CF6-9F15-4F35-975C-00ED6401B1A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93504724"/>
      </p:ext>
    </p:extLst>
  </p:cSld>
  <p:clrMapOvr>
    <a:masterClrMapping/>
  </p:clrMapOvr>
  <p:transition>
    <p:wipe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80FBAB-C131-462A-BA71-45187FE982A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74135756"/>
      </p:ext>
    </p:extLst>
  </p:cSld>
  <p:clrMapOvr>
    <a:masterClrMapping/>
  </p:clrMapOvr>
  <p:transition>
    <p:wipe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B8032E-BB8E-4C50-9E4B-40B2E169692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43160965"/>
      </p:ext>
    </p:extLst>
  </p:cSld>
  <p:clrMapOvr>
    <a:masterClrMapping/>
  </p:clrMapOvr>
  <p:transition>
    <p:wipe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70FD7D-8D03-4B65-A0FD-3DDA00B2F29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25520741"/>
      </p:ext>
    </p:extLst>
  </p:cSld>
  <p:clrMapOvr>
    <a:masterClrMapping/>
  </p:clrMapOvr>
  <p:transition>
    <p:wipe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3012"/>
            </a:gs>
            <a:gs pos="15000">
              <a:srgbClr val="A65528"/>
            </a:gs>
            <a:gs pos="35000">
              <a:srgbClr val="D49E6C"/>
            </a:gs>
            <a:gs pos="50000">
              <a:srgbClr val="D6B19C"/>
            </a:gs>
            <a:gs pos="65000">
              <a:srgbClr val="D49E6C"/>
            </a:gs>
            <a:gs pos="85000">
              <a:srgbClr val="A65528"/>
            </a:gs>
            <a:gs pos="100000">
              <a:srgbClr val="66301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57BF4E6-261B-41E0-821A-B46D5344CBEB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>
    <p:wipe dir="u"/>
  </p:transition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5.png"/><Relationship Id="rId4" Type="http://schemas.openxmlformats.org/officeDocument/2006/relationships/image" Target="../media/image16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http://minskzoo.by/pics/swan.jpg" TargetMode="External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5" Type="http://schemas.openxmlformats.org/officeDocument/2006/relationships/image" Target="http://upload.wikimedia.org/wikipedia/commons/thumb/3/3f/Black_Swan-Mindaugas_Urbonas.jpg/120px-Black_Swan-Mindaugas_Urbonas.jpg" TargetMode="External"/><Relationship Id="rId4" Type="http://schemas.openxmlformats.org/officeDocument/2006/relationships/image" Target="../media/image18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CCDFF-8CD3-4957-86EC-9FB74DFA2177}" type="slidenum">
              <a:rPr lang="ru-RU" altLang="ru-RU"/>
              <a:pPr/>
              <a:t>1</a:t>
            </a:fld>
            <a:endParaRPr lang="ru-RU" altLang="ru-RU"/>
          </a:p>
        </p:txBody>
      </p:sp>
      <p:sp>
        <p:nvSpPr>
          <p:cNvPr id="26628" name="WordArt 4"/>
          <p:cNvSpPr>
            <a:spLocks noChangeArrowheads="1" noChangeShapeType="1" noTextEdit="1"/>
          </p:cNvSpPr>
          <p:nvPr/>
        </p:nvSpPr>
        <p:spPr bwMode="auto">
          <a:xfrm>
            <a:off x="611188" y="2205038"/>
            <a:ext cx="7993062" cy="1655762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0000"/>
                    </a:gs>
                    <a:gs pos="100000">
                      <a:srgbClr val="9900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Monotype Corsiva" panose="03010101010201010101" pitchFamily="66" charset="0"/>
              </a:rPr>
              <a:t> "Решение задач с помощью пропорций".</a:t>
            </a:r>
          </a:p>
        </p:txBody>
      </p:sp>
      <p:sp>
        <p:nvSpPr>
          <p:cNvPr id="26629" name="WordArt 5"/>
          <p:cNvSpPr>
            <a:spLocks noChangeArrowheads="1" noChangeShapeType="1" noTextEdit="1"/>
          </p:cNvSpPr>
          <p:nvPr/>
        </p:nvSpPr>
        <p:spPr bwMode="auto">
          <a:xfrm>
            <a:off x="755650" y="549275"/>
            <a:ext cx="7200900" cy="1066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CC3300"/>
              </a:contourClr>
            </a:sp3d>
          </a:bodyPr>
          <a:lstStyle/>
          <a:p>
            <a:pPr algn="ctr"/>
            <a:r>
              <a:rPr lang="ru-RU" sz="3600" b="1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</a:rPr>
              <a:t> Урок математики</a:t>
            </a:r>
          </a:p>
          <a:p>
            <a:pPr algn="ctr"/>
            <a:r>
              <a:rPr lang="ru-RU" sz="3600" b="1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</a:rPr>
              <a:t>в 6 классе</a:t>
            </a:r>
          </a:p>
        </p:txBody>
      </p:sp>
      <p:sp>
        <p:nvSpPr>
          <p:cNvPr id="26630" name="WordArt 6"/>
          <p:cNvSpPr>
            <a:spLocks noChangeArrowheads="1" noChangeShapeType="1" noTextEdit="1"/>
          </p:cNvSpPr>
          <p:nvPr/>
        </p:nvSpPr>
        <p:spPr bwMode="auto">
          <a:xfrm>
            <a:off x="3563938" y="4437063"/>
            <a:ext cx="5041900" cy="10477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CC3300"/>
              </a:contour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</a:rPr>
              <a:t> Учитель математики МОУ СОШ №30 ст.Кущёвской</a:t>
            </a:r>
          </a:p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</a:rPr>
              <a:t>Краснодарского края</a:t>
            </a:r>
          </a:p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CC3300"/>
                    </a:gs>
                    <a:gs pos="100000">
                      <a:srgbClr val="CC33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</a:rPr>
              <a:t>Верченко Е.А.</a:t>
            </a:r>
          </a:p>
        </p:txBody>
      </p:sp>
      <p:pic>
        <p:nvPicPr>
          <p:cNvPr id="26631" name="Picture 7" descr="d236202220ea243520ff0c32d745d8cb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652963"/>
            <a:ext cx="984250" cy="836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32" name="Picture 8" descr="4a26a50f4f62366f085593e1d94aa34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5589588"/>
            <a:ext cx="860425" cy="773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33" name="Picture 9" descr="059dd0ed4e6b5a7fd2920904432c7eb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5734050"/>
            <a:ext cx="1150938" cy="72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8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 animBg="1"/>
      <p:bldP spid="26629" grpId="0" animBg="1"/>
      <p:bldP spid="2663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B5D10-F8C8-4EFC-9979-8F198EF3DA09}" type="slidenum">
              <a:rPr lang="ru-RU" altLang="ru-RU"/>
              <a:pPr/>
              <a:t>10</a:t>
            </a:fld>
            <a:endParaRPr lang="ru-RU" altLang="ru-RU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25575"/>
          </a:xfrm>
          <a:solidFill>
            <a:srgbClr val="FAB58A"/>
          </a:solidFill>
          <a:ln>
            <a:solidFill>
              <a:srgbClr val="FAB58A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 sz="2400" b="1" i="1">
                <a:solidFill>
                  <a:schemeClr val="accent2"/>
                </a:solidFill>
              </a:rPr>
              <a:t>Книга в переплете стоит 1200 рублей. Сколько процентов цена переплета составляет от цены книги в переплете, если книга без переплета стоит 900 рублей?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>
                <a:solidFill>
                  <a:srgbClr val="0000FF"/>
                </a:solidFill>
              </a:rPr>
              <a:t>2 способ:</a:t>
            </a:r>
          </a:p>
          <a:p>
            <a:pPr>
              <a:buFontTx/>
              <a:buNone/>
            </a:pPr>
            <a:r>
              <a:rPr lang="ru-RU" altLang="ru-RU">
                <a:solidFill>
                  <a:srgbClr val="0000FF"/>
                </a:solidFill>
              </a:rPr>
              <a:t>1)1200</a:t>
            </a:r>
            <a:r>
              <a:rPr lang="ru-RU" altLang="ru-RU"/>
              <a:t> </a:t>
            </a:r>
          </a:p>
          <a:p>
            <a:pPr>
              <a:buFontTx/>
              <a:buNone/>
            </a:pPr>
            <a:r>
              <a:rPr lang="ru-RU" altLang="ru-RU"/>
              <a:t>       </a:t>
            </a:r>
            <a:r>
              <a:rPr lang="ru-RU" altLang="ru-RU">
                <a:solidFill>
                  <a:srgbClr val="0000FF"/>
                </a:solidFill>
              </a:rPr>
              <a:t>1200 руб.  -  100%</a:t>
            </a:r>
          </a:p>
          <a:p>
            <a:pPr>
              <a:buFontTx/>
              <a:buNone/>
            </a:pPr>
            <a:r>
              <a:rPr lang="ru-RU" altLang="ru-RU">
                <a:solidFill>
                  <a:srgbClr val="0000FF"/>
                </a:solidFill>
              </a:rPr>
              <a:t>       300 руб.   - </a:t>
            </a:r>
          </a:p>
          <a:p>
            <a:pPr>
              <a:buFontTx/>
              <a:buNone/>
            </a:pPr>
            <a:r>
              <a:rPr lang="ru-RU" altLang="ru-RU">
                <a:solidFill>
                  <a:srgbClr val="0000FF"/>
                </a:solidFill>
              </a:rPr>
              <a:t>Составлю и решу пропорцию: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763713" y="2205038"/>
            <a:ext cx="63547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800"/>
              <a:t>-900=300(руб.)-стоимость переплета</a:t>
            </a:r>
            <a:r>
              <a:rPr lang="ru-RU" altLang="ru-RU"/>
              <a:t>.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3543300" y="3324225"/>
            <a:ext cx="804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/>
              <a:t> </a:t>
            </a:r>
            <a:r>
              <a:rPr lang="ru-RU" altLang="ru-RU" sz="2800"/>
              <a:t>х%</a:t>
            </a:r>
            <a:r>
              <a:rPr lang="ru-RU" altLang="ru-RU"/>
              <a:t> 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663575" y="460057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879475" y="481647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755650" y="4652963"/>
          <a:ext cx="2447925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Формула" r:id="rId3" imgW="761669" imgH="393529" progId="Equation.3">
                  <p:embed/>
                </p:oleObj>
              </mc:Choice>
              <mc:Fallback>
                <p:oleObj name="Формула" r:id="rId3" imgW="761669" imgH="39352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4652963"/>
                        <a:ext cx="2447925" cy="1008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49" name="Picture 13" descr="BS00554_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4724400"/>
            <a:ext cx="2016125" cy="1655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A3151-7134-45AA-9F0B-884E6F16991C}" type="slidenum">
              <a:rPr lang="ru-RU" altLang="ru-RU"/>
              <a:pPr/>
              <a:t>11</a:t>
            </a:fld>
            <a:endParaRPr lang="ru-RU" altLang="ru-RU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784725"/>
          </a:xfrm>
        </p:spPr>
        <p:txBody>
          <a:bodyPr/>
          <a:lstStyle/>
          <a:p>
            <a:r>
              <a:rPr lang="ru-RU" altLang="ru-RU" sz="2800">
                <a:solidFill>
                  <a:srgbClr val="990000"/>
                </a:solidFill>
              </a:rPr>
              <a:t>1.На покраску 10 м2 требуется 1,2 кг краски. Хватит ли 1,5 кг краски на покраску пола комнаты, имеющей 3м в ширину и 4 м в длину?</a:t>
            </a:r>
          </a:p>
          <a:p>
            <a:r>
              <a:rPr lang="ru-RU" altLang="ru-RU" sz="2800">
                <a:solidFill>
                  <a:srgbClr val="000099"/>
                </a:solidFill>
              </a:rPr>
              <a:t>2.На выработку 2,4 т синтетического каучука расходуется 4,8 т спирта. Хватит ли 28 т спирта для получения 14,4 т каучука?</a:t>
            </a:r>
          </a:p>
          <a:p>
            <a:r>
              <a:rPr lang="ru-RU" altLang="ru-RU" sz="2800">
                <a:solidFill>
                  <a:srgbClr val="660033"/>
                </a:solidFill>
              </a:rPr>
              <a:t>3.Для изготовления 18 одинаковых приборов потребовалось 27 г платины. Хватит ли 35 г платины на изготовление 28 таких приборов?</a:t>
            </a:r>
          </a:p>
        </p:txBody>
      </p:sp>
      <p:sp>
        <p:nvSpPr>
          <p:cNvPr id="15364" name="WordArt 4"/>
          <p:cNvSpPr>
            <a:spLocks noChangeArrowheads="1" noChangeShapeType="1" noTextEdit="1"/>
          </p:cNvSpPr>
          <p:nvPr/>
        </p:nvSpPr>
        <p:spPr bwMode="auto">
          <a:xfrm>
            <a:off x="457200" y="274638"/>
            <a:ext cx="8229600" cy="7064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>
                <a:ln w="19050" cmpd="sng">
                  <a:solidFill>
                    <a:srgbClr val="993366"/>
                  </a:solidFill>
                  <a:prstDash val="solid"/>
                  <a:round/>
                  <a:headEnd/>
                  <a:tailEnd/>
                </a:ln>
                <a:solidFill>
                  <a:srgbClr val="CC99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Решите задачу с помощью пропорции: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uiExpand="1" build="p"/>
      <p:bldP spid="1536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BC470-FE1C-4CA6-9D53-D1F65ED4566D}" type="slidenum">
              <a:rPr lang="ru-RU" altLang="ru-RU"/>
              <a:pPr/>
              <a:t>12</a:t>
            </a:fld>
            <a:endParaRPr lang="ru-RU" altLang="ru-RU"/>
          </a:p>
        </p:txBody>
      </p:sp>
      <p:sp>
        <p:nvSpPr>
          <p:cNvPr id="16470" name="Rectangle 86"/>
          <p:cNvSpPr>
            <a:spLocks noGrp="1" noChangeArrowheads="1"/>
          </p:cNvSpPr>
          <p:nvPr>
            <p:ph type="title"/>
          </p:nvPr>
        </p:nvSpPr>
        <p:spPr>
          <a:solidFill>
            <a:srgbClr val="FFFF99"/>
          </a:solidFill>
        </p:spPr>
        <p:txBody>
          <a:bodyPr/>
          <a:lstStyle/>
          <a:p>
            <a:r>
              <a:rPr lang="ru-RU" altLang="ru-RU">
                <a:solidFill>
                  <a:srgbClr val="660033"/>
                </a:solidFill>
              </a:rPr>
              <a:t>Заполните таблицу:</a:t>
            </a:r>
          </a:p>
        </p:txBody>
      </p:sp>
      <p:graphicFrame>
        <p:nvGraphicFramePr>
          <p:cNvPr id="16560" name="Group 176"/>
          <p:cNvGraphicFramePr>
            <a:graphicFrameLocks noGrp="1"/>
          </p:cNvGraphicFramePr>
          <p:nvPr>
            <p:ph idx="1"/>
          </p:nvPr>
        </p:nvGraphicFramePr>
        <p:xfrm>
          <a:off x="468313" y="1916113"/>
          <a:ext cx="8229600" cy="4441825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69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понедельник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5C32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вторник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5C32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5C32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четверг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5C32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итого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5C32B"/>
                    </a:solidFill>
                  </a:tcPr>
                </a:tc>
              </a:tr>
              <a:tr h="1689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Масса проданного картофеля, кг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5C32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328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Процент от общей массы картофеля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5C32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2133B5"/>
            </a:gs>
            <a:gs pos="50000">
              <a:schemeClr val="accent1"/>
            </a:gs>
            <a:gs pos="100000">
              <a:srgbClr val="2133B5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9F88-A7D5-4046-9A60-D47A7A9A426F}" type="slidenum">
              <a:rPr lang="ru-RU" altLang="ru-RU"/>
              <a:pPr/>
              <a:t>13</a:t>
            </a:fld>
            <a:endParaRPr lang="ru-RU" altLang="ru-RU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/>
            </a:r>
            <a:br>
              <a:rPr lang="ru-RU" altLang="ru-RU" sz="2800"/>
            </a:br>
            <a:r>
              <a:rPr lang="ru-RU" altLang="ru-RU" sz="2800"/>
              <a:t/>
            </a:r>
            <a:br>
              <a:rPr lang="ru-RU" altLang="ru-RU" sz="2800"/>
            </a:br>
            <a:r>
              <a:rPr lang="ru-RU" altLang="ru-RU" sz="2800"/>
              <a:t/>
            </a:r>
            <a:br>
              <a:rPr lang="ru-RU" altLang="ru-RU" sz="2800"/>
            </a:br>
            <a:r>
              <a:rPr lang="ru-RU" altLang="ru-RU" sz="2800">
                <a:solidFill>
                  <a:srgbClr val="660033"/>
                </a:solidFill>
              </a:rPr>
              <a:t>1.Черные лебеди составляют 40% от общего числа белых и черных лебедей, живущих в заповеднике. Сколько черных лебедей живет в заповеднике, если число белых лебедей на 21 больше числа черных?</a:t>
            </a:r>
            <a:r>
              <a:rPr lang="ru-RU" altLang="ru-RU" sz="4000"/>
              <a:t> </a:t>
            </a:r>
          </a:p>
        </p:txBody>
      </p:sp>
      <p:pic>
        <p:nvPicPr>
          <p:cNvPr id="20484" name="Picture 4" descr="sultanka"/>
          <p:cNvPicPr>
            <a:picLocks noChangeAspect="1" noChangeArrowheads="1"/>
          </p:cNvPicPr>
          <p:nvPr>
            <p:ph type="body" idx="1"/>
          </p:nvPr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0" y="2852738"/>
            <a:ext cx="4291013" cy="30972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539750" y="3000375"/>
            <a:ext cx="860425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 flipV="1">
            <a:off x="755650" y="4221163"/>
            <a:ext cx="6048375" cy="1439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ru-RU"/>
          </a:p>
        </p:txBody>
      </p:sp>
      <p:pic>
        <p:nvPicPr>
          <p:cNvPr id="20485" name="Picture 5" descr="http://upload.wikimedia.org/wikipedia/commons/thumb/3/3f/Black_Swan-Mindaugas_Urbonas.jpg/120px-Black_Swan-Mindaugas_Urbonas.jpg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2852738"/>
            <a:ext cx="3095625" cy="3097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56B13"/>
            </a:gs>
            <a:gs pos="50000">
              <a:srgbClr val="9CB86E"/>
            </a:gs>
            <a:gs pos="100000">
              <a:srgbClr val="DDEBC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635AF-FDB0-4269-A5C6-074204005891}" type="slidenum">
              <a:rPr lang="ru-RU" altLang="ru-RU"/>
              <a:pPr/>
              <a:t>14</a:t>
            </a:fld>
            <a:endParaRPr lang="ru-RU" altLang="ru-RU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ru-RU" altLang="ru-RU" sz="2800"/>
              <a:t/>
            </a:r>
            <a:br>
              <a:rPr lang="ru-RU" altLang="ru-RU" sz="2800"/>
            </a:br>
            <a:r>
              <a:rPr lang="ru-RU" altLang="ru-RU" sz="2800"/>
              <a:t/>
            </a:r>
            <a:br>
              <a:rPr lang="ru-RU" altLang="ru-RU" sz="2800"/>
            </a:br>
            <a:r>
              <a:rPr lang="ru-RU" altLang="ru-RU" sz="2800"/>
              <a:t/>
            </a:r>
            <a:br>
              <a:rPr lang="ru-RU" altLang="ru-RU" sz="2800"/>
            </a:br>
            <a:r>
              <a:rPr lang="ru-RU" altLang="ru-RU" sz="2800">
                <a:solidFill>
                  <a:srgbClr val="660033"/>
                </a:solidFill>
              </a:rPr>
              <a:t>2.Родиной белого журавля является наша страна. Из общего числа белых журавлей 60% обитает в Якутии и 0,4 – на реке Оби. Сколько всего сохранилось белых журавлей, если их в Якутии на 15 пар больше, чем на реке Оби?</a:t>
            </a:r>
            <a:r>
              <a:rPr lang="ru-RU" altLang="ru-RU" sz="4000"/>
              <a:t> </a:t>
            </a:r>
          </a:p>
        </p:txBody>
      </p:sp>
      <p:pic>
        <p:nvPicPr>
          <p:cNvPr id="21509" name="Picture 5" descr="СТЕР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781300"/>
            <a:ext cx="4608513" cy="3671888"/>
          </a:xfrm>
          <a:prstGeom prst="rect">
            <a:avLst/>
          </a:prstGeom>
          <a:noFill/>
          <a:ln w="76200" cmpd="tri">
            <a:solidFill>
              <a:srgbClr val="33CC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5651500" y="3213100"/>
            <a:ext cx="3084513" cy="3074988"/>
          </a:xfrm>
          <a:prstGeom prst="rect">
            <a:avLst/>
          </a:prstGeom>
          <a:solidFill>
            <a:srgbClr val="99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sz="2800">
                <a:solidFill>
                  <a:srgbClr val="009900"/>
                </a:solidFill>
              </a:rPr>
              <a:t>Справка:</a:t>
            </a:r>
          </a:p>
          <a:p>
            <a:pPr algn="ctr"/>
            <a:r>
              <a:rPr lang="ru-RU" altLang="ru-RU" sz="2400" b="1" i="1">
                <a:solidFill>
                  <a:srgbClr val="996633"/>
                </a:solidFill>
              </a:rPr>
              <a:t>Белого журавля в Якутии </a:t>
            </a:r>
          </a:p>
          <a:p>
            <a:pPr algn="ctr"/>
            <a:r>
              <a:rPr lang="ru-RU" altLang="ru-RU" sz="2400" b="1" i="1">
                <a:solidFill>
                  <a:srgbClr val="996633"/>
                </a:solidFill>
              </a:rPr>
              <a:t>называют стерх.</a:t>
            </a:r>
          </a:p>
          <a:p>
            <a:pPr algn="ctr"/>
            <a:r>
              <a:rPr lang="ru-RU" altLang="ru-RU" sz="2400" b="1" i="1">
                <a:solidFill>
                  <a:srgbClr val="996633"/>
                </a:solidFill>
              </a:rPr>
              <a:t>Имеет статус почти</a:t>
            </a:r>
          </a:p>
          <a:p>
            <a:pPr algn="ctr"/>
            <a:r>
              <a:rPr lang="ru-RU" altLang="ru-RU" sz="2400" b="1" i="1">
                <a:solidFill>
                  <a:srgbClr val="996633"/>
                </a:solidFill>
              </a:rPr>
              <a:t> исчезнувшего вида.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400" decel="100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400" decel="100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400" decel="100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400" decel="100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15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15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15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15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15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33CC"/>
            </a:gs>
            <a:gs pos="50000">
              <a:schemeClr val="accent1"/>
            </a:gs>
            <a:gs pos="100000">
              <a:srgbClr val="3333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E28E8-DDFA-4213-9646-C84F44E5D911}" type="slidenum">
              <a:rPr lang="ru-RU" altLang="ru-RU"/>
              <a:pPr/>
              <a:t>15</a:t>
            </a:fld>
            <a:endParaRPr lang="ru-RU" altLang="ru-RU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400"/>
              <a:t/>
            </a:r>
            <a:br>
              <a:rPr lang="ru-RU" altLang="ru-RU" sz="2400"/>
            </a:br>
            <a:r>
              <a:rPr lang="ru-RU" altLang="ru-RU" sz="2400"/>
              <a:t/>
            </a:r>
            <a:br>
              <a:rPr lang="ru-RU" altLang="ru-RU" sz="2400"/>
            </a:br>
            <a:r>
              <a:rPr lang="ru-RU" altLang="ru-RU" sz="2400"/>
              <a:t/>
            </a:r>
            <a:br>
              <a:rPr lang="ru-RU" altLang="ru-RU" sz="2400"/>
            </a:br>
            <a:r>
              <a:rPr lang="ru-RU" altLang="ru-RU" sz="2400" i="1">
                <a:solidFill>
                  <a:srgbClr val="990000"/>
                </a:solidFill>
              </a:rPr>
              <a:t>3.Камбала живет 60 лет, что составляет 60% продолжительности жизни сома и 75% продолжительности жизни белуги, продолжительность жизни сазана равна 0,06 продолжительности жизни белуги. Сколько лет живет сом и сазан?</a:t>
            </a:r>
            <a:r>
              <a:rPr lang="ru-RU" altLang="ru-RU" sz="4000"/>
              <a:t> </a:t>
            </a:r>
          </a:p>
        </p:txBody>
      </p:sp>
      <p:pic>
        <p:nvPicPr>
          <p:cNvPr id="22532" name="Picture 4" descr="СОМ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32138" y="2997200"/>
            <a:ext cx="3168650" cy="3168650"/>
          </a:xfrm>
          <a:noFill/>
          <a:ln w="381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2533" name="Picture 5" descr="САЗАН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997200"/>
            <a:ext cx="2857500" cy="1651000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4" name="Picture 6" descr="БЕЛУГА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2997200"/>
            <a:ext cx="2298700" cy="3168650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5" name="Picture 7" descr="камбала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4652963"/>
            <a:ext cx="2808288" cy="1512887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9900"/>
            </a:gs>
            <a:gs pos="50000">
              <a:srgbClr val="D6B19C"/>
            </a:gs>
            <a:gs pos="100000">
              <a:srgbClr val="0099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1576-4F3E-4A40-8E1A-D509275D7DE4}" type="slidenum">
              <a:rPr lang="ru-RU" altLang="ru-RU"/>
              <a:pPr/>
              <a:t>16</a:t>
            </a:fld>
            <a:endParaRPr lang="ru-RU" altLang="ru-RU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400"/>
              <a:t/>
            </a:r>
            <a:br>
              <a:rPr lang="ru-RU" altLang="ru-RU" sz="2400"/>
            </a:br>
            <a:r>
              <a:rPr lang="ru-RU" altLang="ru-RU" sz="2400"/>
              <a:t/>
            </a:r>
            <a:br>
              <a:rPr lang="ru-RU" altLang="ru-RU" sz="2400"/>
            </a:br>
            <a:r>
              <a:rPr lang="ru-RU" altLang="ru-RU" sz="2400" i="1">
                <a:solidFill>
                  <a:srgbClr val="990000"/>
                </a:solidFill>
              </a:rPr>
              <a:t>4.Число бурых медведей, сохранившихся в Казахстане, составляет 67%, а в Таджикистане 43% числа бурых медведей, сохранившихся в Киргизии. Сколько бурых медведей сохранилось в Киргизии, если в Таджикистане их на 350 больше, чем в Казахстане?</a:t>
            </a:r>
          </a:p>
        </p:txBody>
      </p:sp>
      <p:pic>
        <p:nvPicPr>
          <p:cNvPr id="23556" name="Picture 4" descr="1851-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2349500"/>
            <a:ext cx="6191250" cy="4248150"/>
          </a:xfrm>
          <a:prstGeom prst="rect">
            <a:avLst/>
          </a:prstGeom>
          <a:noFill/>
          <a:ln w="76200" cmpd="tri">
            <a:solidFill>
              <a:srgbClr val="9966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CC33"/>
            </a:gs>
            <a:gs pos="50000">
              <a:schemeClr val="folHlink"/>
            </a:gs>
            <a:gs pos="100000">
              <a:srgbClr val="33CC3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7F50-2728-4B39-9516-2E2D6CFE43CC}" type="slidenum">
              <a:rPr lang="ru-RU" altLang="ru-RU"/>
              <a:pPr/>
              <a:t>17</a:t>
            </a:fld>
            <a:endParaRPr lang="ru-RU" altLang="ru-RU"/>
          </a:p>
        </p:txBody>
      </p:sp>
      <p:pic>
        <p:nvPicPr>
          <p:cNvPr id="24581" name="Picture 5" descr="j02012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989138"/>
            <a:ext cx="6840537" cy="4535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r>
              <a:rPr lang="ru-RU" altLang="ru-RU" sz="2400" i="1">
                <a:solidFill>
                  <a:srgbClr val="990000"/>
                </a:solidFill>
              </a:rPr>
              <a:t>5.Определите число сахалинской кабарги (самые маленькие из оленей), если 35% их числа, сохранившихся на острове, на 270 особей меньше 0,8</a:t>
            </a:r>
            <a:r>
              <a:rPr lang="ru-RU" altLang="ru-RU" sz="2400" i="1">
                <a:solidFill>
                  <a:schemeClr val="bg1"/>
                </a:solidFill>
              </a:rPr>
              <a:t> </a:t>
            </a:r>
            <a:r>
              <a:rPr lang="ru-RU" altLang="ru-RU" sz="2400" i="1">
                <a:solidFill>
                  <a:srgbClr val="990000"/>
                </a:solidFill>
              </a:rPr>
              <a:t>того же числа.</a:t>
            </a:r>
          </a:p>
        </p:txBody>
      </p:sp>
      <p:pic>
        <p:nvPicPr>
          <p:cNvPr id="24580" name="Picture 4" descr="1-5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2565400"/>
            <a:ext cx="4032250" cy="362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3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3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>
                <a:gamma/>
                <a:shade val="46275"/>
                <a:invGamma/>
              </a:schemeClr>
            </a:gs>
            <a:gs pos="50000">
              <a:schemeClr val="accent1"/>
            </a:gs>
            <a:gs pos="100000">
              <a:schemeClr val="accent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F9D36-F407-42FE-85CE-140AEF099D17}" type="slidenum">
              <a:rPr lang="ru-RU" altLang="ru-RU"/>
              <a:pPr/>
              <a:t>18</a:t>
            </a:fld>
            <a:endParaRPr lang="ru-RU" altLang="ru-RU"/>
          </a:p>
        </p:txBody>
      </p:sp>
      <p:pic>
        <p:nvPicPr>
          <p:cNvPr id="25607" name="Picture 7" descr="j01823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2349500"/>
            <a:ext cx="7561262" cy="4103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001837"/>
          </a:xfrm>
        </p:spPr>
        <p:txBody>
          <a:bodyPr/>
          <a:lstStyle/>
          <a:p>
            <a:r>
              <a:rPr lang="ru-RU" altLang="ru-RU" sz="2400" i="1">
                <a:solidFill>
                  <a:srgbClr val="990000"/>
                </a:solidFill>
              </a:rPr>
              <a:t>6.Число сохранившихся в нашей стране белоплечих орланов составляет 50%, а число дроф 75% числа орланов-белохвостов.  Сколько сохранилось указанных птиц, если число дроф на 1000 больше числа белоплечих орланов?</a:t>
            </a:r>
          </a:p>
        </p:txBody>
      </p:sp>
      <p:pic>
        <p:nvPicPr>
          <p:cNvPr id="25604" name="Picture 4" descr="2-4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2636838"/>
            <a:ext cx="3671888" cy="353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3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3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843D7-41E9-4648-A4A2-67D72F2A9C7E}" type="slidenum">
              <a:rPr lang="ru-RU" altLang="ru-RU"/>
              <a:pPr/>
              <a:t>2</a:t>
            </a:fld>
            <a:endParaRPr lang="ru-RU" altLang="ru-RU"/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5867400" y="3213100"/>
            <a:ext cx="2857500" cy="16002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5219700" y="5084763"/>
            <a:ext cx="2857500" cy="1600200"/>
          </a:xfrm>
          <a:prstGeom prst="rect">
            <a:avLst/>
          </a:prstGeom>
          <a:solidFill>
            <a:srgbClr val="FFFFFF"/>
          </a:solidFill>
          <a:ln w="57150">
            <a:solidFill>
              <a:srgbClr val="800000"/>
            </a:solidFill>
            <a:miter lim="800000"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2124075" y="5013325"/>
            <a:ext cx="2857500" cy="1600200"/>
          </a:xfrm>
          <a:prstGeom prst="rect">
            <a:avLst/>
          </a:prstGeom>
          <a:solidFill>
            <a:srgbClr val="FFFFFF"/>
          </a:solidFill>
          <a:ln w="57150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1187450" y="3213100"/>
            <a:ext cx="2857500" cy="1600200"/>
          </a:xfrm>
          <a:prstGeom prst="rect">
            <a:avLst/>
          </a:prstGeom>
          <a:solidFill>
            <a:srgbClr val="FFFFFF"/>
          </a:solidFill>
          <a:ln w="38100">
            <a:solidFill>
              <a:srgbClr val="800080"/>
            </a:solidFill>
            <a:miter lim="800000"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6300788" y="1773238"/>
            <a:ext cx="2305050" cy="1295400"/>
          </a:xfrm>
          <a:prstGeom prst="rect">
            <a:avLst/>
          </a:prstGeom>
          <a:solidFill>
            <a:srgbClr val="FFFFFF"/>
          </a:solidFill>
          <a:ln w="28575">
            <a:solidFill>
              <a:srgbClr val="9933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3276600" y="1916113"/>
            <a:ext cx="2857500" cy="1163637"/>
          </a:xfrm>
          <a:prstGeom prst="rect">
            <a:avLst/>
          </a:prstGeom>
          <a:solidFill>
            <a:srgbClr val="FFFFFF"/>
          </a:solidFill>
          <a:ln w="38100">
            <a:solidFill>
              <a:srgbClr val="339966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981075"/>
            <a:ext cx="8229600" cy="490538"/>
          </a:xfrm>
        </p:spPr>
        <p:txBody>
          <a:bodyPr/>
          <a:lstStyle/>
          <a:p>
            <a:r>
              <a:rPr lang="ru-RU" altLang="ru-RU" sz="4000" b="1" i="1">
                <a:solidFill>
                  <a:srgbClr val="800000"/>
                </a:solidFill>
              </a:rPr>
              <a:t>Найти значение Х:</a:t>
            </a:r>
          </a:p>
        </p:txBody>
      </p:sp>
      <p:sp>
        <p:nvSpPr>
          <p:cNvPr id="3076" name="Rectangle 4"/>
          <p:cNvSpPr>
            <a:spLocks noChangeArrowheads="1"/>
          </p:cNvSpPr>
          <p:nvPr>
            <p:ph type="body" idx="1"/>
          </p:nvPr>
        </p:nvSpPr>
        <p:spPr>
          <a:xfrm>
            <a:off x="179388" y="2060575"/>
            <a:ext cx="2808287" cy="965200"/>
          </a:xfrm>
          <a:solidFill>
            <a:srgbClr val="FFFFFF"/>
          </a:solidFill>
          <a:ln w="38100">
            <a:solidFill>
              <a:srgbClr val="333399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ru-RU" altLang="ru-RU" sz="4400" b="1" i="1"/>
              <a:t>  Х:3=4:6</a:t>
            </a:r>
            <a:r>
              <a:rPr lang="ru-RU" altLang="ru-RU" sz="4400"/>
              <a:t> 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3563938" y="2133600"/>
            <a:ext cx="18224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3600" b="1" i="1"/>
              <a:t>5:Х=2:6</a:t>
            </a: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6372225" y="2133600"/>
            <a:ext cx="22034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ru-RU" sz="3600" b="1" i="1"/>
              <a:t>7:3=Х:18</a:t>
            </a:r>
            <a:r>
              <a:rPr lang="ru-RU" altLang="ru-RU" sz="3600"/>
              <a:t> </a:t>
            </a: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323850" y="27082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1547813" y="3284538"/>
          <a:ext cx="2171700" cy="148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Формула" r:id="rId3" imgW="583947" imgH="418918" progId="Equation.3">
                  <p:embed/>
                </p:oleObj>
              </mc:Choice>
              <mc:Fallback>
                <p:oleObj name="Формула" r:id="rId3" imgW="583947" imgH="418918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3284538"/>
                        <a:ext cx="2171700" cy="148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2268538" y="5157788"/>
          <a:ext cx="2438400" cy="1457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Формула" r:id="rId5" imgW="469696" imgH="393529" progId="Equation.3">
                  <p:embed/>
                </p:oleObj>
              </mc:Choice>
              <mc:Fallback>
                <p:oleObj name="Формула" r:id="rId5" imgW="469696" imgH="393529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5157788"/>
                        <a:ext cx="2438400" cy="1457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87" name="Object 15"/>
          <p:cNvGraphicFramePr>
            <a:graphicFrameLocks noChangeAspect="1"/>
          </p:cNvGraphicFramePr>
          <p:nvPr/>
        </p:nvGraphicFramePr>
        <p:xfrm>
          <a:off x="5508625" y="5300663"/>
          <a:ext cx="2171700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Формула" r:id="rId7" imgW="520474" imgH="393529" progId="Equation.3">
                  <p:embed/>
                </p:oleObj>
              </mc:Choice>
              <mc:Fallback>
                <p:oleObj name="Формула" r:id="rId7" imgW="520474" imgH="393529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5300663"/>
                        <a:ext cx="2171700" cy="1314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90" name="Object 18"/>
          <p:cNvGraphicFramePr>
            <a:graphicFrameLocks noChangeAspect="1"/>
          </p:cNvGraphicFramePr>
          <p:nvPr/>
        </p:nvGraphicFramePr>
        <p:xfrm>
          <a:off x="6227763" y="3357563"/>
          <a:ext cx="2286000" cy="132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Формула" r:id="rId9" imgW="469696" imgH="393529" progId="Equation.3">
                  <p:embed/>
                </p:oleObj>
              </mc:Choice>
              <mc:Fallback>
                <p:oleObj name="Формула" r:id="rId9" imgW="469696" imgH="393529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7763" y="3357563"/>
                        <a:ext cx="2286000" cy="1323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1743075" y="207963"/>
            <a:ext cx="5637213" cy="650875"/>
          </a:xfrm>
          <a:prstGeom prst="rect">
            <a:avLst/>
          </a:prstGeom>
          <a:solidFill>
            <a:srgbClr val="FAB58A"/>
          </a:solidFill>
          <a:ln w="9525">
            <a:solidFill>
              <a:srgbClr val="FAB58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sz="3600" i="1">
                <a:solidFill>
                  <a:srgbClr val="3399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anose="03010101010201010101" pitchFamily="66" charset="0"/>
              </a:rPr>
              <a:t>Устная работа.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307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076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07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307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800" decel="100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800" decel="100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800" decel="100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800" decel="100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800" decel="100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800" decel="100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800" decel="1000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800" decel="100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800" decel="100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800" decel="100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800" decel="1000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800" decel="100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00" decel="100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800" decel="100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800" decel="100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800" decel="100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800" decel="100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800" decel="100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800" decel="100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800" decel="100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800" decel="100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800" decel="100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800" decel="1000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800" decel="100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800" decel="100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800" decel="100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800" decel="1000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800" decel="100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800" decel="100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800" decel="100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2" grpId="0" animBg="1"/>
      <p:bldP spid="3089" grpId="0" animBg="1"/>
      <p:bldP spid="3086" grpId="0" animBg="1"/>
      <p:bldP spid="3083" grpId="0" animBg="1"/>
      <p:bldP spid="3080" grpId="0" animBg="1"/>
      <p:bldP spid="3078" grpId="0" animBg="1"/>
      <p:bldP spid="3074" grpId="0"/>
      <p:bldP spid="3076" grpId="0" uiExpand="1" build="p" animBg="1"/>
      <p:bldP spid="3077" grpId="0"/>
      <p:bldP spid="3079" grpId="0"/>
      <p:bldP spid="309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DF6F-2A11-452D-9AAA-865F134EE608}" type="slidenum">
              <a:rPr lang="ru-RU" altLang="ru-RU"/>
              <a:pPr/>
              <a:t>3</a:t>
            </a:fld>
            <a:endParaRPr lang="ru-RU" altLang="ru-RU"/>
          </a:p>
        </p:txBody>
      </p:sp>
      <p:sp>
        <p:nvSpPr>
          <p:cNvPr id="4163" name="Rectangle 67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r>
              <a:rPr lang="ru-RU" altLang="ru-RU" sz="4000" i="1">
                <a:solidFill>
                  <a:schemeClr val="accent2"/>
                </a:solidFill>
              </a:rPr>
              <a:t>Указать вид пропорциональной зависимости:</a:t>
            </a:r>
          </a:p>
        </p:txBody>
      </p:sp>
      <p:graphicFrame>
        <p:nvGraphicFramePr>
          <p:cNvPr id="4292" name="Group 196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8218488" cy="1181100"/>
        </p:xfrm>
        <a:graphic>
          <a:graphicData uri="http://schemas.openxmlformats.org/drawingml/2006/table">
            <a:tbl>
              <a:tblPr/>
              <a:tblGrid>
                <a:gridCol w="2274888"/>
                <a:gridCol w="1485900"/>
                <a:gridCol w="1485900"/>
                <a:gridCol w="1485900"/>
                <a:gridCol w="1485900"/>
              </a:tblGrid>
              <a:tr h="6238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14700" algn="l"/>
                        </a:tabLst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Съеденное</a:t>
                      </a:r>
                      <a:endParaRPr kumimoji="0" lang="ru-RU" alt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14700" algn="l"/>
                        </a:tabLst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варенье из банки (г)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14700" algn="l"/>
                        </a:tabLst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14700" algn="l"/>
                        </a:tabLst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14700" algn="l"/>
                        </a:tabLst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14700" algn="l"/>
                        </a:tabLst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</a:tr>
              <a:tr h="55721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14700" algn="l"/>
                        </a:tabLst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Оставшееся варенье в банке (г)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14700" algn="l"/>
                        </a:tabLst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305" name="Group 209"/>
          <p:cNvGraphicFramePr>
            <a:graphicFrameLocks noGrp="1"/>
          </p:cNvGraphicFramePr>
          <p:nvPr>
            <p:ph sz="quarter" idx="2"/>
          </p:nvPr>
        </p:nvGraphicFramePr>
        <p:xfrm>
          <a:off x="468313" y="3141663"/>
          <a:ext cx="3382962" cy="2016125"/>
        </p:xfrm>
        <a:graphic>
          <a:graphicData uri="http://schemas.openxmlformats.org/drawingml/2006/table">
            <a:tbl>
              <a:tblPr/>
              <a:tblGrid>
                <a:gridCol w="866775"/>
                <a:gridCol w="1649412"/>
                <a:gridCol w="866775"/>
              </a:tblGrid>
              <a:tr h="89852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14700" algn="l"/>
                        </a:tabLst>
                      </a:pPr>
                      <a:r>
                        <a:rPr kumimoji="0" lang="en-US" altLang="ru-RU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58A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14700" algn="l"/>
                        </a:tabLst>
                      </a:pPr>
                      <a:r>
                        <a:rPr kumimoji="0" lang="en-US" altLang="ru-RU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58A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14700" algn="l"/>
                        </a:tabLst>
                      </a:pPr>
                      <a:r>
                        <a:rPr kumimoji="0" lang="en-US" altLang="ru-RU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58A"/>
                    </a:solidFill>
                  </a:tcPr>
                </a:tc>
              </a:tr>
              <a:tr h="55880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14700" algn="l"/>
                        </a:tabLst>
                      </a:pP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58A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14700" algn="l"/>
                        </a:tabLst>
                      </a:pP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км</a:t>
                      </a:r>
                      <a:r>
                        <a:rPr kumimoji="0" lang="en-US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58A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14700" algn="l"/>
                        </a:tabLst>
                      </a:pPr>
                      <a:r>
                        <a:rPr kumimoji="0" lang="en-US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58A"/>
                    </a:solidFill>
                  </a:tcPr>
                </a:tc>
              </a:tr>
              <a:tr h="55880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14700" algn="l"/>
                        </a:tabLst>
                      </a:pP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58A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14700" algn="l"/>
                        </a:tabLst>
                      </a:pP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км</a:t>
                      </a:r>
                      <a:r>
                        <a:rPr kumimoji="0" lang="en-US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58A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14700" algn="l"/>
                        </a:tabLst>
                      </a:pP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ч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58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315" name="Group 219"/>
          <p:cNvGraphicFramePr>
            <a:graphicFrameLocks noGrp="1"/>
          </p:cNvGraphicFramePr>
          <p:nvPr>
            <p:ph sz="quarter" idx="3"/>
          </p:nvPr>
        </p:nvGraphicFramePr>
        <p:xfrm>
          <a:off x="4211638" y="3141663"/>
          <a:ext cx="4038600" cy="2016125"/>
        </p:xfrm>
        <a:graphic>
          <a:graphicData uri="http://schemas.openxmlformats.org/drawingml/2006/table">
            <a:tbl>
              <a:tblPr/>
              <a:tblGrid>
                <a:gridCol w="1346200"/>
                <a:gridCol w="1346200"/>
                <a:gridCol w="1346200"/>
              </a:tblGrid>
              <a:tr h="8778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14700" algn="l"/>
                        </a:tabLst>
                      </a:pPr>
                      <a:r>
                        <a:rPr kumimoji="0" lang="en-US" altLang="ru-RU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58A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14700" algn="l"/>
                        </a:tabLst>
                      </a:pPr>
                      <a:r>
                        <a:rPr kumimoji="0" lang="en-US" altLang="ru-RU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58A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14700" algn="l"/>
                        </a:tabLst>
                      </a:pPr>
                      <a:r>
                        <a:rPr kumimoji="0" lang="en-US" altLang="ru-RU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58A"/>
                    </a:solidFill>
                  </a:tcPr>
                </a:tc>
              </a:tr>
              <a:tr h="56832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14700" algn="l"/>
                        </a:tabLst>
                      </a:pP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км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58A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14700" algn="l"/>
                        </a:tabLst>
                      </a:pP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58A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14700" algn="l"/>
                        </a:tabLst>
                      </a:pP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en-US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58A"/>
                    </a:solidFill>
                  </a:tcPr>
                </a:tc>
              </a:tr>
              <a:tr h="56991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14700" algn="l"/>
                        </a:tabLst>
                      </a:pP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 км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58A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14700" algn="l"/>
                        </a:tabLst>
                      </a:pP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58A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33147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14700" algn="l"/>
                        </a:tabLst>
                      </a:pP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en-US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58A"/>
                    </a:solidFill>
                  </a:tcPr>
                </a:tc>
              </a:tr>
            </a:tbl>
          </a:graphicData>
        </a:graphic>
      </p:graphicFrame>
      <p:sp>
        <p:nvSpPr>
          <p:cNvPr id="4293" name="Rectangle 197"/>
          <p:cNvSpPr>
            <a:spLocks noChangeArrowheads="1"/>
          </p:cNvSpPr>
          <p:nvPr/>
        </p:nvSpPr>
        <p:spPr bwMode="auto">
          <a:xfrm>
            <a:off x="395288" y="5445125"/>
            <a:ext cx="331311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ru-RU" altLang="ru-RU" b="1" i="1">
                <a:solidFill>
                  <a:srgbClr val="990000"/>
                </a:solidFill>
              </a:rPr>
              <a:t>Какова зависимость пути от времени?</a:t>
            </a:r>
            <a:r>
              <a:rPr lang="ru-RU" altLang="ru-RU"/>
              <a:t>                              </a:t>
            </a:r>
          </a:p>
        </p:txBody>
      </p:sp>
      <p:sp>
        <p:nvSpPr>
          <p:cNvPr id="4294" name="Rectangle 198"/>
          <p:cNvSpPr>
            <a:spLocks noChangeArrowheads="1"/>
          </p:cNvSpPr>
          <p:nvPr/>
        </p:nvSpPr>
        <p:spPr bwMode="auto">
          <a:xfrm>
            <a:off x="4932363" y="5510213"/>
            <a:ext cx="3384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 b="1" i="1">
                <a:solidFill>
                  <a:srgbClr val="990000"/>
                </a:solidFill>
              </a:rPr>
              <a:t>Какова зависимость пути от скорости?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4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4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4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6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C1849-12CB-408E-97A4-E951BC89B778}" type="slidenum">
              <a:rPr lang="ru-RU" altLang="ru-RU"/>
              <a:pPr/>
              <a:t>4</a:t>
            </a:fld>
            <a:endParaRPr lang="ru-RU" altLang="ru-RU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476250"/>
            <a:ext cx="7772400" cy="1470025"/>
          </a:xfrm>
          <a:solidFill>
            <a:srgbClr val="FAB58A"/>
          </a:solidFill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/>
          <a:p>
            <a:r>
              <a:rPr lang="ru-RU" altLang="ru-RU" sz="2800" b="1" i="1">
                <a:solidFill>
                  <a:srgbClr val="2133B5"/>
                </a:solidFill>
              </a:rPr>
              <a:t>Назовите величины, описывающие каждый рисунок.</a:t>
            </a:r>
            <a:br>
              <a:rPr lang="ru-RU" altLang="ru-RU" sz="2800" b="1" i="1">
                <a:solidFill>
                  <a:srgbClr val="2133B5"/>
                </a:solidFill>
              </a:rPr>
            </a:br>
            <a:r>
              <a:rPr lang="ru-RU" altLang="ru-RU" sz="2800" b="1" i="1">
                <a:solidFill>
                  <a:srgbClr val="2133B5"/>
                </a:solidFill>
              </a:rPr>
              <a:t>Укажите вид пропорциональной зависимости.</a:t>
            </a:r>
          </a:p>
        </p:txBody>
      </p:sp>
      <p:pic>
        <p:nvPicPr>
          <p:cNvPr id="2052" name="Picture 4" descr="BS00975_"/>
          <p:cNvPicPr>
            <a:picLocks noChangeAspect="1" noChangeArrowheads="1"/>
          </p:cNvPicPr>
          <p:nvPr>
            <p:ph type="subTitle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0825" y="3141663"/>
            <a:ext cx="2233613" cy="2230437"/>
          </a:xfrm>
          <a:noFill/>
          <a:ln w="3810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3" name="Picture 5" descr="гг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2420938"/>
            <a:ext cx="3097212" cy="2303462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j017845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3357563"/>
            <a:ext cx="2592387" cy="2592387"/>
          </a:xfrm>
          <a:prstGeom prst="rect">
            <a:avLst/>
          </a:prstGeom>
          <a:noFill/>
          <a:ln w="571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808038" y="5465763"/>
            <a:ext cx="831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>
                <a:solidFill>
                  <a:srgbClr val="2133B5"/>
                </a:solidFill>
              </a:rPr>
              <a:t>Рис. 1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3851275" y="5013325"/>
            <a:ext cx="768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>
                <a:solidFill>
                  <a:srgbClr val="2133B5"/>
                </a:solidFill>
              </a:rPr>
              <a:t>Рис.2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6640513" y="5969000"/>
            <a:ext cx="768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>
                <a:solidFill>
                  <a:srgbClr val="2133B5"/>
                </a:solidFill>
              </a:rPr>
              <a:t>Рис.3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  <p:bldP spid="2055" grpId="0"/>
      <p:bldP spid="2056" grpId="0"/>
      <p:bldP spid="20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49735-C4A2-4ED1-8604-A260643242CC}" type="slidenum">
              <a:rPr lang="ru-RU" altLang="ru-RU"/>
              <a:pPr/>
              <a:t>5</a:t>
            </a:fld>
            <a:endParaRPr lang="ru-RU" altLang="ru-RU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2051050" y="3141663"/>
            <a:ext cx="5903913" cy="173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1828800"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800" b="1">
                <a:solidFill>
                  <a:schemeClr val="accent2"/>
                </a:solidFill>
                <a:cs typeface="Times New Roman" panose="02020603050405020304" pitchFamily="18" charset="0"/>
              </a:rPr>
              <a:t>Сироп            Сахар                                     </a:t>
            </a:r>
            <a:endParaRPr lang="ru-RU" altLang="ru-RU" sz="2800" b="1">
              <a:solidFill>
                <a:schemeClr val="accent2"/>
              </a:solidFill>
            </a:endParaRPr>
          </a:p>
          <a:p>
            <a:pPr eaLnBrk="0" hangingPunct="0"/>
            <a:r>
              <a:rPr lang="ru-RU" altLang="ru-RU" sz="2800" b="1">
                <a:solidFill>
                  <a:schemeClr val="accent2"/>
                </a:solidFill>
                <a:cs typeface="Times New Roman" panose="02020603050405020304" pitchFamily="18" charset="0"/>
              </a:rPr>
              <a:t>2,5 кг    -        1,2 кг                                              </a:t>
            </a:r>
            <a:endParaRPr lang="ru-RU" altLang="ru-RU" sz="2800" b="1">
              <a:solidFill>
                <a:schemeClr val="accent2"/>
              </a:solidFill>
            </a:endParaRPr>
          </a:p>
          <a:p>
            <a:pPr eaLnBrk="0" hangingPunct="0"/>
            <a:r>
              <a:rPr lang="ru-RU" altLang="ru-RU" sz="2800" b="1">
                <a:solidFill>
                  <a:schemeClr val="accent2"/>
                </a:solidFill>
                <a:cs typeface="Times New Roman" panose="02020603050405020304" pitchFamily="18" charset="0"/>
              </a:rPr>
              <a:t>   3 кг    -          х кг</a:t>
            </a:r>
            <a:r>
              <a:rPr lang="ru-RU" altLang="ru-RU" sz="2400">
                <a:solidFill>
                  <a:srgbClr val="000000"/>
                </a:solidFill>
                <a:cs typeface="Times New Roman" panose="02020603050405020304" pitchFamily="18" charset="0"/>
              </a:rPr>
              <a:t>                                               </a:t>
            </a:r>
            <a:endParaRPr lang="ru-RU" altLang="ru-RU" sz="2400"/>
          </a:p>
          <a:p>
            <a:pPr eaLnBrk="0" hangingPunct="0"/>
            <a:endParaRPr lang="ru-RU" altLang="ru-RU" sz="240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1557338"/>
            <a:ext cx="8135937" cy="1223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800" b="1">
                <a:solidFill>
                  <a:srgbClr val="660033"/>
                </a:solidFill>
              </a:rPr>
              <a:t>1</a:t>
            </a:r>
            <a:r>
              <a:rPr lang="ru-RU" altLang="ru-RU" sz="2800">
                <a:solidFill>
                  <a:srgbClr val="660033"/>
                </a:solidFill>
              </a:rPr>
              <a:t>. </a:t>
            </a:r>
            <a:r>
              <a:rPr lang="ru-RU" altLang="ru-RU" sz="2800" i="1">
                <a:solidFill>
                  <a:srgbClr val="660033"/>
                </a:solidFill>
              </a:rPr>
              <a:t>В 2,5 кг сиропа содержится 1,2 кг сахара. Сколько сахара содержится в 3 кг такого же сиропа?</a:t>
            </a:r>
            <a:endParaRPr lang="ru-RU" altLang="ru-RU" sz="2800" b="1" i="1">
              <a:solidFill>
                <a:srgbClr val="660033"/>
              </a:solidFill>
            </a:endParaRPr>
          </a:p>
        </p:txBody>
      </p:sp>
      <p:pic>
        <p:nvPicPr>
          <p:cNvPr id="10244" name="Picture 4" descr="science0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4797425"/>
            <a:ext cx="6477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5" name="Picture 5" descr="science0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4221163"/>
            <a:ext cx="1152525" cy="1528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8172450" y="3068638"/>
            <a:ext cx="0" cy="1439862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0" y="28797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3132138" y="3213100"/>
            <a:ext cx="0" cy="1439863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9" name="WordArt 9"/>
          <p:cNvSpPr>
            <a:spLocks noChangeArrowheads="1" noChangeShapeType="1" noTextEdit="1"/>
          </p:cNvSpPr>
          <p:nvPr/>
        </p:nvSpPr>
        <p:spPr bwMode="auto">
          <a:xfrm>
            <a:off x="539750" y="404813"/>
            <a:ext cx="8208963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3366"/>
                  </a:solidFill>
                  <a:round/>
                  <a:headEnd/>
                  <a:tailEnd/>
                </a:ln>
                <a:solidFill>
                  <a:srgbClr val="CC99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Решите задачу с помощью пропорции: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  <p:bldP spid="10246" grpId="0" animBg="1"/>
      <p:bldP spid="10248" grpId="0" animBg="1"/>
      <p:bldP spid="1024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4B027-4459-4022-8386-F199EB3A3D4B}" type="slidenum">
              <a:rPr lang="ru-RU" altLang="ru-RU"/>
              <a:pPr/>
              <a:t>6</a:t>
            </a:fld>
            <a:endParaRPr lang="ru-RU" altLang="ru-RU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800" b="1" i="1">
                <a:solidFill>
                  <a:srgbClr val="009900"/>
                </a:solidFill>
              </a:rPr>
              <a:t>2.</a:t>
            </a:r>
            <a:r>
              <a:rPr lang="ru-RU" altLang="ru-RU" sz="2800" i="1">
                <a:solidFill>
                  <a:srgbClr val="009900"/>
                </a:solidFill>
              </a:rPr>
              <a:t>Из 30 кг свежих яблок выходит 10,5 кг сушеных. Сколько надо взять свежих яблок, чтобы получить</a:t>
            </a:r>
            <a:r>
              <a:rPr lang="ru-RU" altLang="ru-RU" i="1">
                <a:solidFill>
                  <a:srgbClr val="009900"/>
                </a:solidFill>
              </a:rPr>
              <a:t> </a:t>
            </a:r>
            <a:r>
              <a:rPr lang="ru-RU" altLang="ru-RU" sz="2800" i="1">
                <a:solidFill>
                  <a:srgbClr val="009900"/>
                </a:solidFill>
              </a:rPr>
              <a:t>14,7 кг сушеных?</a:t>
            </a:r>
            <a:endParaRPr lang="ru-RU" altLang="ru-RU" sz="2800" b="1" i="1">
              <a:solidFill>
                <a:srgbClr val="009900"/>
              </a:solidFill>
            </a:endParaRPr>
          </a:p>
          <a:p>
            <a:endParaRPr lang="ru-RU" altLang="ru-RU" sz="2800"/>
          </a:p>
        </p:txBody>
      </p:sp>
      <p:sp>
        <p:nvSpPr>
          <p:cNvPr id="11267" name="WordArt 3"/>
          <p:cNvSpPr>
            <a:spLocks noChangeArrowheads="1" noChangeShapeType="1" noTextEdit="1"/>
          </p:cNvSpPr>
          <p:nvPr/>
        </p:nvSpPr>
        <p:spPr bwMode="auto">
          <a:xfrm>
            <a:off x="539750" y="404813"/>
            <a:ext cx="8208963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3366"/>
                  </a:solidFill>
                  <a:round/>
                  <a:headEnd/>
                  <a:tailEnd/>
                </a:ln>
                <a:solidFill>
                  <a:srgbClr val="CC99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Решите задачу с помощью пропорции:</a:t>
            </a:r>
          </a:p>
        </p:txBody>
      </p:sp>
      <p:pic>
        <p:nvPicPr>
          <p:cNvPr id="11268" name="Picture 4" descr="j018266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3068638"/>
            <a:ext cx="3657600" cy="3384550"/>
          </a:xfrm>
          <a:prstGeom prst="rect">
            <a:avLst/>
          </a:prstGeom>
          <a:noFill/>
          <a:ln w="38100" cmpd="dbl">
            <a:solidFill>
              <a:srgbClr val="00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4427538" y="3246438"/>
            <a:ext cx="44656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ru-RU" altLang="ru-RU" b="1">
                <a:solidFill>
                  <a:srgbClr val="CC0000"/>
                </a:solidFill>
              </a:rPr>
              <a:t>Свежие яблоки         Сушеные яблоки 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4572000" y="3789363"/>
            <a:ext cx="38877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/>
              <a:t>       </a:t>
            </a:r>
            <a:r>
              <a:rPr lang="ru-RU" altLang="ru-RU" b="1">
                <a:solidFill>
                  <a:schemeClr val="accent2"/>
                </a:solidFill>
              </a:rPr>
              <a:t>30                 -                10,5 кг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5148263" y="4437063"/>
            <a:ext cx="35274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1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b="1">
                <a:solidFill>
                  <a:schemeClr val="accent2"/>
                </a:solidFill>
              </a:rPr>
              <a:t>х кг               -        14,7 кг</a:t>
            </a:r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8748713" y="3573463"/>
            <a:ext cx="0" cy="1439862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4356100" y="3500438"/>
            <a:ext cx="0" cy="1439862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build="p"/>
      <p:bldP spid="11267" grpId="0" animBg="1"/>
      <p:bldP spid="11269" grpId="0"/>
      <p:bldP spid="11270" grpId="0"/>
      <p:bldP spid="11271" grpId="0"/>
      <p:bldP spid="11272" grpId="0" animBg="1"/>
      <p:bldP spid="1127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7780-BC84-470A-A66F-32554B421BF2}" type="slidenum">
              <a:rPr lang="ru-RU" altLang="ru-RU"/>
              <a:pPr/>
              <a:t>7</a:t>
            </a:fld>
            <a:endParaRPr lang="ru-RU" alt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539750" y="1557338"/>
            <a:ext cx="8135938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ru-RU" altLang="ru-RU" sz="2800" b="1" i="1">
                <a:solidFill>
                  <a:schemeClr val="accent2"/>
                </a:solidFill>
              </a:rPr>
              <a:t>3</a:t>
            </a:r>
            <a:r>
              <a:rPr lang="ru-RU" altLang="ru-RU" sz="2800" i="1">
                <a:solidFill>
                  <a:schemeClr val="accent2"/>
                </a:solidFill>
              </a:rPr>
              <a:t>.Со 125 гусей получают 4 кг пуха. Сколько пуха можно получить с 875 гусей?</a:t>
            </a:r>
          </a:p>
        </p:txBody>
      </p:sp>
      <p:sp>
        <p:nvSpPr>
          <p:cNvPr id="12291" name="WordArt 3"/>
          <p:cNvSpPr>
            <a:spLocks noChangeArrowheads="1" noChangeShapeType="1" noTextEdit="1"/>
          </p:cNvSpPr>
          <p:nvPr/>
        </p:nvSpPr>
        <p:spPr bwMode="auto">
          <a:xfrm>
            <a:off x="539750" y="404813"/>
            <a:ext cx="8208963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3366"/>
                  </a:solidFill>
                  <a:round/>
                  <a:headEnd/>
                  <a:tailEnd/>
                </a:ln>
                <a:solidFill>
                  <a:srgbClr val="CC99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Решите задачу с помощью пропорции:</a:t>
            </a:r>
          </a:p>
        </p:txBody>
      </p:sp>
      <p:pic>
        <p:nvPicPr>
          <p:cNvPr id="12292" name="Picture 4" descr="j01786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3068638"/>
            <a:ext cx="5832475" cy="3097212"/>
          </a:xfrm>
          <a:prstGeom prst="rect">
            <a:avLst/>
          </a:prstGeom>
          <a:noFill/>
          <a:ln w="76200" cmpd="tri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3348038" y="2349500"/>
            <a:ext cx="41576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400">
                <a:solidFill>
                  <a:srgbClr val="660033"/>
                </a:solidFill>
              </a:rPr>
              <a:t>Решите, пожалуйста,  сами.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animBg="1"/>
      <p:bldP spid="1229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7733-B91F-4993-A9FD-08BC3D0348DB}" type="slidenum">
              <a:rPr lang="ru-RU" altLang="ru-RU"/>
              <a:pPr/>
              <a:t>8</a:t>
            </a:fld>
            <a:endParaRPr lang="ru-RU" altLang="ru-RU"/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684213" y="1628775"/>
            <a:ext cx="7415212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ru-RU" altLang="ru-RU" sz="2800">
                <a:solidFill>
                  <a:srgbClr val="660033"/>
                </a:solidFill>
              </a:rPr>
              <a:t>4 комбайнера могут убрать пшеницу с поля за 10 дней. За сколько дней уберут это поле 5 таких же комбайнеров?</a:t>
            </a:r>
            <a:r>
              <a:rPr lang="ru-RU" altLang="ru-RU">
                <a:solidFill>
                  <a:srgbClr val="660033"/>
                </a:solidFill>
              </a:rPr>
              <a:t> </a:t>
            </a:r>
          </a:p>
        </p:txBody>
      </p:sp>
      <p:pic>
        <p:nvPicPr>
          <p:cNvPr id="13315" name="Picture 3" descr="j01852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3141663"/>
            <a:ext cx="4103687" cy="3240087"/>
          </a:xfrm>
          <a:prstGeom prst="rect">
            <a:avLst/>
          </a:prstGeom>
          <a:noFill/>
          <a:ln w="57150">
            <a:solidFill>
              <a:srgbClr val="CC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6" name="WordArt 4"/>
          <p:cNvSpPr>
            <a:spLocks noChangeArrowheads="1" noChangeShapeType="1" noTextEdit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>
                <a:ln w="19050" cmpd="sng">
                  <a:solidFill>
                    <a:srgbClr val="993366"/>
                  </a:solidFill>
                  <a:prstDash val="solid"/>
                  <a:round/>
                  <a:headEnd/>
                  <a:tailEnd/>
                </a:ln>
                <a:solidFill>
                  <a:srgbClr val="CC99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Решите задачу с помощью пропорции: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CEFF-165D-48AC-875A-90B92368DB03}" type="slidenum">
              <a:rPr lang="ru-RU" altLang="ru-RU"/>
              <a:pPr/>
              <a:t>9</a:t>
            </a:fld>
            <a:endParaRPr lang="ru-RU" altLang="ru-RU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74638"/>
            <a:ext cx="8362950" cy="1858962"/>
          </a:xfrm>
          <a:solidFill>
            <a:srgbClr val="FAB58A"/>
          </a:solidFill>
        </p:spPr>
        <p:txBody>
          <a:bodyPr/>
          <a:lstStyle/>
          <a:p>
            <a:r>
              <a:rPr lang="ru-RU" altLang="ru-RU" sz="2400" b="1" i="1">
                <a:solidFill>
                  <a:schemeClr val="accent2"/>
                </a:solidFill>
              </a:rPr>
              <a:t>Книга в переплете стоит 1200 рублей. Сколько процентов цена переплета составляет от цены книги в переплете, если книга без переплета стоит 900 рублей?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49500"/>
            <a:ext cx="2314575" cy="24479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800">
                <a:solidFill>
                  <a:srgbClr val="0000FF"/>
                </a:solidFill>
              </a:rPr>
              <a:t>1 способ: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800">
                <a:solidFill>
                  <a:srgbClr val="0000FF"/>
                </a:solidFill>
              </a:rPr>
              <a:t>1)1200</a:t>
            </a:r>
            <a:endParaRPr lang="ru-RU" altLang="ru-RU" sz="2800"/>
          </a:p>
          <a:p>
            <a:pPr>
              <a:lnSpc>
                <a:spcPct val="90000"/>
              </a:lnSpc>
              <a:buFontTx/>
              <a:buNone/>
            </a:pPr>
            <a:endParaRPr lang="ru-RU" altLang="ru-RU" sz="2800">
              <a:solidFill>
                <a:srgbClr val="0000FF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800">
                <a:solidFill>
                  <a:srgbClr val="0000FF"/>
                </a:solidFill>
              </a:rPr>
              <a:t>2)1200</a:t>
            </a:r>
            <a:endParaRPr lang="ru-RU" altLang="ru-RU" sz="2800"/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800">
                <a:solidFill>
                  <a:srgbClr val="0000FF"/>
                </a:solidFill>
              </a:rPr>
              <a:t>3)300</a:t>
            </a:r>
            <a:endParaRPr lang="ru-RU" altLang="ru-RU" sz="2800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692275" y="2781300"/>
            <a:ext cx="6192838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800"/>
              <a:t>-900=300(руб.)-стоимость переплета.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671638" y="3684588"/>
            <a:ext cx="57261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800"/>
              <a:t>:100=12(руб.)-приходится на 1%. 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1476375" y="4149725"/>
            <a:ext cx="65659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800"/>
              <a:t>:12=25(%)-составляет цена переплета</a:t>
            </a:r>
          </a:p>
          <a:p>
            <a:r>
              <a:rPr lang="ru-RU" altLang="ru-RU" sz="2800"/>
              <a:t> от цены книги в переплете 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735013" y="5484813"/>
            <a:ext cx="12731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800">
                <a:solidFill>
                  <a:srgbClr val="0000FF"/>
                </a:solidFill>
              </a:rPr>
              <a:t>Ответ:</a:t>
            </a:r>
          </a:p>
        </p:txBody>
      </p:sp>
      <p:pic>
        <p:nvPicPr>
          <p:cNvPr id="9226" name="Picture 10" descr="BS00554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1700213"/>
            <a:ext cx="2016125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nimBg="1"/>
      <p:bldP spid="9224" grpId="0"/>
      <p:bldP spid="9225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567</Words>
  <Application>Microsoft Office PowerPoint</Application>
  <PresentationFormat>Экран (4:3)</PresentationFormat>
  <Paragraphs>125</Paragraphs>
  <Slides>18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Monotype Corsiva</vt:lpstr>
      <vt:lpstr>Times New Roman</vt:lpstr>
      <vt:lpstr>Оформление по умолчанию</vt:lpstr>
      <vt:lpstr>Microsoft Equation 3.0</vt:lpstr>
      <vt:lpstr>Презентация PowerPoint</vt:lpstr>
      <vt:lpstr>Найти значение Х:</vt:lpstr>
      <vt:lpstr>Указать вид пропорциональной зависимости:</vt:lpstr>
      <vt:lpstr>Назовите величины, описывающие каждый рисунок. Укажите вид пропорциональной зависимости.</vt:lpstr>
      <vt:lpstr>Презентация PowerPoint</vt:lpstr>
      <vt:lpstr>Презентация PowerPoint</vt:lpstr>
      <vt:lpstr>Презентация PowerPoint</vt:lpstr>
      <vt:lpstr>Презентация PowerPoint</vt:lpstr>
      <vt:lpstr>Книга в переплете стоит 1200 рублей. Сколько процентов цена переплета составляет от цены книги в переплете, если книга без переплета стоит 900 рублей?</vt:lpstr>
      <vt:lpstr>Книга в переплете стоит 1200 рублей. Сколько процентов цена переплета составляет от цены книги в переплете, если книга без переплета стоит 900 рублей?</vt:lpstr>
      <vt:lpstr>Презентация PowerPoint</vt:lpstr>
      <vt:lpstr>Заполните таблицу:</vt:lpstr>
      <vt:lpstr>   1.Черные лебеди составляют 40% от общего числа белых и черных лебедей, живущих в заповеднике. Сколько черных лебедей живет в заповеднике, если число белых лебедей на 21 больше числа черных? </vt:lpstr>
      <vt:lpstr>   2.Родиной белого журавля является наша страна. Из общего числа белых журавлей 60% обитает в Якутии и 0,4 – на реке Оби. Сколько всего сохранилось белых журавлей, если их в Якутии на 15 пар больше, чем на реке Оби? </vt:lpstr>
      <vt:lpstr>   3.Камбала живет 60 лет, что составляет 60% продолжительности жизни сома и 75% продолжительности жизни белуги, продолжительность жизни сазана равна 0,06 продолжительности жизни белуги. Сколько лет живет сом и сазан? </vt:lpstr>
      <vt:lpstr>  4.Число бурых медведей, сохранившихся в Казахстане, составляет 67%, а в Таджикистане 43% числа бурых медведей, сохранившихся в Киргизии. Сколько бурых медведей сохранилось в Киргизии, если в Таджикистане их на 350 больше, чем в Казахстане?</vt:lpstr>
      <vt:lpstr>5.Определите число сахалинской кабарги (самые маленькие из оленей), если 35% их числа, сохранившихся на острове, на 270 особей меньше 0,8 того же числа.</vt:lpstr>
      <vt:lpstr>6.Число сохранившихся в нашей стране белоплечих орланов составляет 50%, а число дроф 75% числа орланов-белохвостов.  Сколько сохранилось указанных птиц, если число дроф на 1000 больше числа белоплечих орланов?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Назовите величины, описывающие каждый рисунок. Укажите вид пропорциональной зависимости.</dc:title>
  <dc:creator>7</dc:creator>
  <cp:lastModifiedBy>admin</cp:lastModifiedBy>
  <cp:revision>6</cp:revision>
  <dcterms:created xsi:type="dcterms:W3CDTF">2007-11-12T16:52:00Z</dcterms:created>
  <dcterms:modified xsi:type="dcterms:W3CDTF">2015-04-08T15:22:55Z</dcterms:modified>
</cp:coreProperties>
</file>