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3" r:id="rId2"/>
    <p:sldMasterId id="2147483655" r:id="rId3"/>
    <p:sldMasterId id="214748365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70" r:id="rId11"/>
    <p:sldId id="267" r:id="rId12"/>
    <p:sldId id="263" r:id="rId13"/>
    <p:sldId id="265" r:id="rId14"/>
    <p:sldId id="266" r:id="rId15"/>
    <p:sldId id="271" r:id="rId16"/>
    <p:sldId id="269" r:id="rId17"/>
    <p:sldId id="26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anose="030F0702030302020204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anose="030F0702030302020204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anose="030F0702030302020204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anose="030F0702030302020204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00CC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129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5322516-03A3-4041-BF8C-989EF93D8EB1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512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32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513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5138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513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42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514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148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0412E-8752-4963-8E54-A52CB028F4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1728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6DAFD-4265-4218-A018-EA0E70B9C7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5754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C7AB042-BFA1-4C9F-80D2-BF417B4C34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7469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2867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7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7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7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7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8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868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868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28683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28684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28685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9F8B113-EA17-4D46-ABB8-26C1F51FD87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548EC-C435-4E47-B7D1-5719FFADB6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1824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7DC99-62D4-4B61-BA6F-1EB3DE70DB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0452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9D5D5-53A5-4322-912D-20FC8EEB91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7106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CE2AD-5E32-4F05-9C3E-FEF299763C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0834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844E2-0EC3-469B-B13F-A04FA2F3BC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0656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D769E-C5E0-4AD8-B2F3-20EC8F35DF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793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1F275-FF92-4A59-82D3-F3BE324E78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3360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BD876-84DC-4986-B7BA-8421E1643C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7062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D728A-D85E-41D5-8011-1E5D8B0B66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617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4D68D-82EE-4D3E-974F-44A23CCA97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6186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64E4D-DE1B-48B9-8941-C3742F1C9E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5916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3789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89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89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89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89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89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89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89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89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0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0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0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0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0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0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0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0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0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0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1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91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912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7913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7914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7915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7916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8999C68-963B-4FD6-AF84-2D48CB63A88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4E54B4-194B-4F1A-96B7-A9DA32816EA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8781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F66B51-F777-483D-9328-545A9CDE1695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26916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606ADE-BD7D-48F6-8C69-E89A2D69847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68209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ABB128-EA4F-46D1-A3B5-4B690FA904E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68000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8E6318-ADE0-489D-BE34-7E6E82D671C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2703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9E014-6D73-4E2C-B0A1-110C61C8A8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06894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A39720-A57E-49A9-B282-F04E43B4625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48059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C25398-6A98-4DC2-AEFA-F312557E8BF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54887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9FD54-9C21-432A-8146-F25F4669292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78441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0BAADD-8482-4BF5-88CB-AB9CE4EEEFC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90228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AEB0C1-EFC6-4420-81B8-CFBC1CF93C7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2027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32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962BA71-4609-4327-9869-1F61F90A6914}" type="slidenum">
              <a:rPr lang="ru-RU" altLang="en-US"/>
              <a:pPr/>
              <a:t>‹#›</a:t>
            </a:fld>
            <a:endParaRPr lang="ru-RU" altLang="en-US"/>
          </a:p>
        </p:txBody>
      </p:sp>
      <p:grpSp>
        <p:nvGrpSpPr>
          <p:cNvPr id="43016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43017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18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19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20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21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22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23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24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25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26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27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28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29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30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31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32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33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34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35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36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37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38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39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40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41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42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43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44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45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46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47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3048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0FEF3-A959-4240-B399-A8BBB3ED840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457078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20FE2-F828-42D3-B651-35D1C6FA8C2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902587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4F66C-28CC-4068-AE7E-06CC3C9E617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466539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66AD0-8934-49C4-879D-177EB23A4FA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28947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3136A-6B7B-439E-9E73-A8652D2EA3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63275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04591-39E7-41E7-943B-FD30963F982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75697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E4E3A-66B7-4F34-A619-AB9A32EEC2C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498538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100D1-23B0-4B04-8AE7-087ABAEFAE0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556893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A25A9-2193-4D63-BA6C-2B200D5CF87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07543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B5BDB-E453-4A81-A4C3-CFDE31B6A6F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390196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07265-FE0A-44C9-84DD-E01BFE2371F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18300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42FAC-0337-40E2-9AC5-86319E08D1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4456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3AC45-3D3D-4290-8A00-710CE0408A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6668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788D8-79BF-41DA-B25B-D3942D5696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425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7509B-ED48-4246-AA17-7FE309AF1F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572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2CF7F-CDDE-4AC4-9D6E-291CB25017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5660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ffectLst/>
              </a:defRPr>
            </a:lvl1pPr>
          </a:lstStyle>
          <a:p>
            <a:endParaRPr lang="ru-RU" alt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/>
              </a:defRPr>
            </a:lvl1pPr>
          </a:lstStyle>
          <a:p>
            <a:endParaRPr lang="ru-RU" alt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ffectLst/>
              </a:defRPr>
            </a:lvl1pPr>
          </a:lstStyle>
          <a:p>
            <a:fld id="{10F9E561-AF97-452A-B67E-A585DF248D3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106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1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11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11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1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12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1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1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13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41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9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7651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5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5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5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65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2766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2766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30857961-AD84-481E-BB10-CE65F089960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766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66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3686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68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69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70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71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72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7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7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75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76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77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78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7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80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8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82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8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84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85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86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88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88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6889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689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3689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A47DBC33-2001-489C-A102-454C8241957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689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effectLst/>
                <a:latin typeface="+mn-lt"/>
              </a:defRPr>
            </a:lvl1pPr>
          </a:lstStyle>
          <a:p>
            <a:endParaRPr lang="ru-RU" altLang="en-US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effectLst/>
                <a:latin typeface="+mn-lt"/>
              </a:defRPr>
            </a:lvl1pPr>
          </a:lstStyle>
          <a:p>
            <a:endParaRPr lang="ru-RU" alt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effectLst/>
                <a:latin typeface="+mn-lt"/>
              </a:defRPr>
            </a:lvl1pPr>
          </a:lstStyle>
          <a:p>
            <a:fld id="{45DC4272-0DFA-4BA1-9903-99AB5919197D}" type="slidenum">
              <a:rPr lang="ru-RU" altLang="en-US"/>
              <a:pPr/>
              <a:t>‹#›</a:t>
            </a:fld>
            <a:endParaRPr lang="ru-RU" altLang="en-US"/>
          </a:p>
        </p:txBody>
      </p:sp>
      <p:grpSp>
        <p:nvGrpSpPr>
          <p:cNvPr id="4199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4199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9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9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9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9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9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9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0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0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0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0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0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0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0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0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0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0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1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1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1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1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1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1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1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1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1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1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2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2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2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2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hyperlink" Target="http://www.kalyamalya.ru/modules/bamagalerie3/viewcat.php?id=279&amp;cid=4&amp;min=0&amp;orderby=dateD&amp;show=18" TargetMode="External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924175"/>
            <a:ext cx="8351838" cy="2273300"/>
          </a:xfrm>
        </p:spPr>
        <p:txBody>
          <a:bodyPr/>
          <a:lstStyle/>
          <a:p>
            <a:r>
              <a:rPr lang="ru-RU" altLang="ru-RU" sz="4000"/>
              <a:t>«Методы и приёмы формирования нравственных представлений у младших школьников в образовательном процессе»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5516563"/>
            <a:ext cx="6032500" cy="1003300"/>
          </a:xfrm>
        </p:spPr>
        <p:txBody>
          <a:bodyPr/>
          <a:lstStyle/>
          <a:p>
            <a:r>
              <a:rPr lang="ru-RU" altLang="ru-RU" sz="2400"/>
              <a:t>Исполнитель: Ветошкина Е.В.</a:t>
            </a:r>
          </a:p>
          <a:p>
            <a:r>
              <a:rPr lang="ru-RU" altLang="ru-RU" sz="2400"/>
              <a:t>Научный руководитель: Коротаева Е.В.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432175" y="836613"/>
            <a:ext cx="57118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2400" b="0">
                <a:effectLst>
                  <a:outerShdw blurRad="38100" dist="38100" dir="2700000" algn="tl">
                    <a:srgbClr val="C0C0C0"/>
                  </a:outerShdw>
                </a:effectLst>
              </a:rPr>
              <a:t>Выпускная квалификационная работа</a:t>
            </a:r>
          </a:p>
          <a:p>
            <a:pPr algn="ctr"/>
            <a:r>
              <a:rPr lang="ru-RU" altLang="ru-RU" sz="2400" b="0">
                <a:effectLst>
                  <a:outerShdw blurRad="38100" dist="38100" dir="2700000" algn="tl">
                    <a:srgbClr val="C0C0C0"/>
                  </a:outerShdw>
                </a:effectLst>
              </a:rPr>
              <a:t>на тему: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684213" y="0"/>
            <a:ext cx="82089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Результаты исследования уровней сформированности нравственных представлений младших школьников  в начале и конце исследовательской работы</a:t>
            </a:r>
            <a:endParaRPr lang="ru-RU" altLang="ru-RU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33278" name="Group 510"/>
          <p:cNvGraphicFramePr>
            <a:graphicFrameLocks noGrp="1"/>
          </p:cNvGraphicFramePr>
          <p:nvPr/>
        </p:nvGraphicFramePr>
        <p:xfrm>
          <a:off x="-1588" y="219075"/>
          <a:ext cx="9145588" cy="6638925"/>
        </p:xfrm>
        <a:graphic>
          <a:graphicData uri="http://schemas.openxmlformats.org/drawingml/2006/table">
            <a:tbl>
              <a:tblPr/>
              <a:tblGrid>
                <a:gridCol w="504826"/>
                <a:gridCol w="719137"/>
                <a:gridCol w="5832475"/>
                <a:gridCol w="431800"/>
                <a:gridCol w="576263"/>
                <a:gridCol w="576262"/>
                <a:gridCol w="504825"/>
              </a:tblGrid>
              <a:tr h="287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Исследуемые ЭГ (%)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Исследуемые КГ(%)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2038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эмоциональный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Исследуемый проявляет интерес к нравственной проблеме, вопросу; эмоционально отзывчив, проявляет адекватные ситуации эмоции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знания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Обладает свойственными данному возрасту  представлениями о категории вежливости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поведенческий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Поведение не расходится со знанием.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эмоциональный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Обсуждаемые нравственные проблемы, вопросы периодически вызывают у исследуемых эмоциональную реакцию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знания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Имеет допустимые для младшего школьного возраста представления о вежливости, доброжелательности (содержат небольшие неточности)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поведенческий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Обладает неустойчивой позицией по отношению к поступкам; поведение нередко зависит от авторитетного лица.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эмоциональный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Обсуждение нравственных тем не вызывает у испытуемых положительного эмоционального отклика, проявляют равнодушие к обсуждаемым нравственным проблемам;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знания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Представления о вежливости, доброжелательности ошибочны;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поведенческий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 суждения о нравственных поступках высказываются крайне редко, преобладает отрицательное поведение или поведение не соответствует знаниям.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187450" y="0"/>
            <a:ext cx="67691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Уровни сформированности  нравственных представлений детей контрольной и экспериментальной групп на констатирующем  и контрольном этапах исследования (в %)</a:t>
            </a:r>
            <a:endParaRPr lang="ru-RU" altLang="ru-RU" sz="20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eaLnBrk="0" hangingPunct="0"/>
            <a:endParaRPr lang="ru-RU" altLang="ru-RU" sz="20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33885" name="Group 93"/>
          <p:cNvGraphicFramePr>
            <a:graphicFrameLocks noGrp="1"/>
          </p:cNvGraphicFramePr>
          <p:nvPr/>
        </p:nvGraphicFramePr>
        <p:xfrm>
          <a:off x="755650" y="1773238"/>
          <a:ext cx="7920038" cy="4319587"/>
        </p:xfrm>
        <a:graphic>
          <a:graphicData uri="http://schemas.openxmlformats.org/drawingml/2006/table">
            <a:tbl>
              <a:tblPr/>
              <a:tblGrid>
                <a:gridCol w="939800"/>
                <a:gridCol w="1112838"/>
                <a:gridCol w="1385887"/>
                <a:gridCol w="871538"/>
                <a:gridCol w="1144587"/>
                <a:gridCol w="1231900"/>
                <a:gridCol w="1233488"/>
              </a:tblGrid>
              <a:tr h="1985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уровень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уровень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уровень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6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23,3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20,0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43,3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50,0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33,3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30,0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6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ЭГ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23,3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10,0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46,7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46,67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30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43,33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84" name="Rectangle 92"/>
          <p:cNvSpPr>
            <a:spLocks noChangeArrowheads="1"/>
          </p:cNvSpPr>
          <p:nvPr/>
        </p:nvSpPr>
        <p:spPr bwMode="auto">
          <a:xfrm>
            <a:off x="-2254250" y="4279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 b="0"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338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131175" cy="66690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Процесс формирования нравственных представлений у учащихся начальных классов будет эффективным если:</a:t>
            </a:r>
            <a:r>
              <a:rPr lang="ru-RU" alt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alt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будут использоваться различные методы и приемы, способствующие формированию целостной картины мира, развитию рефлексии, эмпатии и умения сочувствовать (этическая беседа, рассказ, содержащий нравственную проблему, объяснение, разъяснение нравственной ситуации, изображение ситуации, требующей нравственного анализа и оценки, упражнение, направленное на практическое применение полученных нравственных представлений: сочинение, изложение, опрос, размышления на этическую тему и т.д.); </a:t>
            </a:r>
          </a:p>
          <a:p>
            <a:pPr>
              <a:lnSpc>
                <a:spcPct val="80000"/>
              </a:lnSpc>
            </a:pPr>
            <a:r>
              <a:rPr lang="ru-RU" alt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учитель личным примером будет способствовать воспитанию нравственности; </a:t>
            </a:r>
          </a:p>
          <a:p>
            <a:pPr>
              <a:lnSpc>
                <a:spcPct val="80000"/>
              </a:lnSpc>
            </a:pPr>
            <a:r>
              <a:rPr lang="ru-RU" alt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будут  учтены возрастные, психологические и                 индивидуальные особенности младших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школьников.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typ1b_clip_image012_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1979613" cy="295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132138" y="0"/>
            <a:ext cx="3240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Рисунки</a:t>
            </a:r>
            <a:r>
              <a:rPr lang="ru-RU" alt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0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детей </a:t>
            </a:r>
          </a:p>
        </p:txBody>
      </p:sp>
      <p:sp>
        <p:nvSpPr>
          <p:cNvPr id="39944" name="AutoShape 8" descr="typ1b_clip_image014_0001"/>
          <p:cNvSpPr>
            <a:spLocks noChangeAspect="1" noChangeArrowheads="1"/>
          </p:cNvSpPr>
          <p:nvPr/>
        </p:nvSpPr>
        <p:spPr bwMode="auto">
          <a:xfrm>
            <a:off x="3033713" y="2257425"/>
            <a:ext cx="3076575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9946" name="Picture 10" descr="typ1b_clip_image0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076700"/>
            <a:ext cx="1979612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8" name="Picture 12" descr="____________0001_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765175"/>
            <a:ext cx="1584325" cy="295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0" y="333375"/>
            <a:ext cx="5292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40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«Добрые и недобрые дела и поступки»</a:t>
            </a: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6300788" y="3716338"/>
            <a:ext cx="19923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40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«Волшебные слова»</a:t>
            </a:r>
          </a:p>
        </p:txBody>
      </p:sp>
      <p:sp>
        <p:nvSpPr>
          <p:cNvPr id="39953" name="AutoShape 17" descr="typ1b_clip_image029"/>
          <p:cNvSpPr>
            <a:spLocks noChangeAspect="1" noChangeArrowheads="1"/>
          </p:cNvSpPr>
          <p:nvPr/>
        </p:nvSpPr>
        <p:spPr bwMode="auto">
          <a:xfrm>
            <a:off x="2219325" y="2228850"/>
            <a:ext cx="470535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55" name="AutoShape 19" descr="typ1b_clip_image029"/>
          <p:cNvSpPr>
            <a:spLocks noChangeAspect="1" noChangeArrowheads="1"/>
          </p:cNvSpPr>
          <p:nvPr/>
        </p:nvSpPr>
        <p:spPr bwMode="auto">
          <a:xfrm>
            <a:off x="2219325" y="2228850"/>
            <a:ext cx="470535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57" name="AutoShape 21" descr="typ1b_clip_image029"/>
          <p:cNvSpPr>
            <a:spLocks noChangeAspect="1" noChangeArrowheads="1"/>
          </p:cNvSpPr>
          <p:nvPr/>
        </p:nvSpPr>
        <p:spPr bwMode="auto">
          <a:xfrm>
            <a:off x="2219325" y="2228850"/>
            <a:ext cx="470535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9961" name="Picture 25" descr="typ1b_clip_image05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765175"/>
            <a:ext cx="1728787" cy="295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63" name="Picture 27" descr="typ1b_clip_image0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6700"/>
            <a:ext cx="320357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65" name="Picture 29" descr="typ1b_clip_image03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076700"/>
            <a:ext cx="1582738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66" name="Picture 30" descr="Доброжелательность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76700"/>
            <a:ext cx="2592388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67" name="Text Box 31"/>
          <p:cNvSpPr txBox="1">
            <a:spLocks noChangeArrowheads="1"/>
          </p:cNvSpPr>
          <p:nvPr/>
        </p:nvSpPr>
        <p:spPr bwMode="auto">
          <a:xfrm>
            <a:off x="0" y="3716338"/>
            <a:ext cx="4895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4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«Ты и твои друзья»</a:t>
            </a:r>
          </a:p>
        </p:txBody>
      </p:sp>
      <p:pic>
        <p:nvPicPr>
          <p:cNvPr id="39968" name="Picture 32" descr="Добро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765175"/>
            <a:ext cx="1727200" cy="295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69" name="Text Box 33"/>
          <p:cNvSpPr txBox="1">
            <a:spLocks noChangeArrowheads="1"/>
          </p:cNvSpPr>
          <p:nvPr/>
        </p:nvSpPr>
        <p:spPr bwMode="auto">
          <a:xfrm>
            <a:off x="5118100" y="404813"/>
            <a:ext cx="4025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altLang="ru-RU" sz="14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Добро</a:t>
            </a:r>
            <a:r>
              <a:rPr lang="ru-RU" altLang="ru-RU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</a:p>
        </p:txBody>
      </p:sp>
      <p:pic>
        <p:nvPicPr>
          <p:cNvPr id="39971" name="Picture 35" descr="Рисунки Саши Путри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765175"/>
            <a:ext cx="2124075" cy="295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9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9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9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65400"/>
            <a:ext cx="8229600" cy="35655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4800" b="1"/>
              <a:t>Благодарю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Безымянный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3276600" cy="247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Безымянны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92375"/>
            <a:ext cx="3276600" cy="19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детская преступ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24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нациз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0"/>
            <a:ext cx="2590800" cy="24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терроризм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2538413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тюрьм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37063"/>
            <a:ext cx="3276600" cy="242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тор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492375"/>
            <a:ext cx="3311525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Безымянный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5558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Безымянный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724400"/>
            <a:ext cx="33115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33375"/>
            <a:ext cx="7918450" cy="626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/>
              <a:t>Анализ   научной литературы позволил выявить неизученные аспекты данной проблемы и сформулировать </a:t>
            </a:r>
            <a:r>
              <a:rPr lang="ru-RU" altLang="ru-RU" sz="2400" b="1" i="1"/>
              <a:t>противоречия:</a:t>
            </a:r>
            <a:endParaRPr lang="ru-RU" altLang="ru-RU" sz="2400"/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400"/>
              <a:t>-    между необходимостью сформированности нравственных представлений у младших школьников и недостаточной обоснованностью методов и приемов, способствующих усвоению представлений о нравственных категориях;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altLang="ru-RU" sz="2400"/>
              <a:t>между психологическими предпосылками младшего школьного возраста в процессе формирования нравственных представлений и недостаточной активизацией  мышления самих детей, актуализацией жизненного опыта, развития эмпатии, сочувствия как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400"/>
              <a:t>        главного условия нравственного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400"/>
              <a:t>            поведения. </a:t>
            </a:r>
          </a:p>
        </p:txBody>
      </p:sp>
      <p:pic>
        <p:nvPicPr>
          <p:cNvPr id="8196" name="Picture 4" descr="де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868863"/>
            <a:ext cx="2303463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0"/>
            <a:ext cx="8640762" cy="67421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/>
              <a:t> </a:t>
            </a:r>
            <a:r>
              <a:rPr lang="ru-RU" altLang="ru-RU" b="1" i="1"/>
              <a:t>Целью исследования</a:t>
            </a:r>
            <a:r>
              <a:rPr lang="ru-RU" altLang="ru-RU"/>
              <a:t> является теоретическое обоснование и экспериментальная проверка методов формирования нравственных представлений в учебно-воспитательном процессе.</a:t>
            </a:r>
            <a:endParaRPr lang="ru-RU" altLang="ru-RU" b="1" i="1"/>
          </a:p>
          <a:p>
            <a:pPr>
              <a:lnSpc>
                <a:spcPct val="90000"/>
              </a:lnSpc>
            </a:pPr>
            <a:r>
              <a:rPr lang="ru-RU" altLang="ru-RU" b="1" i="1"/>
              <a:t>Объект исследования</a:t>
            </a:r>
            <a:r>
              <a:rPr lang="ru-RU" altLang="ru-RU"/>
              <a:t> – процесс формирования нравственных представлений.</a:t>
            </a:r>
            <a:endParaRPr lang="ru-RU" altLang="ru-RU" i="1"/>
          </a:p>
          <a:p>
            <a:pPr>
              <a:lnSpc>
                <a:spcPct val="90000"/>
              </a:lnSpc>
            </a:pPr>
            <a:r>
              <a:rPr lang="ru-RU" altLang="ru-RU" i="1"/>
              <a:t> </a:t>
            </a:r>
            <a:r>
              <a:rPr lang="ru-RU" altLang="ru-RU" b="1" i="1"/>
              <a:t>Предмет исследования</a:t>
            </a:r>
            <a:r>
              <a:rPr lang="ru-RU" altLang="ru-RU"/>
              <a:t> – методы и приемы формирования нравственных</a:t>
            </a:r>
            <a:r>
              <a:rPr lang="en-US" altLang="ru-RU"/>
              <a:t>                               </a:t>
            </a:r>
            <a:r>
              <a:rPr lang="ru-RU" altLang="ru-RU"/>
              <a:t>представлений у учащихся начальных </a:t>
            </a:r>
            <a:r>
              <a:rPr lang="en-US" altLang="ru-RU"/>
              <a:t>                  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ru-RU"/>
              <a:t>           </a:t>
            </a:r>
            <a:r>
              <a:rPr lang="ru-RU" altLang="ru-RU"/>
              <a:t>классов в учебно-воспитательном </a:t>
            </a:r>
            <a:endParaRPr lang="en-US" altLang="ru-RU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ru-RU"/>
              <a:t>            </a:t>
            </a:r>
            <a:r>
              <a:rPr lang="ru-RU" altLang="ru-RU"/>
              <a:t>процессе.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0"/>
            <a:ext cx="7696200" cy="685800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800"/>
              <a:t>   Мы предположили, что наиболее успешно формирование нравственных представлений будет происходить если:</a:t>
            </a:r>
          </a:p>
          <a:p>
            <a:r>
              <a:rPr lang="ru-RU" altLang="ru-RU" sz="2800"/>
              <a:t>Будут использоваться различные методы и приемы формирования нравственных представлений, органически включенные в образовательный процесс;</a:t>
            </a:r>
          </a:p>
          <a:p>
            <a:r>
              <a:rPr lang="ru-RU" altLang="ru-RU" sz="2800"/>
              <a:t>Учитель личным примером будет способствовать воспитанию нравственности;</a:t>
            </a:r>
          </a:p>
          <a:p>
            <a:r>
              <a:rPr lang="ru-RU" altLang="ru-RU" sz="2800"/>
              <a:t>Будут учтены возрастные, психологические и индивидуальные особенности младших школьников;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0"/>
            <a:ext cx="8424863" cy="70294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800"/>
              <a:t>Формирование нравственных представлений - это процесс качественного преобразования, под которым понимается создание образа продуктивного воображения, наглядно-образного знания о моральных нормах, принципах, присущих данному обществу.</a:t>
            </a:r>
          </a:p>
          <a:p>
            <a:pPr>
              <a:lnSpc>
                <a:spcPct val="80000"/>
              </a:lnSpc>
            </a:pPr>
            <a:r>
              <a:rPr lang="ru-RU" altLang="ru-RU" sz="2800"/>
              <a:t> Кризисная ситуация в современном обществе требует пристального внимания образования к процессу формирования нравственных представлений младших школьников. </a:t>
            </a:r>
          </a:p>
          <a:p>
            <a:pPr>
              <a:lnSpc>
                <a:spcPct val="80000"/>
              </a:lnSpc>
            </a:pPr>
            <a:r>
              <a:rPr lang="ru-RU" altLang="ru-RU" sz="2800"/>
              <a:t>Формирование нравственных представлений происходит наиболее эффективно в младшем школьном возрасте. Оно происходит во всех сферах воспитательного пространства школы и должно основываться </a:t>
            </a:r>
            <a:endParaRPr lang="en-US" altLang="ru-RU" sz="280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sz="2800"/>
              <a:t>              </a:t>
            </a:r>
            <a:r>
              <a:rPr lang="ru-RU" altLang="ru-RU" sz="2800"/>
              <a:t>на принципах равнопартнерства, в </a:t>
            </a:r>
            <a:endParaRPr lang="en-US" altLang="ru-RU" sz="280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sz="2800"/>
              <a:t>              </a:t>
            </a:r>
            <a:r>
              <a:rPr lang="ru-RU" altLang="ru-RU" sz="2800"/>
              <a:t>условиях свободного диалога в </a:t>
            </a:r>
            <a:r>
              <a:rPr lang="en-US" altLang="ru-RU" sz="2800"/>
              <a:t>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sz="2800"/>
              <a:t>                    </a:t>
            </a:r>
            <a:r>
              <a:rPr lang="ru-RU" altLang="ru-RU" sz="2800"/>
              <a:t>классном коллективе.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316913" cy="1189038"/>
          </a:xfrm>
        </p:spPr>
        <p:txBody>
          <a:bodyPr/>
          <a:lstStyle/>
          <a:p>
            <a:r>
              <a:rPr lang="ru-RU" altLang="ru-RU" sz="2400" b="1"/>
              <a:t>ИЗУЧЕНИЕ И ФОРМИРОВАНИЕ НРАВСТВЕННЫХ ПРЕДСТАВЛЕНИЙ МЛАДШИХ ШКОЛЬНИКОВ</a:t>
            </a:r>
            <a:r>
              <a:rPr lang="ru-RU" altLang="ru-RU" sz="4000" b="1"/>
              <a:t>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8820150" cy="55895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800">
                <a:solidFill>
                  <a:schemeClr val="hlink"/>
                </a:solidFill>
              </a:rPr>
              <a:t>Цель опытно-поисковой работы</a:t>
            </a:r>
            <a:r>
              <a:rPr lang="ru-RU" altLang="ru-RU" sz="1800"/>
              <a:t> заключается в изучении и формировании нравственных представлений учащихся начальных классов в учебно-воспитательном процессе. Работа состоит из трех этапов: констатирующего, формирующего и контрольного.</a:t>
            </a:r>
          </a:p>
          <a:p>
            <a:pPr>
              <a:lnSpc>
                <a:spcPct val="80000"/>
              </a:lnSpc>
            </a:pPr>
            <a:r>
              <a:rPr lang="ru-RU" altLang="ru-RU" sz="1800">
                <a:solidFill>
                  <a:schemeClr val="accent2"/>
                </a:solidFill>
              </a:rPr>
              <a:t>Целью констатирующего этапа</a:t>
            </a:r>
            <a:r>
              <a:rPr lang="ru-RU" altLang="ru-RU" sz="1800"/>
              <a:t> является выявление актуального уровня сформированнности нравственных представлений младших школьников. Задачи: разработать критерии определения уровня сформированности нравственных представлений; выбрать методики, соответствующие критериям; исследовать учащихся начальных классов с помощью выбранных методик; проанализировать полученные данные.</a:t>
            </a:r>
          </a:p>
          <a:p>
            <a:pPr>
              <a:lnSpc>
                <a:spcPct val="80000"/>
              </a:lnSpc>
            </a:pPr>
            <a:r>
              <a:rPr lang="ru-RU" altLang="ru-RU" sz="1800">
                <a:solidFill>
                  <a:srgbClr val="6600CC"/>
                </a:solidFill>
              </a:rPr>
              <a:t>Цель формирующего этапа</a:t>
            </a:r>
            <a:r>
              <a:rPr lang="ru-RU" altLang="ru-RU" sz="1800"/>
              <a:t> состоит в проверке поставленной гипотезы.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/>
              <a:t>     Задачи: определить методы формирования нравственных представлений и внедрить их на практике; провести анализ полученных результатов исследования.</a:t>
            </a:r>
          </a:p>
          <a:p>
            <a:pPr>
              <a:lnSpc>
                <a:spcPct val="80000"/>
              </a:lnSpc>
            </a:pPr>
            <a:r>
              <a:rPr lang="ru-RU" altLang="ru-RU" sz="1800">
                <a:solidFill>
                  <a:srgbClr val="3333CC"/>
                </a:solidFill>
              </a:rPr>
              <a:t>Цель контрольного этапа</a:t>
            </a:r>
            <a:r>
              <a:rPr lang="ru-RU" altLang="ru-RU" sz="1800"/>
              <a:t> – проверить эффективность отобранных  методов и приемов формирования нравственных представлений у младших школьников путем сравнения диагностических результатов констатирующего и контрольного этапа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/>
              <a:t>                Задачи: повторно исследовать учащихся начальных классов с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/>
              <a:t>                    помощью выбранных методик; проанализировать полученные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/>
              <a:t>                      данные.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34" name="Group 18"/>
          <p:cNvGraphicFramePr>
            <a:graphicFrameLocks noGrp="1"/>
          </p:cNvGraphicFramePr>
          <p:nvPr>
            <p:ph sz="half" idx="2"/>
          </p:nvPr>
        </p:nvGraphicFramePr>
        <p:xfrm>
          <a:off x="323850" y="260350"/>
          <a:ext cx="4314825" cy="6178550"/>
        </p:xfrm>
        <a:graphic>
          <a:graphicData uri="http://schemas.openxmlformats.org/drawingml/2006/table">
            <a:tbl>
              <a:tblPr/>
              <a:tblGrid>
                <a:gridCol w="4314825"/>
              </a:tblGrid>
              <a:tr h="3657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anose="030F0702030302020204" pitchFamily="66" charset="0"/>
                        </a:rPr>
                        <a:t>АНКЕТА.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anose="030F0702030302020204" pitchFamily="66" charset="0"/>
                        </a:rPr>
                        <a:t>Выявление отношения к людям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anose="030F0702030302020204" pitchFamily="66" charset="0"/>
                        </a:rPr>
                        <a:t>1.    С кем ты здороваешься в школе? (учителями, незнакомыми людьми)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anose="030F0702030302020204" pitchFamily="66" charset="0"/>
                        </a:rPr>
                        <a:t>2.    Попросишь ли ты прощения у своего одноклассника, если нечаянно его толкнешь?                     -да, -нет, - не знаю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anose="030F0702030302020204" pitchFamily="66" charset="0"/>
                        </a:rPr>
                        <a:t>3.    Учительница просит, чтобы кто-нибудь намочил тряпку для вытирания доски. Откликнешься ли ты на просьбу, если сегодня не твое дежурство 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anose="030F0702030302020204" pitchFamily="66" charset="0"/>
                        </a:rPr>
                        <a:t>- да, - нет, - не знаю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anose="030F0702030302020204" pitchFamily="66" charset="0"/>
                        </a:rPr>
                        <a:t>4.   Следишь ли ты за чистотой и порядком в своих вещах ? (учебники, тетради, одежда)             - да, -нет, -не всегда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anose="030F0702030302020204" pitchFamily="66" charset="0"/>
                        </a:rPr>
                        <a:t>5.   Ты едешь в трамвае очень уставший. Как ты считаешь, нужно ли уступить место бабушке, если она не просит 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anose="030F0702030302020204" pitchFamily="66" charset="0"/>
                        </a:rPr>
                        <a:t>- да, -нет, -не знаю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anose="030F0702030302020204" pitchFamily="66" charset="0"/>
                        </a:rPr>
                        <a:t>6.   Здороваешься ли ты с знакомыми людьми (соседями, друзьями) 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anose="030F0702030302020204" pitchFamily="66" charset="0"/>
                        </a:rPr>
                        <a:t>- всегда, - нет, - не всегда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anose="030F0702030302020204" pitchFamily="66" charset="0"/>
                        </a:rPr>
                        <a:t> Наверное, нет ничего страшного в том, чтобы нагрубить неприятному мне человеку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anose="030F0702030302020204" pitchFamily="66" charset="0"/>
                        </a:rPr>
                        <a:t>                           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anose="030F0702030302020204" pitchFamily="66" charset="0"/>
                        </a:rPr>
                        <a:t>- да,  - нет,  - не знаю.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4837" name="Picture 21" descr="Scan0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60350"/>
            <a:ext cx="2195512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5272088" y="-3175"/>
            <a:ext cx="36560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«Методика Дермановой И.Б.»</a:t>
            </a:r>
          </a:p>
        </p:txBody>
      </p:sp>
      <p:pic>
        <p:nvPicPr>
          <p:cNvPr id="34839" name="Picture 23" descr="Scan0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60350"/>
            <a:ext cx="2212975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40" name="Picture 24" descr="Scan00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860800"/>
            <a:ext cx="43561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619250" y="0"/>
            <a:ext cx="58594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altLang="ru-RU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Методы и приемы формирования нравственных представлений</a:t>
            </a:r>
            <a:endParaRPr lang="ru-RU" altLang="ru-RU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25768" name="Group 168"/>
          <p:cNvGraphicFramePr>
            <a:graphicFrameLocks noGrp="1"/>
          </p:cNvGraphicFramePr>
          <p:nvPr/>
        </p:nvGraphicFramePr>
        <p:xfrm>
          <a:off x="0" y="260350"/>
          <a:ext cx="9144000" cy="6597650"/>
        </p:xfrm>
        <a:graphic>
          <a:graphicData uri="http://schemas.openxmlformats.org/drawingml/2006/table">
            <a:tbl>
              <a:tblPr/>
              <a:tblGrid>
                <a:gridCol w="841375"/>
                <a:gridCol w="777875"/>
                <a:gridCol w="2881313"/>
                <a:gridCol w="4643437"/>
              </a:tblGrid>
              <a:tr h="679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Классификация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Типы методов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Приемы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3088">
                <a:tc row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источнику передачи и восприятия нравственных представлений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Методы стимулирования интереса к  нравственным представлениям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Словесные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Этическая беседа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рассказ, содержащий нравственную проблему, объяснение, разъяснение нравственной ситуации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Диспут на тему «нужно ли быть вежливым», прием сократической беседы; прием диалектического анализа; вопросы, связанные с выяснением сущности понятия «вежливость», рассказ о каком-нибудь занимательном событии или факте, имеющем отношение к теме «вежливость и доброжелательность»; случай из классной жизни, который позволяет обосновать необходимость углубленного раскрытия и осмысления соответствующей нравственной нормы; содержательное высказывание или афоризм, чтобы подчеркнуть значение вежливости.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3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Наглядные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Иллюстрация, изображение ситуации, требующей нравственного анализа и оценки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 пиктограмм, рисование вежливого человека, анализ иллюстраций к стихотворениям А. Барто «Медвежонок-невежда», «Любочка», анализ иллюстраций к методике «Беседа по сюжетным картинкам»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Практические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Упражнение, направленное на практическое применение полученных нравственных представлений: сочинение, изложение, опрос, размышления на этическую тему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эмоционально-нравственных воспитательных ситуаций; инсценировка жизненных ситуаций, требующих вежливого поведения, прием «гиперболизации», походы в театр, на выставку и т.д.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Познавательные и организационно-деятельностные игры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целью получения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положительной эмоции по отношению к деятельности;  наличия познавательной стороны этой эмоции; наличия непосредственного мотива нравственного поведения, идущего от самой деятельности.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Игра «глаза в глаза», сюжетно-ролевые игры, "Волшебные камешки", "Ласковые дети", "Ладошки", "Назови себя", "Волшебный стул", "Цветовое настроение", "Угадай кто я", "Зоопарк", "Скульптор", "Подари цветок", "Большой разговор", игра интонациями;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Положительный и отрицательный пример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поведения учителя, родителей, героев художественных произведений, известных людей, фильмов («Ералаш»)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56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4" grpId="1"/>
    </p:bldLst>
  </p:timing>
</p:sld>
</file>

<file path=ppt/theme/theme1.xml><?xml version="1.0" encoding="utf-8"?>
<a:theme xmlns:a="http://schemas.openxmlformats.org/drawingml/2006/main" name="Пастель">
  <a:themeElements>
    <a:clrScheme name="Пастель 2">
      <a:dk1>
        <a:srgbClr val="000000"/>
      </a:dk1>
      <a:lt1>
        <a:srgbClr val="FFFFFF"/>
      </a:lt1>
      <a:dk2>
        <a:srgbClr val="000000"/>
      </a:dk2>
      <a:lt2>
        <a:srgbClr val="99CCFF"/>
      </a:lt2>
      <a:accent1>
        <a:srgbClr val="CCCCFF"/>
      </a:accent1>
      <a:accent2>
        <a:srgbClr val="000066"/>
      </a:accent2>
      <a:accent3>
        <a:srgbClr val="FFFFFF"/>
      </a:accent3>
      <a:accent4>
        <a:srgbClr val="000000"/>
      </a:accent4>
      <a:accent5>
        <a:srgbClr val="E2E2FF"/>
      </a:accent5>
      <a:accent6>
        <a:srgbClr val="00005C"/>
      </a:accent6>
      <a:hlink>
        <a:srgbClr val="00B200"/>
      </a:hlink>
      <a:folHlink>
        <a:srgbClr val="CCFF33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Сеть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352</TotalTime>
  <Words>1279</Words>
  <Application>Microsoft Office PowerPoint</Application>
  <PresentationFormat>Экран (4:3)</PresentationFormat>
  <Paragraphs>177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</vt:lpstr>
      <vt:lpstr>Comic Sans MS</vt:lpstr>
      <vt:lpstr>Arial Black</vt:lpstr>
      <vt:lpstr>Times New Roman</vt:lpstr>
      <vt:lpstr>Wingdings</vt:lpstr>
      <vt:lpstr>Tahoma</vt:lpstr>
      <vt:lpstr>Arial Unicode MS</vt:lpstr>
      <vt:lpstr>Пастель</vt:lpstr>
      <vt:lpstr>Трава</vt:lpstr>
      <vt:lpstr>Занавес</vt:lpstr>
      <vt:lpstr>Сеть</vt:lpstr>
      <vt:lpstr>«Методы и приёмы формирования нравственных представлений у младших школьников в образовательном процессе»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ИЗУЧЕНИЕ И ФОРМИРОВАНИЕ НРАВСТВЕННЫХ ПРЕДСТАВЛЕНИЙ МЛАДШИХ ШКОЛЬНИКОВ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«Методы и приёмы формирования нравственных представлений у младших школьников в образовательном процессе»</dc:title>
  <dc:creator>Lena</dc:creator>
  <cp:lastModifiedBy>admin</cp:lastModifiedBy>
  <cp:revision>9</cp:revision>
  <dcterms:created xsi:type="dcterms:W3CDTF">2008-06-16T14:53:07Z</dcterms:created>
  <dcterms:modified xsi:type="dcterms:W3CDTF">2015-04-08T15:16:18Z</dcterms:modified>
</cp:coreProperties>
</file>