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A70E0-9DFA-43E1-98B7-3F0DE8BCCC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5512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1A83E1-DCC2-41AD-87C2-69613FBE1C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469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C2B573-473E-4EBF-8CCB-C4F839479E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733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07909A-692E-41E9-B4CB-28D8B26FA4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9359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BA48F-7DD4-474D-9F9E-A297A32248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561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EDFDE3-677A-491C-915C-D1B9356B6D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7571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32F6E2-56E6-484E-B701-C6529BE3D8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1081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D6269B-C739-44C8-AD24-8F1BF60712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01435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56C1A9-EE6C-4550-915D-70BE3EA24A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403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FB4D92-3C9B-4028-BEE1-6C7C10E419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555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50170B-243E-4243-A21B-EC686A75A5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031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6ABFCEC5-DB36-44C8-9E5E-C2535DFB6C1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1042988" y="115888"/>
            <a:ext cx="648811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/>
            <a:r>
              <a:rPr lang="ru-RU" altLang="ru-RU" sz="1400" b="1">
                <a:solidFill>
                  <a:schemeClr val="tx2"/>
                </a:solidFill>
                <a:latin typeface="Times New Roman" panose="02020603050405020304" pitchFamily="18" charset="0"/>
              </a:rPr>
              <a:t>Федеральное агентство по образованию</a:t>
            </a:r>
            <a:br>
              <a:rPr lang="ru-RU" altLang="ru-RU" sz="1400" b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ru-RU" altLang="ru-RU" sz="1400" b="1">
                <a:solidFill>
                  <a:schemeClr val="tx2"/>
                </a:solidFill>
                <a:latin typeface="Times New Roman" panose="02020603050405020304" pitchFamily="18" charset="0"/>
              </a:rPr>
              <a:t>Государственное образовательное учреждение высшего профессионального образования</a:t>
            </a:r>
            <a:br>
              <a:rPr lang="ru-RU" altLang="ru-RU" sz="1400" b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ru-RU" altLang="ru-RU" sz="1400" b="1">
                <a:solidFill>
                  <a:schemeClr val="tx2"/>
                </a:solidFill>
                <a:latin typeface="Times New Roman" panose="02020603050405020304" pitchFamily="18" charset="0"/>
              </a:rPr>
              <a:t>Шадринский государственный педагогический институт</a:t>
            </a:r>
            <a:br>
              <a:rPr lang="ru-RU" altLang="ru-RU" sz="1400" b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ru-RU" altLang="ru-RU" sz="1400" b="1">
                <a:solidFill>
                  <a:schemeClr val="tx2"/>
                </a:solidFill>
                <a:latin typeface="Times New Roman" panose="02020603050405020304" pitchFamily="18" charset="0"/>
              </a:rPr>
              <a:t>Факультет физической культуры и социальной безопасности</a:t>
            </a:r>
            <a:br>
              <a:rPr lang="ru-RU" altLang="ru-RU" sz="1400" b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ru-RU" altLang="ru-RU" sz="1400" b="1">
                <a:solidFill>
                  <a:schemeClr val="tx2"/>
                </a:solidFill>
                <a:latin typeface="Times New Roman" panose="02020603050405020304" pitchFamily="18" charset="0"/>
              </a:rPr>
              <a:t>Кафедра педагогики и психологии физического воспитания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946275"/>
          </a:xfrm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r>
              <a:rPr lang="ru-RU" sz="4800" b="1" i="1" smtClean="0">
                <a:latin typeface="Times New Roman" pitchFamily="18" charset="0"/>
              </a:rPr>
              <a:t>Технология работы классного руководителя</a:t>
            </a:r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0" y="4868863"/>
            <a:ext cx="4319588" cy="1752600"/>
          </a:xfrm>
          <a:noFill/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ru-RU" altLang="ru-RU" sz="1800" smtClean="0"/>
              <a:t> </a:t>
            </a:r>
            <a:r>
              <a:rPr lang="ru-RU" altLang="ru-RU" sz="1800" b="1" i="1" smtClean="0">
                <a:latin typeface="Times New Roman" panose="02020603050405020304" pitchFamily="18" charset="0"/>
              </a:rPr>
              <a:t>Исполнитель: студент 4 курса з/о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                          42 группы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                          Ичёткина О.И.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Научный руководитель: 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Кандидат педагогических наук, доцент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Осипова И.С.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6707188" cy="850900"/>
          </a:xfrm>
        </p:spPr>
        <p:txBody>
          <a:bodyPr/>
          <a:lstStyle/>
          <a:p>
            <a:r>
              <a:rPr lang="ru-RU" altLang="ru-RU" sz="2800" b="1" i="1" smtClean="0">
                <a:latin typeface="Times New Roman" panose="02020603050405020304" pitchFamily="18" charset="0"/>
              </a:rPr>
              <a:t>Обязанности классного руководителя</a:t>
            </a:r>
            <a:r>
              <a:rPr lang="ru-RU" altLang="ru-RU" smtClean="0"/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03575" y="1196975"/>
            <a:ext cx="5483225" cy="4929188"/>
          </a:xfrm>
        </p:spPr>
        <p:txBody>
          <a:bodyPr/>
          <a:lstStyle/>
          <a:p>
            <a:r>
              <a:rPr lang="ru-RU" altLang="ru-RU" sz="2000" b="1" i="1" smtClean="0">
                <a:latin typeface="Times New Roman" panose="02020603050405020304" pitchFamily="18" charset="0"/>
              </a:rPr>
              <a:t>организация в классе учебно-воспитательного процесса, оптимального для развития положительного потенциала личности учащихся в рамках деятельности общешкольного коллектива;</a:t>
            </a:r>
          </a:p>
          <a:p>
            <a:r>
              <a:rPr lang="ru-RU" altLang="ru-RU" sz="2000" b="1" i="1" smtClean="0">
                <a:latin typeface="Times New Roman" panose="02020603050405020304" pitchFamily="18" charset="0"/>
              </a:rPr>
              <a:t>оказание помощи ученику в решении острых проблем (предпочтительно лично, можно привлечь психолога);</a:t>
            </a:r>
          </a:p>
          <a:p>
            <a:r>
              <a:rPr lang="ru-RU" altLang="ru-RU" sz="2000" b="1" i="1" smtClean="0">
                <a:latin typeface="Times New Roman" panose="02020603050405020304" pitchFamily="18" charset="0"/>
              </a:rPr>
              <a:t>установление контактов с родителями и оказании им помощи в воспитании детей</a:t>
            </a:r>
            <a:r>
              <a:rPr lang="ru-RU" altLang="ru-RU" sz="2800" smtClean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74638"/>
            <a:ext cx="8569325" cy="850900"/>
          </a:xfrm>
        </p:spPr>
        <p:txBody>
          <a:bodyPr/>
          <a:lstStyle/>
          <a:p>
            <a:r>
              <a:rPr lang="ru-RU" altLang="ru-RU" sz="2800" b="1" i="1" smtClean="0">
                <a:latin typeface="Times New Roman" panose="02020603050405020304" pitchFamily="18" charset="0"/>
              </a:rPr>
              <a:t>4. Формы работы классного руководителя с учащимися.</a:t>
            </a:r>
            <a:r>
              <a:rPr lang="ru-RU" altLang="ru-RU" sz="4000" smtClean="0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03575" y="1268413"/>
            <a:ext cx="5689600" cy="52562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по видам деятельности - учебные, трудовые, спортивные, художественные и др.;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по способу влияния педагога - непосредственные и опосредованные;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по времени проведения - кратковременные (от нескольких минут до нескольких часов), продолжительные (от нескольких дней до нескольких недель), традиционные (регулярно повторяющиеся);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по времени подготовки - формы работы, проводимые с учащимися без включения их в предварительную подготовку, и формы, предусматривающие предварительную работу, подготовку учащихся;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по субъекту организации - организаторами детей выступают педагоги, родители и другие взрослые; деятельность детей организуется на основе сотрудничества; инициатива и ее реализация принадлежит детям;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по результату - формы, результатом которых могут быть информационный обмен, выработка общего решения (мнения), общественно значимый продукт;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по числу участников - индивидуальные (воспитатель-воспитанник), групповые (воспитатель - группа детей), массовые (воспитатель-несколько групп, классов).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91513" cy="1066800"/>
          </a:xfrm>
        </p:spPr>
        <p:txBody>
          <a:bodyPr/>
          <a:lstStyle/>
          <a:p>
            <a:r>
              <a:rPr lang="ru-RU" altLang="ru-RU" sz="2800" b="1" i="1" smtClean="0">
                <a:latin typeface="Times New Roman" panose="02020603050405020304" pitchFamily="18" charset="0"/>
              </a:rPr>
              <a:t>5.Классный руководитель и педагогический коллектив</a:t>
            </a:r>
            <a:r>
              <a:rPr lang="ru-RU" altLang="ru-RU" sz="2400" b="1" i="1" smtClean="0">
                <a:latin typeface="Times New Roman" panose="02020603050405020304" pitchFamily="18" charset="0"/>
              </a:rPr>
              <a:t>.</a:t>
            </a:r>
            <a:r>
              <a:rPr lang="ru-RU" altLang="ru-RU" sz="4000" smtClean="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87675" y="1557338"/>
            <a:ext cx="5905500" cy="51847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smtClean="0"/>
              <a:t>Ознакомление учителей с результатами изучения детей, привлекая и обсуждение программы педагогической помощи ребенку и его семье.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smtClean="0"/>
              <a:t>Организация совместно с учителями-предметниками поиска средств, способов, обеспечивающих успешность учебной деятельности ребенка, его самореализацию на уроке и во внеучебное время.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smtClean="0"/>
              <a:t>Информирование о динамике развития ребенка, его трудностях и достижениях, об изменении ситуации в семье.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smtClean="0"/>
              <a:t>Регулирование отношений учителей и родителей ребенка.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smtClean="0"/>
              <a:t>Привлечение учителей-предметников к планированию и организации внеучебной работы в классе, закрепление знаний и умений, учет профессиональных интересов школьников; привлечение учителей к подготовке и проведению собраний с родителями.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smtClean="0"/>
              <a:t>Совместный анализ результатов наблюдений за учеником, обмен информацией, решение проблем и распределение функции в работе с ребенком.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smtClean="0"/>
              <a:t>Посещение учебных занятий с последующим обсуждением.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smtClean="0"/>
              <a:t>Индивидуальные беседы с учителями-предметниками.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16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smtClean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marL="838200" indent="-838200"/>
            <a:r>
              <a:rPr lang="ru-RU" altLang="ru-RU" sz="2800" b="1" i="1" smtClean="0">
                <a:latin typeface="Times New Roman" panose="02020603050405020304" pitchFamily="18" charset="0"/>
              </a:rPr>
              <a:t>6. Критерии эффективности работы классного руководителя.</a:t>
            </a:r>
            <a:br>
              <a:rPr lang="ru-RU" altLang="ru-RU" sz="2800" b="1" i="1" smtClean="0">
                <a:latin typeface="Times New Roman" panose="02020603050405020304" pitchFamily="18" charset="0"/>
              </a:rPr>
            </a:br>
            <a:endParaRPr lang="ru-RU" altLang="ru-RU" sz="2800" b="1" i="1" smtClean="0">
              <a:latin typeface="Times New Roman" panose="02020603050405020304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63938" y="1600200"/>
            <a:ext cx="5122862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 b="1" i="1" smtClean="0"/>
              <a:t>Первая группа - результативные критерии, показывающие, насколько эффективно реализуются целевые и социально-психологические функции. Результативные критерии отражают тот уровень, которого достигают воспитанники в своем социальном развитии.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/>
              <a:t>Вторая группа - процессуальные критерии, позволяющие оценить управленческие функции классного руководителя: как осуществляются педагогическая деятельность и общение педагога, как реализуется в процессе труда его личность, каковы его работоспособность и здоровье, а также какие процессы деятельности и общения учащихся он организует.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15888"/>
            <a:ext cx="8291513" cy="1368425"/>
          </a:xfrm>
        </p:spPr>
        <p:txBody>
          <a:bodyPr/>
          <a:lstStyle/>
          <a:p>
            <a:pPr marL="762000" indent="-762000"/>
            <a:r>
              <a:rPr lang="ru-RU" altLang="ru-RU" sz="2800" b="1" i="1" smtClean="0">
                <a:latin typeface="Times New Roman" panose="02020603050405020304" pitchFamily="18" charset="0"/>
              </a:rPr>
              <a:t>7. Планирование работы классного руководителя.</a:t>
            </a:r>
            <a:r>
              <a:rPr lang="ru-RU" altLang="ru-RU" sz="4000" b="1" i="1" smtClean="0">
                <a:latin typeface="Times New Roman" panose="02020603050405020304" pitchFamily="18" charset="0"/>
              </a:rPr>
              <a:t/>
            </a:r>
            <a:br>
              <a:rPr lang="ru-RU" altLang="ru-RU" sz="4000" b="1" i="1" smtClean="0">
                <a:latin typeface="Times New Roman" panose="02020603050405020304" pitchFamily="18" charset="0"/>
              </a:rPr>
            </a:br>
            <a:r>
              <a:rPr lang="ru-RU" altLang="ru-RU" sz="2800" b="1" i="1" smtClean="0">
                <a:latin typeface="Times New Roman" panose="02020603050405020304" pitchFamily="18" charset="0"/>
              </a:rPr>
              <a:t>7.1.Технология составления плана.</a:t>
            </a:r>
            <a:r>
              <a:rPr lang="ru-RU" altLang="ru-RU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27313" y="1412875"/>
            <a:ext cx="6408737" cy="52562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Составление характеристики классного коллектива и отдельных учащихся. 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Знакомство классного руководителя с общешкольным планом воспитательной работы (отобрать все общешкольные мероприятия, общественно полезные дела по в которых класс должен принять участие. 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Формулирование задач воспитательной работы с классом на учебный год, продумывание системы мероприятий и отбор реально выполнимых общественно полезных дел. 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Включение познавательной, трудовой, художественно-эстетической, физкультурно-оздоровительной, ценностно-ориентационной и др. видов деятельности. 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Обсуждение с коллегами, учителями, работающими с классом, родителями и учащимися, корректировка с планами работ класса, детскими общественными организациями. 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Обсуждение на классном собрании, закрепление ответственных за организацию мероприятий, распределение поручений активу и отдельным воспитанникам.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ru-RU" altLang="ru-RU" sz="2800" b="1" i="1" smtClean="0">
                <a:latin typeface="Times New Roman" panose="02020603050405020304" pitchFamily="18" charset="0"/>
              </a:rPr>
              <a:t>7.2. Структура плана.</a:t>
            </a:r>
            <a:r>
              <a:rPr lang="ru-RU" altLang="ru-RU" smtClean="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59113" y="1268413"/>
            <a:ext cx="5627687" cy="4857750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1. Краткая характеристика и анализ состояния воспитательной работы.</a:t>
            </a:r>
          </a:p>
          <a:p>
            <a:pPr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2. Воспитательные задачи.</a:t>
            </a:r>
          </a:p>
          <a:p>
            <a:pPr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3. Основные направления и формы деятельности классного руководителя.</a:t>
            </a:r>
          </a:p>
          <a:p>
            <a:pPr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4. Координация воспитательной деятельности учителей, работающих в классе.</a:t>
            </a:r>
          </a:p>
          <a:p>
            <a:pPr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5. Работа с родителями и общественностью.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altLang="ru-RU" sz="2800" b="1" i="1" smtClean="0">
                <a:latin typeface="Times New Roman" panose="02020603050405020304" pitchFamily="18" charset="0"/>
              </a:rPr>
              <a:t>7.3. Планирование и подготовка воспитательного мероприятия.</a:t>
            </a:r>
            <a:r>
              <a:rPr lang="ru-RU" altLang="ru-RU" sz="4000" smtClean="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08400" y="1600200"/>
            <a:ext cx="4978400" cy="4525963"/>
          </a:xfrm>
        </p:spPr>
        <p:txBody>
          <a:bodyPr/>
          <a:lstStyle/>
          <a:p>
            <a:r>
              <a:rPr lang="ru-RU" altLang="ru-RU" sz="2000" b="1" i="1" smtClean="0">
                <a:latin typeface="Times New Roman" panose="02020603050405020304" pitchFamily="18" charset="0"/>
              </a:rPr>
              <a:t>Проект (поиск, постановка целей и задач, варианты, перспективы). </a:t>
            </a:r>
          </a:p>
          <a:p>
            <a:r>
              <a:rPr lang="ru-RU" altLang="ru-RU" sz="2000" b="1" i="1" smtClean="0">
                <a:latin typeface="Times New Roman" panose="02020603050405020304" pitchFamily="18" charset="0"/>
              </a:rPr>
              <a:t>Коллективное планирование КТД. </a:t>
            </a:r>
          </a:p>
          <a:p>
            <a:r>
              <a:rPr lang="ru-RU" altLang="ru-RU" sz="2000" b="1" i="1" smtClean="0">
                <a:latin typeface="Times New Roman" panose="02020603050405020304" pitchFamily="18" charset="0"/>
              </a:rPr>
              <a:t>Коллективная подготовка дела.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altLang="ru-RU" sz="2800" b="1" i="1" smtClean="0">
                <a:latin typeface="Times New Roman" panose="02020603050405020304" pitchFamily="18" charset="0"/>
              </a:rPr>
              <a:t>8. Литература.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92500" y="1600200"/>
            <a:ext cx="51943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Беспалько В. П. Основы теории педагогических систем. - Воронеж, 1977.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Гершунский Б. С. Прогностические методы в педагогике. - Киев, 1974. 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Гильбух Ю.З. Психодиагностика в школе. - М., 1989.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Гордин Л. Ю. Организация классного коллектива. - М., 1984.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Дидактика средней школы / Под ред. М. Н. Скаткина, И.Я. Лернера. - М., 1975.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Загвязинский В. И. Педагогическое предвидение. - М., 1987.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Кан-Калик В. А., Никандров Н.Д. Педагогическое творчество. - М., 1990.</a:t>
            </a:r>
          </a:p>
          <a:p>
            <a:pPr>
              <a:lnSpc>
                <a:spcPct val="80000"/>
              </a:lnSpc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Щуркова Н.Е. Вы стали классным руководителем. - М., 1986.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627313" y="260350"/>
            <a:ext cx="5122862" cy="922338"/>
          </a:xfrm>
        </p:spPr>
        <p:txBody>
          <a:bodyPr/>
          <a:lstStyle/>
          <a:p>
            <a:r>
              <a:rPr lang="ru-RU" altLang="ru-RU" sz="2800" b="1" i="1" smtClean="0">
                <a:latin typeface="Times New Roman" panose="02020603050405020304" pitchFamily="18" charset="0"/>
              </a:rPr>
              <a:t>Содержание.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55875" y="1268413"/>
            <a:ext cx="6130925" cy="5184775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Из истории становления классного руководства.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Воспитательные задачи, содержание и формы работы классного руководителя.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Права и обязанности классного руководителя.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Формы работы классного руководителя с учащимися. 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Классный руководитель и педагогический коллектив.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Критерии эффективности работы классного руководителя.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Планирование работы классного руководителя.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7.1. Подготовка и технология составления плана.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7.2. Структура плана. 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7.3. Планирование и подготовка воспитательного мероприятия.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8.    Литература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ru-RU" altLang="ru-RU" sz="2800" b="1" i="1" smtClean="0">
                <a:latin typeface="Times New Roman" panose="02020603050405020304" pitchFamily="18" charset="0"/>
              </a:rPr>
              <a:t>1.Из истории становления классного руководства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39975" y="1125538"/>
            <a:ext cx="6624638" cy="56165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Основным структурным элементом воспитательной системы школы является класс. Организатором деятельности учащихся в классе, координатором воспитательных воздействий на ученика является классный руководитель. Именно он непосредственно взаимодействует как с учащимися, так и с их родителями. Классный руководитель - учитель, организующий учебно-воспитательную работу в порученном ему классе.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Институт классного руководства сложился очень давно, практически вместе с возникновением учебных заведений. В России до 1917 г. эти педагоги назывались классными наставниками, классными дамами. Их права и обязанности определялись Уставом учебного заведения - основополагающим документом в деятельности любой школы. Именно он очерчивал круг полномочий всех педагогов детского учреждения.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Классный наставник, воспитатель обязан был вникать во все жизненные события вверенного ему коллектива, следить за взаимоотношениями в нем, формировать доброжелательные отношения между детьми. Педагог должен был быть примером во всем, даже его внешний вид был образцом для подражания.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Должность классного руководителя в школе была введена в 1934 г. Классным руководителем назначался один из учителей, на которого возлагалась особая ответственность за воспитательную работу в данном классе. Обязанности классного руководителя рассматривались как дополнительные к основной преподавательской работе.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altLang="ru-RU" sz="2800" b="1" i="1" smtClean="0">
                <a:latin typeface="Times New Roman" panose="02020603050405020304" pitchFamily="18" charset="0"/>
              </a:rPr>
              <a:t>Типы классного руководства: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771775" y="1052513"/>
            <a:ext cx="5915025" cy="55451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учитель-предметник, одновременно выполняющий функции классного руководителя;</a:t>
            </a:r>
          </a:p>
          <a:p>
            <a:pPr>
              <a:lnSpc>
                <a:spcPct val="80000"/>
              </a:lnSpc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классный руководитель, выполняющий только воспитательные функции (освобожденный классный руководитель, его еще называют классный воспитатель);</a:t>
            </a:r>
          </a:p>
          <a:p>
            <a:pPr>
              <a:lnSpc>
                <a:spcPct val="80000"/>
              </a:lnSpc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 классный наставник (вариант должности освобожденного классного руководителя); </a:t>
            </a:r>
          </a:p>
          <a:p>
            <a:pPr>
              <a:lnSpc>
                <a:spcPct val="80000"/>
              </a:lnSpc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классный куратор (лат. попечитель; лицо, которому поручено наблюдение за какой-то работой) или тьютор (лат. защитник, покровитель, опекун), когда учащиеся готовы взять на себя ряд организаторских функций педагога. Они могут иметь минимальную учебную нагрузку.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33375"/>
            <a:ext cx="8362950" cy="1079500"/>
          </a:xfrm>
        </p:spPr>
        <p:txBody>
          <a:bodyPr/>
          <a:lstStyle/>
          <a:p>
            <a:pPr marL="838200" indent="-838200"/>
            <a:r>
              <a:rPr lang="ru-RU" altLang="ru-RU" sz="2800" b="1" i="1" smtClean="0">
                <a:latin typeface="Times New Roman" panose="02020603050405020304" pitchFamily="18" charset="0"/>
              </a:rPr>
              <a:t>2. Воспитательные задачи, содержание и формы работы классного руководителя</a:t>
            </a:r>
            <a:br>
              <a:rPr lang="ru-RU" altLang="ru-RU" sz="2800" b="1" i="1" smtClean="0">
                <a:latin typeface="Times New Roman" panose="02020603050405020304" pitchFamily="18" charset="0"/>
              </a:rPr>
            </a:br>
            <a:endParaRPr lang="ru-RU" altLang="ru-RU" sz="2800" b="1" i="1" smtClean="0">
              <a:latin typeface="Times New Roman" panose="020206030504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16238" y="1268413"/>
            <a:ext cx="5770562" cy="511333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определяются запросами, интересами,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потребностями детей и их родителей,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условиями класса, школы, социума,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возможностями самого педагога.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Деятельность школы регламентируется ее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Уставом, деятельность классного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руководителя тоже основывается на этом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документе.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Роль педагога изменяется в зависимости от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возраста, опыта коллективной,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самоуправленческой деятельности детей: от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непосредственного организатора работы до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консультанта и советчика.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76600" y="333375"/>
            <a:ext cx="5616575" cy="619125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ru-RU" sz="2800" b="1" i="1" smtClean="0">
                <a:latin typeface="Times New Roman" panose="02020603050405020304" pitchFamily="18" charset="0"/>
              </a:rPr>
              <a:t>Функции классного руководителя.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Педагог, выступающий в качестве руководителя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детского коллектива, реализует свои функции относительно как класса в целом, так и отдельных учащихся.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Он решает задачи в соответствии со спецификой возраста детей, сложившихся между ними взаимоотношений, строя отношения с каждым ребенком с учетом его индивидуальных особенностей.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Главное в деятельности классного руководителя - содействие саморазвитию личности, реализации ее творческого потенциала, обеспечение активной социальной защиты ребенка, создание необходимых и достаточных условий для активизации усилий детей по решению собственных проблем.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 b="1" i="1" smtClean="0">
                <a:latin typeface="Times New Roman" panose="02020603050405020304" pitchFamily="18" charset="0"/>
              </a:rPr>
              <a:t>Классному руководителю необходимо знать психолого-педагогические основы работы с детьми, быть информированным о новейших тенденциях, способах и формах воспитательной деятельности, владеть современными технологиями воспитания.</a:t>
            </a:r>
            <a:r>
              <a:rPr lang="ru-RU" altLang="ru-RU" sz="1800" smtClean="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771775" y="404813"/>
            <a:ext cx="5915025" cy="611981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400" b="1" i="1" smtClean="0">
                <a:latin typeface="Times New Roman" panose="02020603050405020304" pitchFamily="18" charset="0"/>
              </a:rPr>
              <a:t>Содержание деятельности</a:t>
            </a:r>
            <a:r>
              <a:rPr lang="ru-RU" altLang="ru-RU" sz="2400" smtClean="0"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классного руководителя определяется его функциями как руководителя педагогического процесса в определенной группе учащихся.</a:t>
            </a:r>
            <a:r>
              <a:rPr lang="ru-RU" altLang="ru-RU" sz="2800" b="1" i="1" smtClean="0"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400" b="1" i="1" smtClean="0">
                <a:latin typeface="Times New Roman" panose="02020603050405020304" pitchFamily="18" charset="0"/>
              </a:rPr>
              <a:t>Три уровня функций.</a:t>
            </a:r>
          </a:p>
          <a:p>
            <a:pPr>
              <a:lnSpc>
                <a:spcPct val="90000"/>
              </a:lnSpc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Педагогические и социально-гуманитарные функции: воспитание учащихся; социальная защита ребенка; интеграция усилий всех педагогов для достижения поставленных воспитательных задач.</a:t>
            </a:r>
          </a:p>
          <a:p>
            <a:pPr>
              <a:lnSpc>
                <a:spcPct val="90000"/>
              </a:lnSpc>
            </a:pPr>
            <a:r>
              <a:rPr lang="ru-RU" altLang="ru-RU" sz="2000" b="1" smtClean="0">
                <a:latin typeface="Times New Roman" panose="02020603050405020304" pitchFamily="18" charset="0"/>
              </a:rPr>
              <a:t> </a:t>
            </a:r>
            <a:r>
              <a:rPr lang="ru-RU" altLang="ru-RU" sz="2000" b="1" i="1" smtClean="0">
                <a:latin typeface="Times New Roman" panose="02020603050405020304" pitchFamily="18" charset="0"/>
              </a:rPr>
              <a:t>Организаторской функции - поддержка положительной детской инициативы, связанной с совершенствованием жизни региона, микросреды, школы и самих школьников.</a:t>
            </a:r>
          </a:p>
          <a:p>
            <a:pPr>
              <a:lnSpc>
                <a:spcPct val="90000"/>
              </a:lnSpc>
            </a:pPr>
            <a:r>
              <a:rPr lang="ru-RU" altLang="ru-RU" sz="2000" b="1" i="1" smtClean="0">
                <a:latin typeface="Times New Roman" panose="02020603050405020304" pitchFamily="18" charset="0"/>
              </a:rPr>
              <a:t>Управленческие функции: диагностическая, целеполагания, планирования, контроля и коррекции.</a:t>
            </a:r>
            <a:r>
              <a:rPr lang="ru-RU" altLang="ru-RU" sz="2400" b="1" smtClean="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32138" y="476250"/>
            <a:ext cx="5761037" cy="5905500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000" b="1" i="1" u="sng" smtClean="0">
                <a:latin typeface="Times New Roman" panose="02020603050405020304" pitchFamily="18" charset="0"/>
              </a:rPr>
              <a:t>Планирование </a:t>
            </a:r>
            <a:r>
              <a:rPr lang="ru-RU" altLang="ru-RU" sz="2000" b="1" i="1" smtClean="0">
                <a:latin typeface="Times New Roman" panose="02020603050405020304" pitchFamily="18" charset="0"/>
              </a:rPr>
              <a:t>- это помощь классного руководителя самому себе и коллективу класса в рациональной организации деятельности. </a:t>
            </a:r>
          </a:p>
          <a:p>
            <a:pPr>
              <a:buFontTx/>
              <a:buNone/>
            </a:pPr>
            <a:r>
              <a:rPr lang="ru-RU" altLang="ru-RU" sz="2000" b="1" i="1" u="sng" smtClean="0">
                <a:latin typeface="Times New Roman" panose="02020603050405020304" pitchFamily="18" charset="0"/>
              </a:rPr>
              <a:t>План работы</a:t>
            </a:r>
            <a:r>
              <a:rPr lang="ru-RU" altLang="ru-RU" sz="2000" b="1" i="1" smtClean="0">
                <a:latin typeface="Times New Roman" panose="02020603050405020304" pitchFamily="18" charset="0"/>
              </a:rPr>
              <a:t> - конкретное отображение предстоящего хода воспитательной работы в ее общих стратегических направлениях и мельчайших деталях.</a:t>
            </a:r>
            <a:r>
              <a:rPr lang="ru-RU" altLang="ru-RU" sz="2000" smtClean="0">
                <a:latin typeface="Times New Roman" panose="02020603050405020304" pitchFamily="18" charset="0"/>
              </a:rPr>
              <a:t> </a:t>
            </a:r>
            <a:endParaRPr lang="ru-RU" altLang="ru-RU" sz="2000" b="1" i="1" smtClean="0">
              <a:latin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ru-RU" altLang="ru-RU" sz="2000" b="1" i="1" u="sng" smtClean="0">
                <a:latin typeface="Times New Roman" panose="02020603050405020304" pitchFamily="18" charset="0"/>
              </a:rPr>
              <a:t>Назначение плана</a:t>
            </a:r>
            <a:r>
              <a:rPr lang="ru-RU" altLang="ru-RU" sz="2000" b="1" i="1" smtClean="0">
                <a:latin typeface="Times New Roman" panose="02020603050405020304" pitchFamily="18" charset="0"/>
              </a:rPr>
              <a:t> - упорядочение педагогической деятельности, обеспечение выполнения таких требований к педагогическому процессу, как планомерность и систематичность, управляемость и преемственность результатов </a:t>
            </a:r>
          </a:p>
          <a:p>
            <a:pPr>
              <a:buFontTx/>
              <a:buNone/>
            </a:pPr>
            <a:r>
              <a:rPr lang="ru-RU" altLang="ru-RU" sz="2000" b="1" i="1" u="sng" smtClean="0">
                <a:latin typeface="Times New Roman" panose="02020603050405020304" pitchFamily="18" charset="0"/>
              </a:rPr>
              <a:t>Планы </a:t>
            </a:r>
            <a:r>
              <a:rPr lang="ru-RU" altLang="ru-RU" sz="2000" b="1" i="1" smtClean="0">
                <a:latin typeface="Times New Roman" panose="02020603050405020304" pitchFamily="18" charset="0"/>
              </a:rPr>
              <a:t>могут быть стратегическими, или перспективными, тактическими, или рабочими.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18488" cy="922337"/>
          </a:xfrm>
        </p:spPr>
        <p:txBody>
          <a:bodyPr/>
          <a:lstStyle/>
          <a:p>
            <a:r>
              <a:rPr lang="ru-RU" altLang="ru-RU" sz="2800" b="1" i="1" smtClean="0">
                <a:latin typeface="Times New Roman" panose="02020603050405020304" pitchFamily="18" charset="0"/>
              </a:rPr>
              <a:t>3. Права и обязанности классного руководителя</a:t>
            </a:r>
            <a:r>
              <a:rPr lang="ru-RU" altLang="ru-RU" sz="2800" smtClean="0">
                <a:latin typeface="Times New Roman" panose="02020603050405020304" pitchFamily="18" charset="0"/>
              </a:rPr>
              <a:t>. </a:t>
            </a:r>
            <a:r>
              <a:rPr lang="ru-RU" altLang="ru-RU" sz="2800" b="1" i="1" smtClean="0">
                <a:latin typeface="Times New Roman" panose="02020603050405020304" pitchFamily="18" charset="0"/>
              </a:rPr>
              <a:t>Права: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43213" y="1125538"/>
            <a:ext cx="5843587" cy="54721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получать информацию о психическом и физическом здоровье детей;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контролировать успеваемость каждого ученика;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контролировать посещаемость учебных занятий детьми;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координировать и направлять работу учителей данного класса; 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организовывать воспитательную работу с учащимися класса; 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выносить на рассмотрение администрации, совета школы предложения, согласованные с коллективом класса;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приглашать родителей (или лиц, их заменяющих) в школу; по согласованию с администрацией обращаться в комиссию по делам несовершеннолетних, в психолого-медико-педагогическую комиссию, в комиссию и советы содействия семье и школе на предприятиях, решая вопросы, связанные с воспитанием и обучением учащихся;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получать помощь от педагогического коллектива школы;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определять индивидуальный режим работы с детьми;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отказываться от лежащих за границами содержания его работы поручений.</a:t>
            </a:r>
          </a:p>
          <a:p>
            <a:pPr>
              <a:lnSpc>
                <a:spcPct val="80000"/>
              </a:lnSpc>
            </a:pPr>
            <a:r>
              <a:rPr lang="ru-RU" altLang="ru-RU" sz="1600" b="1" i="1" smtClean="0">
                <a:latin typeface="Times New Roman" panose="02020603050405020304" pitchFamily="18" charset="0"/>
              </a:rPr>
              <a:t>вести опытно-экспериментальную работу по проблемам дидактической и воспитательной деятельности.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0069044">
  <a:themeElements>
    <a:clrScheme name="Office Theme 13">
      <a:dk1>
        <a:srgbClr val="000000"/>
      </a:dk1>
      <a:lt1>
        <a:srgbClr val="CBF0FF"/>
      </a:lt1>
      <a:dk2>
        <a:srgbClr val="00295B"/>
      </a:dk2>
      <a:lt2>
        <a:srgbClr val="808080"/>
      </a:lt2>
      <a:accent1>
        <a:srgbClr val="6DC9EE"/>
      </a:accent1>
      <a:accent2>
        <a:srgbClr val="CCCCFF"/>
      </a:accent2>
      <a:accent3>
        <a:srgbClr val="E2F6FF"/>
      </a:accent3>
      <a:accent4>
        <a:srgbClr val="000000"/>
      </a:accent4>
      <a:accent5>
        <a:srgbClr val="BAE1F5"/>
      </a:accent5>
      <a:accent6>
        <a:srgbClr val="B9B9E7"/>
      </a:accent6>
      <a:hlink>
        <a:srgbClr val="3333CC"/>
      </a:hlink>
      <a:folHlink>
        <a:srgbClr val="AF67FF"/>
      </a:folHlink>
    </a:clrScheme>
    <a:fontScheme name="Office Them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CBF0FF"/>
        </a:lt1>
        <a:dk2>
          <a:srgbClr val="00295B"/>
        </a:dk2>
        <a:lt2>
          <a:srgbClr val="808080"/>
        </a:lt2>
        <a:accent1>
          <a:srgbClr val="6DC9EE"/>
        </a:accent1>
        <a:accent2>
          <a:srgbClr val="CCCCFF"/>
        </a:accent2>
        <a:accent3>
          <a:srgbClr val="E2F6FF"/>
        </a:accent3>
        <a:accent4>
          <a:srgbClr val="000000"/>
        </a:accent4>
        <a:accent5>
          <a:srgbClr val="BAE1F5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10069044</Template>
  <TotalTime>238</TotalTime>
  <Words>1609</Words>
  <Application>Microsoft Office PowerPoint</Application>
  <PresentationFormat>Экран (4:3)</PresentationFormat>
  <Paragraphs>124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Trebuchet MS</vt:lpstr>
      <vt:lpstr>Arial</vt:lpstr>
      <vt:lpstr>Calibri</vt:lpstr>
      <vt:lpstr>Times New Roman</vt:lpstr>
      <vt:lpstr>10069044</vt:lpstr>
      <vt:lpstr>Технология работы классного руководителя</vt:lpstr>
      <vt:lpstr>Содержание.</vt:lpstr>
      <vt:lpstr>1.Из истории становления классного руководства</vt:lpstr>
      <vt:lpstr>Типы классного руководства:</vt:lpstr>
      <vt:lpstr>2. Воспитательные задачи, содержание и формы работы классного руководителя </vt:lpstr>
      <vt:lpstr>Презентация PowerPoint</vt:lpstr>
      <vt:lpstr>Презентация PowerPoint</vt:lpstr>
      <vt:lpstr>Презентация PowerPoint</vt:lpstr>
      <vt:lpstr>3. Права и обязанности классного руководителя. Права:</vt:lpstr>
      <vt:lpstr>Обязанности классного руководителя </vt:lpstr>
      <vt:lpstr>4. Формы работы классного руководителя с учащимися. </vt:lpstr>
      <vt:lpstr>5.Классный руководитель и педагогический коллектив. </vt:lpstr>
      <vt:lpstr>6. Критерии эффективности работы классного руководителя. </vt:lpstr>
      <vt:lpstr>7. Планирование работы классного руководителя. 7.1.Технология составления плана. </vt:lpstr>
      <vt:lpstr>7.2. Структура плана. </vt:lpstr>
      <vt:lpstr>7.3. Планирование и подготовка воспитательного мероприятия. </vt:lpstr>
      <vt:lpstr>8. Литература.</vt:lpstr>
    </vt:vector>
  </TitlesOfParts>
  <Manager/>
  <Company>Организация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работы классного руководителя</dc:title>
  <dc:subject/>
  <dc:creator>Customer</dc:creator>
  <cp:keywords/>
  <dc:description/>
  <cp:lastModifiedBy>admin</cp:lastModifiedBy>
  <cp:revision>37</cp:revision>
  <dcterms:created xsi:type="dcterms:W3CDTF">2010-03-24T08:22:12Z</dcterms:created>
  <dcterms:modified xsi:type="dcterms:W3CDTF">2015-04-08T14:02:08Z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TC100690441049</vt:lpwstr>
  </property>
</Properties>
</file>