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66"/>
    <a:srgbClr val="CCCCFF"/>
    <a:srgbClr val="660066"/>
    <a:srgbClr val="FF9900"/>
    <a:srgbClr val="FFFFCC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B0CB8-87CD-4F87-B3B6-5174DCCB1C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6824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E440E-BDF5-46DD-8996-F2782D3946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02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BC529-2E9F-4003-B59A-6D6F6EB5A8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379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есто для изображения из Интернета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C8185C-37D1-42E6-A3CF-D9AE4CACF6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048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CB0D5E-CBFA-4DBC-9143-8480E8D1C7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21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874B92-7C4D-4C57-B310-3C06E96C09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736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EAA7FD-23BE-4733-831E-E92BCFC870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319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5226BE-45FB-4670-A03A-B5E0BDCCB5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68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396D4-7D74-46FF-A4D7-31B9EFBF26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608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8228B-6A4F-48BE-9293-B7D6CA5202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941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2D7AA-242B-4847-A8FF-0FB7835F3E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749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FF743-09BC-4603-9916-04B754BBD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88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7F7FE-FEAF-42BF-8978-1873DEC24A7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88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85DB7-D00A-4B8C-B437-30E4A4B547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27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6AD22-EC95-4FB1-B7C0-87B8DD8E3D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593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76370-395F-4F4B-9A0F-27910F0FE6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03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/>
            </a:lvl1pPr>
          </a:lstStyle>
          <a:p>
            <a:fld id="{E42E82C0-849C-45EE-9B3D-0EED1DB3B6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3399"/>
            </a:gs>
            <a:gs pos="100000">
              <a:srgbClr val="0017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ru-RU" altLang="ru-RU" sz="7200" b="1" i="1">
                <a:solidFill>
                  <a:srgbClr val="3399FF"/>
                </a:solidFill>
              </a:rPr>
              <a:t>Черные дыры</a:t>
            </a:r>
            <a:endParaRPr lang="ru-RU" altLang="ru-RU" sz="4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ru-RU" altLang="ru-RU" sz="3200"/>
          </a:p>
        </p:txBody>
      </p:sp>
      <p:sp>
        <p:nvSpPr>
          <p:cNvPr id="30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2286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495800" cy="6172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rgbClr val="CC0000"/>
                </a:solidFill>
              </a:rPr>
              <a:t>Гравитационное поле черной дыры вызывает быстрое вращение газа, находящегося на орбите вблизи ее границы. Впервые гипотеза о наличии черных дыр появилась в 1939 году, современная наука использует в их поисках гамма-телескопы. </a:t>
            </a:r>
          </a:p>
          <a:p>
            <a:pPr>
              <a:buFontTx/>
              <a:buNone/>
            </a:pPr>
            <a:endParaRPr lang="ru-RU" altLang="ru-RU" sz="2800">
              <a:solidFill>
                <a:srgbClr val="CC0000"/>
              </a:solidFill>
            </a:endParaRPr>
          </a:p>
          <a:p>
            <a:pPr>
              <a:buFontTx/>
              <a:buNone/>
            </a:pPr>
            <a:endParaRPr lang="ru-RU" altLang="ru-RU" sz="2800">
              <a:solidFill>
                <a:srgbClr val="CC0000"/>
              </a:solidFill>
            </a:endParaRPr>
          </a:p>
          <a:p>
            <a:pPr algn="r">
              <a:buFontTx/>
              <a:buNone/>
            </a:pPr>
            <a:r>
              <a:rPr lang="ru-RU" altLang="ru-RU" sz="2800" b="1" u="sng">
                <a:solidFill>
                  <a:srgbClr val="CC0000"/>
                </a:solidFill>
              </a:rPr>
              <a:t>Гамма-телескоп </a:t>
            </a:r>
            <a:r>
              <a:rPr lang="en-US" altLang="ru-RU" sz="2800" b="1" u="sng">
                <a:solidFill>
                  <a:srgbClr val="CC0000"/>
                </a:solidFill>
              </a:rPr>
              <a:t>HESS</a:t>
            </a:r>
            <a:endParaRPr lang="ru-RU" altLang="ru-RU" sz="2800" b="1" u="sng"/>
          </a:p>
        </p:txBody>
      </p:sp>
      <p:pic>
        <p:nvPicPr>
          <p:cNvPr id="13318" name="Picture 6" descr="telescope_hess_bi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0100" y="457200"/>
            <a:ext cx="4171950" cy="5562600"/>
          </a:xfrm>
        </p:spPr>
      </p:pic>
      <p:sp>
        <p:nvSpPr>
          <p:cNvPr id="1331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2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286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1000"/>
            <a:ext cx="7772400" cy="29718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800"/>
              <a:t>Теоретически ничто не мешает их существованию в нашей Галактике и даже в пределах Солнечной системы. Предполагается также, что черные дыры находятся в ядрах галактик и являются мощнейшими источниками энергии.</a:t>
            </a:r>
            <a:endParaRPr lang="ru-RU" altLang="ru-RU" sz="2800" b="1"/>
          </a:p>
          <a:p>
            <a:endParaRPr lang="ru-RU" altLang="ru-RU" sz="2800"/>
          </a:p>
        </p:txBody>
      </p:sp>
      <p:pic>
        <p:nvPicPr>
          <p:cNvPr id="14343" name="Picture 7" descr="3966_22_200_aut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3273425"/>
            <a:ext cx="4876800" cy="3584575"/>
          </a:xfrm>
        </p:spPr>
      </p:pic>
      <p:sp>
        <p:nvSpPr>
          <p:cNvPr id="143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00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572000" cy="5638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rgbClr val="FF9933"/>
                </a:solidFill>
              </a:rPr>
              <a:t>Изучая фундаментальные свойства материи и пространства-времени, физики считают исследование черных дыр одним из важнейших направлений, поскольку вблизи черных дыр проявляются скрытые свойства гравитации.</a:t>
            </a:r>
            <a:r>
              <a:rPr lang="ru-RU" altLang="ru-RU" sz="2800"/>
              <a:t> </a:t>
            </a:r>
          </a:p>
        </p:txBody>
      </p:sp>
      <p:pic>
        <p:nvPicPr>
          <p:cNvPr id="15366" name="Picture 6" descr="44f11a0d4623c06cfa91f91f4873013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914400"/>
            <a:ext cx="4724400" cy="4800600"/>
          </a:xfrm>
        </p:spPr>
      </p:pic>
      <p:sp>
        <p:nvSpPr>
          <p:cNvPr id="1536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3810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33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924800" cy="838200"/>
          </a:xfrm>
        </p:spPr>
        <p:txBody>
          <a:bodyPr/>
          <a:lstStyle/>
          <a:p>
            <a:r>
              <a:rPr lang="ru-RU" altLang="ru-RU"/>
              <a:t>                                        </a:t>
            </a:r>
            <a:r>
              <a:rPr lang="ru-RU" altLang="ru-RU" sz="2400" b="1" u="sng"/>
              <a:t>Черная дыра в </a:t>
            </a:r>
            <a:br>
              <a:rPr lang="ru-RU" altLang="ru-RU" sz="2400" b="1" u="sng"/>
            </a:br>
            <a:r>
              <a:rPr lang="ru-RU" altLang="ru-RU" sz="2400" b="1" u="sng"/>
              <a:t>                                                                               Галактике</a:t>
            </a:r>
            <a:br>
              <a:rPr lang="ru-RU" altLang="ru-RU" sz="2400" b="1" u="sng"/>
            </a:br>
            <a:r>
              <a:rPr lang="ru-RU" altLang="ru-RU" sz="2400" b="1" u="sng"/>
              <a:t>                                                                            Кентавр</a:t>
            </a:r>
            <a:r>
              <a:rPr lang="ru-RU" altLang="ru-RU" sz="2400"/>
              <a:t> 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895600"/>
            <a:ext cx="7772400" cy="3200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Внутренняя часть черной дыры причинно не связана с остальной Вселенной, происходящие внутри черной дыры физические процессы не могут влиять на процессы вне ее. В то же время, вещество и излучение, падающие снаружи на черную дыру, свободно проникают внутрь через горизонт. </a:t>
            </a:r>
          </a:p>
          <a:p>
            <a:pPr>
              <a:buFontTx/>
              <a:buNone/>
            </a:pPr>
            <a:endParaRPr lang="ru-RU" altLang="ru-RU" sz="2800"/>
          </a:p>
        </p:txBody>
      </p:sp>
      <p:pic>
        <p:nvPicPr>
          <p:cNvPr id="16390" name="Picture 6" descr="галакт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15000" cy="2806700"/>
          </a:xfrm>
        </p:spPr>
      </p:pic>
      <p:sp>
        <p:nvSpPr>
          <p:cNvPr id="1639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39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286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8200"/>
            <a:ext cx="4495800" cy="57912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rgbClr val="5F5F5F"/>
                </a:solidFill>
              </a:rPr>
              <a:t>Хотя черная дыра “все съедает и ничего не отпускает”, тем не менее, возможен обмен энергией между ней и внешним пространством. Например, пролетающие через эргосферу частицы или кванты могут уносить энергию ее вращения. </a:t>
            </a:r>
          </a:p>
        </p:txBody>
      </p:sp>
      <p:pic>
        <p:nvPicPr>
          <p:cNvPr id="17414" name="Picture 6" descr="2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724400" cy="5257800"/>
          </a:xfrm>
        </p:spPr>
      </p:pic>
      <p:sp>
        <p:nvSpPr>
          <p:cNvPr id="1741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00800"/>
            <a:ext cx="3048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00000"/>
            </a:gs>
            <a:gs pos="100000">
              <a:srgbClr val="FFFF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52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486400" cy="6629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Вполне вероятно, что самые мощные процессы энерговыделения во Вселенной происходят </a:t>
            </a:r>
          </a:p>
          <a:p>
            <a:pPr>
              <a:buFontTx/>
              <a:buNone/>
            </a:pPr>
            <a:r>
              <a:rPr lang="ru-RU" altLang="ru-RU" sz="2800"/>
              <a:t>с участием черных дыр. Именно их считают источником активности в ядрах </a:t>
            </a:r>
            <a:r>
              <a:rPr lang="ru-RU" altLang="ru-RU" sz="2800" b="1"/>
              <a:t>квазаров</a:t>
            </a:r>
            <a:r>
              <a:rPr lang="ru-RU" altLang="ru-RU" sz="2800"/>
              <a:t> – молодых массивных галактик. Именно их рождение, как полагают астрофизики, знаменуется самыми мощными взрывами во Вселенной, проявляющимися как</a:t>
            </a:r>
            <a:r>
              <a:rPr lang="ru-RU" altLang="ru-RU" sz="2800" u="sng"/>
              <a:t> </a:t>
            </a:r>
            <a:r>
              <a:rPr lang="ru-RU" altLang="ru-RU" sz="2800"/>
              <a:t>гамма-всплески.</a:t>
            </a:r>
            <a:endParaRPr lang="ru-RU" altLang="ru-RU" sz="2800" u="sng"/>
          </a:p>
          <a:p>
            <a:endParaRPr lang="ru-RU" altLang="ru-RU" sz="2800"/>
          </a:p>
        </p:txBody>
      </p:sp>
      <p:pic>
        <p:nvPicPr>
          <p:cNvPr id="18438" name="Picture 6" descr="04-05-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609600"/>
            <a:ext cx="3810000" cy="5334000"/>
          </a:xfrm>
        </p:spPr>
      </p:pic>
      <p:sp>
        <p:nvSpPr>
          <p:cNvPr id="184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66"/>
            </a:gs>
            <a:gs pos="100000">
              <a:srgbClr val="0000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286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3962400"/>
            <a:ext cx="9144000" cy="3352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Существует гипотетическая возможность рождения микроскопических черных дыр при взаимных соударениях быстрых элементарных частиц. Таков один из прогнозов </a:t>
            </a:r>
            <a:r>
              <a:rPr lang="ru-RU" altLang="ru-RU" sz="2800" u="sng"/>
              <a:t>теории струн.</a:t>
            </a:r>
            <a:r>
              <a:rPr lang="ru-RU" altLang="ru-RU" sz="2800"/>
              <a:t> Теория струн предсказывает, что пространство имеет более трех измерений. </a:t>
            </a:r>
          </a:p>
        </p:txBody>
      </p:sp>
      <p:pic>
        <p:nvPicPr>
          <p:cNvPr id="19462" name="Picture 6" descr="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304800"/>
            <a:ext cx="5410200" cy="3692525"/>
          </a:xfrm>
        </p:spPr>
      </p:pic>
      <p:sp>
        <p:nvSpPr>
          <p:cNvPr id="1946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553200"/>
            <a:ext cx="3048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553200"/>
            <a:ext cx="3048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"/>
            <a:ext cx="4495800" cy="6248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Самый очевидный путь образования черной дыры – коллапс ядра массивной звезды. Пока в недрах звезды не истощился запас ядерного топлива, ее равновесие поддерживается за счет термоядерных реакций (превращение водорода в гелий, затем в углерод, и т.д., вплоть до железа у наиболее массивных звезд). Выделяющееся при этом тепло компенсирует потерю энергии, уходящей от звезды с ее излучением.</a:t>
            </a:r>
            <a:r>
              <a:rPr lang="ru-RU" altLang="ru-RU" sz="28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486" name="Picture 6" descr="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6800"/>
            <a:ext cx="4876800" cy="4876800"/>
          </a:xfrm>
        </p:spPr>
      </p:pic>
      <p:sp>
        <p:nvSpPr>
          <p:cNvPr id="204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48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54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8600"/>
            <a:ext cx="7772400" cy="3733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rgbClr val="FFFF00"/>
                </a:solidFill>
              </a:rPr>
              <a:t>Если в нашу эпоху высокая плотность вещества, необходимая для рождения черной дыры, может возникнуть лишь в сжимающихся ядрах массивных звезд, то в далеком прошлом, сразу после Большого взрыва, с которого около 14 млрд. лет назад началось расширение Вселенной, высокая плотность материи была повсюду.</a:t>
            </a:r>
          </a:p>
        </p:txBody>
      </p:sp>
      <p:pic>
        <p:nvPicPr>
          <p:cNvPr id="21510" name="Picture 6" descr="2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297238"/>
            <a:ext cx="5791200" cy="3560762"/>
          </a:xfrm>
        </p:spPr>
      </p:pic>
      <p:sp>
        <p:nvSpPr>
          <p:cNvPr id="2151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286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"/>
            <a:ext cx="42672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Изучая фундаментальные свойства материи и пространства-времени, физики считают исследование черных дыр одним из важнейших направлений, поскольку вблизи черных дыр проявляются скрытые свойства гравитации</a:t>
            </a:r>
            <a:r>
              <a:rPr lang="en-US" altLang="ru-RU" sz="2800">
                <a:solidFill>
                  <a:srgbClr val="0066FF"/>
                </a:solidFill>
              </a:rPr>
              <a:t>. </a:t>
            </a:r>
          </a:p>
          <a:p>
            <a:pPr>
              <a:buFontTx/>
              <a:buNone/>
            </a:pPr>
            <a:endParaRPr lang="en-US" altLang="ru-RU" sz="2800">
              <a:solidFill>
                <a:srgbClr val="0066FF"/>
              </a:solidFill>
            </a:endParaRPr>
          </a:p>
          <a:p>
            <a:pPr>
              <a:buFontTx/>
              <a:buNone/>
            </a:pPr>
            <a:r>
              <a:rPr lang="en-US" altLang="ru-RU" sz="2400" b="1" u="sng">
                <a:solidFill>
                  <a:srgbClr val="0066FF"/>
                </a:solidFill>
              </a:rPr>
              <a:t>Черная дыра “пожирает” звезду</a:t>
            </a:r>
            <a:endParaRPr lang="ru-RU" altLang="ru-RU" sz="2800">
              <a:solidFill>
                <a:srgbClr val="0066FF"/>
              </a:solidFill>
            </a:endParaRPr>
          </a:p>
        </p:txBody>
      </p:sp>
      <p:pic>
        <p:nvPicPr>
          <p:cNvPr id="22534" name="Picture 6" descr="019i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43000"/>
            <a:ext cx="4953000" cy="4614863"/>
          </a:xfrm>
        </p:spPr>
      </p:pic>
      <p:sp>
        <p:nvSpPr>
          <p:cNvPr id="2253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253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ru-RU" altLang="ru-RU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Вступление</a:t>
            </a:r>
            <a:endParaRPr lang="ru-RU" alt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90600"/>
            <a:ext cx="4343400" cy="5562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 u="sng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ЧЕРНАЯ ДЫРА</a:t>
            </a:r>
            <a:r>
              <a:rPr lang="ru-RU" altLang="ru-RU">
                <a:solidFill>
                  <a:schemeClr val="bg1"/>
                </a:solidFill>
              </a:rPr>
              <a:t> –область пространства, в которой гравитационное притяжение настолько сильно, что ни вещество, ни излучение не могут эту область покинуть.</a:t>
            </a:r>
            <a:r>
              <a:rPr lang="ru-RU" altLang="ru-RU" sz="24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248400"/>
            <a:ext cx="381000" cy="609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07" name="Picture 11" descr="сверх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4495800" cy="4495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1125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0"/>
            <a:ext cx="8305800" cy="3962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Вблизи черной дыры время течет медленнее, чем вдали от нее. Если удаленный наблюдатель бросит в сторону черной дыры зажженный фонарь, то увидит, как фонарь будет падать все быстрее и быстрее, но затем, приближаясь к поверхности Шварцшильда, начнет замедляться, а его свет будет тускнеть и краснеть (поскольку замедлится темп колебания всех его атомов и молекул).</a:t>
            </a:r>
            <a:endParaRPr lang="ru-RU" altLang="ru-RU" sz="2800"/>
          </a:p>
        </p:txBody>
      </p:sp>
      <p:pic>
        <p:nvPicPr>
          <p:cNvPr id="23558" name="Picture 6" descr="xra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3657600"/>
            <a:ext cx="7162800" cy="3200400"/>
          </a:xfrm>
        </p:spPr>
      </p:pic>
      <p:sp>
        <p:nvSpPr>
          <p:cNvPr id="2355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048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"/>
            <a:ext cx="44958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 b="1"/>
              <a:t>В процессе коллапса звезды в черную дыру за малую долю секунды (по часам удаленного наблюдателя) все ее внешние особенности, связанные с исходной неоднородностью, излучаются в виде гравитационных и электромагнитных волн.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24582" name="Picture 6" descr="04-05-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4876800" cy="5638800"/>
          </a:xfrm>
        </p:spPr>
      </p:pic>
      <p:sp>
        <p:nvSpPr>
          <p:cNvPr id="2458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58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3810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FF99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4613"/>
            <a:ext cx="7772400" cy="746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4958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b="1">
                <a:solidFill>
                  <a:srgbClr val="FF9900"/>
                </a:solidFill>
              </a:rPr>
              <a:t>Образовавшаяся стационарная черная дыра “забывает” всю информацию об исходной звезде, кроме трех величин: полной массы, момента импульса (связанного с вращением) и электрического заряда.</a:t>
            </a:r>
            <a:r>
              <a:rPr lang="en-US" altLang="ru-RU" sz="2800" b="1">
                <a:solidFill>
                  <a:srgbClr val="FF9900"/>
                </a:solidFill>
              </a:rPr>
              <a:t> </a:t>
            </a:r>
            <a:endParaRPr lang="ru-RU" altLang="ru-RU" sz="2800" b="1">
              <a:solidFill>
                <a:srgbClr val="FF9900"/>
              </a:solidFill>
            </a:endParaRPr>
          </a:p>
        </p:txBody>
      </p:sp>
      <p:pic>
        <p:nvPicPr>
          <p:cNvPr id="25606" name="Picture 6" descr="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457200"/>
            <a:ext cx="4648200" cy="5257800"/>
          </a:xfrm>
        </p:spPr>
      </p:pic>
      <p:sp>
        <p:nvSpPr>
          <p:cNvPr id="2560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00800"/>
            <a:ext cx="3048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99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81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6628" name="Rectangle 4"/>
          <p:cNvSpPr>
            <a:spLocks noChangeArrowheads="1"/>
          </p:cNvSpPr>
          <p:nvPr>
            <p:ph type="body" sz="half" idx="2"/>
          </p:nvPr>
        </p:nvSpPr>
        <p:spPr>
          <a:xfrm>
            <a:off x="0" y="4114800"/>
            <a:ext cx="9144000" cy="2362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>
                <a:solidFill>
                  <a:srgbClr val="FFFF00"/>
                </a:solidFill>
              </a:rPr>
              <a:t>В реальных астрофизических условиях заряженная черная дыра будет притягивать к себе из межзвездной среды частицы противоположного знака, и ее заряд быстро станет нулевым.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26630" name="Picture 6" descr="5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28600"/>
            <a:ext cx="5257800" cy="4049713"/>
          </a:xfrm>
        </p:spPr>
      </p:pic>
      <p:sp>
        <p:nvSpPr>
          <p:cNvPr id="2663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00800"/>
            <a:ext cx="3810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3810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CCE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46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609600"/>
            <a:ext cx="3810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Если исходное тело вращалось, то вокруг черной дыры сохраняется “вихревое” гравитационное поле, увлекающее все соседние тела во вращательное движение вокруг нее.</a:t>
            </a:r>
            <a:r>
              <a:rPr lang="en-US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654" name="Picture 6" descr="7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4800600" cy="4648200"/>
          </a:xfrm>
        </p:spPr>
      </p:pic>
      <p:sp>
        <p:nvSpPr>
          <p:cNvPr id="276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66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286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1910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/>
              <a:t>Все вещество внутри горизонта событий черной дыры непременно падает к ее центру и образует сингулярность с бесконечно большой плотностью.</a:t>
            </a:r>
            <a:r>
              <a:rPr lang="en-US" altLang="ru-RU" sz="2800"/>
              <a:t> </a:t>
            </a:r>
            <a:endParaRPr lang="ru-RU" altLang="ru-RU" sz="2800"/>
          </a:p>
        </p:txBody>
      </p:sp>
      <p:pic>
        <p:nvPicPr>
          <p:cNvPr id="28678" name="Picture 6" descr="8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609600"/>
            <a:ext cx="4335463" cy="5181600"/>
          </a:xfrm>
        </p:spPr>
      </p:pic>
      <p:sp>
        <p:nvSpPr>
          <p:cNvPr id="2867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8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33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52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0"/>
            <a:ext cx="4495800" cy="647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 b="1">
                <a:solidFill>
                  <a:srgbClr val="CCCCFF"/>
                </a:solidFill>
              </a:rPr>
              <a:t>Учитывая важнейшие свойства черных дыр (массивность, компактность и невидимость) астрономы постепенно выработали стратегию их поиска. Проще всего обнаружить черную дыру по ее гравитационному взаимодействию с окружающим веществом, например, с близкими звездами. </a:t>
            </a:r>
            <a:endParaRPr lang="ru-RU" altLang="ru-RU" sz="2800" b="1">
              <a:solidFill>
                <a:srgbClr val="CCCCFF"/>
              </a:solidFill>
            </a:endParaRPr>
          </a:p>
        </p:txBody>
      </p:sp>
      <p:pic>
        <p:nvPicPr>
          <p:cNvPr id="29702" name="Picture 6" descr="10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4724400" cy="4953000"/>
          </a:xfrm>
        </p:spPr>
      </p:pic>
      <p:sp>
        <p:nvSpPr>
          <p:cNvPr id="2970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74613"/>
            <a:ext cx="7772400" cy="746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Попытки обнаружить невидимые массивные спутники в двойных звездах не увенчались успехом. Но после запуска на орбиту рентгеновских телескопов выяснилось, что черные дыры активно проявляют себя в тесных двойных системах, где они отбирают вещество у соседней звезды и поглощают его, нагревая при этом до температуры в миллионы градусов и делая его на короткое время источником рентгеновского излучения. </a:t>
            </a:r>
          </a:p>
          <a:p>
            <a:pPr>
              <a:buFontTx/>
              <a:buNone/>
            </a:pPr>
            <a:endParaRPr lang="en-US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r>
              <a:rPr lang="en-US" altLang="ru-RU" sz="2400" b="1" u="sng"/>
              <a:t>Телескоп </a:t>
            </a:r>
          </a:p>
          <a:p>
            <a:pPr>
              <a:buFontTx/>
              <a:buNone/>
            </a:pPr>
            <a:r>
              <a:rPr lang="en-US" altLang="ru-RU" sz="2400" b="1" u="sng"/>
              <a:t>Хаббл</a:t>
            </a:r>
            <a:endParaRPr lang="en-US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 altLang="ru-RU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31750" name="Picture 6" descr="хаб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481388"/>
            <a:ext cx="6324600" cy="3376612"/>
          </a:xfrm>
        </p:spPr>
      </p:pic>
      <p:sp>
        <p:nvSpPr>
          <p:cNvPr id="317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0000"/>
            </a:gs>
            <a:gs pos="100000">
              <a:schemeClr val="tx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00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0"/>
            <a:ext cx="4724400" cy="6477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>
                <a:solidFill>
                  <a:schemeClr val="hlink"/>
                </a:solidFill>
              </a:rPr>
              <a:t>Другим направлением поиска черных дыр служит изучение ядер галактик. В них скапливаются и уплотняются огромные массы вещества, сталкиваются и сливаются звезды, поэтому там могут формироваться сверхмассивные черные дыры, превосходящие по массе Солнце в миллионы раз. </a:t>
            </a:r>
          </a:p>
          <a:p>
            <a:pPr>
              <a:buFontTx/>
              <a:buNone/>
            </a:pPr>
            <a:endParaRPr lang="en-US" altLang="ru-RU" sz="28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ru-RU" sz="2400" b="1" u="sng">
                <a:solidFill>
                  <a:schemeClr val="hlink"/>
                </a:solidFill>
              </a:rPr>
              <a:t>Вращающаяся Галактика</a:t>
            </a:r>
            <a:endParaRPr lang="ru-RU" altLang="ru-RU" sz="2400" b="1" u="sng"/>
          </a:p>
        </p:txBody>
      </p:sp>
      <p:pic>
        <p:nvPicPr>
          <p:cNvPr id="32774" name="Picture 6" descr="вращ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09600"/>
            <a:ext cx="4724400" cy="5562600"/>
          </a:xfrm>
        </p:spPr>
      </p:pic>
      <p:sp>
        <p:nvSpPr>
          <p:cNvPr id="3277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731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1910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ru-RU" sz="2800" b="1"/>
              <a:t>Вполне вероятно, что самые мощные процессы энерговыделения во Вселенной происходят с участием черных дыр. Именно их считают источником активности в ядрах квазаров – молодых массивных галактик. </a:t>
            </a:r>
            <a:endParaRPr lang="ru-RU" altLang="ru-RU" sz="2800" b="1"/>
          </a:p>
        </p:txBody>
      </p:sp>
      <p:pic>
        <p:nvPicPr>
          <p:cNvPr id="34822" name="Picture 6" descr="84470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533400"/>
            <a:ext cx="3841750" cy="4800600"/>
          </a:xfrm>
        </p:spPr>
      </p:pic>
      <p:sp>
        <p:nvSpPr>
          <p:cNvPr id="348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324600"/>
            <a:ext cx="3810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381000" cy="5334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048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343400" cy="56388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Чтобы тело любой разумной массы (даже в миллионы тонн) стало черной дырой, его нужно сжать до размера, меньшего, чем размер протона или нейтрона, поэтому свойства черных дыр пока изучаются только теоретически.</a:t>
            </a:r>
            <a:r>
              <a:rPr lang="ru-RU" altLang="ru-RU" sz="2800"/>
              <a:t> </a:t>
            </a:r>
          </a:p>
          <a:p>
            <a:pPr>
              <a:buFontTx/>
              <a:buNone/>
            </a:pPr>
            <a:endParaRPr lang="ru-RU" altLang="ru-RU" sz="2800"/>
          </a:p>
        </p:txBody>
      </p:sp>
      <p:pic>
        <p:nvPicPr>
          <p:cNvPr id="5126" name="Picture 6" descr="black_hole001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371600"/>
            <a:ext cx="4343400" cy="4046538"/>
          </a:xfrm>
        </p:spPr>
      </p:pic>
      <p:sp>
        <p:nvSpPr>
          <p:cNvPr id="512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00800"/>
            <a:ext cx="3048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0000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3352800"/>
            <a:ext cx="7772400" cy="3505200"/>
          </a:xfrm>
        </p:spPr>
        <p:txBody>
          <a:bodyPr/>
          <a:lstStyle/>
          <a:p>
            <a:pPr algn="r">
              <a:buFontTx/>
              <a:buNone/>
            </a:pPr>
            <a:r>
              <a:rPr lang="ru-RU" altLang="ru-RU" sz="2400" b="1" u="sng">
                <a:solidFill>
                  <a:srgbClr val="FFFFCC"/>
                </a:solidFill>
              </a:rPr>
              <a:t>Поверхность Солнца</a:t>
            </a:r>
          </a:p>
          <a:p>
            <a:pPr algn="r">
              <a:buFontTx/>
              <a:buNone/>
            </a:pPr>
            <a:endParaRPr lang="ru-RU" altLang="ru-RU"/>
          </a:p>
          <a:p>
            <a:pPr>
              <a:buFontTx/>
              <a:buNone/>
            </a:pPr>
            <a:r>
              <a:rPr lang="ru-RU" altLang="ru-RU">
                <a:solidFill>
                  <a:srgbClr val="FFFFCC"/>
                </a:solidFill>
              </a:rPr>
              <a:t>С большой уверенностью указать несколько весьма вероятных кандидатов в черные дыры с массами от единиц до миллиардов масс Солнца.</a:t>
            </a:r>
            <a:r>
              <a:rPr lang="ru-RU" altLang="ru-RU" sz="2800">
                <a:solidFill>
                  <a:srgbClr val="FFFFCC"/>
                </a:solidFill>
              </a:rPr>
              <a:t> </a:t>
            </a:r>
          </a:p>
        </p:txBody>
      </p:sp>
      <p:pic>
        <p:nvPicPr>
          <p:cNvPr id="6150" name="Picture 6" descr="00001strele_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"/>
            <a:ext cx="8153400" cy="3124200"/>
          </a:xfrm>
        </p:spPr>
      </p:pic>
      <p:sp>
        <p:nvSpPr>
          <p:cNvPr id="615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400800"/>
            <a:ext cx="4572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229600" y="6400800"/>
            <a:ext cx="4572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FF993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"/>
            <a:ext cx="4495800" cy="6096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/>
              <a:t>Английский геофизик и астроном Джон Мичелл</a:t>
            </a:r>
            <a:r>
              <a:rPr lang="en-US" altLang="ru-RU" sz="2800"/>
              <a:t> </a:t>
            </a:r>
            <a:r>
              <a:rPr lang="ru-RU" altLang="ru-RU" sz="2800"/>
              <a:t>(1724–1793) используя законы Ньютона, предположил, что в природе могут существовать столь массивные звезды, что даже луч света не способен покинуть их поверхность. Так родилась концепция “ньютоновской” черной дыры. </a:t>
            </a:r>
          </a:p>
          <a:p>
            <a:endParaRPr lang="ru-RU" altLang="ru-RU" sz="2800"/>
          </a:p>
        </p:txBody>
      </p:sp>
      <p:pic>
        <p:nvPicPr>
          <p:cNvPr id="7174" name="Picture 6" descr="hole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50975"/>
            <a:ext cx="4114800" cy="4065588"/>
          </a:xfrm>
        </p:spPr>
      </p:pic>
      <p:sp>
        <p:nvSpPr>
          <p:cNvPr id="717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477000"/>
            <a:ext cx="3810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305800" y="6477000"/>
            <a:ext cx="4572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762000"/>
            <a:ext cx="4343400" cy="5334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Такую же идею высказал в своей книге </a:t>
            </a:r>
            <a:r>
              <a:rPr lang="ru-RU" altLang="ru-RU" b="1" u="sng"/>
              <a:t>Система мира</a:t>
            </a:r>
            <a:r>
              <a:rPr lang="ru-RU" altLang="ru-RU"/>
              <a:t> (1796) французский математик и астроном Пьер- Симон Лаплас.</a:t>
            </a:r>
            <a:r>
              <a:rPr lang="ru-RU" altLang="ru-RU" sz="2800"/>
              <a:t> </a:t>
            </a:r>
          </a:p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r>
              <a:rPr lang="ru-RU" altLang="ru-RU" sz="2800" b="1" u="sng"/>
              <a:t>Пьер-Симон Лаплас</a:t>
            </a:r>
            <a:endParaRPr lang="ru-RU" altLang="ru-RU" sz="2800" b="1"/>
          </a:p>
        </p:txBody>
      </p:sp>
      <p:pic>
        <p:nvPicPr>
          <p:cNvPr id="9222" name="Picture 6" descr="225px-Pierre-Simon_Laplace-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371600"/>
            <a:ext cx="4025900" cy="4724400"/>
          </a:xfrm>
        </p:spPr>
      </p:pic>
      <p:sp>
        <p:nvSpPr>
          <p:cNvPr id="922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77000"/>
            <a:ext cx="304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304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6633"/>
            </a:gs>
            <a:gs pos="100000">
              <a:srgbClr val="FFFF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810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800600" cy="64770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Простой расчет позволил ему написать: «Светящаяся звезда с плотностью, равной плотности Земли, и диаметром, в 250 раз большим диаметра Солнца, не дает ни одному световому лучу достичь нас из-за своего тяготения». Однако масса такой звезды должна была бы в десятки миллионов раз превосходить солнечную. </a:t>
            </a:r>
          </a:p>
          <a:p>
            <a:pPr>
              <a:buFontTx/>
              <a:buNone/>
            </a:pPr>
            <a:endParaRPr lang="ru-RU" altLang="ru-RU" sz="280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ru-RU" altLang="ru-RU" sz="2800" b="1" u="sng">
                <a:solidFill>
                  <a:srgbClr val="663300"/>
                </a:solidFill>
              </a:rPr>
              <a:t>Труд Лапласа Система мира</a:t>
            </a:r>
            <a:endParaRPr lang="ru-RU" altLang="ru-RU" sz="2800" b="1" u="sng"/>
          </a:p>
        </p:txBody>
      </p:sp>
      <p:pic>
        <p:nvPicPr>
          <p:cNvPr id="10246" name="Picture 6" descr="81935_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5838" y="304800"/>
            <a:ext cx="4348162" cy="6248400"/>
          </a:xfrm>
        </p:spPr>
      </p:pic>
      <p:sp>
        <p:nvSpPr>
          <p:cNvPr id="1024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458200" y="6553200"/>
            <a:ext cx="3810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</p:spPr>
        <p:txBody>
          <a:bodyPr/>
          <a:lstStyle/>
          <a:p>
            <a:r>
              <a:rPr lang="ru-RU" altLang="ru-RU" u="sng">
                <a:effectLst>
                  <a:outerShdw blurRad="38100" dist="38100" dir="2700000" algn="tl">
                    <a:srgbClr val="FFFFFF"/>
                  </a:outerShdw>
                </a:effectLst>
              </a:rPr>
              <a:t>Новый этап в астрономии - ХХ век</a:t>
            </a:r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Сам термин “черная дыра” был введен в 1968 г. американским физиком Дж. Уилером. К образованию черной дыры, или сверхплотного тела, приводит гравитационное сжатие (</a:t>
            </a:r>
            <a:r>
              <a:rPr lang="ru-RU" altLang="ru-RU">
                <a:solidFill>
                  <a:srgbClr val="000000"/>
                </a:solidFill>
              </a:rPr>
              <a:t>неограниченный гравитационные коллапс массивных космических тел)</a:t>
            </a:r>
            <a:r>
              <a:rPr lang="ru-RU" altLang="ru-RU"/>
              <a:t>.</a:t>
            </a:r>
          </a:p>
          <a:p>
            <a:pPr>
              <a:buFontTx/>
              <a:buNone/>
            </a:pPr>
            <a:endParaRPr lang="ru-RU" altLang="ru-RU"/>
          </a:p>
          <a:p>
            <a:pPr>
              <a:buFontTx/>
              <a:buChar char="*"/>
            </a:pPr>
            <a:r>
              <a:rPr lang="ru-RU" altLang="ru-RU"/>
              <a:t> </a:t>
            </a:r>
            <a:r>
              <a:rPr lang="ru-RU" altLang="ru-RU" sz="2400"/>
              <a:t>Коллапс гравитационный -  </a:t>
            </a:r>
          </a:p>
          <a:p>
            <a:pPr>
              <a:buFontTx/>
              <a:buNone/>
            </a:pPr>
            <a:r>
              <a:rPr lang="ru-RU" altLang="ru-RU" sz="2400"/>
              <a:t>катастрофически быстрое сжатие </a:t>
            </a:r>
          </a:p>
          <a:p>
            <a:pPr>
              <a:buFontTx/>
              <a:buNone/>
            </a:pPr>
            <a:r>
              <a:rPr lang="ru-RU" altLang="ru-RU" sz="2400"/>
              <a:t>звезды под действием сил </a:t>
            </a:r>
          </a:p>
          <a:p>
            <a:pPr>
              <a:buFontTx/>
              <a:buNone/>
            </a:pPr>
            <a:r>
              <a:rPr lang="ru-RU" altLang="ru-RU" sz="2400"/>
              <a:t>тяготения (гравитации).</a:t>
            </a:r>
            <a:endParaRPr lang="ru-RU" altLang="ru-RU" sz="2800"/>
          </a:p>
          <a:p>
            <a:pPr>
              <a:buFontTx/>
              <a:buNone/>
            </a:pPr>
            <a:r>
              <a:rPr lang="ru-RU" altLang="ru-RU" sz="2800"/>
              <a:t>                                             </a:t>
            </a:r>
            <a:r>
              <a:rPr lang="ru-RU" alt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Джон Уилер</a:t>
            </a:r>
            <a:endParaRPr lang="ru-RU" altLang="ru-RU"/>
          </a:p>
        </p:txBody>
      </p:sp>
      <p:pic>
        <p:nvPicPr>
          <p:cNvPr id="11269" name="Picture 5" descr="9723_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667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553200"/>
            <a:ext cx="609600" cy="3048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rgbClr val="6600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3048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0"/>
            <a:ext cx="4114800" cy="66294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800">
                <a:solidFill>
                  <a:schemeClr val="bg1"/>
                </a:solidFill>
              </a:rPr>
              <a:t>Для того чтобы преодолеть тяготение сверхплотного тела, необходимо развить скорость большую, чем скорость света. Черная дыра как бы захватывает в себя все материальные объекты, прилетающие из космоса.</a:t>
            </a:r>
          </a:p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endParaRPr lang="ru-RU" altLang="ru-RU" sz="2800"/>
          </a:p>
          <a:p>
            <a:pPr>
              <a:buFontTx/>
              <a:buNone/>
            </a:pPr>
            <a:r>
              <a:rPr lang="ru-RU" altLang="ru-RU" sz="2800"/>
              <a:t>     </a:t>
            </a:r>
            <a:r>
              <a:rPr lang="ru-RU" altLang="ru-RU" sz="2800" b="1" u="sng">
                <a:solidFill>
                  <a:schemeClr val="bg1"/>
                </a:solidFill>
              </a:rPr>
              <a:t>Пожирание звезды</a:t>
            </a:r>
            <a:endParaRPr lang="ru-RU" altLang="ru-RU" sz="2800"/>
          </a:p>
        </p:txBody>
      </p:sp>
      <p:sp>
        <p:nvSpPr>
          <p:cNvPr id="1229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6400800"/>
            <a:ext cx="3048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304800" cy="4572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299" name="Picture 11" descr="09-01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41350"/>
            <a:ext cx="5257800" cy="58356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.pot">
  <a:themeElements>
    <a:clrScheme name="Новая презентация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Новая презентация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Новая презентация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Новая презентация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Новая презентация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Office\Шаблоны\Новая презентация.pot</Template>
  <TotalTime>207</TotalTime>
  <Words>1091</Words>
  <Application>Microsoft Office PowerPoint</Application>
  <PresentationFormat>Экран (4:3)</PresentationFormat>
  <Paragraphs>63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Times New Roman</vt:lpstr>
      <vt:lpstr>Новая презентация.pot</vt:lpstr>
      <vt:lpstr>Черные дыры</vt:lpstr>
      <vt:lpstr>Вступление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Новый этап в астрономии - ХХ век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Черная дыра в                                                                                 Галактике                                                                             Кентавр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Черные дыры</dc:title>
  <dc:creator>Дима</dc:creator>
  <cp:lastModifiedBy>admin</cp:lastModifiedBy>
  <cp:revision>17</cp:revision>
  <dcterms:created xsi:type="dcterms:W3CDTF">2008-03-04T15:23:00Z</dcterms:created>
  <dcterms:modified xsi:type="dcterms:W3CDTF">2015-04-08T13:58:29Z</dcterms:modified>
</cp:coreProperties>
</file>