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3" r:id="rId1"/>
  </p:sldMasterIdLst>
  <p:notesMasterIdLst>
    <p:notesMasterId r:id="rId28"/>
  </p:notesMasterIdLst>
  <p:handoutMasterIdLst>
    <p:handoutMasterId r:id="rId29"/>
  </p:handoutMasterIdLst>
  <p:sldIdLst>
    <p:sldId id="256" r:id="rId2"/>
    <p:sldId id="262" r:id="rId3"/>
    <p:sldId id="265" r:id="rId4"/>
    <p:sldId id="272" r:id="rId5"/>
    <p:sldId id="264" r:id="rId6"/>
    <p:sldId id="274" r:id="rId7"/>
    <p:sldId id="276" r:id="rId8"/>
    <p:sldId id="277" r:id="rId9"/>
    <p:sldId id="278" r:id="rId10"/>
    <p:sldId id="318" r:id="rId11"/>
    <p:sldId id="282" r:id="rId12"/>
    <p:sldId id="286" r:id="rId13"/>
    <p:sldId id="317" r:id="rId14"/>
    <p:sldId id="309" r:id="rId15"/>
    <p:sldId id="311" r:id="rId16"/>
    <p:sldId id="312" r:id="rId17"/>
    <p:sldId id="319" r:id="rId18"/>
    <p:sldId id="320" r:id="rId19"/>
    <p:sldId id="322" r:id="rId20"/>
    <p:sldId id="321" r:id="rId21"/>
    <p:sldId id="323" r:id="rId22"/>
    <p:sldId id="324" r:id="rId23"/>
    <p:sldId id="325" r:id="rId24"/>
    <p:sldId id="326" r:id="rId25"/>
    <p:sldId id="327" r:id="rId26"/>
    <p:sldId id="328" r:id="rId27"/>
  </p:sldIdLst>
  <p:sldSz cx="9144000" cy="6858000" type="screen4x3"/>
  <p:notesSz cx="7102475" cy="10223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0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6600"/>
    <a:srgbClr val="FFFF00"/>
    <a:srgbClr val="FF3300"/>
    <a:srgbClr val="6600FF"/>
    <a:srgbClr val="990099"/>
    <a:srgbClr val="FFFF66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4655" autoAdjust="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notesViewPr>
    <p:cSldViewPr>
      <p:cViewPr varScale="1">
        <p:scale>
          <a:sx n="41" d="100"/>
          <a:sy n="41" d="100"/>
        </p:scale>
        <p:origin x="-1476" y="-72"/>
      </p:cViewPr>
      <p:guideLst>
        <p:guide orient="horz" pos="3220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5.xml"/><Relationship Id="rId3" Type="http://schemas.openxmlformats.org/officeDocument/2006/relationships/slide" Target="slides/slide5.xml"/><Relationship Id="rId7" Type="http://schemas.openxmlformats.org/officeDocument/2006/relationships/slide" Target="slides/slide12.xml"/><Relationship Id="rId2" Type="http://schemas.openxmlformats.org/officeDocument/2006/relationships/slide" Target="slides/slide4.xml"/><Relationship Id="rId1" Type="http://schemas.openxmlformats.org/officeDocument/2006/relationships/slide" Target="slides/slide2.xml"/><Relationship Id="rId6" Type="http://schemas.openxmlformats.org/officeDocument/2006/relationships/slide" Target="slides/slide11.xml"/><Relationship Id="rId5" Type="http://schemas.openxmlformats.org/officeDocument/2006/relationships/slide" Target="slides/slide7.xml"/><Relationship Id="rId4" Type="http://schemas.openxmlformats.org/officeDocument/2006/relationships/slide" Target="slides/slide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7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12" Type="http://schemas.openxmlformats.org/officeDocument/2006/relationships/image" Target="../media/image16.wmf"/><Relationship Id="rId2" Type="http://schemas.openxmlformats.org/officeDocument/2006/relationships/image" Target="../media/image6.wmf"/><Relationship Id="rId16" Type="http://schemas.openxmlformats.org/officeDocument/2006/relationships/image" Target="../media/image20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5" Type="http://schemas.openxmlformats.org/officeDocument/2006/relationships/image" Target="../media/image19.wmf"/><Relationship Id="rId10" Type="http://schemas.openxmlformats.org/officeDocument/2006/relationships/image" Target="../media/image14.wmf"/><Relationship Id="rId4" Type="http://schemas.openxmlformats.org/officeDocument/2006/relationships/image" Target="../media/image8.wmf"/><Relationship Id="rId9" Type="http://schemas.openxmlformats.org/officeDocument/2006/relationships/image" Target="../media/image13.wmf"/><Relationship Id="rId1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02" tIns="49501" rIns="99002" bIns="49501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 New Roman" panose="02020603050405020304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02" tIns="49501" rIns="99002" bIns="49501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anose="02020603050405020304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1157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12325"/>
            <a:ext cx="3078163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02" tIns="49501" rIns="99002" bIns="49501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 New Roman" panose="02020603050405020304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1157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12325"/>
            <a:ext cx="3078162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02" tIns="49501" rIns="99002" bIns="49501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anose="02020603050405020304" pitchFamily="18" charset="0"/>
              </a:defRPr>
            </a:lvl1pPr>
          </a:lstStyle>
          <a:p>
            <a:fld id="{449F55D7-A083-4F27-8AA2-BB328982EF7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762845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02" tIns="49501" rIns="99002" bIns="49501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>
                <a:latin typeface="Times New Roman" panose="02020603050405020304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02" tIns="49501" rIns="99002" bIns="49501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>
                <a:latin typeface="Times New Roman" panose="02020603050405020304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614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95363" y="766763"/>
            <a:ext cx="5111750" cy="38338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56163"/>
            <a:ext cx="5207000" cy="460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02" tIns="49501" rIns="99002" bIns="495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Щелчок правит 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12325"/>
            <a:ext cx="3078163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02" tIns="49501" rIns="99002" bIns="49501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>
                <a:latin typeface="Times New Roman" panose="02020603050405020304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313" y="9712325"/>
            <a:ext cx="3078162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02" tIns="49501" rIns="99002" bIns="49501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>
                <a:latin typeface="Times New Roman" panose="02020603050405020304" pitchFamily="18" charset="0"/>
              </a:defRPr>
            </a:lvl1pPr>
          </a:lstStyle>
          <a:p>
            <a:fld id="{C3696654-AD60-4F2C-B196-590BDAF5763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04111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D12C1C-5A85-4BEC-AEA0-24FC48B3BC57}" type="slidenum">
              <a:rPr lang="ru-RU" altLang="ru-RU"/>
              <a:pPr/>
              <a:t>1</a:t>
            </a:fld>
            <a:endParaRPr lang="ru-RU" altLang="ru-RU"/>
          </a:p>
        </p:txBody>
      </p:sp>
      <p:sp>
        <p:nvSpPr>
          <p:cNvPr id="71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51324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02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153603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3604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2083 -32000"/>
                <a:gd name="T13" fmla="*/ T12 w 64000"/>
                <a:gd name="T14" fmla="+- 0 -29632 -32000"/>
                <a:gd name="T15" fmla="*/ -29632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2083 -32000"/>
                <a:gd name="T21" fmla="*/ T20 w 64000"/>
                <a:gd name="T22" fmla="+- 0 29631 -32000"/>
                <a:gd name="T23" fmla="*/ 29631 h 64000"/>
                <a:gd name="T24" fmla="+- 0 12083 -32000"/>
                <a:gd name="T25" fmla="*/ T24 w 64000"/>
                <a:gd name="T26" fmla="+- 0 29631 -32000"/>
                <a:gd name="T27" fmla="*/ 29631 h 64000"/>
                <a:gd name="T28" fmla="+- 0 12082 -32000"/>
                <a:gd name="T29" fmla="*/ T28 w 64000"/>
                <a:gd name="T30" fmla="+- 0 29631 -32000"/>
                <a:gd name="T31" fmla="*/ 29631 h 64000"/>
                <a:gd name="T32" fmla="+- 0 12083 -32000"/>
                <a:gd name="T33" fmla="*/ T32 w 64000"/>
                <a:gd name="T34" fmla="+- 0 29632 -32000"/>
                <a:gd name="T35" fmla="*/ 29632 h 64000"/>
                <a:gd name="T36" fmla="+- 0 12083 -32000"/>
                <a:gd name="T37" fmla="*/ T36 w 64000"/>
                <a:gd name="T38" fmla="+- 0 -29632 -32000"/>
                <a:gd name="T39" fmla="*/ -29632 h 64000"/>
                <a:gd name="T40" fmla="+- 0 12082 -32000"/>
                <a:gd name="T41" fmla="*/ T40 w 64000"/>
                <a:gd name="T42" fmla="+- 0 -29632 -32000"/>
                <a:gd name="T43" fmla="*/ -29632 h 64000"/>
                <a:gd name="T44" fmla="+- 0 12083 -32000"/>
                <a:gd name="T45" fmla="*/ T44 w 64000"/>
                <a:gd name="T46" fmla="+- 0 -29632 -32000"/>
                <a:gd name="T47" fmla="*/ -29632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153605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8994 -32000"/>
                <a:gd name="T13" fmla="*/ T12 w 64000"/>
                <a:gd name="T14" fmla="+- 0 -25754 -32000"/>
                <a:gd name="T15" fmla="*/ -25754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8994 -32000"/>
                <a:gd name="T21" fmla="*/ T20 w 64000"/>
                <a:gd name="T22" fmla="+- 0 25753 -32000"/>
                <a:gd name="T23" fmla="*/ 25753 h 64000"/>
                <a:gd name="T24" fmla="+- 0 18994 -32000"/>
                <a:gd name="T25" fmla="*/ T24 w 64000"/>
                <a:gd name="T26" fmla="+- 0 25753 -32000"/>
                <a:gd name="T27" fmla="*/ 25753 h 64000"/>
                <a:gd name="T28" fmla="+- 0 18993 -32000"/>
                <a:gd name="T29" fmla="*/ T28 w 64000"/>
                <a:gd name="T30" fmla="+- 0 25753 -32000"/>
                <a:gd name="T31" fmla="*/ 25753 h 64000"/>
                <a:gd name="T32" fmla="+- 0 18994 -32000"/>
                <a:gd name="T33" fmla="*/ T32 w 64000"/>
                <a:gd name="T34" fmla="+- 0 25754 -32000"/>
                <a:gd name="T35" fmla="*/ 25754 h 64000"/>
                <a:gd name="T36" fmla="+- 0 18994 -32000"/>
                <a:gd name="T37" fmla="*/ T36 w 64000"/>
                <a:gd name="T38" fmla="+- 0 -25754 -32000"/>
                <a:gd name="T39" fmla="*/ -25754 h 64000"/>
                <a:gd name="T40" fmla="+- 0 18993 -32000"/>
                <a:gd name="T41" fmla="*/ T40 w 64000"/>
                <a:gd name="T42" fmla="+- 0 -25754 -32000"/>
                <a:gd name="T43" fmla="*/ -25754 h 64000"/>
                <a:gd name="T44" fmla="+- 0 18994 -32000"/>
                <a:gd name="T45" fmla="*/ T44 w 64000"/>
                <a:gd name="T46" fmla="+- 0 -25754 -32000"/>
                <a:gd name="T47" fmla="*/ -25754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>
                <a:latin typeface="Arial" panose="020B0604020202020204" pitchFamily="34" charset="0"/>
              </a:endParaRPr>
            </a:p>
          </p:txBody>
        </p:sp>
      </p:grpSp>
      <p:sp>
        <p:nvSpPr>
          <p:cNvPr id="15360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5360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53608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53609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53610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48175EA-711D-4286-AB74-C96F278692E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A04CCB-2A1F-4CC5-9837-93485D9F0FB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8145540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689294-B008-4B82-85D7-396F219B85D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20091153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есто для изображения из Интернета 2"/>
          <p:cNvSpPr>
            <a:spLocks noGrp="1"/>
          </p:cNvSpPr>
          <p:nvPr>
            <p:ph type="clipArt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CC334A9-7A81-4E63-986F-B5E9E03D875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53016698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Заголовок, текст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C42D2B1-5622-4034-BACF-50A10135C21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41218688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1AAB804-DD46-47AD-9710-4C542BECB73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3908681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Заголовок, диаграмм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8BA9888-04D2-423B-A75B-CF5BD5C3964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6867016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370013" y="1827213"/>
            <a:ext cx="7313612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DF4BE645-8CA2-465E-999A-0478AD3EBB4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425239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67D15D-8675-4FAA-8B69-DE2856CE1FF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0394337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4F06B7-6623-48C3-942D-5CAB2C46B05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8507482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FC225F-066E-45B4-A65D-1DECF56FA27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8992779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2CDADB-A59D-4699-BBC9-2B8EA9D9B00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39723131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0EAC13-B91E-4335-9114-EB96D6B7D6E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03086031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FEF1E5-D894-4A9E-B524-7093ACAC305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1403231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4E8287-1760-46BE-9FB0-53D55213AEC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346351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EE01D-6945-4445-906B-A99B70B2B59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4859798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578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52579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8296 -32000"/>
                <a:gd name="T13" fmla="*/ T12 w 64000"/>
                <a:gd name="T14" fmla="+- 0 -26254 -32000"/>
                <a:gd name="T15" fmla="*/ -26254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8296 -32000"/>
                <a:gd name="T21" fmla="*/ T20 w 64000"/>
                <a:gd name="T22" fmla="+- 0 26253 -32000"/>
                <a:gd name="T23" fmla="*/ 26253 h 64000"/>
                <a:gd name="T24" fmla="+- 0 18296 -32000"/>
                <a:gd name="T25" fmla="*/ T24 w 64000"/>
                <a:gd name="T26" fmla="+- 0 26253 -32000"/>
                <a:gd name="T27" fmla="*/ 26253 h 64000"/>
                <a:gd name="T28" fmla="+- 0 18295 -32000"/>
                <a:gd name="T29" fmla="*/ T28 w 64000"/>
                <a:gd name="T30" fmla="+- 0 26253 -32000"/>
                <a:gd name="T31" fmla="*/ 26253 h 64000"/>
                <a:gd name="T32" fmla="+- 0 18296 -32000"/>
                <a:gd name="T33" fmla="*/ T32 w 64000"/>
                <a:gd name="T34" fmla="+- 0 26254 -32000"/>
                <a:gd name="T35" fmla="*/ 26254 h 64000"/>
                <a:gd name="T36" fmla="+- 0 18296 -32000"/>
                <a:gd name="T37" fmla="*/ T36 w 64000"/>
                <a:gd name="T38" fmla="+- 0 -26254 -32000"/>
                <a:gd name="T39" fmla="*/ -26254 h 64000"/>
                <a:gd name="T40" fmla="+- 0 18295 -32000"/>
                <a:gd name="T41" fmla="*/ T40 w 64000"/>
                <a:gd name="T42" fmla="+- 0 -26254 -32000"/>
                <a:gd name="T43" fmla="*/ -26254 h 64000"/>
                <a:gd name="T44" fmla="+- 0 18296 -32000"/>
                <a:gd name="T45" fmla="*/ T44 w 64000"/>
                <a:gd name="T46" fmla="+- 0 -26254 -32000"/>
                <a:gd name="T47" fmla="*/ -26254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152580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8077 -32000"/>
                <a:gd name="T13" fmla="*/ T12 w 64000"/>
                <a:gd name="T14" fmla="+- 0 -26405 -32000"/>
                <a:gd name="T15" fmla="*/ -26405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8077 -32000"/>
                <a:gd name="T21" fmla="*/ T20 w 64000"/>
                <a:gd name="T22" fmla="+- 0 26404 -32000"/>
                <a:gd name="T23" fmla="*/ 26404 h 64000"/>
                <a:gd name="T24" fmla="+- 0 18077 -32000"/>
                <a:gd name="T25" fmla="*/ T24 w 64000"/>
                <a:gd name="T26" fmla="+- 0 26404 -32000"/>
                <a:gd name="T27" fmla="*/ 26404 h 64000"/>
                <a:gd name="T28" fmla="+- 0 18076 -32000"/>
                <a:gd name="T29" fmla="*/ T28 w 64000"/>
                <a:gd name="T30" fmla="+- 0 26404 -32000"/>
                <a:gd name="T31" fmla="*/ 26404 h 64000"/>
                <a:gd name="T32" fmla="+- 0 18077 -32000"/>
                <a:gd name="T33" fmla="*/ T32 w 64000"/>
                <a:gd name="T34" fmla="+- 0 26405 -32000"/>
                <a:gd name="T35" fmla="*/ 26405 h 64000"/>
                <a:gd name="T36" fmla="+- 0 18077 -32000"/>
                <a:gd name="T37" fmla="*/ T36 w 64000"/>
                <a:gd name="T38" fmla="+- 0 -26405 -32000"/>
                <a:gd name="T39" fmla="*/ -26405 h 64000"/>
                <a:gd name="T40" fmla="+- 0 18076 -32000"/>
                <a:gd name="T41" fmla="*/ T40 w 64000"/>
                <a:gd name="T42" fmla="+- 0 -26405 -32000"/>
                <a:gd name="T43" fmla="*/ -26405 h 64000"/>
                <a:gd name="T44" fmla="+- 0 18077 -32000"/>
                <a:gd name="T45" fmla="*/ T44 w 64000"/>
                <a:gd name="T46" fmla="+- 0 -26405 -32000"/>
                <a:gd name="T47" fmla="*/ -26405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>
                <a:latin typeface="Arial" panose="020B0604020202020204" pitchFamily="34" charset="0"/>
              </a:endParaRPr>
            </a:p>
          </p:txBody>
        </p:sp>
        <p:sp>
          <p:nvSpPr>
            <p:cNvPr id="152581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258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52583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5258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15258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 altLang="ru-RU"/>
          </a:p>
        </p:txBody>
      </p:sp>
      <p:sp>
        <p:nvSpPr>
          <p:cNvPr id="15258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AEBAA84-41E0-4476-BE98-985BEA350AE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79" r:id="rId16"/>
  </p:sldLayoutIdLst>
  <p:transition spd="med"/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¡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¡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¡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2.wmf"/><Relationship Id="rId26" Type="http://schemas.openxmlformats.org/officeDocument/2006/relationships/image" Target="../media/image15.wmf"/><Relationship Id="rId3" Type="http://schemas.openxmlformats.org/officeDocument/2006/relationships/oleObject" Target="../embeddings/oleObject4.bin"/><Relationship Id="rId21" Type="http://schemas.openxmlformats.org/officeDocument/2006/relationships/oleObject" Target="../embeddings/oleObject13.bin"/><Relationship Id="rId34" Type="http://schemas.openxmlformats.org/officeDocument/2006/relationships/oleObject" Target="../embeddings/oleObject21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1.bin"/><Relationship Id="rId25" Type="http://schemas.openxmlformats.org/officeDocument/2006/relationships/oleObject" Target="../embeddings/oleObject16.bin"/><Relationship Id="rId33" Type="http://schemas.openxmlformats.org/officeDocument/2006/relationships/image" Target="../media/image18.wmf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29" Type="http://schemas.openxmlformats.org/officeDocument/2006/relationships/image" Target="../media/image16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24" Type="http://schemas.openxmlformats.org/officeDocument/2006/relationships/image" Target="../media/image14.wmf"/><Relationship Id="rId32" Type="http://schemas.openxmlformats.org/officeDocument/2006/relationships/oleObject" Target="../embeddings/oleObject20.bin"/><Relationship Id="rId37" Type="http://schemas.openxmlformats.org/officeDocument/2006/relationships/image" Target="../media/image20.wmf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23" Type="http://schemas.openxmlformats.org/officeDocument/2006/relationships/oleObject" Target="../embeddings/oleObject15.bin"/><Relationship Id="rId28" Type="http://schemas.openxmlformats.org/officeDocument/2006/relationships/oleObject" Target="../embeddings/oleObject18.bin"/><Relationship Id="rId36" Type="http://schemas.openxmlformats.org/officeDocument/2006/relationships/oleObject" Target="../embeddings/oleObject22.bin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2.bin"/><Relationship Id="rId31" Type="http://schemas.openxmlformats.org/officeDocument/2006/relationships/image" Target="../media/image17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Relationship Id="rId22" Type="http://schemas.openxmlformats.org/officeDocument/2006/relationships/oleObject" Target="../embeddings/oleObject14.bin"/><Relationship Id="rId27" Type="http://schemas.openxmlformats.org/officeDocument/2006/relationships/oleObject" Target="../embeddings/oleObject17.bin"/><Relationship Id="rId30" Type="http://schemas.openxmlformats.org/officeDocument/2006/relationships/oleObject" Target="../embeddings/oleObject19.bin"/><Relationship Id="rId35" Type="http://schemas.openxmlformats.org/officeDocument/2006/relationships/image" Target="../media/image19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1700213"/>
            <a:ext cx="7772400" cy="2449512"/>
          </a:xfrm>
        </p:spPr>
        <p:txBody>
          <a:bodyPr/>
          <a:lstStyle/>
          <a:p>
            <a:pPr algn="ctr"/>
            <a:r>
              <a:rPr lang="ru-RU" altLang="ru-RU" sz="6000"/>
              <a:t>СИСТЕМЫ </a:t>
            </a:r>
            <a:br>
              <a:rPr lang="ru-RU" altLang="ru-RU" sz="6000"/>
            </a:br>
            <a:r>
              <a:rPr lang="ru-RU" altLang="ru-RU" sz="6000"/>
              <a:t>СЧИСЛЕНИЯ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7313612" cy="1143000"/>
          </a:xfrm>
        </p:spPr>
        <p:txBody>
          <a:bodyPr/>
          <a:lstStyle/>
          <a:p>
            <a:r>
              <a:rPr lang="ru-RU" altLang="ru-RU" b="1"/>
              <a:t> </a:t>
            </a:r>
            <a:r>
              <a:rPr lang="ru-RU" altLang="ru-RU" sz="2400" b="1">
                <a:solidFill>
                  <a:srgbClr val="CC6600"/>
                </a:solidFill>
              </a:rPr>
              <a:t>Для перевода целого числа из СС с основанием </a:t>
            </a:r>
            <a:r>
              <a:rPr lang="en-US" altLang="ru-RU" sz="2400" b="1">
                <a:solidFill>
                  <a:srgbClr val="CC6600"/>
                </a:solidFill>
              </a:rPr>
              <a:t> 10</a:t>
            </a:r>
            <a:r>
              <a:rPr lang="ru-RU" altLang="ru-RU" sz="2400" b="1">
                <a:solidFill>
                  <a:srgbClr val="CC6600"/>
                </a:solidFill>
              </a:rPr>
              <a:t> в СС с любым основанием  необходимо: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827213"/>
            <a:ext cx="4481513" cy="5030787"/>
          </a:xfrm>
        </p:spPr>
        <p:txBody>
          <a:bodyPr/>
          <a:lstStyle/>
          <a:p>
            <a:r>
              <a:rPr lang="en-US" altLang="ru-RU" sz="1800">
                <a:solidFill>
                  <a:srgbClr val="FF3300"/>
                </a:solidFill>
              </a:rPr>
              <a:t>2</a:t>
            </a:r>
            <a:r>
              <a:rPr lang="ru-RU" altLang="ru-RU" sz="1800">
                <a:solidFill>
                  <a:srgbClr val="FF3300"/>
                </a:solidFill>
              </a:rPr>
              <a:t> способ</a:t>
            </a:r>
            <a:r>
              <a:rPr lang="ru-RU" altLang="ru-RU" sz="1800"/>
              <a:t> Метод разностей. Берем степень числа 2 ближайшую к исходному числу. Представляем это число в виде суммы степени 2 и остатка. Далее остаток представляем в виде ближайшей степени 2 и остатка и так до тех пор пока находится степень 2. Далее записываем все степени 2 в порядке убывания, если нет каких, то ставим 0. Записываем число в развернутой форме. Последовательно записанные слева направо коэффициенты перед степенями –0 и 1 – это и есть ответ</a:t>
            </a:r>
          </a:p>
          <a:p>
            <a:endParaRPr lang="ru-RU" altLang="ru-RU" sz="1800"/>
          </a:p>
        </p:txBody>
      </p:sp>
      <p:sp>
        <p:nvSpPr>
          <p:cNvPr id="155656" name="Text Box 8"/>
          <p:cNvSpPr txBox="1">
            <a:spLocks noChangeArrowheads="1"/>
          </p:cNvSpPr>
          <p:nvPr/>
        </p:nvSpPr>
        <p:spPr bwMode="auto">
          <a:xfrm>
            <a:off x="4787900" y="1773238"/>
            <a:ext cx="30972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graphicFrame>
        <p:nvGraphicFramePr>
          <p:cNvPr id="155739" name="Group 91"/>
          <p:cNvGraphicFramePr>
            <a:graphicFrameLocks noGrp="1"/>
          </p:cNvGraphicFramePr>
          <p:nvPr>
            <p:ph sz="half" idx="2"/>
          </p:nvPr>
        </p:nvGraphicFramePr>
        <p:xfrm>
          <a:off x="7164388" y="1557338"/>
          <a:ext cx="1701800" cy="4754562"/>
        </p:xfrm>
        <a:graphic>
          <a:graphicData uri="http://schemas.openxmlformats.org/drawingml/2006/table">
            <a:tbl>
              <a:tblPr/>
              <a:tblGrid>
                <a:gridCol w="838200"/>
                <a:gridCol w="863600"/>
              </a:tblGrid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r>
                        <a:rPr kumimoji="0" lang="ru-RU" altLang="ru-RU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r>
                        <a:rPr kumimoji="0" lang="ru-RU" altLang="ru-RU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r>
                        <a:rPr kumimoji="0" lang="ru-RU" altLang="ru-RU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r>
                        <a:rPr kumimoji="0" lang="ru-RU" altLang="ru-RU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r>
                        <a:rPr kumimoji="0" lang="ru-RU" altLang="ru-RU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r>
                        <a:rPr kumimoji="0" lang="ru-RU" altLang="ru-RU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r>
                        <a:rPr kumimoji="0" lang="ru-RU" altLang="ru-RU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r>
                        <a:rPr kumimoji="0" lang="ru-RU" altLang="ru-RU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128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r>
                        <a:rPr kumimoji="0" lang="ru-RU" altLang="ru-RU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256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r>
                        <a:rPr kumimoji="0" lang="ru-RU" altLang="ru-RU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512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r>
                        <a:rPr kumimoji="0" lang="ru-RU" altLang="ru-RU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1024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r>
                        <a:rPr kumimoji="0" lang="ru-RU" altLang="ru-RU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2048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r>
                        <a:rPr kumimoji="0" lang="ru-RU" altLang="ru-RU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4096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5740" name="Text Box 92"/>
          <p:cNvSpPr txBox="1">
            <a:spLocks noChangeArrowheads="1"/>
          </p:cNvSpPr>
          <p:nvPr/>
        </p:nvSpPr>
        <p:spPr bwMode="auto">
          <a:xfrm>
            <a:off x="4356100" y="1844675"/>
            <a:ext cx="2663825" cy="3678238"/>
          </a:xfrm>
          <a:prstGeom prst="rect">
            <a:avLst/>
          </a:prstGeom>
          <a:noFill/>
          <a:ln w="9525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53=32+21=</a:t>
            </a:r>
          </a:p>
          <a:p>
            <a:pPr>
              <a:spcBef>
                <a:spcPct val="50000"/>
              </a:spcBef>
            </a:pPr>
            <a:r>
              <a:rPr lang="ru-RU" altLang="ru-RU"/>
              <a:t>2</a:t>
            </a:r>
            <a:r>
              <a:rPr lang="ru-RU" altLang="ru-RU" baseline="30000"/>
              <a:t>5</a:t>
            </a:r>
            <a:r>
              <a:rPr lang="ru-RU" altLang="ru-RU"/>
              <a:t>+16+5=</a:t>
            </a:r>
          </a:p>
          <a:p>
            <a:pPr>
              <a:spcBef>
                <a:spcPct val="50000"/>
              </a:spcBef>
            </a:pPr>
            <a:r>
              <a:rPr lang="ru-RU" altLang="ru-RU"/>
              <a:t>2</a:t>
            </a:r>
            <a:r>
              <a:rPr lang="ru-RU" altLang="ru-RU" baseline="30000"/>
              <a:t>5</a:t>
            </a:r>
            <a:r>
              <a:rPr lang="ru-RU" altLang="ru-RU"/>
              <a:t>+ 2</a:t>
            </a:r>
            <a:r>
              <a:rPr lang="ru-RU" altLang="ru-RU" baseline="30000"/>
              <a:t>4</a:t>
            </a:r>
            <a:r>
              <a:rPr lang="ru-RU" altLang="ru-RU"/>
              <a:t>+4+1=</a:t>
            </a:r>
          </a:p>
          <a:p>
            <a:pPr>
              <a:spcBef>
                <a:spcPct val="50000"/>
              </a:spcBef>
            </a:pPr>
            <a:r>
              <a:rPr lang="ru-RU" altLang="ru-RU"/>
              <a:t>2</a:t>
            </a:r>
            <a:r>
              <a:rPr lang="ru-RU" altLang="ru-RU" baseline="30000"/>
              <a:t>5</a:t>
            </a:r>
            <a:r>
              <a:rPr lang="ru-RU" altLang="ru-RU"/>
              <a:t>+ 2</a:t>
            </a:r>
            <a:r>
              <a:rPr lang="ru-RU" altLang="ru-RU" baseline="30000"/>
              <a:t>4</a:t>
            </a:r>
            <a:r>
              <a:rPr lang="ru-RU" altLang="ru-RU"/>
              <a:t>+2</a:t>
            </a:r>
            <a:r>
              <a:rPr lang="ru-RU" altLang="ru-RU" baseline="30000"/>
              <a:t>2</a:t>
            </a:r>
            <a:r>
              <a:rPr lang="ru-RU" altLang="ru-RU"/>
              <a:t>+1=</a:t>
            </a:r>
          </a:p>
          <a:p>
            <a:pPr>
              <a:spcBef>
                <a:spcPct val="50000"/>
              </a:spcBef>
            </a:pPr>
            <a:r>
              <a:rPr lang="ru-RU" altLang="ru-RU"/>
              <a:t>2</a:t>
            </a:r>
            <a:r>
              <a:rPr lang="ru-RU" altLang="ru-RU" baseline="30000"/>
              <a:t>5</a:t>
            </a:r>
            <a:r>
              <a:rPr lang="ru-RU" altLang="ru-RU"/>
              <a:t>+2</a:t>
            </a:r>
            <a:r>
              <a:rPr lang="ru-RU" altLang="ru-RU" baseline="30000"/>
              <a:t>4</a:t>
            </a:r>
            <a:r>
              <a:rPr lang="ru-RU" altLang="ru-RU"/>
              <a:t>+0+2</a:t>
            </a:r>
            <a:r>
              <a:rPr lang="ru-RU" altLang="ru-RU" baseline="30000"/>
              <a:t>2</a:t>
            </a:r>
            <a:r>
              <a:rPr lang="ru-RU" altLang="ru-RU"/>
              <a:t>+0+1=</a:t>
            </a:r>
          </a:p>
          <a:p>
            <a:pPr>
              <a:spcBef>
                <a:spcPct val="50000"/>
              </a:spcBef>
            </a:pPr>
            <a:r>
              <a:rPr lang="ru-RU" altLang="ru-RU">
                <a:solidFill>
                  <a:srgbClr val="CC6600"/>
                </a:solidFill>
              </a:rPr>
              <a:t>1*2</a:t>
            </a:r>
            <a:r>
              <a:rPr lang="ru-RU" altLang="ru-RU" baseline="30000">
                <a:solidFill>
                  <a:srgbClr val="CC6600"/>
                </a:solidFill>
              </a:rPr>
              <a:t>5</a:t>
            </a:r>
            <a:r>
              <a:rPr lang="ru-RU" altLang="ru-RU">
                <a:solidFill>
                  <a:srgbClr val="CC6600"/>
                </a:solidFill>
              </a:rPr>
              <a:t>+1*2</a:t>
            </a:r>
            <a:r>
              <a:rPr lang="ru-RU" altLang="ru-RU" baseline="30000">
                <a:solidFill>
                  <a:srgbClr val="CC6600"/>
                </a:solidFill>
              </a:rPr>
              <a:t>4</a:t>
            </a:r>
            <a:r>
              <a:rPr lang="ru-RU" altLang="ru-RU">
                <a:solidFill>
                  <a:srgbClr val="CC6600"/>
                </a:solidFill>
              </a:rPr>
              <a:t>+0*2</a:t>
            </a:r>
            <a:r>
              <a:rPr lang="ru-RU" altLang="ru-RU" baseline="30000">
                <a:solidFill>
                  <a:srgbClr val="CC6600"/>
                </a:solidFill>
              </a:rPr>
              <a:t>3</a:t>
            </a:r>
            <a:r>
              <a:rPr lang="ru-RU" altLang="ru-RU"/>
              <a:t>+</a:t>
            </a:r>
          </a:p>
          <a:p>
            <a:pPr>
              <a:spcBef>
                <a:spcPct val="50000"/>
              </a:spcBef>
            </a:pPr>
            <a:r>
              <a:rPr lang="ru-RU" altLang="ru-RU"/>
              <a:t>+</a:t>
            </a:r>
            <a:r>
              <a:rPr lang="ru-RU" altLang="ru-RU">
                <a:solidFill>
                  <a:srgbClr val="CC6600"/>
                </a:solidFill>
              </a:rPr>
              <a:t>1</a:t>
            </a:r>
            <a:r>
              <a:rPr lang="ru-RU" altLang="ru-RU"/>
              <a:t>*2</a:t>
            </a:r>
            <a:r>
              <a:rPr lang="ru-RU" altLang="ru-RU" baseline="30000"/>
              <a:t>2</a:t>
            </a:r>
            <a:r>
              <a:rPr lang="ru-RU" altLang="ru-RU"/>
              <a:t>+</a:t>
            </a:r>
            <a:r>
              <a:rPr lang="ru-RU" altLang="ru-RU">
                <a:solidFill>
                  <a:srgbClr val="CC6600"/>
                </a:solidFill>
              </a:rPr>
              <a:t>0</a:t>
            </a:r>
            <a:r>
              <a:rPr lang="ru-RU" altLang="ru-RU"/>
              <a:t>*2</a:t>
            </a:r>
            <a:r>
              <a:rPr lang="ru-RU" altLang="ru-RU" baseline="30000"/>
              <a:t>1</a:t>
            </a:r>
            <a:r>
              <a:rPr lang="ru-RU" altLang="ru-RU"/>
              <a:t>+</a:t>
            </a:r>
            <a:r>
              <a:rPr lang="ru-RU" altLang="ru-RU">
                <a:solidFill>
                  <a:srgbClr val="CC6600"/>
                </a:solidFill>
              </a:rPr>
              <a:t>1</a:t>
            </a:r>
            <a:r>
              <a:rPr lang="ru-RU" altLang="ru-RU"/>
              <a:t>=</a:t>
            </a:r>
          </a:p>
          <a:p>
            <a:pPr>
              <a:spcBef>
                <a:spcPct val="50000"/>
              </a:spcBef>
            </a:pPr>
            <a:r>
              <a:rPr lang="ru-RU" altLang="ru-RU"/>
              <a:t>53</a:t>
            </a:r>
            <a:r>
              <a:rPr lang="ru-RU" altLang="ru-RU" baseline="-25000"/>
              <a:t>10</a:t>
            </a:r>
            <a:r>
              <a:rPr lang="ru-RU" altLang="ru-RU"/>
              <a:t>=110101</a:t>
            </a:r>
            <a:r>
              <a:rPr lang="ru-RU" altLang="ru-RU" baseline="-25000"/>
              <a:t>2</a:t>
            </a:r>
          </a:p>
          <a:p>
            <a:pPr>
              <a:spcBef>
                <a:spcPct val="50000"/>
              </a:spcBef>
            </a:pPr>
            <a:endParaRPr lang="ru-RU" alt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28600"/>
            <a:ext cx="8642350" cy="1295400"/>
          </a:xfrm>
        </p:spPr>
        <p:txBody>
          <a:bodyPr/>
          <a:lstStyle/>
          <a:p>
            <a:r>
              <a:rPr lang="ru-RU" altLang="ru-RU" sz="2800">
                <a:solidFill>
                  <a:srgbClr val="CC6600"/>
                </a:solidFill>
              </a:rPr>
              <a:t>Для перевода правильной дроби из СС с  основанием 10 в СС с основанием </a:t>
            </a:r>
            <a:r>
              <a:rPr lang="en-US" altLang="ru-RU" sz="2800">
                <a:solidFill>
                  <a:srgbClr val="CC6600"/>
                </a:solidFill>
              </a:rPr>
              <a:t>n</a:t>
            </a:r>
            <a:r>
              <a:rPr lang="ru-RU" altLang="ru-RU" sz="2800">
                <a:solidFill>
                  <a:srgbClr val="CC6600"/>
                </a:solidFill>
              </a:rPr>
              <a:t> необходимо: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995738" y="1676400"/>
            <a:ext cx="5148262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500"/>
              <a:t>эту дробь умножить на </a:t>
            </a:r>
            <a:r>
              <a:rPr lang="en-US" altLang="ru-RU" sz="2500"/>
              <a:t>n</a:t>
            </a:r>
            <a:r>
              <a:rPr lang="ru-RU" altLang="ru-RU" sz="2500"/>
              <a:t>, затем дробную часть, полученного произведения вновь умножить на </a:t>
            </a:r>
            <a:r>
              <a:rPr lang="en-US" altLang="ru-RU" sz="2500"/>
              <a:t>n</a:t>
            </a:r>
            <a:r>
              <a:rPr lang="ru-RU" altLang="ru-RU" sz="2500"/>
              <a:t> и так до тех пор пока в дробной части не окажутся все нули, либо не будет достигнута заданная степень точности. Целые части, полученных произведений взятые по схеме сверху вниз, и дадут результат перевода.</a:t>
            </a:r>
          </a:p>
        </p:txBody>
      </p:sp>
      <p:graphicFrame>
        <p:nvGraphicFramePr>
          <p:cNvPr id="43013" name="Object 5"/>
          <p:cNvGraphicFramePr>
            <a:graphicFrameLocks noChangeAspect="1"/>
          </p:cNvGraphicFramePr>
          <p:nvPr>
            <p:ph type="chart" sz="half" idx="1"/>
          </p:nvPr>
        </p:nvGraphicFramePr>
        <p:xfrm>
          <a:off x="468313" y="1773238"/>
          <a:ext cx="328295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5" name="Точечный рисунок BMP" r:id="rId3" imgW="1381151" imgH="1628690" progId="Paint.Picture">
                  <p:embed/>
                </p:oleObj>
              </mc:Choice>
              <mc:Fallback>
                <p:oleObj name="Точечный рисунок BMP" r:id="rId3" imgW="1381151" imgH="1628690" progId="Paint.Pictur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773238"/>
                        <a:ext cx="3282950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914400" y="6096000"/>
            <a:ext cx="342423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0,25</a:t>
            </a:r>
            <a:r>
              <a:rPr lang="ru-RU" altLang="ru-RU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10</a:t>
            </a:r>
            <a:r>
              <a:rPr lang="ru-RU" altLang="ru-RU"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 = 0,01</a:t>
            </a:r>
            <a:r>
              <a:rPr lang="ru-RU" altLang="ru-RU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8135937" cy="1143000"/>
          </a:xfrm>
        </p:spPr>
        <p:txBody>
          <a:bodyPr/>
          <a:lstStyle/>
          <a:p>
            <a:r>
              <a:rPr lang="ru-RU" altLang="ru-RU" sz="3200">
                <a:solidFill>
                  <a:srgbClr val="CC6600"/>
                </a:solidFill>
              </a:rPr>
              <a:t>Для перевода смешанной дроби из одной СС в другую необходимо:</a:t>
            </a:r>
            <a:endParaRPr lang="ru-RU" altLang="ru-RU" sz="4000">
              <a:solidFill>
                <a:srgbClr val="CC6600"/>
              </a:solidFill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представить  эту дробь в виде суммы целого числа и десятичной дроби, а затем произвести перевод каждой части отдельно по соответствующим правилам.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557338"/>
            <a:ext cx="7772400" cy="2057400"/>
          </a:xfrm>
        </p:spPr>
        <p:txBody>
          <a:bodyPr/>
          <a:lstStyle/>
          <a:p>
            <a:r>
              <a:rPr lang="ru-RU" altLang="ru-RU"/>
              <a:t>Перевести 25,25</a:t>
            </a:r>
            <a:r>
              <a:rPr lang="ru-RU" altLang="ru-RU" baseline="-16000"/>
              <a:t>10</a:t>
            </a:r>
            <a:r>
              <a:rPr lang="ru-RU" altLang="ru-RU"/>
              <a:t> в двоичную СС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188" y="260350"/>
            <a:ext cx="7315200" cy="865188"/>
          </a:xfrm>
        </p:spPr>
        <p:txBody>
          <a:bodyPr/>
          <a:lstStyle/>
          <a:p>
            <a:r>
              <a:rPr lang="ru-RU" altLang="ru-RU">
                <a:solidFill>
                  <a:srgbClr val="CC6600"/>
                </a:solidFill>
              </a:rPr>
              <a:t>Рассмотрим пример: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692150"/>
            <a:ext cx="7313613" cy="1143000"/>
          </a:xfrm>
        </p:spPr>
        <p:txBody>
          <a:bodyPr/>
          <a:lstStyle/>
          <a:p>
            <a:r>
              <a:rPr lang="ru-RU" altLang="ru-RU"/>
              <a:t/>
            </a:r>
            <a:br>
              <a:rPr lang="ru-RU" altLang="ru-RU"/>
            </a:br>
            <a:r>
              <a:rPr lang="ru-RU" altLang="ru-RU"/>
              <a:t> Сначала- переводим  целую часть</a:t>
            </a:r>
          </a:p>
        </p:txBody>
      </p:sp>
      <p:graphicFrame>
        <p:nvGraphicFramePr>
          <p:cNvPr id="91139" name="Object 3"/>
          <p:cNvGraphicFramePr>
            <a:graphicFrameLocks noChangeAspect="1"/>
          </p:cNvGraphicFramePr>
          <p:nvPr>
            <p:ph type="body" sz="half" idx="4294967295"/>
          </p:nvPr>
        </p:nvGraphicFramePr>
        <p:xfrm>
          <a:off x="9042400" y="3892550"/>
          <a:ext cx="1016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95" name="Microsoft Equation 3.0" r:id="rId3" imgW="101520" imgH="215640" progId="Equation.3">
                  <p:embed/>
                </p:oleObj>
              </mc:Choice>
              <mc:Fallback>
                <p:oleObj name="Microsoft Equation 3.0" r:id="rId3" imgW="101520" imgH="215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2400" y="3892550"/>
                        <a:ext cx="1016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40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219700" y="1916113"/>
            <a:ext cx="3270250" cy="13684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ru-RU" altLang="ru-RU" sz="2500"/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500"/>
              <a:t>25</a:t>
            </a:r>
            <a:r>
              <a:rPr lang="ru-RU" altLang="ru-RU" sz="2500" baseline="-14000"/>
              <a:t>10</a:t>
            </a:r>
            <a:r>
              <a:rPr lang="ru-RU" altLang="ru-RU" sz="2500"/>
              <a:t>=11001</a:t>
            </a:r>
            <a:r>
              <a:rPr lang="ru-RU" altLang="ru-RU" sz="2500" baseline="-16000"/>
              <a:t>2</a:t>
            </a:r>
            <a:endParaRPr lang="ru-RU" altLang="ru-RU" sz="2500"/>
          </a:p>
        </p:txBody>
      </p:sp>
      <p:grpSp>
        <p:nvGrpSpPr>
          <p:cNvPr id="91194" name="Group 58"/>
          <p:cNvGrpSpPr>
            <a:grpSpLocks/>
          </p:cNvGrpSpPr>
          <p:nvPr/>
        </p:nvGrpSpPr>
        <p:grpSpPr bwMode="auto">
          <a:xfrm>
            <a:off x="1422400" y="1905000"/>
            <a:ext cx="3454400" cy="4238625"/>
            <a:chOff x="896" y="1200"/>
            <a:chExt cx="2176" cy="2670"/>
          </a:xfrm>
        </p:grpSpPr>
        <p:sp>
          <p:nvSpPr>
            <p:cNvPr id="91144" name="Line 8"/>
            <p:cNvSpPr>
              <a:spLocks noChangeShapeType="1"/>
            </p:cNvSpPr>
            <p:nvPr/>
          </p:nvSpPr>
          <p:spPr bwMode="auto">
            <a:xfrm>
              <a:off x="1440" y="1200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1145" name="Line 9"/>
            <p:cNvSpPr>
              <a:spLocks noChangeShapeType="1"/>
            </p:cNvSpPr>
            <p:nvPr/>
          </p:nvSpPr>
          <p:spPr bwMode="auto">
            <a:xfrm>
              <a:off x="1440" y="1824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91147" name="Object 11"/>
            <p:cNvGraphicFramePr>
              <a:graphicFrameLocks noChangeAspect="1"/>
            </p:cNvGraphicFramePr>
            <p:nvPr/>
          </p:nvGraphicFramePr>
          <p:xfrm>
            <a:off x="896" y="1744"/>
            <a:ext cx="512" cy="4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1196" name="Формула" r:id="rId5" imgW="203040" imgH="164880" progId="Equation.3">
                    <p:embed/>
                  </p:oleObj>
                </mc:Choice>
                <mc:Fallback>
                  <p:oleObj name="Формула" r:id="rId5" imgW="203040" imgH="164880" progId="Equation.3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6" y="1744"/>
                          <a:ext cx="512" cy="4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1148" name="Line 12"/>
            <p:cNvSpPr>
              <a:spLocks noChangeShapeType="1"/>
            </p:cNvSpPr>
            <p:nvPr/>
          </p:nvSpPr>
          <p:spPr bwMode="auto">
            <a:xfrm>
              <a:off x="912" y="2208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91149" name="Object 13"/>
            <p:cNvGraphicFramePr>
              <a:graphicFrameLocks noChangeAspect="1"/>
            </p:cNvGraphicFramePr>
            <p:nvPr/>
          </p:nvGraphicFramePr>
          <p:xfrm>
            <a:off x="1152" y="2256"/>
            <a:ext cx="219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1197" name="Формула" r:id="rId7" imgW="101520" imgH="177480" progId="Equation.3">
                    <p:embed/>
                  </p:oleObj>
                </mc:Choice>
                <mc:Fallback>
                  <p:oleObj name="Формула" r:id="rId7" imgW="101520" imgH="177480" progId="Equation.3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2" y="2256"/>
                          <a:ext cx="219" cy="384"/>
                        </a:xfrm>
                        <a:prstGeom prst="rect">
                          <a:avLst/>
                        </a:prstGeom>
                        <a:noFill/>
                        <a:ln w="9525">
                          <a:solidFill>
                            <a:srgbClr val="CC6600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1150" name="Object 14"/>
            <p:cNvGraphicFramePr>
              <a:graphicFrameLocks noChangeAspect="1"/>
            </p:cNvGraphicFramePr>
            <p:nvPr/>
          </p:nvGraphicFramePr>
          <p:xfrm>
            <a:off x="1392" y="1824"/>
            <a:ext cx="496" cy="4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1198" name="Формула" r:id="rId9" imgW="203040" imgH="177480" progId="Equation.3">
                    <p:embed/>
                  </p:oleObj>
                </mc:Choice>
                <mc:Fallback>
                  <p:oleObj name="Формула" r:id="rId9" imgW="203040" imgH="177480" progId="Equation.3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2" y="1824"/>
                          <a:ext cx="496" cy="43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1151" name="Line 15"/>
            <p:cNvSpPr>
              <a:spLocks noChangeShapeType="1"/>
            </p:cNvSpPr>
            <p:nvPr/>
          </p:nvSpPr>
          <p:spPr bwMode="auto">
            <a:xfrm>
              <a:off x="1872" y="1824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1152" name="Line 16"/>
            <p:cNvSpPr>
              <a:spLocks noChangeShapeType="1"/>
            </p:cNvSpPr>
            <p:nvPr/>
          </p:nvSpPr>
          <p:spPr bwMode="auto">
            <a:xfrm>
              <a:off x="1872" y="225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91153" name="Object 17"/>
            <p:cNvGraphicFramePr>
              <a:graphicFrameLocks noChangeAspect="1"/>
            </p:cNvGraphicFramePr>
            <p:nvPr/>
          </p:nvGraphicFramePr>
          <p:xfrm>
            <a:off x="1934" y="1838"/>
            <a:ext cx="281" cy="3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1199" name="Формула" r:id="rId11" imgW="126720" imgH="164880" progId="Equation.3">
                    <p:embed/>
                  </p:oleObj>
                </mc:Choice>
                <mc:Fallback>
                  <p:oleObj name="Формула" r:id="rId11" imgW="126720" imgH="164880" progId="Equation.3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34" y="1838"/>
                          <a:ext cx="281" cy="3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1154" name="Object 18"/>
            <p:cNvGraphicFramePr>
              <a:graphicFrameLocks noChangeAspect="1"/>
            </p:cNvGraphicFramePr>
            <p:nvPr/>
          </p:nvGraphicFramePr>
          <p:xfrm>
            <a:off x="1920" y="2304"/>
            <a:ext cx="264" cy="3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1200" name="Формула" r:id="rId13" imgW="126720" imgH="190440" progId="Equation.3">
                    <p:embed/>
                  </p:oleObj>
                </mc:Choice>
                <mc:Fallback>
                  <p:oleObj name="Формула" r:id="rId13" imgW="126720" imgH="190440" progId="Equation.3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0" y="2304"/>
                          <a:ext cx="264" cy="3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1155" name="Object 19"/>
            <p:cNvGraphicFramePr>
              <a:graphicFrameLocks noChangeAspect="1"/>
            </p:cNvGraphicFramePr>
            <p:nvPr/>
          </p:nvGraphicFramePr>
          <p:xfrm>
            <a:off x="1383" y="2160"/>
            <a:ext cx="434" cy="4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1201" name="Формула" r:id="rId15" imgW="177480" imgH="164880" progId="Equation.3">
                    <p:embed/>
                  </p:oleObj>
                </mc:Choice>
                <mc:Fallback>
                  <p:oleObj name="Формула" r:id="rId15" imgW="177480" imgH="164880" progId="Equation.3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83" y="2160"/>
                          <a:ext cx="434" cy="4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1156" name="Line 20"/>
            <p:cNvSpPr>
              <a:spLocks noChangeShapeType="1"/>
            </p:cNvSpPr>
            <p:nvPr/>
          </p:nvSpPr>
          <p:spPr bwMode="auto">
            <a:xfrm>
              <a:off x="1488" y="2640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91157" name="Object 21"/>
            <p:cNvGraphicFramePr>
              <a:graphicFrameLocks noChangeAspect="1"/>
            </p:cNvGraphicFramePr>
            <p:nvPr/>
          </p:nvGraphicFramePr>
          <p:xfrm>
            <a:off x="1519" y="2568"/>
            <a:ext cx="296" cy="4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1202" name="Формула" r:id="rId17" imgW="126720" imgH="190440" progId="Equation.3">
                    <p:embed/>
                  </p:oleObj>
                </mc:Choice>
                <mc:Fallback>
                  <p:oleObj name="Формула" r:id="rId17" imgW="126720" imgH="190440" progId="Equation.3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19" y="2568"/>
                          <a:ext cx="296" cy="444"/>
                        </a:xfrm>
                        <a:prstGeom prst="rect">
                          <a:avLst/>
                        </a:prstGeom>
                        <a:noFill/>
                        <a:ln w="9525">
                          <a:solidFill>
                            <a:srgbClr val="CC6600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1158" name="Line 22"/>
            <p:cNvSpPr>
              <a:spLocks noChangeShapeType="1"/>
            </p:cNvSpPr>
            <p:nvPr/>
          </p:nvSpPr>
          <p:spPr bwMode="auto">
            <a:xfrm>
              <a:off x="2352" y="225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91159" name="Object 23"/>
            <p:cNvGraphicFramePr>
              <a:graphicFrameLocks noChangeAspect="1"/>
            </p:cNvGraphicFramePr>
            <p:nvPr/>
          </p:nvGraphicFramePr>
          <p:xfrm>
            <a:off x="2414" y="2270"/>
            <a:ext cx="281" cy="3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1203" name="Формула" r:id="rId19" imgW="126720" imgH="164880" progId="Equation.3">
                    <p:embed/>
                  </p:oleObj>
                </mc:Choice>
                <mc:Fallback>
                  <p:oleObj name="Формула" r:id="rId19" imgW="126720" imgH="164880" progId="Equation.3">
                    <p:embed/>
                    <p:pic>
                      <p:nvPicPr>
                        <p:cNvPr id="0" name="Object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14" y="2270"/>
                          <a:ext cx="281" cy="3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1160" name="Line 24"/>
            <p:cNvSpPr>
              <a:spLocks noChangeShapeType="1"/>
            </p:cNvSpPr>
            <p:nvPr/>
          </p:nvSpPr>
          <p:spPr bwMode="auto">
            <a:xfrm>
              <a:off x="2352" y="2640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91161" name="Object 25"/>
            <p:cNvGraphicFramePr>
              <a:graphicFrameLocks noChangeAspect="1"/>
            </p:cNvGraphicFramePr>
            <p:nvPr/>
          </p:nvGraphicFramePr>
          <p:xfrm>
            <a:off x="1920" y="2640"/>
            <a:ext cx="264" cy="3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1204" name="Формула" r:id="rId21" imgW="126720" imgH="190440" progId="Equation.3">
                    <p:embed/>
                  </p:oleObj>
                </mc:Choice>
                <mc:Fallback>
                  <p:oleObj name="Формула" r:id="rId21" imgW="126720" imgH="190440" progId="Equation.3">
                    <p:embed/>
                    <p:pic>
                      <p:nvPicPr>
                        <p:cNvPr id="0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0" y="2640"/>
                          <a:ext cx="264" cy="3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1162" name="Line 26"/>
            <p:cNvSpPr>
              <a:spLocks noChangeShapeType="1"/>
            </p:cNvSpPr>
            <p:nvPr/>
          </p:nvSpPr>
          <p:spPr bwMode="auto">
            <a:xfrm>
              <a:off x="1920" y="297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91163" name="Object 27"/>
            <p:cNvGraphicFramePr>
              <a:graphicFrameLocks noChangeAspect="1"/>
            </p:cNvGraphicFramePr>
            <p:nvPr/>
          </p:nvGraphicFramePr>
          <p:xfrm>
            <a:off x="1920" y="2976"/>
            <a:ext cx="296" cy="4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1205" name="Формула" r:id="rId22" imgW="126720" imgH="190440" progId="Equation.3">
                    <p:embed/>
                  </p:oleObj>
                </mc:Choice>
                <mc:Fallback>
                  <p:oleObj name="Формула" r:id="rId22" imgW="126720" imgH="190440" progId="Equation.3">
                    <p:embed/>
                    <p:pic>
                      <p:nvPicPr>
                        <p:cNvPr id="0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0" y="2976"/>
                          <a:ext cx="296" cy="444"/>
                        </a:xfrm>
                        <a:prstGeom prst="rect">
                          <a:avLst/>
                        </a:prstGeom>
                        <a:noFill/>
                        <a:ln w="9525">
                          <a:solidFill>
                            <a:srgbClr val="CC6600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1165" name="Object 29"/>
            <p:cNvGraphicFramePr>
              <a:graphicFrameLocks noChangeAspect="1"/>
            </p:cNvGraphicFramePr>
            <p:nvPr/>
          </p:nvGraphicFramePr>
          <p:xfrm>
            <a:off x="2400" y="2640"/>
            <a:ext cx="296" cy="4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1206" name="Формула" r:id="rId23" imgW="126720" imgH="190440" progId="Equation.3">
                    <p:embed/>
                  </p:oleObj>
                </mc:Choice>
                <mc:Fallback>
                  <p:oleObj name="Формула" r:id="rId23" imgW="126720" imgH="190440" progId="Equation.3">
                    <p:embed/>
                    <p:pic>
                      <p:nvPicPr>
                        <p:cNvPr id="0" name="Object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0" y="2640"/>
                          <a:ext cx="296" cy="4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1166" name="Line 30"/>
            <p:cNvSpPr>
              <a:spLocks noChangeShapeType="1"/>
            </p:cNvSpPr>
            <p:nvPr/>
          </p:nvSpPr>
          <p:spPr bwMode="auto">
            <a:xfrm>
              <a:off x="2688" y="2640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1167" name="Line 31"/>
            <p:cNvSpPr>
              <a:spLocks noChangeShapeType="1"/>
            </p:cNvSpPr>
            <p:nvPr/>
          </p:nvSpPr>
          <p:spPr bwMode="auto">
            <a:xfrm>
              <a:off x="2688" y="302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91168" name="Object 32"/>
            <p:cNvGraphicFramePr>
              <a:graphicFrameLocks noChangeAspect="1"/>
            </p:cNvGraphicFramePr>
            <p:nvPr/>
          </p:nvGraphicFramePr>
          <p:xfrm>
            <a:off x="2688" y="2640"/>
            <a:ext cx="309" cy="3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1207" name="Формула" r:id="rId25" imgW="139680" imgH="177480" progId="Equation.3">
                    <p:embed/>
                  </p:oleObj>
                </mc:Choice>
                <mc:Fallback>
                  <p:oleObj name="Формула" r:id="rId25" imgW="139680" imgH="177480" progId="Equation.3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88" y="2640"/>
                          <a:ext cx="309" cy="3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1169" name="Object 33"/>
            <p:cNvGraphicFramePr>
              <a:graphicFrameLocks noChangeAspect="1"/>
            </p:cNvGraphicFramePr>
            <p:nvPr/>
          </p:nvGraphicFramePr>
          <p:xfrm>
            <a:off x="2736" y="3024"/>
            <a:ext cx="224" cy="3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1208" name="Формула" r:id="rId27" imgW="101520" imgH="177480" progId="Equation.3">
                    <p:embed/>
                  </p:oleObj>
                </mc:Choice>
                <mc:Fallback>
                  <p:oleObj name="Формула" r:id="rId27" imgW="101520" imgH="177480" progId="Equation.3">
                    <p:embed/>
                    <p:pic>
                      <p:nvPicPr>
                        <p:cNvPr id="0" name="Object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6" y="3024"/>
                          <a:ext cx="224" cy="392"/>
                        </a:xfrm>
                        <a:prstGeom prst="rect">
                          <a:avLst/>
                        </a:prstGeom>
                        <a:noFill/>
                        <a:ln w="9525">
                          <a:solidFill>
                            <a:srgbClr val="CC6600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C6600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1170" name="Object 34"/>
            <p:cNvGraphicFramePr>
              <a:graphicFrameLocks noChangeAspect="1"/>
            </p:cNvGraphicFramePr>
            <p:nvPr/>
          </p:nvGraphicFramePr>
          <p:xfrm>
            <a:off x="2400" y="3408"/>
            <a:ext cx="247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1209" name="Формула" r:id="rId28" imgW="101520" imgH="177480" progId="Equation.3">
                    <p:embed/>
                  </p:oleObj>
                </mc:Choice>
                <mc:Fallback>
                  <p:oleObj name="Формула" r:id="rId28" imgW="101520" imgH="177480" progId="Equation.3">
                    <p:embed/>
                    <p:pic>
                      <p:nvPicPr>
                        <p:cNvPr id="0" name="Object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0" y="3408"/>
                          <a:ext cx="247" cy="432"/>
                        </a:xfrm>
                        <a:prstGeom prst="rect">
                          <a:avLst/>
                        </a:prstGeom>
                        <a:noFill/>
                        <a:ln w="9525">
                          <a:solidFill>
                            <a:srgbClr val="CC6600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1173" name="Object 37"/>
            <p:cNvGraphicFramePr>
              <a:graphicFrameLocks noChangeAspect="1"/>
            </p:cNvGraphicFramePr>
            <p:nvPr/>
          </p:nvGraphicFramePr>
          <p:xfrm>
            <a:off x="2352" y="3024"/>
            <a:ext cx="308" cy="3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1210" name="Формула" r:id="rId30" imgW="139680" imgH="177480" progId="Equation.3">
                    <p:embed/>
                  </p:oleObj>
                </mc:Choice>
                <mc:Fallback>
                  <p:oleObj name="Формула" r:id="rId30" imgW="139680" imgH="177480" progId="Equation.3">
                    <p:embed/>
                    <p:pic>
                      <p:nvPicPr>
                        <p:cNvPr id="0" name="Object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52" y="3024"/>
                          <a:ext cx="308" cy="3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1176" name="Line 40"/>
            <p:cNvSpPr>
              <a:spLocks noChangeShapeType="1"/>
            </p:cNvSpPr>
            <p:nvPr/>
          </p:nvSpPr>
          <p:spPr bwMode="auto">
            <a:xfrm flipH="1" flipV="1">
              <a:off x="1156" y="2704"/>
              <a:ext cx="1225" cy="10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1178" name="Line 42"/>
            <p:cNvSpPr>
              <a:spLocks noChangeShapeType="1"/>
            </p:cNvSpPr>
            <p:nvPr/>
          </p:nvSpPr>
          <p:spPr bwMode="auto">
            <a:xfrm flipH="1">
              <a:off x="2653" y="3385"/>
              <a:ext cx="318" cy="48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1179" name="Line 43"/>
            <p:cNvSpPr>
              <a:spLocks noChangeShapeType="1"/>
            </p:cNvSpPr>
            <p:nvPr/>
          </p:nvSpPr>
          <p:spPr bwMode="auto">
            <a:xfrm>
              <a:off x="2400" y="345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91185" name="Object 49"/>
            <p:cNvGraphicFramePr>
              <a:graphicFrameLocks noChangeAspect="1"/>
            </p:cNvGraphicFramePr>
            <p:nvPr/>
          </p:nvGraphicFramePr>
          <p:xfrm>
            <a:off x="930" y="1253"/>
            <a:ext cx="528" cy="4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1211" name="Формула" r:id="rId32" imgW="203040" imgH="177480" progId="Equation.3">
                    <p:embed/>
                  </p:oleObj>
                </mc:Choice>
                <mc:Fallback>
                  <p:oleObj name="Формула" r:id="rId32" imgW="203040" imgH="177480" progId="Equation.3">
                    <p:embed/>
                    <p:pic>
                      <p:nvPicPr>
                        <p:cNvPr id="0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30" y="1253"/>
                          <a:ext cx="528" cy="48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1187" name="Object 51"/>
            <p:cNvGraphicFramePr>
              <a:graphicFrameLocks noChangeAspect="1"/>
            </p:cNvGraphicFramePr>
            <p:nvPr/>
          </p:nvGraphicFramePr>
          <p:xfrm>
            <a:off x="1519" y="1253"/>
            <a:ext cx="309" cy="3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1212" name="Формула" r:id="rId34" imgW="139680" imgH="177480" progId="Equation.3">
                    <p:embed/>
                  </p:oleObj>
                </mc:Choice>
                <mc:Fallback>
                  <p:oleObj name="Формула" r:id="rId34" imgW="139680" imgH="177480" progId="Equation.3">
                    <p:embed/>
                    <p:pic>
                      <p:nvPicPr>
                        <p:cNvPr id="0" name="Object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19" y="1253"/>
                          <a:ext cx="309" cy="3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91189" name="Object 53"/>
          <p:cNvGraphicFramePr>
            <a:graphicFrameLocks noGrp="1" noChangeAspect="1"/>
          </p:cNvGraphicFramePr>
          <p:nvPr>
            <p:ph sz="half" idx="1"/>
          </p:nvPr>
        </p:nvGraphicFramePr>
        <p:xfrm flipH="1" flipV="1">
          <a:off x="6784975" y="4595813"/>
          <a:ext cx="3460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213" name="Формула" r:id="rId36" imgW="126720" imgH="241200" progId="Equation.3">
                  <p:embed/>
                </p:oleObj>
              </mc:Choice>
              <mc:Fallback>
                <p:oleObj name="Формула" r:id="rId36" imgW="126720" imgH="241200" progId="Equation.3">
                  <p:embed/>
                  <p:pic>
                    <p:nvPicPr>
                      <p:cNvPr id="0" name="Object 5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 flipH="1" flipV="1">
                        <a:off x="6784975" y="4595813"/>
                        <a:ext cx="3460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91" name="Text Box 55"/>
          <p:cNvSpPr txBox="1">
            <a:spLocks noChangeArrowheads="1"/>
          </p:cNvSpPr>
          <p:nvPr/>
        </p:nvSpPr>
        <p:spPr bwMode="auto">
          <a:xfrm>
            <a:off x="5003800" y="2997200"/>
            <a:ext cx="4140200" cy="1612900"/>
          </a:xfrm>
          <a:prstGeom prst="rect">
            <a:avLst/>
          </a:prstGeom>
          <a:noFill/>
          <a:ln w="9525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25=16+8+1=2</a:t>
            </a:r>
            <a:r>
              <a:rPr lang="ru-RU" altLang="ru-RU" baseline="30000"/>
              <a:t>4</a:t>
            </a:r>
            <a:r>
              <a:rPr lang="ru-RU" altLang="ru-RU"/>
              <a:t>+2</a:t>
            </a:r>
            <a:r>
              <a:rPr lang="ru-RU" altLang="ru-RU" baseline="30000"/>
              <a:t>3</a:t>
            </a:r>
            <a:r>
              <a:rPr lang="ru-RU" altLang="ru-RU"/>
              <a:t>+0+0+0+1=</a:t>
            </a:r>
          </a:p>
          <a:p>
            <a:pPr>
              <a:spcBef>
                <a:spcPct val="50000"/>
              </a:spcBef>
            </a:pPr>
            <a:r>
              <a:rPr lang="ru-RU" altLang="ru-RU">
                <a:solidFill>
                  <a:srgbClr val="CC6600"/>
                </a:solidFill>
              </a:rPr>
              <a:t>1</a:t>
            </a:r>
            <a:r>
              <a:rPr lang="ru-RU" altLang="ru-RU"/>
              <a:t>*2</a:t>
            </a:r>
            <a:r>
              <a:rPr lang="ru-RU" altLang="ru-RU" baseline="30000"/>
              <a:t>4</a:t>
            </a:r>
            <a:r>
              <a:rPr lang="ru-RU" altLang="ru-RU"/>
              <a:t>+</a:t>
            </a:r>
            <a:r>
              <a:rPr lang="ru-RU" altLang="ru-RU">
                <a:solidFill>
                  <a:srgbClr val="CC6600"/>
                </a:solidFill>
              </a:rPr>
              <a:t>1</a:t>
            </a:r>
            <a:r>
              <a:rPr lang="ru-RU" altLang="ru-RU"/>
              <a:t>*2</a:t>
            </a:r>
            <a:r>
              <a:rPr lang="ru-RU" altLang="ru-RU" baseline="30000"/>
              <a:t>3</a:t>
            </a:r>
            <a:r>
              <a:rPr lang="ru-RU" altLang="ru-RU"/>
              <a:t>+</a:t>
            </a:r>
            <a:r>
              <a:rPr lang="ru-RU" altLang="ru-RU">
                <a:solidFill>
                  <a:srgbClr val="CC6600"/>
                </a:solidFill>
              </a:rPr>
              <a:t>0</a:t>
            </a:r>
            <a:r>
              <a:rPr lang="ru-RU" altLang="ru-RU"/>
              <a:t>*2</a:t>
            </a:r>
            <a:r>
              <a:rPr lang="ru-RU" altLang="ru-RU" baseline="30000"/>
              <a:t>2</a:t>
            </a:r>
            <a:r>
              <a:rPr lang="ru-RU" altLang="ru-RU"/>
              <a:t>+</a:t>
            </a:r>
            <a:r>
              <a:rPr lang="ru-RU" altLang="ru-RU">
                <a:solidFill>
                  <a:srgbClr val="CC6600"/>
                </a:solidFill>
              </a:rPr>
              <a:t>0</a:t>
            </a:r>
            <a:r>
              <a:rPr lang="ru-RU" altLang="ru-RU"/>
              <a:t>*2</a:t>
            </a:r>
            <a:r>
              <a:rPr lang="ru-RU" altLang="ru-RU" baseline="30000"/>
              <a:t>1</a:t>
            </a:r>
            <a:r>
              <a:rPr lang="ru-RU" altLang="ru-RU"/>
              <a:t> +</a:t>
            </a:r>
            <a:r>
              <a:rPr lang="ru-RU" altLang="ru-RU">
                <a:solidFill>
                  <a:srgbClr val="CC6600"/>
                </a:solidFill>
              </a:rPr>
              <a:t>1</a:t>
            </a:r>
            <a:endParaRPr lang="ru-RU" altLang="ru-RU" baseline="30000">
              <a:solidFill>
                <a:srgbClr val="CC6600"/>
              </a:solidFill>
            </a:endParaRPr>
          </a:p>
          <a:p>
            <a:pPr>
              <a:spcBef>
                <a:spcPct val="50000"/>
              </a:spcBef>
            </a:pPr>
            <a:endParaRPr lang="ru-RU" altLang="ru-RU" baseline="30000"/>
          </a:p>
          <a:p>
            <a:pPr>
              <a:spcBef>
                <a:spcPct val="50000"/>
              </a:spcBef>
            </a:pPr>
            <a:endParaRPr lang="ru-RU" altLang="ru-RU" baseline="30000"/>
          </a:p>
          <a:p>
            <a:pPr>
              <a:spcBef>
                <a:spcPct val="50000"/>
              </a:spcBef>
            </a:pPr>
            <a:endParaRPr lang="ru-RU" altLang="ru-RU" baseline="30000"/>
          </a:p>
        </p:txBody>
      </p:sp>
      <p:sp>
        <p:nvSpPr>
          <p:cNvPr id="91192" name="Rectangle 56"/>
          <p:cNvSpPr>
            <a:spLocks noChangeArrowheads="1"/>
          </p:cNvSpPr>
          <p:nvPr/>
        </p:nvSpPr>
        <p:spPr bwMode="auto">
          <a:xfrm>
            <a:off x="5435600" y="4149725"/>
            <a:ext cx="3270250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5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7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7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7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7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7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7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ru-RU" altLang="ru-RU"/>
          </a:p>
          <a:p>
            <a:pPr>
              <a:buFont typeface="Wingdings" panose="05000000000000000000" pitchFamily="2" charset="2"/>
              <a:buNone/>
            </a:pPr>
            <a:r>
              <a:rPr lang="ru-RU" altLang="ru-RU"/>
              <a:t>25</a:t>
            </a:r>
            <a:r>
              <a:rPr lang="ru-RU" altLang="ru-RU" baseline="-14000"/>
              <a:t>10</a:t>
            </a:r>
            <a:r>
              <a:rPr lang="ru-RU" altLang="ru-RU"/>
              <a:t>=11001</a:t>
            </a:r>
            <a:r>
              <a:rPr lang="ru-RU" altLang="ru-RU" baseline="-16000"/>
              <a:t>2</a:t>
            </a:r>
            <a:endParaRPr lang="ru-RU" alt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0" grpId="0" build="p"/>
      <p:bldP spid="91191" grpId="0" animBg="1"/>
      <p:bldP spid="9119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838200"/>
            <a:ext cx="7772400" cy="1371600"/>
          </a:xfrm>
        </p:spPr>
        <p:txBody>
          <a:bodyPr/>
          <a:lstStyle/>
          <a:p>
            <a:r>
              <a:rPr lang="ru-RU" altLang="ru-RU"/>
              <a:t>Затем- перевод дробной части</a:t>
            </a:r>
            <a:br>
              <a:rPr lang="ru-RU" altLang="ru-RU"/>
            </a:br>
            <a:endParaRPr lang="ru-RU" altLang="ru-RU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95963" y="2362200"/>
            <a:ext cx="2819400" cy="2971800"/>
          </a:xfrm>
        </p:spPr>
        <p:txBody>
          <a:bodyPr/>
          <a:lstStyle/>
          <a:p>
            <a:r>
              <a:rPr lang="ru-RU" altLang="ru-RU"/>
              <a:t>0,25</a:t>
            </a:r>
            <a:r>
              <a:rPr lang="ru-RU" altLang="ru-RU" baseline="-14000"/>
              <a:t>10</a:t>
            </a:r>
            <a:r>
              <a:rPr lang="ru-RU" altLang="ru-RU"/>
              <a:t>=0,01</a:t>
            </a:r>
            <a:r>
              <a:rPr lang="ru-RU" altLang="ru-RU" baseline="-14000"/>
              <a:t>2</a:t>
            </a:r>
            <a:endParaRPr lang="ru-RU" altLang="ru-RU"/>
          </a:p>
        </p:txBody>
      </p:sp>
      <p:graphicFrame>
        <p:nvGraphicFramePr>
          <p:cNvPr id="93188" name="Object 4"/>
          <p:cNvGraphicFramePr>
            <a:graphicFrameLocks noChangeAspect="1"/>
          </p:cNvGraphicFramePr>
          <p:nvPr/>
        </p:nvGraphicFramePr>
        <p:xfrm>
          <a:off x="971550" y="2362200"/>
          <a:ext cx="4114800" cy="335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89" name="Точечный рисунок" r:id="rId3" imgW="1314286" imgH="1561905" progId="Paint.Picture">
                  <p:embed/>
                </p:oleObj>
              </mc:Choice>
              <mc:Fallback>
                <p:oleObj name="Точечный рисунок" r:id="rId3" imgW="1314286" imgH="1561905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362200"/>
                        <a:ext cx="4114800" cy="335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ru-RU" altLang="ru-RU" sz="4600"/>
              <a:t>Соединили целую и дробную части и получили: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ru-RU" altLang="ru-RU" sz="4600"/>
              <a:t>25,25=11001,01</a:t>
            </a:r>
            <a:r>
              <a:rPr lang="ru-RU" altLang="ru-RU" sz="4600" baseline="-16000"/>
              <a:t>2</a:t>
            </a:r>
            <a:endParaRPr lang="ru-RU" altLang="ru-RU" sz="4600"/>
          </a:p>
          <a:p>
            <a:pPr>
              <a:buFont typeface="Wingdings" panose="05000000000000000000" pitchFamily="2" charset="2"/>
              <a:buNone/>
            </a:pPr>
            <a:r>
              <a:rPr lang="ru-RU" altLang="ru-RU" sz="4600"/>
              <a:t>        </a:t>
            </a:r>
          </a:p>
        </p:txBody>
      </p:sp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609600" y="609600"/>
            <a:ext cx="2971800" cy="1219200"/>
          </a:xfrm>
          <a:prstGeom prst="rect">
            <a:avLst/>
          </a:pr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9813" name="Rectangle 5"/>
          <p:cNvSpPr>
            <a:spLocks noChangeArrowheads="1"/>
          </p:cNvSpPr>
          <p:nvPr/>
        </p:nvSpPr>
        <p:spPr bwMode="auto">
          <a:xfrm>
            <a:off x="5105400" y="533400"/>
            <a:ext cx="3352800" cy="1295400"/>
          </a:xfrm>
          <a:prstGeom prst="rect">
            <a:avLst/>
          </a:pr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9814" name="Line 6"/>
          <p:cNvSpPr>
            <a:spLocks noChangeShapeType="1"/>
          </p:cNvSpPr>
          <p:nvPr/>
        </p:nvSpPr>
        <p:spPr bwMode="auto">
          <a:xfrm>
            <a:off x="4419600" y="914400"/>
            <a:ext cx="0" cy="838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19815" name="Line 7"/>
          <p:cNvSpPr>
            <a:spLocks noChangeShapeType="1"/>
          </p:cNvSpPr>
          <p:nvPr/>
        </p:nvSpPr>
        <p:spPr bwMode="auto">
          <a:xfrm>
            <a:off x="3962400" y="1295400"/>
            <a:ext cx="914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19816" name="WordArt 8"/>
          <p:cNvSpPr>
            <a:spLocks noChangeArrowheads="1" noChangeShapeType="1" noTextEdit="1"/>
          </p:cNvSpPr>
          <p:nvPr/>
        </p:nvSpPr>
        <p:spPr bwMode="auto">
          <a:xfrm>
            <a:off x="838200" y="990600"/>
            <a:ext cx="25908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целая часть</a:t>
            </a:r>
          </a:p>
        </p:txBody>
      </p:sp>
      <p:sp>
        <p:nvSpPr>
          <p:cNvPr id="119817" name="WordArt 9"/>
          <p:cNvSpPr>
            <a:spLocks noChangeArrowheads="1" noChangeShapeType="1" noTextEdit="1"/>
          </p:cNvSpPr>
          <p:nvPr/>
        </p:nvSpPr>
        <p:spPr bwMode="auto">
          <a:xfrm>
            <a:off x="5334000" y="838200"/>
            <a:ext cx="3105150" cy="741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дробная часть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547813"/>
          </a:xfrm>
        </p:spPr>
        <p:txBody>
          <a:bodyPr/>
          <a:lstStyle/>
          <a:p>
            <a:r>
              <a:rPr lang="ru-RU" altLang="ru-RU" sz="3200">
                <a:solidFill>
                  <a:srgbClr val="CC6600"/>
                </a:solidFill>
              </a:rPr>
              <a:t>Перевод чисел из СС с основанием</a:t>
            </a:r>
            <a:r>
              <a:rPr lang="en-US" altLang="ru-RU" sz="3200">
                <a:solidFill>
                  <a:srgbClr val="CC6600"/>
                </a:solidFill>
              </a:rPr>
              <a:t> q</a:t>
            </a:r>
            <a:r>
              <a:rPr lang="ru-RU" altLang="ru-RU" sz="3200">
                <a:solidFill>
                  <a:srgbClr val="CC6600"/>
                </a:solidFill>
              </a:rPr>
              <a:t>, кратным 2  (т.е.  2</a:t>
            </a:r>
            <a:r>
              <a:rPr lang="en-US" altLang="ru-RU" sz="3200" baseline="30000">
                <a:solidFill>
                  <a:srgbClr val="CC6600"/>
                </a:solidFill>
              </a:rPr>
              <a:t>n</a:t>
            </a:r>
            <a:r>
              <a:rPr lang="ru-RU" altLang="ru-RU" sz="3200">
                <a:solidFill>
                  <a:srgbClr val="CC6600"/>
                </a:solidFill>
              </a:rPr>
              <a:t>)</a:t>
            </a:r>
            <a:r>
              <a:rPr lang="en-US" altLang="ru-RU" sz="3200">
                <a:solidFill>
                  <a:srgbClr val="CC6600"/>
                </a:solidFill>
              </a:rPr>
              <a:t> </a:t>
            </a:r>
            <a:r>
              <a:rPr lang="ru-RU" altLang="ru-RU" sz="3200">
                <a:solidFill>
                  <a:srgbClr val="CC6600"/>
                </a:solidFill>
              </a:rPr>
              <a:t>в двоичную СС (из 8-й в 2-ю, из 16 в 2-ю, из 2-й в 8-ю и т.д.) и обратно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25" y="1989138"/>
            <a:ext cx="9144000" cy="46974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500"/>
              <a:t>Для того, чтобы произвольное число в СС с основанием </a:t>
            </a:r>
            <a:r>
              <a:rPr lang="en-US" altLang="ru-RU" sz="2500"/>
              <a:t>q=</a:t>
            </a:r>
            <a:r>
              <a:rPr lang="ru-RU" altLang="ru-RU" sz="2500"/>
              <a:t>2</a:t>
            </a:r>
            <a:r>
              <a:rPr lang="en-US" altLang="ru-RU" sz="2500" baseline="30000"/>
              <a:t>n</a:t>
            </a:r>
            <a:r>
              <a:rPr lang="ru-RU" altLang="ru-RU" sz="2500"/>
              <a:t>, перевести в 2-ую СС, нужно каждую цифру исходного числа заменить ее </a:t>
            </a:r>
            <a:r>
              <a:rPr lang="en-US" altLang="ru-RU" sz="2500"/>
              <a:t>n</a:t>
            </a:r>
            <a:r>
              <a:rPr lang="ru-RU" altLang="ru-RU" sz="2500"/>
              <a:t>-значным эквивалентом в 2-й системе счисления.</a:t>
            </a:r>
            <a:endParaRPr lang="en-US" altLang="ru-RU" sz="2500"/>
          </a:p>
          <a:p>
            <a:pPr>
              <a:lnSpc>
                <a:spcPct val="80000"/>
              </a:lnSpc>
            </a:pPr>
            <a:r>
              <a:rPr lang="ru-RU" altLang="ru-RU" sz="2500">
                <a:solidFill>
                  <a:srgbClr val="CC6600"/>
                </a:solidFill>
              </a:rPr>
              <a:t>Пример1. 15</a:t>
            </a:r>
            <a:r>
              <a:rPr lang="en-US" altLang="ru-RU" sz="2500">
                <a:solidFill>
                  <a:srgbClr val="CC6600"/>
                </a:solidFill>
              </a:rPr>
              <a:t>FC</a:t>
            </a:r>
            <a:r>
              <a:rPr lang="en-US" altLang="ru-RU" sz="2500" baseline="-25000">
                <a:solidFill>
                  <a:srgbClr val="CC6600"/>
                </a:solidFill>
              </a:rPr>
              <a:t>16</a:t>
            </a:r>
            <a:r>
              <a:rPr lang="ru-RU" altLang="ru-RU" sz="2500">
                <a:solidFill>
                  <a:srgbClr val="CC6600"/>
                </a:solidFill>
              </a:rPr>
              <a:t>=Х</a:t>
            </a:r>
            <a:r>
              <a:rPr lang="ru-RU" altLang="ru-RU" sz="2500" baseline="-25000">
                <a:solidFill>
                  <a:srgbClr val="CC6600"/>
                </a:solidFill>
              </a:rPr>
              <a:t>2</a:t>
            </a:r>
            <a:endParaRPr lang="ru-RU" altLang="ru-RU" sz="2500">
              <a:solidFill>
                <a:srgbClr val="CC6600"/>
              </a:solidFill>
            </a:endParaRPr>
          </a:p>
          <a:p>
            <a:pPr>
              <a:lnSpc>
                <a:spcPct val="80000"/>
              </a:lnSpc>
            </a:pPr>
            <a:r>
              <a:rPr lang="ru-RU" altLang="ru-RU" sz="2500"/>
              <a:t>Исходная СС – это 16, т.е. 2</a:t>
            </a:r>
            <a:r>
              <a:rPr lang="ru-RU" altLang="ru-RU" sz="2500" baseline="30000"/>
              <a:t>4</a:t>
            </a:r>
            <a:r>
              <a:rPr lang="ru-RU" altLang="ru-RU" sz="2500"/>
              <a:t>, значит </a:t>
            </a:r>
            <a:r>
              <a:rPr lang="en-US" altLang="ru-RU" sz="2500"/>
              <a:t>n=4</a:t>
            </a:r>
            <a:r>
              <a:rPr lang="ru-RU" altLang="ru-RU" sz="2500"/>
              <a:t>, т.е. двухзначный эквивалент содержит четыре  0 и 1</a:t>
            </a:r>
          </a:p>
          <a:p>
            <a:pPr>
              <a:lnSpc>
                <a:spcPct val="80000"/>
              </a:lnSpc>
            </a:pPr>
            <a:r>
              <a:rPr lang="ru-RU" altLang="ru-RU" sz="2500"/>
              <a:t>1-</a:t>
            </a:r>
            <a:r>
              <a:rPr lang="en-US" altLang="ru-RU" sz="2500"/>
              <a:t>&gt;</a:t>
            </a:r>
            <a:r>
              <a:rPr lang="ru-RU" altLang="ru-RU" sz="2500"/>
              <a:t> </a:t>
            </a:r>
            <a:r>
              <a:rPr lang="ru-RU" altLang="ru-RU" sz="2500">
                <a:solidFill>
                  <a:srgbClr val="CC6600"/>
                </a:solidFill>
              </a:rPr>
              <a:t>0001</a:t>
            </a:r>
          </a:p>
          <a:p>
            <a:pPr>
              <a:lnSpc>
                <a:spcPct val="80000"/>
              </a:lnSpc>
            </a:pPr>
            <a:r>
              <a:rPr lang="ru-RU" altLang="ru-RU" sz="2500"/>
              <a:t>5 –</a:t>
            </a:r>
            <a:r>
              <a:rPr lang="en-US" altLang="ru-RU" sz="2500"/>
              <a:t>&gt;</a:t>
            </a:r>
            <a:r>
              <a:rPr lang="ru-RU" altLang="ru-RU" sz="2500"/>
              <a:t> </a:t>
            </a:r>
            <a:r>
              <a:rPr lang="ru-RU" altLang="ru-RU" sz="2500">
                <a:solidFill>
                  <a:srgbClr val="CC6600"/>
                </a:solidFill>
              </a:rPr>
              <a:t>0101</a:t>
            </a:r>
          </a:p>
          <a:p>
            <a:pPr>
              <a:lnSpc>
                <a:spcPct val="80000"/>
              </a:lnSpc>
            </a:pPr>
            <a:r>
              <a:rPr lang="en-US" altLang="ru-RU" sz="2500"/>
              <a:t>F</a:t>
            </a:r>
            <a:r>
              <a:rPr lang="ru-RU" altLang="ru-RU" sz="2500"/>
              <a:t>=16 –</a:t>
            </a:r>
            <a:r>
              <a:rPr lang="en-US" altLang="ru-RU" sz="2500"/>
              <a:t>&gt;</a:t>
            </a:r>
            <a:r>
              <a:rPr lang="ru-RU" altLang="ru-RU" sz="2500"/>
              <a:t> </a:t>
            </a:r>
            <a:r>
              <a:rPr lang="ru-RU" altLang="ru-RU" sz="2500">
                <a:solidFill>
                  <a:srgbClr val="CC6600"/>
                </a:solidFill>
              </a:rPr>
              <a:t>1111</a:t>
            </a:r>
          </a:p>
          <a:p>
            <a:pPr>
              <a:lnSpc>
                <a:spcPct val="80000"/>
              </a:lnSpc>
            </a:pPr>
            <a:r>
              <a:rPr lang="ru-RU" altLang="ru-RU" sz="2500"/>
              <a:t>С=12 –</a:t>
            </a:r>
            <a:r>
              <a:rPr lang="en-US" altLang="ru-RU" sz="2500"/>
              <a:t>&gt;</a:t>
            </a:r>
            <a:r>
              <a:rPr lang="ru-RU" altLang="ru-RU" sz="2500"/>
              <a:t> </a:t>
            </a:r>
            <a:r>
              <a:rPr lang="ru-RU" altLang="ru-RU" sz="2500">
                <a:solidFill>
                  <a:srgbClr val="CC6600"/>
                </a:solidFill>
              </a:rPr>
              <a:t>1100</a:t>
            </a:r>
          </a:p>
          <a:p>
            <a:pPr>
              <a:lnSpc>
                <a:spcPct val="80000"/>
              </a:lnSpc>
            </a:pPr>
            <a:r>
              <a:rPr lang="ru-RU" altLang="ru-RU" sz="2500">
                <a:solidFill>
                  <a:srgbClr val="CC6600"/>
                </a:solidFill>
              </a:rPr>
              <a:t>ОТВЕТ 0001 0101 1111 1100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620713"/>
            <a:ext cx="4032250" cy="1143000"/>
          </a:xfrm>
          <a:ln>
            <a:solidFill>
              <a:srgbClr val="CC66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2400"/>
              <a:t>Записать в тетради </a:t>
            </a:r>
            <a:br>
              <a:rPr lang="ru-RU" altLang="ru-RU" sz="2400"/>
            </a:br>
            <a:r>
              <a:rPr lang="ru-RU" altLang="ru-RU" sz="2400"/>
              <a:t>Двоично- шестнадцатеричная таблица</a:t>
            </a:r>
          </a:p>
        </p:txBody>
      </p:sp>
      <p:graphicFrame>
        <p:nvGraphicFramePr>
          <p:cNvPr id="158838" name="Group 118"/>
          <p:cNvGraphicFramePr>
            <a:graphicFrameLocks noGrp="1"/>
          </p:cNvGraphicFramePr>
          <p:nvPr>
            <p:ph idx="1"/>
          </p:nvPr>
        </p:nvGraphicFramePr>
        <p:xfrm>
          <a:off x="5867400" y="1989138"/>
          <a:ext cx="1906588" cy="4243387"/>
        </p:xfrm>
        <a:graphic>
          <a:graphicData uri="http://schemas.openxmlformats.org/drawingml/2006/table">
            <a:tbl>
              <a:tblPr/>
              <a:tblGrid>
                <a:gridCol w="754063"/>
                <a:gridCol w="1152525"/>
              </a:tblGrid>
              <a:tr h="450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8-я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2-я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Verdana" panose="020B0604030504040204" pitchFamily="34" charset="0"/>
                        </a:rPr>
                        <a:t>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Verdana" panose="020B0604030504040204" pitchFamily="34" charset="0"/>
                        </a:rPr>
                        <a:t>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Verdana" panose="020B0604030504040204" pitchFamily="34" charset="0"/>
                        </a:rPr>
                        <a:t>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Verdana" panose="020B0604030504040204" pitchFamily="34" charset="0"/>
                        </a:rPr>
                        <a:t>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Verdana" panose="020B0604030504040204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Verdana" panose="020B0604030504040204" pitchFamily="34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Verdana" panose="020B0604030504040204" pitchFamily="34" charset="0"/>
                        </a:rPr>
                        <a:t>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Verdana" panose="020B0604030504040204" pitchFamily="34" charset="0"/>
                        </a:rPr>
                        <a:t>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8784" name="Rectangle 64"/>
          <p:cNvSpPr>
            <a:spLocks noChangeArrowheads="1"/>
          </p:cNvSpPr>
          <p:nvPr/>
        </p:nvSpPr>
        <p:spPr bwMode="auto">
          <a:xfrm>
            <a:off x="5219700" y="620713"/>
            <a:ext cx="2952750" cy="1143000"/>
          </a:xfrm>
          <a:prstGeom prst="rect">
            <a:avLst/>
          </a:prstGeom>
          <a:noFill/>
          <a:ln w="9525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400"/>
              <a:t/>
            </a:r>
            <a:br>
              <a:rPr lang="ru-RU" altLang="ru-RU" sz="2400"/>
            </a:br>
            <a:r>
              <a:rPr lang="ru-RU" altLang="ru-RU" sz="2400"/>
              <a:t>Двоично- восьмеричная таблица</a:t>
            </a:r>
          </a:p>
        </p:txBody>
      </p:sp>
      <p:graphicFrame>
        <p:nvGraphicFramePr>
          <p:cNvPr id="158785" name="Group 65"/>
          <p:cNvGraphicFramePr>
            <a:graphicFrameLocks noGrp="1"/>
          </p:cNvGraphicFramePr>
          <p:nvPr/>
        </p:nvGraphicFramePr>
        <p:xfrm>
          <a:off x="611188" y="1916113"/>
          <a:ext cx="3922712" cy="4624387"/>
        </p:xfrm>
        <a:graphic>
          <a:graphicData uri="http://schemas.openxmlformats.org/drawingml/2006/table">
            <a:tbl>
              <a:tblPr/>
              <a:tblGrid>
                <a:gridCol w="754062"/>
                <a:gridCol w="1152525"/>
                <a:gridCol w="935038"/>
                <a:gridCol w="1081087"/>
              </a:tblGrid>
              <a:tr h="450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16-я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2-я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16-я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2-я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Verdana" panose="020B0604030504040204" pitchFamily="34" charset="0"/>
                        </a:rPr>
                        <a:t>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Verdana" panose="020B0604030504040204" pitchFamily="34" charset="0"/>
                        </a:rPr>
                        <a:t>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Verdana" panose="020B0604030504040204" pitchFamily="34" charset="0"/>
                        </a:rPr>
                        <a:t>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Verdana" panose="020B0604030504040204" pitchFamily="34" charset="0"/>
                        </a:rPr>
                        <a:t>1001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Verdana" panose="020B0604030504040204" pitchFamily="34" charset="0"/>
                        </a:rPr>
                        <a:t>0010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Verdana" panose="020B0604030504040204" pitchFamily="34" charset="0"/>
                        </a:rPr>
                        <a:t>1010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Verdana" panose="020B0604030504040204" pitchFamily="34" charset="0"/>
                        </a:rPr>
                        <a:t>0011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Verdana" panose="020B0604030504040204" pitchFamily="34" charset="0"/>
                        </a:rPr>
                        <a:t>1011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Verdana" panose="020B0604030504040204" pitchFamily="34" charset="0"/>
                        </a:rPr>
                        <a:t>0100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Verdana" panose="020B0604030504040204" pitchFamily="34" charset="0"/>
                        </a:rPr>
                        <a:t>1100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Verdana" panose="020B0604030504040204" pitchFamily="34" charset="0"/>
                        </a:rPr>
                        <a:t>0101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D</a:t>
                      </a:r>
                      <a:endParaRPr kumimoji="0" lang="ru-RU" alt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Verdana" panose="020B0604030504040204" pitchFamily="34" charset="0"/>
                        </a:rPr>
                        <a:t>1101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Verdana" panose="020B0604030504040204" pitchFamily="34" charset="0"/>
                        </a:rPr>
                        <a:t>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E</a:t>
                      </a:r>
                      <a:endParaRPr kumimoji="0" lang="ru-RU" alt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Verdana" panose="020B0604030504040204" pitchFamily="34" charset="0"/>
                        </a:rPr>
                        <a:t>1110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Verdana" panose="020B0604030504040204" pitchFamily="34" charset="0"/>
                        </a:rPr>
                        <a:t>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</a:rPr>
                        <a:t>F</a:t>
                      </a:r>
                      <a:endParaRPr kumimoji="0" lang="ru-RU" altLang="ru-RU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17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Verdana" panose="020B0604030504040204" pitchFamily="34" charset="0"/>
                        </a:rPr>
                        <a:t>1111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8839" name="Freeform 119"/>
          <p:cNvSpPr>
            <a:spLocks/>
          </p:cNvSpPr>
          <p:nvPr/>
        </p:nvSpPr>
        <p:spPr bwMode="auto">
          <a:xfrm>
            <a:off x="7667625" y="2708275"/>
            <a:ext cx="661988" cy="3455988"/>
          </a:xfrm>
          <a:custGeom>
            <a:avLst/>
            <a:gdLst>
              <a:gd name="T0" fmla="*/ 0 w 417"/>
              <a:gd name="T1" fmla="*/ 0 h 2177"/>
              <a:gd name="T2" fmla="*/ 409 w 417"/>
              <a:gd name="T3" fmla="*/ 817 h 2177"/>
              <a:gd name="T4" fmla="*/ 46 w 417"/>
              <a:gd name="T5" fmla="*/ 2177 h 21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17" h="2177">
                <a:moveTo>
                  <a:pt x="0" y="0"/>
                </a:moveTo>
                <a:cubicBezTo>
                  <a:pt x="200" y="227"/>
                  <a:pt x="401" y="454"/>
                  <a:pt x="409" y="817"/>
                </a:cubicBezTo>
                <a:cubicBezTo>
                  <a:pt x="417" y="1180"/>
                  <a:pt x="106" y="1958"/>
                  <a:pt x="46" y="217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58840" name="Text Box 120"/>
          <p:cNvSpPr txBox="1">
            <a:spLocks noChangeArrowheads="1"/>
          </p:cNvSpPr>
          <p:nvPr/>
        </p:nvSpPr>
        <p:spPr bwMode="auto">
          <a:xfrm rot="2220081">
            <a:off x="7885113" y="3213100"/>
            <a:ext cx="1223962" cy="376238"/>
          </a:xfrm>
          <a:prstGeom prst="rect">
            <a:avLst/>
          </a:prstGeom>
          <a:noFill/>
          <a:ln w="9525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триады</a:t>
            </a:r>
          </a:p>
        </p:txBody>
      </p:sp>
      <p:sp>
        <p:nvSpPr>
          <p:cNvPr id="158841" name="Freeform 121"/>
          <p:cNvSpPr>
            <a:spLocks/>
          </p:cNvSpPr>
          <p:nvPr/>
        </p:nvSpPr>
        <p:spPr bwMode="auto">
          <a:xfrm>
            <a:off x="4427538" y="2997200"/>
            <a:ext cx="661987" cy="3455988"/>
          </a:xfrm>
          <a:custGeom>
            <a:avLst/>
            <a:gdLst>
              <a:gd name="T0" fmla="*/ 0 w 417"/>
              <a:gd name="T1" fmla="*/ 0 h 2177"/>
              <a:gd name="T2" fmla="*/ 409 w 417"/>
              <a:gd name="T3" fmla="*/ 817 h 2177"/>
              <a:gd name="T4" fmla="*/ 46 w 417"/>
              <a:gd name="T5" fmla="*/ 2177 h 21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17" h="2177">
                <a:moveTo>
                  <a:pt x="0" y="0"/>
                </a:moveTo>
                <a:cubicBezTo>
                  <a:pt x="200" y="227"/>
                  <a:pt x="401" y="454"/>
                  <a:pt x="409" y="817"/>
                </a:cubicBezTo>
                <a:cubicBezTo>
                  <a:pt x="417" y="1180"/>
                  <a:pt x="106" y="1958"/>
                  <a:pt x="46" y="217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58842" name="Text Box 122"/>
          <p:cNvSpPr txBox="1">
            <a:spLocks noChangeArrowheads="1"/>
          </p:cNvSpPr>
          <p:nvPr/>
        </p:nvSpPr>
        <p:spPr bwMode="auto">
          <a:xfrm rot="779505">
            <a:off x="4652963" y="3565525"/>
            <a:ext cx="1223962" cy="376238"/>
          </a:xfrm>
          <a:prstGeom prst="rect">
            <a:avLst/>
          </a:prstGeom>
          <a:noFill/>
          <a:ln w="9525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тетрады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773238"/>
          </a:xfrm>
        </p:spPr>
        <p:txBody>
          <a:bodyPr/>
          <a:lstStyle/>
          <a:p>
            <a:r>
              <a:rPr lang="ru-RU" altLang="ru-RU" sz="3200">
                <a:solidFill>
                  <a:srgbClr val="CC6600"/>
                </a:solidFill>
              </a:rPr>
              <a:t>Перевод чисел из СС с основанием</a:t>
            </a:r>
            <a:r>
              <a:rPr lang="en-US" altLang="ru-RU" sz="3200">
                <a:solidFill>
                  <a:srgbClr val="CC6600"/>
                </a:solidFill>
              </a:rPr>
              <a:t> q</a:t>
            </a:r>
            <a:r>
              <a:rPr lang="ru-RU" altLang="ru-RU" sz="3200">
                <a:solidFill>
                  <a:srgbClr val="CC6600"/>
                </a:solidFill>
              </a:rPr>
              <a:t>, кратной 2  (т.е.  2</a:t>
            </a:r>
            <a:r>
              <a:rPr lang="en-US" altLang="ru-RU" sz="3200" baseline="30000">
                <a:solidFill>
                  <a:srgbClr val="CC6600"/>
                </a:solidFill>
              </a:rPr>
              <a:t>n</a:t>
            </a:r>
            <a:r>
              <a:rPr lang="ru-RU" altLang="ru-RU" sz="3200">
                <a:solidFill>
                  <a:srgbClr val="CC6600"/>
                </a:solidFill>
              </a:rPr>
              <a:t>)</a:t>
            </a:r>
            <a:r>
              <a:rPr lang="en-US" altLang="ru-RU" sz="3200">
                <a:solidFill>
                  <a:srgbClr val="CC6600"/>
                </a:solidFill>
              </a:rPr>
              <a:t> </a:t>
            </a:r>
            <a:r>
              <a:rPr lang="ru-RU" altLang="ru-RU" sz="3200">
                <a:solidFill>
                  <a:srgbClr val="CC6600"/>
                </a:solidFill>
              </a:rPr>
              <a:t>в двоичную СС и обратно (из 8-й в 2-ю, из 16 в 2-ю, из 2-й в 8-ю и т.д.)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25" y="1989138"/>
            <a:ext cx="9144000" cy="4697412"/>
          </a:xfrm>
          <a:ln>
            <a:solidFill>
              <a:srgbClr val="CC6600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100"/>
              <a:t>Для того, чтобы произвольное двоичное число записать в СС  с основанием </a:t>
            </a:r>
            <a:r>
              <a:rPr lang="en-US" altLang="ru-RU" sz="2100"/>
              <a:t>q=</a:t>
            </a:r>
            <a:r>
              <a:rPr lang="ru-RU" altLang="ru-RU" sz="2100"/>
              <a:t>2</a:t>
            </a:r>
            <a:r>
              <a:rPr lang="en-US" altLang="ru-RU" sz="2100" baseline="30000"/>
              <a:t>n</a:t>
            </a:r>
            <a:r>
              <a:rPr lang="ru-RU" altLang="ru-RU" sz="2100"/>
              <a:t>, нужно:</a:t>
            </a:r>
          </a:p>
          <a:p>
            <a:pPr>
              <a:lnSpc>
                <a:spcPct val="80000"/>
              </a:lnSpc>
            </a:pPr>
            <a:r>
              <a:rPr lang="ru-RU" altLang="ru-RU" sz="2100"/>
              <a:t>2-е число разбить слева и справа от запятой (разделитель дробной части) на группы по </a:t>
            </a:r>
            <a:r>
              <a:rPr lang="en-US" altLang="ru-RU" sz="2100"/>
              <a:t>n </a:t>
            </a:r>
            <a:r>
              <a:rPr lang="ru-RU" altLang="ru-RU" sz="2100"/>
              <a:t>цифр</a:t>
            </a:r>
          </a:p>
          <a:p>
            <a:pPr>
              <a:lnSpc>
                <a:spcPct val="80000"/>
              </a:lnSpc>
            </a:pPr>
            <a:r>
              <a:rPr lang="ru-RU" altLang="ru-RU" sz="2100"/>
              <a:t>Если в последних правой и левой группах окажется меньше чем </a:t>
            </a:r>
            <a:r>
              <a:rPr lang="en-US" altLang="ru-RU" sz="2100"/>
              <a:t>n</a:t>
            </a:r>
            <a:r>
              <a:rPr lang="ru-RU" altLang="ru-RU" sz="2100"/>
              <a:t> цифр, то дополнить нулями слева и справа</a:t>
            </a:r>
          </a:p>
          <a:p>
            <a:pPr>
              <a:lnSpc>
                <a:spcPct val="80000"/>
              </a:lnSpc>
            </a:pPr>
            <a:r>
              <a:rPr lang="ru-RU" altLang="ru-RU" sz="2100"/>
              <a:t>Рассмотреть каждую группу как </a:t>
            </a:r>
            <a:r>
              <a:rPr lang="en-US" altLang="ru-RU" sz="2100"/>
              <a:t>n-</a:t>
            </a:r>
            <a:r>
              <a:rPr lang="ru-RU" altLang="ru-RU" sz="2100"/>
              <a:t>разрядное двоичное число и записать его соответствующей цифрой в системе счисления</a:t>
            </a:r>
            <a:endParaRPr lang="en-US" altLang="ru-RU" sz="21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100">
                <a:solidFill>
                  <a:srgbClr val="CC6600"/>
                </a:solidFill>
              </a:rPr>
              <a:t>Пример2. </a:t>
            </a:r>
            <a:r>
              <a:rPr lang="ru-RU" altLang="ru-RU" sz="2100"/>
              <a:t>1010111111100</a:t>
            </a:r>
            <a:r>
              <a:rPr lang="ru-RU" altLang="ru-RU" sz="2100" baseline="-25000"/>
              <a:t>2</a:t>
            </a:r>
            <a:r>
              <a:rPr lang="ru-RU" altLang="ru-RU" sz="2100"/>
              <a:t> = </a:t>
            </a:r>
            <a:r>
              <a:rPr lang="ru-RU" altLang="ru-RU" sz="1900"/>
              <a:t>Х</a:t>
            </a:r>
            <a:r>
              <a:rPr lang="en-US" altLang="ru-RU" sz="2100" baseline="-25000">
                <a:solidFill>
                  <a:srgbClr val="CC6600"/>
                </a:solidFill>
              </a:rPr>
              <a:t>16</a:t>
            </a:r>
            <a:endParaRPr lang="ru-RU" altLang="ru-RU" sz="2100">
              <a:solidFill>
                <a:srgbClr val="CC6600"/>
              </a:solidFill>
            </a:endParaRPr>
          </a:p>
          <a:p>
            <a:pPr>
              <a:lnSpc>
                <a:spcPct val="80000"/>
              </a:lnSpc>
            </a:pPr>
            <a:r>
              <a:rPr lang="ru-RU" altLang="ru-RU" sz="2100"/>
              <a:t>СС, в которую переводим  – это 16, т.е. 2</a:t>
            </a:r>
            <a:r>
              <a:rPr lang="ru-RU" altLang="ru-RU" sz="2100" baseline="30000"/>
              <a:t>4</a:t>
            </a:r>
            <a:r>
              <a:rPr lang="ru-RU" altLang="ru-RU" sz="2100"/>
              <a:t>, значит </a:t>
            </a:r>
            <a:r>
              <a:rPr lang="en-US" altLang="ru-RU" sz="2100"/>
              <a:t>n=4</a:t>
            </a:r>
            <a:r>
              <a:rPr lang="ru-RU" altLang="ru-RU" sz="2100"/>
              <a:t>, т.е. двухзначный эквивалент содержит в каждой группе по четыре  0 и 1</a:t>
            </a:r>
          </a:p>
          <a:p>
            <a:pPr>
              <a:lnSpc>
                <a:spcPct val="80000"/>
              </a:lnSpc>
            </a:pPr>
            <a:r>
              <a:rPr lang="ru-RU" altLang="ru-RU" sz="2100"/>
              <a:t>Разбиваем на группы по 4 справа налево и слева направо приписываем три 0 и получаем  0001 </a:t>
            </a:r>
            <a:r>
              <a:rPr lang="ru-RU" altLang="ru-RU" sz="2100">
                <a:solidFill>
                  <a:srgbClr val="0033CC"/>
                </a:solidFill>
              </a:rPr>
              <a:t>0101 </a:t>
            </a:r>
            <a:r>
              <a:rPr lang="ru-RU" altLang="ru-RU" sz="2100">
                <a:solidFill>
                  <a:srgbClr val="990099"/>
                </a:solidFill>
              </a:rPr>
              <a:t>1111 </a:t>
            </a:r>
            <a:r>
              <a:rPr lang="ru-RU" altLang="ru-RU" sz="2100">
                <a:solidFill>
                  <a:srgbClr val="CC6600"/>
                </a:solidFill>
              </a:rPr>
              <a:t>1100</a:t>
            </a:r>
          </a:p>
          <a:p>
            <a:pPr>
              <a:lnSpc>
                <a:spcPct val="80000"/>
              </a:lnSpc>
            </a:pPr>
            <a:r>
              <a:rPr lang="ru-RU" altLang="ru-RU" sz="2100">
                <a:solidFill>
                  <a:srgbClr val="CC6600"/>
                </a:solidFill>
              </a:rPr>
              <a:t>                                                    1      5      </a:t>
            </a:r>
            <a:r>
              <a:rPr lang="en-US" altLang="ru-RU" sz="2100">
                <a:solidFill>
                  <a:srgbClr val="CC6600"/>
                </a:solidFill>
              </a:rPr>
              <a:t>F       C</a:t>
            </a:r>
            <a:endParaRPr lang="ru-RU" altLang="ru-RU" sz="2100">
              <a:solidFill>
                <a:srgbClr val="CC66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3813" y="762000"/>
            <a:ext cx="7772400" cy="2209800"/>
          </a:xfrm>
        </p:spPr>
        <p:txBody>
          <a:bodyPr/>
          <a:lstStyle/>
          <a:p>
            <a:r>
              <a:rPr lang="ru-RU" altLang="ru-RU">
                <a:solidFill>
                  <a:schemeClr val="tx1"/>
                </a:solidFill>
              </a:rPr>
              <a:t>Система счисления - </a:t>
            </a:r>
            <a:br>
              <a:rPr lang="ru-RU" altLang="ru-RU">
                <a:solidFill>
                  <a:schemeClr val="tx1"/>
                </a:solidFill>
              </a:rPr>
            </a:br>
            <a:r>
              <a:rPr lang="ru-RU" altLang="ru-RU">
                <a:solidFill>
                  <a:schemeClr val="tx1"/>
                </a:solidFill>
              </a:rPr>
              <a:t>это способ записи  чисел.</a:t>
            </a:r>
            <a:br>
              <a:rPr lang="ru-RU" altLang="ru-RU">
                <a:solidFill>
                  <a:schemeClr val="tx1"/>
                </a:solidFill>
              </a:rPr>
            </a:br>
            <a:endParaRPr lang="ru-RU" altLang="ru-RU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1295400"/>
          </a:xfrm>
        </p:spPr>
        <p:txBody>
          <a:bodyPr/>
          <a:lstStyle/>
          <a:p>
            <a:pPr marL="457200" lvl="1" indent="0" algn="ctr">
              <a:buFont typeface="Wingdings" panose="05000000000000000000" pitchFamily="2" charset="2"/>
              <a:buNone/>
            </a:pPr>
            <a:r>
              <a:rPr lang="ru-RU" altLang="ru-RU" sz="9200"/>
              <a:t>64,  \</a:t>
            </a:r>
            <a:r>
              <a:rPr lang="en-US" altLang="ru-RU" sz="9200"/>
              <a:t>/</a:t>
            </a:r>
            <a:endParaRPr lang="ru-RU" altLang="ru-RU" sz="92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404813"/>
            <a:ext cx="8820150" cy="5537200"/>
          </a:xfrm>
          <a:ln>
            <a:solidFill>
              <a:srgbClr val="CC6600"/>
            </a:solidFill>
            <a:miter lim="800000"/>
            <a:headEnd/>
            <a:tailEnd/>
          </a:ln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>
                <a:solidFill>
                  <a:srgbClr val="CC6600"/>
                </a:solidFill>
              </a:rPr>
              <a:t>Пример 3</a:t>
            </a:r>
            <a:r>
              <a:rPr lang="ru-RU" altLang="ru-RU"/>
              <a:t> </a:t>
            </a:r>
            <a:r>
              <a:rPr lang="en-US" altLang="ru-RU"/>
              <a:t> 111100101</a:t>
            </a:r>
            <a:r>
              <a:rPr lang="ru-RU" altLang="ru-RU"/>
              <a:t>,</a:t>
            </a:r>
            <a:r>
              <a:rPr lang="en-US" altLang="ru-RU"/>
              <a:t>0111</a:t>
            </a:r>
            <a:r>
              <a:rPr lang="ru-RU" altLang="ru-RU" baseline="-25000"/>
              <a:t>2</a:t>
            </a:r>
            <a:r>
              <a:rPr lang="ru-RU" altLang="ru-RU"/>
              <a:t>=Х</a:t>
            </a:r>
            <a:r>
              <a:rPr lang="ru-RU" altLang="ru-RU" baseline="-25000"/>
              <a:t>8</a:t>
            </a:r>
            <a:r>
              <a:rPr lang="en-US" altLang="ru-RU"/>
              <a:t> </a:t>
            </a:r>
            <a:endParaRPr lang="ru-RU" altLang="ru-RU"/>
          </a:p>
          <a:p>
            <a:r>
              <a:rPr lang="ru-RU" altLang="ru-RU"/>
              <a:t>Ответ 745,34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>
                <a:solidFill>
                  <a:srgbClr val="CC6600"/>
                </a:solidFill>
              </a:rPr>
              <a:t>Пример 4</a:t>
            </a:r>
            <a:r>
              <a:rPr lang="ru-RU" altLang="ru-RU"/>
              <a:t> Перевести 8-е и 16-е числа </a:t>
            </a:r>
            <a:br>
              <a:rPr lang="ru-RU" altLang="ru-RU"/>
            </a:br>
            <a:r>
              <a:rPr lang="ru-RU" altLang="ru-RU"/>
              <a:t>в 2-ю СС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>
                <a:solidFill>
                  <a:srgbClr val="0033CC"/>
                </a:solidFill>
              </a:rPr>
              <a:t>1)266</a:t>
            </a:r>
            <a:r>
              <a:rPr lang="ru-RU" altLang="ru-RU" baseline="-25000">
                <a:solidFill>
                  <a:srgbClr val="0033CC"/>
                </a:solidFill>
              </a:rPr>
              <a:t>8</a:t>
            </a:r>
            <a:endParaRPr lang="ru-RU" altLang="ru-RU">
              <a:solidFill>
                <a:srgbClr val="0033CC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ru-RU" altLang="ru-RU">
                <a:solidFill>
                  <a:srgbClr val="990099"/>
                </a:solidFill>
              </a:rPr>
              <a:t>2) 1270</a:t>
            </a:r>
            <a:r>
              <a:rPr lang="ru-RU" altLang="ru-RU" baseline="-25000">
                <a:solidFill>
                  <a:srgbClr val="990099"/>
                </a:solidFill>
              </a:rPr>
              <a:t>8</a:t>
            </a:r>
            <a:endParaRPr lang="ru-RU" altLang="ru-RU">
              <a:solidFill>
                <a:srgbClr val="990099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ru-RU" altLang="ru-RU">
                <a:solidFill>
                  <a:srgbClr val="FF3300"/>
                </a:solidFill>
              </a:rPr>
              <a:t>3)</a:t>
            </a:r>
            <a:r>
              <a:rPr lang="ru-RU" altLang="ru-RU"/>
              <a:t> </a:t>
            </a:r>
            <a:r>
              <a:rPr lang="ru-RU" altLang="ru-RU">
                <a:solidFill>
                  <a:srgbClr val="FF3300"/>
                </a:solidFill>
              </a:rPr>
              <a:t>10,23</a:t>
            </a:r>
            <a:r>
              <a:rPr lang="ru-RU" altLang="ru-RU" baseline="-25000">
                <a:solidFill>
                  <a:srgbClr val="FF3300"/>
                </a:solidFill>
              </a:rPr>
              <a:t>8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>
                <a:solidFill>
                  <a:srgbClr val="CC6600"/>
                </a:solidFill>
              </a:rPr>
              <a:t>4) 266</a:t>
            </a:r>
            <a:r>
              <a:rPr lang="ru-RU" altLang="ru-RU" baseline="-25000">
                <a:solidFill>
                  <a:srgbClr val="CC6600"/>
                </a:solidFill>
              </a:rPr>
              <a:t>16</a:t>
            </a:r>
            <a:r>
              <a:rPr lang="ru-RU" altLang="ru-RU"/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>
                <a:solidFill>
                  <a:srgbClr val="990099"/>
                </a:solidFill>
              </a:rPr>
              <a:t>5) 2А19</a:t>
            </a:r>
            <a:r>
              <a:rPr lang="ru-RU" altLang="ru-RU" baseline="-25000">
                <a:solidFill>
                  <a:srgbClr val="990099"/>
                </a:solidFill>
              </a:rPr>
              <a:t>16</a:t>
            </a:r>
            <a:r>
              <a:rPr lang="ru-RU" altLang="ru-RU"/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>
                <a:solidFill>
                  <a:srgbClr val="0033CC"/>
                </a:solidFill>
              </a:rPr>
              <a:t>6) 10,231</a:t>
            </a:r>
            <a:r>
              <a:rPr lang="ru-RU" altLang="ru-RU" baseline="-25000">
                <a:solidFill>
                  <a:srgbClr val="0033CC"/>
                </a:solidFill>
              </a:rPr>
              <a:t>6</a:t>
            </a:r>
          </a:p>
        </p:txBody>
      </p:sp>
      <p:sp>
        <p:nvSpPr>
          <p:cNvPr id="160774" name="Text Box 6"/>
          <p:cNvSpPr txBox="1">
            <a:spLocks noChangeArrowheads="1"/>
          </p:cNvSpPr>
          <p:nvPr/>
        </p:nvSpPr>
        <p:spPr bwMode="auto">
          <a:xfrm>
            <a:off x="2700338" y="2565400"/>
            <a:ext cx="5111750" cy="2749550"/>
          </a:xfrm>
          <a:prstGeom prst="rect">
            <a:avLst/>
          </a:prstGeom>
          <a:noFill/>
          <a:ln w="9525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AutoNum type="arabicParenR"/>
            </a:pPr>
            <a:r>
              <a:rPr lang="ru-RU" altLang="ru-RU" sz="2900">
                <a:solidFill>
                  <a:srgbClr val="0033CC"/>
                </a:solidFill>
                <a:latin typeface="Verdana" panose="020B0604030504040204" pitchFamily="34" charset="0"/>
              </a:rPr>
              <a:t>10110110</a:t>
            </a:r>
          </a:p>
          <a:p>
            <a:pPr eaLnBrk="1" hangingPunct="1"/>
            <a:r>
              <a:rPr lang="ru-RU" altLang="ru-RU" sz="2900">
                <a:solidFill>
                  <a:srgbClr val="990099"/>
                </a:solidFill>
                <a:latin typeface="Verdana" panose="020B0604030504040204" pitchFamily="34" charset="0"/>
              </a:rPr>
              <a:t>2) 1010111000</a:t>
            </a:r>
          </a:p>
          <a:p>
            <a:pPr eaLnBrk="1" hangingPunct="1"/>
            <a:r>
              <a:rPr lang="ru-RU" altLang="ru-RU" sz="2900">
                <a:solidFill>
                  <a:srgbClr val="FF3300"/>
                </a:solidFill>
                <a:latin typeface="Verdana" panose="020B0604030504040204" pitchFamily="34" charset="0"/>
              </a:rPr>
              <a:t>3)1000,010011</a:t>
            </a:r>
          </a:p>
          <a:p>
            <a:pPr eaLnBrk="1" hangingPunct="1"/>
            <a:r>
              <a:rPr lang="ru-RU" altLang="ru-RU" sz="2900">
                <a:solidFill>
                  <a:srgbClr val="CC6600"/>
                </a:solidFill>
                <a:latin typeface="Verdana" panose="020B0604030504040204" pitchFamily="34" charset="0"/>
              </a:rPr>
              <a:t>4)1001100110</a:t>
            </a:r>
          </a:p>
          <a:p>
            <a:pPr eaLnBrk="1" hangingPunct="1"/>
            <a:r>
              <a:rPr lang="ru-RU" altLang="ru-RU" sz="2900">
                <a:solidFill>
                  <a:srgbClr val="990099"/>
                </a:solidFill>
                <a:latin typeface="Verdana" panose="020B0604030504040204" pitchFamily="34" charset="0"/>
              </a:rPr>
              <a:t>5)10101000011001</a:t>
            </a:r>
          </a:p>
          <a:p>
            <a:pPr eaLnBrk="1" hangingPunct="1"/>
            <a:r>
              <a:rPr lang="ru-RU" altLang="ru-RU" sz="2900">
                <a:solidFill>
                  <a:srgbClr val="0033CC"/>
                </a:solidFill>
                <a:latin typeface="Verdana" panose="020B0604030504040204" pitchFamily="34" charset="0"/>
              </a:rPr>
              <a:t>6)10000,00100011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15888"/>
            <a:ext cx="7313612" cy="1143000"/>
          </a:xfrm>
        </p:spPr>
        <p:txBody>
          <a:bodyPr/>
          <a:lstStyle/>
          <a:p>
            <a:r>
              <a:rPr lang="ru-RU" altLang="ru-RU"/>
              <a:t>Задания для самост. решения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1438"/>
            <a:ext cx="8856662" cy="53276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900"/>
              <a:t>1. Переведите из 10-й в 2-ю</a:t>
            </a:r>
          </a:p>
          <a:p>
            <a:pPr>
              <a:lnSpc>
                <a:spcPct val="80000"/>
              </a:lnSpc>
            </a:pPr>
            <a:r>
              <a:rPr lang="ru-RU" altLang="ru-RU" sz="1900"/>
              <a:t>1)513 2)600  3)602 4) 1000 </a:t>
            </a:r>
          </a:p>
          <a:p>
            <a:pPr>
              <a:lnSpc>
                <a:spcPct val="80000"/>
              </a:lnSpc>
            </a:pPr>
            <a:r>
              <a:rPr lang="ru-RU" altLang="ru-RU" sz="1900"/>
              <a:t>5)2304 6)501 7) 7000 8)8192</a:t>
            </a:r>
          </a:p>
          <a:p>
            <a:pPr>
              <a:lnSpc>
                <a:spcPct val="80000"/>
              </a:lnSpc>
            </a:pPr>
            <a:r>
              <a:rPr lang="ru-RU" altLang="ru-RU" sz="1900"/>
              <a:t>2. Переведите 10-е дроби в 2-ю СС (ответ записать с 6-ю двоичными знаками)</a:t>
            </a:r>
          </a:p>
          <a:p>
            <a:pPr>
              <a:lnSpc>
                <a:spcPct val="80000"/>
              </a:lnSpc>
            </a:pPr>
            <a:r>
              <a:rPr lang="ru-RU" altLang="ru-RU" sz="1900"/>
              <a:t>1) 0,4622 2) 0,5198 3)0,5803 4) 0,6124</a:t>
            </a:r>
          </a:p>
          <a:p>
            <a:pPr>
              <a:lnSpc>
                <a:spcPct val="80000"/>
              </a:lnSpc>
            </a:pPr>
            <a:r>
              <a:rPr lang="ru-RU" altLang="ru-RU" sz="1900"/>
              <a:t>5) 0,7351 6) 0,7982 7) 0,8544 8) 0,9321</a:t>
            </a:r>
          </a:p>
          <a:p>
            <a:pPr>
              <a:lnSpc>
                <a:spcPct val="80000"/>
              </a:lnSpc>
            </a:pPr>
            <a:endParaRPr lang="ru-RU" altLang="ru-RU" sz="1900"/>
          </a:p>
          <a:p>
            <a:pPr>
              <a:lnSpc>
                <a:spcPct val="80000"/>
              </a:lnSpc>
            </a:pPr>
            <a:r>
              <a:rPr lang="ru-RU" altLang="ru-RU" sz="1900"/>
              <a:t>3. Переведите смешанные десятичные дроби в 2-ю СС</a:t>
            </a:r>
          </a:p>
          <a:p>
            <a:pPr>
              <a:lnSpc>
                <a:spcPct val="80000"/>
              </a:lnSpc>
            </a:pPr>
            <a:r>
              <a:rPr lang="ru-RU" altLang="ru-RU" sz="1900"/>
              <a:t>1)40,5 2)31,75 3) 124,25</a:t>
            </a:r>
          </a:p>
          <a:p>
            <a:pPr>
              <a:lnSpc>
                <a:spcPct val="80000"/>
              </a:lnSpc>
            </a:pPr>
            <a:r>
              <a:rPr lang="ru-RU" altLang="ru-RU" sz="1900"/>
              <a:t>4. Переведите целые числа из 10-й в 8-ую</a:t>
            </a:r>
          </a:p>
          <a:p>
            <a:pPr>
              <a:lnSpc>
                <a:spcPct val="80000"/>
              </a:lnSpc>
            </a:pPr>
            <a:r>
              <a:rPr lang="ru-RU" altLang="ru-RU" sz="1900"/>
              <a:t>1) 8700 2) 8888 3) 8900 4) 9300</a:t>
            </a:r>
          </a:p>
          <a:p>
            <a:pPr>
              <a:lnSpc>
                <a:spcPct val="80000"/>
              </a:lnSpc>
            </a:pPr>
            <a:r>
              <a:rPr lang="ru-RU" altLang="ru-RU" sz="1900"/>
              <a:t>5. Переведите целые числа из 10-й в 16-ую</a:t>
            </a:r>
          </a:p>
          <a:p>
            <a:pPr>
              <a:lnSpc>
                <a:spcPct val="80000"/>
              </a:lnSpc>
            </a:pPr>
            <a:r>
              <a:rPr lang="ru-RU" altLang="ru-RU" sz="1900"/>
              <a:t>1) 266 2) 1023 3) 1280 4) 2041</a:t>
            </a:r>
          </a:p>
          <a:p>
            <a:pPr>
              <a:lnSpc>
                <a:spcPct val="80000"/>
              </a:lnSpc>
            </a:pPr>
            <a:r>
              <a:rPr lang="ru-RU" altLang="ru-RU" sz="1900"/>
              <a:t>6*. Переведите числа из 10-й в 8-ую 1) 0,43 2) 37,41 3) 2936</a:t>
            </a:r>
          </a:p>
          <a:p>
            <a:pPr>
              <a:lnSpc>
                <a:spcPct val="80000"/>
              </a:lnSpc>
            </a:pPr>
            <a:r>
              <a:rPr lang="ru-RU" altLang="ru-RU" sz="1900"/>
              <a:t>7. Переведите двоичные числа в 8-ую СС</a:t>
            </a:r>
          </a:p>
          <a:p>
            <a:pPr>
              <a:lnSpc>
                <a:spcPct val="80000"/>
              </a:lnSpc>
            </a:pPr>
            <a:r>
              <a:rPr lang="ru-RU" altLang="ru-RU" sz="1900"/>
              <a:t>1) 1010001001011 2) 1011001101111 3) 110001000100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0"/>
            <a:ext cx="7313613" cy="1143000"/>
          </a:xfrm>
        </p:spPr>
        <p:txBody>
          <a:bodyPr/>
          <a:lstStyle/>
          <a:p>
            <a:r>
              <a:rPr lang="ru-RU" altLang="ru-RU"/>
              <a:t>Задания из ЕГЭ</a:t>
            </a:r>
          </a:p>
        </p:txBody>
      </p:sp>
      <p:pic>
        <p:nvPicPr>
          <p:cNvPr id="164868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t="15869" r="3061" b="14201"/>
          <a:stretch>
            <a:fillRect/>
          </a:stretch>
        </p:blipFill>
        <p:spPr>
          <a:xfrm>
            <a:off x="0" y="1052513"/>
            <a:ext cx="8783638" cy="4751387"/>
          </a:xfr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0"/>
            <a:ext cx="7313612" cy="1143000"/>
          </a:xfrm>
        </p:spPr>
        <p:txBody>
          <a:bodyPr/>
          <a:lstStyle/>
          <a:p>
            <a:r>
              <a:rPr lang="ru-RU" altLang="ru-RU"/>
              <a:t>Задания из ЕГЭ</a:t>
            </a:r>
          </a:p>
        </p:txBody>
      </p:sp>
      <p:pic>
        <p:nvPicPr>
          <p:cNvPr id="165891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t="20706" r="2061" b="26080"/>
          <a:stretch>
            <a:fillRect/>
          </a:stretch>
        </p:blipFill>
        <p:spPr>
          <a:xfrm>
            <a:off x="0" y="1268413"/>
            <a:ext cx="9144000" cy="2895600"/>
          </a:xfr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0"/>
            <a:ext cx="7313613" cy="1143000"/>
          </a:xfrm>
        </p:spPr>
        <p:txBody>
          <a:bodyPr/>
          <a:lstStyle/>
          <a:p>
            <a:r>
              <a:rPr lang="ru-RU" altLang="ru-RU"/>
              <a:t>Задания из ЕГЭ</a:t>
            </a:r>
          </a:p>
        </p:txBody>
      </p:sp>
      <p:pic>
        <p:nvPicPr>
          <p:cNvPr id="166917" name="Picture 5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2" t="16515" r="2867" b="14633"/>
          <a:stretch>
            <a:fillRect/>
          </a:stretch>
        </p:blipFill>
        <p:spPr>
          <a:xfrm>
            <a:off x="250825" y="1125538"/>
            <a:ext cx="8893175" cy="5732462"/>
          </a:xfr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7313613" cy="566738"/>
          </a:xfrm>
        </p:spPr>
        <p:txBody>
          <a:bodyPr/>
          <a:lstStyle/>
          <a:p>
            <a:r>
              <a:rPr lang="ru-RU" altLang="ru-RU" sz="3200"/>
              <a:t>Ответы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76250"/>
            <a:ext cx="9144000" cy="6381750"/>
          </a:xfrm>
        </p:spPr>
        <p:txBody>
          <a:bodyPr/>
          <a:lstStyle/>
          <a:p>
            <a:pPr marL="552450" indent="-55245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/>
              <a:t>12. Сколько единиц в двоичной записи числа 195</a:t>
            </a:r>
            <a:br>
              <a:rPr lang="ru-RU" altLang="ru-RU" sz="1600"/>
            </a:br>
            <a:r>
              <a:rPr lang="ru-RU" altLang="ru-RU" sz="1000"/>
              <a:t> </a:t>
            </a:r>
            <a:r>
              <a:rPr lang="ru-RU" altLang="ru-RU" sz="1600"/>
              <a:t>1)5	2)2	3)3	</a:t>
            </a:r>
            <a:r>
              <a:rPr lang="ru-RU" altLang="ru-RU" sz="1600" b="1" u="sng"/>
              <a:t>4)4</a:t>
            </a:r>
            <a:endParaRPr lang="ru-RU" altLang="ru-RU" sz="1600"/>
          </a:p>
          <a:p>
            <a:pPr marL="552450" indent="-55245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/>
              <a:t>13. Сколько единиц в двоичной записи числа 197? 1)5	2)'2	3)3	</a:t>
            </a:r>
            <a:r>
              <a:rPr lang="ru-RU" altLang="ru-RU" sz="1600" b="1"/>
              <a:t>4)4</a:t>
            </a:r>
            <a:endParaRPr lang="ru-RU" altLang="ru-RU" sz="1600"/>
          </a:p>
          <a:p>
            <a:pPr marL="552450" indent="-55245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/>
              <a:t>14. Количество значащих нулей в двоичной записи десятичного числа 129 равно:</a:t>
            </a:r>
          </a:p>
          <a:p>
            <a:pPr marL="552450" indent="-55245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/>
              <a:t>		1)5	</a:t>
            </a:r>
            <a:r>
              <a:rPr lang="ru-RU" altLang="ru-RU" sz="1600" b="1" u="sng"/>
              <a:t>2)6</a:t>
            </a:r>
            <a:r>
              <a:rPr lang="ru-RU" altLang="ru-RU" sz="1600"/>
              <a:t>	3)7	4)4</a:t>
            </a:r>
          </a:p>
          <a:p>
            <a:pPr marL="552450" indent="-55245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/>
              <a:t>15.	Количество значащих нулей в двоичной записи  десятичного  числа 129 равно:</a:t>
            </a:r>
          </a:p>
          <a:p>
            <a:pPr marL="552450" indent="-55245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/>
              <a:t>		1)5	</a:t>
            </a:r>
            <a:r>
              <a:rPr lang="ru-RU" altLang="ru-RU" sz="1600" b="1" u="sng"/>
              <a:t>2)6</a:t>
            </a:r>
            <a:r>
              <a:rPr lang="ru-RU" altLang="ru-RU" sz="1600"/>
              <a:t>	3)7	4)4</a:t>
            </a:r>
          </a:p>
          <a:p>
            <a:pPr marL="552450" indent="-55245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/>
              <a:t>16.	Количество значащих нулей в двоичной записи десятичного числа 126 равно:</a:t>
            </a:r>
            <a:endParaRPr lang="ru-RU" altLang="ru-RU" sz="1600" b="1" u="sng"/>
          </a:p>
          <a:p>
            <a:pPr marL="552450" indent="-55245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 b="1"/>
              <a:t>		</a:t>
            </a:r>
            <a:r>
              <a:rPr lang="ru-RU" altLang="ru-RU" sz="1600" b="1" u="sng"/>
              <a:t>1)1</a:t>
            </a:r>
            <a:r>
              <a:rPr lang="ru-RU" altLang="ru-RU" sz="1600"/>
              <a:t>	2)2	3)3	4)0</a:t>
            </a:r>
          </a:p>
          <a:p>
            <a:pPr marL="552450" indent="-55245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/>
              <a:t>17.	Вычислите сумму чисел </a:t>
            </a:r>
            <a:r>
              <a:rPr lang="ru-RU" altLang="ru-RU" sz="1600" i="1"/>
              <a:t>х </a:t>
            </a:r>
            <a:r>
              <a:rPr lang="ru-RU" altLang="ru-RU" sz="1600"/>
              <a:t>и </a:t>
            </a:r>
            <a:r>
              <a:rPr lang="ru-RU" altLang="ru-RU" sz="1600" i="1"/>
              <a:t>у, </a:t>
            </a:r>
            <a:r>
              <a:rPr lang="ru-RU" altLang="ru-RU" sz="1600"/>
              <a:t>при </a:t>
            </a:r>
            <a:r>
              <a:rPr lang="ru-RU" altLang="ru-RU" sz="1600" i="1"/>
              <a:t>х =В416   , у </a:t>
            </a:r>
            <a:r>
              <a:rPr lang="ru-RU" altLang="ru-RU" sz="1600"/>
              <a:t>=468 . Результат представьте в двоичной системе счисления.</a:t>
            </a:r>
            <a:endParaRPr lang="ru-RU" altLang="ru-RU" sz="1600" b="1" u="sng"/>
          </a:p>
          <a:p>
            <a:pPr marL="552450" indent="-55245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 b="1"/>
              <a:t>		</a:t>
            </a:r>
            <a:r>
              <a:rPr lang="ru-RU" altLang="ru-RU" sz="1600" b="1" u="sng"/>
              <a:t>1)110110102</a:t>
            </a:r>
            <a:r>
              <a:rPr lang="ru-RU" altLang="ru-RU" sz="1600"/>
              <a:t>       2)100000102    3)11100102      4)10111010г</a:t>
            </a:r>
          </a:p>
          <a:p>
            <a:pPr marL="552450" indent="-55245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/>
              <a:t>18.	 Значение выражения 1016+ 108 - 102 в двоичной системе счисления равно:</a:t>
            </a:r>
          </a:p>
          <a:p>
            <a:pPr marL="552450" indent="-55245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/>
              <a:t>		1) 1010	2) 11010	</a:t>
            </a:r>
            <a:r>
              <a:rPr lang="ru-RU" altLang="ru-RU" sz="1600" b="1" u="sng"/>
              <a:t>3) 100000</a:t>
            </a:r>
            <a:r>
              <a:rPr lang="ru-RU" altLang="ru-RU" sz="1600"/>
              <a:t>	4) 110000</a:t>
            </a:r>
          </a:p>
          <a:p>
            <a:pPr marL="552450" indent="-55245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/>
              <a:t>19.	Вычислите сумму чисел </a:t>
            </a:r>
            <a:r>
              <a:rPr lang="ru-RU" altLang="ru-RU" sz="1600" i="1"/>
              <a:t>х </a:t>
            </a:r>
            <a:r>
              <a:rPr lang="ru-RU" altLang="ru-RU" sz="1600"/>
              <a:t>и </a:t>
            </a:r>
            <a:r>
              <a:rPr lang="ru-RU" altLang="ru-RU" sz="1600" i="1"/>
              <a:t>у, </a:t>
            </a:r>
            <a:r>
              <a:rPr lang="ru-RU" altLang="ru-RU" sz="1600"/>
              <a:t>при </a:t>
            </a:r>
            <a:r>
              <a:rPr lang="ru-RU" altLang="ru-RU" sz="1600" i="1"/>
              <a:t>х </a:t>
            </a:r>
            <a:r>
              <a:rPr lang="ru-RU" altLang="ru-RU" sz="1600"/>
              <a:t>=А716,  </a:t>
            </a:r>
            <a:r>
              <a:rPr lang="ru-RU" altLang="ru-RU" sz="1600" i="1"/>
              <a:t>у </a:t>
            </a:r>
            <a:r>
              <a:rPr lang="ru-RU" altLang="ru-RU" sz="1600"/>
              <a:t>=568</a:t>
            </a:r>
            <a:br>
              <a:rPr lang="ru-RU" altLang="ru-RU" sz="1600"/>
            </a:br>
            <a:r>
              <a:rPr lang="ru-RU" altLang="ru-RU" sz="1600"/>
              <a:t>Результат представьте в двоичной системе счисления.</a:t>
            </a:r>
            <a:r>
              <a:rPr lang="en-US" altLang="ru-RU" sz="1600"/>
              <a:t/>
            </a:r>
            <a:br>
              <a:rPr lang="en-US" altLang="ru-RU" sz="1600"/>
            </a:br>
            <a:r>
              <a:rPr lang="ru-RU" altLang="ru-RU" sz="1600" b="1" u="sng"/>
              <a:t>1)110101012</a:t>
            </a:r>
            <a:r>
              <a:rPr lang="ru-RU" altLang="ru-RU" sz="1600"/>
              <a:t>       2)110010012    3)10001111,    4)10000101о</a:t>
            </a:r>
          </a:p>
          <a:p>
            <a:pPr marL="552450" indent="-55245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/>
              <a:t>20. Вычислите сумму чисел </a:t>
            </a:r>
            <a:r>
              <a:rPr lang="ru-RU" altLang="ru-RU" sz="1600" i="1"/>
              <a:t>х </a:t>
            </a:r>
            <a:r>
              <a:rPr lang="ru-RU" altLang="ru-RU" sz="1600"/>
              <a:t>и </a:t>
            </a:r>
            <a:r>
              <a:rPr lang="ru-RU" altLang="ru-RU" sz="1600" i="1"/>
              <a:t>у, </a:t>
            </a:r>
            <a:r>
              <a:rPr lang="ru-RU" altLang="ru-RU" sz="1600"/>
              <a:t>при </a:t>
            </a:r>
            <a:r>
              <a:rPr lang="ru-RU" altLang="ru-RU" sz="1600" i="1"/>
              <a:t>х </a:t>
            </a:r>
            <a:r>
              <a:rPr lang="ru-RU" altLang="ru-RU" sz="1600"/>
              <a:t>= 1016,  </a:t>
            </a:r>
            <a:r>
              <a:rPr lang="ru-RU" altLang="ru-RU" sz="1600" i="1"/>
              <a:t>у </a:t>
            </a:r>
            <a:r>
              <a:rPr lang="ru-RU" altLang="ru-RU" sz="1600"/>
              <a:t>= 728. Результат представьте в двоичной системе счисления.</a:t>
            </a:r>
          </a:p>
          <a:p>
            <a:pPr marL="552450" indent="-55245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/>
              <a:t>		1)10001Ш2       2)11001012       3)1010112	</a:t>
            </a:r>
            <a:r>
              <a:rPr lang="ru-RU" altLang="ru-RU" sz="1600" b="1" u="sng"/>
              <a:t>4)10101112</a:t>
            </a:r>
            <a:endParaRPr lang="ru-RU" altLang="ru-RU" sz="1600"/>
          </a:p>
          <a:p>
            <a:pPr marL="552450" indent="-55245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/>
              <a:t>21. Укажите через запятую в порядке возрастания все основания систем счисления, в которых запись числа 22 оканчивается на 4.	</a:t>
            </a:r>
            <a:r>
              <a:rPr lang="ru-RU" altLang="ru-RU" sz="1600" b="1" u="sng"/>
              <a:t>6</a:t>
            </a:r>
            <a:r>
              <a:rPr lang="en-US" altLang="ru-RU" sz="1600" b="1" u="sng"/>
              <a:t>,</a:t>
            </a:r>
            <a:r>
              <a:rPr lang="ru-RU" altLang="ru-RU" sz="1600" b="1" u="sng"/>
              <a:t> 9</a:t>
            </a:r>
            <a:r>
              <a:rPr lang="en-US" altLang="ru-RU" sz="1600" b="1" u="sng"/>
              <a:t>, 18</a:t>
            </a:r>
            <a:endParaRPr lang="ru-RU" altLang="ru-RU" sz="1600"/>
          </a:p>
          <a:p>
            <a:pPr marL="552450" indent="-55245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/>
              <a:t>22. Укажите через запятую в порядке возрастания все основания систем счисления, в которых запись числа 24 оканчивается на 3. </a:t>
            </a:r>
            <a:r>
              <a:rPr lang="ru-RU" altLang="ru-RU" sz="1600" b="1" u="sng"/>
              <a:t>7</a:t>
            </a:r>
            <a:r>
              <a:rPr lang="en-US" altLang="ru-RU" sz="1600" b="1" u="sng"/>
              <a:t>, 21</a:t>
            </a:r>
            <a:endParaRPr lang="ru-RU" altLang="ru-RU" sz="16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963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t="28433" r="2061" b="27817"/>
          <a:stretch>
            <a:fillRect/>
          </a:stretch>
        </p:blipFill>
        <p:spPr>
          <a:xfrm>
            <a:off x="250825" y="5229225"/>
            <a:ext cx="8497888" cy="1341438"/>
          </a:xfrm>
        </p:spPr>
      </p:pic>
      <p:sp>
        <p:nvSpPr>
          <p:cNvPr id="16896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22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/>
              <a:t>23. Укажите через запятую в порядке возрастания все чис­ла, не превосходящие 25, запись которых в двоичной системе счисления оканчивается на 101. Ответ запишите в десятич­ной системе счисления. </a:t>
            </a:r>
            <a:r>
              <a:rPr lang="en-US" altLang="ru-RU" sz="1600"/>
              <a:t> </a:t>
            </a:r>
            <a:br>
              <a:rPr lang="en-US" altLang="ru-RU" sz="1600"/>
            </a:br>
            <a:r>
              <a:rPr lang="ru-RU" altLang="ru-RU" sz="1600"/>
              <a:t>		</a:t>
            </a:r>
            <a:r>
              <a:rPr lang="en-US" altLang="ru-RU" sz="1600" b="1" u="sng"/>
              <a:t>5, 13, 21</a:t>
            </a:r>
            <a:endParaRPr lang="ru-RU" altLang="ru-RU" sz="1600"/>
          </a:p>
          <a:p>
            <a:r>
              <a:rPr lang="ru-RU" altLang="ru-RU" sz="1600"/>
              <a:t>24. В системе счисления с некоторым основанием число 17 записывается в виде 101. 	Укажите это основание</a:t>
            </a:r>
            <a:r>
              <a:rPr lang="ru-RU" altLang="ru-RU" sz="1600" u="sng"/>
              <a:t>.  </a:t>
            </a:r>
            <a:r>
              <a:rPr lang="en-US" altLang="ru-RU" sz="1600" b="1" u="sng"/>
              <a:t>4</a:t>
            </a:r>
            <a:endParaRPr lang="ru-RU" altLang="ru-RU" sz="1600"/>
          </a:p>
          <a:p>
            <a:r>
              <a:rPr lang="ru-RU" altLang="ru-RU" sz="1600"/>
              <a:t>25. Для кодирования букв А, Б, В, Г решили использовать двухразрядные последовательные двоичные числа (от 00 до 11 соответственно). Если таким способом закодировать по­следовательность символов ГБА</a:t>
            </a:r>
            <a:r>
              <a:rPr lang="en-US" altLang="ru-RU" sz="1600"/>
              <a:t>D</a:t>
            </a:r>
            <a:r>
              <a:rPr lang="ru-RU" altLang="ru-RU" sz="1600"/>
              <a:t> и записать результат шестнадцатиричным кодом, то получится:</a:t>
            </a:r>
            <a:endParaRPr lang="ru-RU" altLang="ru-RU" sz="1600" b="1" u="sng"/>
          </a:p>
          <a:p>
            <a:r>
              <a:rPr lang="ru-RU" altLang="ru-RU" sz="1600" b="1"/>
              <a:t>	</a:t>
            </a:r>
            <a:r>
              <a:rPr lang="ru-RU" altLang="ru-RU" sz="1600" b="1" u="sng"/>
              <a:t>1)</a:t>
            </a:r>
            <a:r>
              <a:rPr lang="en-US" altLang="ru-RU" sz="1600" b="1" u="sng"/>
              <a:t>D</a:t>
            </a:r>
            <a:r>
              <a:rPr lang="ru-RU" altLang="ru-RU" sz="1600" b="1" u="sng"/>
              <a:t>2</a:t>
            </a:r>
            <a:r>
              <a:rPr lang="ru-RU" altLang="ru-RU" sz="1600"/>
              <a:t>	2)132	3)3102	4) </a:t>
            </a:r>
            <a:r>
              <a:rPr lang="en-US" altLang="ru-RU" sz="1600"/>
              <a:t>DBAC</a:t>
            </a:r>
            <a:endParaRPr lang="ru-RU" altLang="ru-RU" sz="1600"/>
          </a:p>
          <a:p>
            <a:r>
              <a:rPr lang="ru-RU" altLang="ru-RU" sz="1600"/>
              <a:t>26.	Для кодирования букв А, Б, В, Г решили использовать двухразрядные последовательные двоичные числа (от 00 до 11 соответственно). Если таким способом закодировать последовательность символов ВГБА и записать результат шестнадцатеричным кодом, то получится:</a:t>
            </a:r>
          </a:p>
          <a:p>
            <a:r>
              <a:rPr lang="ru-RU" altLang="ru-RU" sz="1600"/>
              <a:t>	1) </a:t>
            </a:r>
            <a:r>
              <a:rPr lang="en-US" altLang="ru-RU" sz="1600"/>
              <a:t>CDBA</a:t>
            </a:r>
            <a:r>
              <a:rPr lang="ru-RU" altLang="ru-RU" sz="1600"/>
              <a:t>;	2) 114;	3) 2310;	</a:t>
            </a:r>
            <a:r>
              <a:rPr lang="ru-RU" altLang="ru-RU" sz="1600" b="1" u="sng"/>
              <a:t>4) В4</a:t>
            </a:r>
            <a:endParaRPr lang="ru-RU" altLang="ru-RU" sz="1600"/>
          </a:p>
          <a:p>
            <a:r>
              <a:rPr lang="ru-RU" altLang="ru-RU" sz="1600"/>
              <a:t>27.	Для кодирования букв А, Б, В, Г решили использовать двухразрядные последовательные двоичные числа (от 00 до 11 соответственно). Если таким способом закодировать последовательность символов ГБВА и записать результат шестнадцатиричным кодом, то получится:</a:t>
            </a:r>
          </a:p>
          <a:p>
            <a:r>
              <a:rPr lang="ru-RU" altLang="ru-RU" sz="1600"/>
              <a:t>	1)138;	2)</a:t>
            </a:r>
            <a:r>
              <a:rPr lang="en-US" altLang="ru-RU" sz="1600"/>
              <a:t>DBCA</a:t>
            </a:r>
            <a:r>
              <a:rPr lang="ru-RU" altLang="ru-RU" sz="1600"/>
              <a:t>;</a:t>
            </a:r>
            <a:r>
              <a:rPr lang="ru-RU" altLang="ru-RU" sz="1600" b="1"/>
              <a:t>	</a:t>
            </a:r>
            <a:r>
              <a:rPr lang="ru-RU" altLang="ru-RU" sz="1600" b="1" u="sng"/>
              <a:t>3) </a:t>
            </a:r>
            <a:r>
              <a:rPr lang="en-US" altLang="ru-RU" sz="1600" b="1" u="sng"/>
              <a:t>D</a:t>
            </a:r>
            <a:r>
              <a:rPr lang="ru-RU" altLang="ru-RU" sz="1600" b="1" u="sng"/>
              <a:t>8</a:t>
            </a:r>
            <a:r>
              <a:rPr lang="ru-RU" altLang="ru-RU" sz="1600" b="1"/>
              <a:t>;</a:t>
            </a:r>
            <a:r>
              <a:rPr lang="ru-RU" altLang="ru-RU" sz="1600"/>
              <a:t>	4)3120.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/>
              <a:t>Системы счисления</a:t>
            </a:r>
            <a:endParaRPr lang="ru-RU" altLang="ru-RU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ru-RU" altLang="ru-RU" sz="3700">
              <a:solidFill>
                <a:srgbClr val="990099"/>
              </a:solidFill>
              <a:hlinkClick r:id="rId2" action="ppaction://hlinksldjump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84213" y="3141663"/>
            <a:ext cx="76660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SzPct val="85000"/>
            </a:pPr>
            <a:r>
              <a:rPr lang="ru-RU" altLang="ru-RU" sz="4000" b="1">
                <a:latin typeface="Times New Roman" panose="02020603050405020304" pitchFamily="18" charset="0"/>
              </a:rPr>
              <a:t>Позиционные</a:t>
            </a:r>
            <a:r>
              <a:rPr lang="en-US" altLang="ru-RU" sz="4000" b="1">
                <a:latin typeface="Times New Roman" panose="02020603050405020304" pitchFamily="18" charset="0"/>
              </a:rPr>
              <a:t> </a:t>
            </a:r>
            <a:r>
              <a:rPr lang="ru-RU" altLang="ru-RU" sz="4000" b="1">
                <a:latin typeface="Times New Roman" panose="02020603050405020304" pitchFamily="18" charset="0"/>
              </a:rPr>
              <a:t>   Непозиционные</a:t>
            </a:r>
            <a:r>
              <a:rPr lang="ru-RU" altLang="ru-RU" sz="4000" b="1" u="sng">
                <a:latin typeface="Times New Roman" panose="02020603050405020304" pitchFamily="18" charset="0"/>
              </a:rPr>
              <a:t>    </a:t>
            </a:r>
            <a:endParaRPr lang="ru-RU" altLang="ru-RU" sz="4000" u="sng">
              <a:latin typeface="Times New Roman" panose="02020603050405020304" pitchFamily="18" charset="0"/>
              <a:hlinkClick r:id="rId2" action="ppaction://hlinksldjump"/>
            </a:endParaRPr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 flipH="1">
            <a:off x="2209800" y="1447800"/>
            <a:ext cx="1295400" cy="194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4191000" y="1447800"/>
            <a:ext cx="1511300" cy="1871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Позиционные-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827213"/>
            <a:ext cx="8820150" cy="4770437"/>
          </a:xfrm>
        </p:spPr>
        <p:txBody>
          <a:bodyPr/>
          <a:lstStyle/>
          <a:p>
            <a:pPr>
              <a:buFont typeface="Wingdings" panose="05000000000000000000" pitchFamily="2" charset="2"/>
              <a:buChar char="Ш"/>
            </a:pPr>
            <a:r>
              <a:rPr lang="ru-RU" altLang="ru-RU" b="1"/>
              <a:t>Позиционные системы счисления</a:t>
            </a:r>
            <a:r>
              <a:rPr lang="ru-RU" altLang="ru-RU"/>
              <a:t> - системы записи чисел, в которых значение каждой цифры числа зависит от ее положения (позиции) в последовательности цифр.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u="sng"/>
              <a:t>  Примеры</a:t>
            </a:r>
            <a:r>
              <a:rPr lang="ru-RU" altLang="ru-RU"/>
              <a:t>: двоичная</a:t>
            </a:r>
            <a:r>
              <a:rPr lang="en-US" altLang="ru-RU"/>
              <a:t>(101101)</a:t>
            </a:r>
            <a:r>
              <a:rPr lang="ru-RU" altLang="ru-RU"/>
              <a:t>, </a:t>
            </a:r>
            <a:endParaRPr lang="en-US" altLang="ru-RU"/>
          </a:p>
          <a:p>
            <a:pPr>
              <a:buFont typeface="Wingdings" panose="05000000000000000000" pitchFamily="2" charset="2"/>
              <a:buNone/>
            </a:pPr>
            <a:r>
              <a:rPr lang="en-US" altLang="ru-RU"/>
              <a:t>                    </a:t>
            </a:r>
            <a:r>
              <a:rPr lang="ru-RU" altLang="ru-RU"/>
              <a:t>десятичная</a:t>
            </a:r>
            <a:r>
              <a:rPr lang="en-US" altLang="ru-RU"/>
              <a:t>(123, 15).</a:t>
            </a:r>
            <a:endParaRPr lang="ru-RU" alt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609600"/>
            <a:ext cx="7772400" cy="1524000"/>
          </a:xfrm>
        </p:spPr>
        <p:txBody>
          <a:bodyPr/>
          <a:lstStyle/>
          <a:p>
            <a:r>
              <a:rPr lang="ru-RU" altLang="ru-RU"/>
              <a:t>Непозиционные -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2636838"/>
            <a:ext cx="7921625" cy="3600450"/>
          </a:xfrm>
          <a:noFill/>
        </p:spPr>
        <p:txBody>
          <a:bodyPr/>
          <a:lstStyle/>
          <a:p>
            <a:r>
              <a:rPr lang="ru-RU" altLang="ru-RU"/>
              <a:t>каждой цифре соответствует величина, не зависящая от её места в записи числа</a:t>
            </a:r>
            <a:endParaRPr lang="en-US" altLang="ru-RU"/>
          </a:p>
          <a:p>
            <a:r>
              <a:rPr lang="ru-RU" altLang="ru-RU" u="sng"/>
              <a:t>Пример</a:t>
            </a:r>
            <a:r>
              <a:rPr lang="ru-RU" altLang="ru-RU"/>
              <a:t>: римская( </a:t>
            </a:r>
            <a:r>
              <a:rPr lang="en-US" altLang="ru-RU"/>
              <a:t>XXI, IV)</a:t>
            </a:r>
            <a:endParaRPr lang="ru-RU" altLang="ru-RU"/>
          </a:p>
          <a:p>
            <a:endParaRPr lang="ru-RU" altLang="ru-RU"/>
          </a:p>
          <a:p>
            <a:endParaRPr lang="ru-RU" altLang="ru-RU"/>
          </a:p>
          <a:p>
            <a:r>
              <a:rPr lang="ru-RU" altLang="ru-RU"/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uiExpand="1" build="p" autoUpdateAnimBg="0" advAuto="100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800"/>
              <a:t>Десятичная</a:t>
            </a:r>
            <a:endParaRPr lang="ru-RU" altLang="ru-RU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7213"/>
            <a:ext cx="8683625" cy="4114800"/>
          </a:xfrm>
        </p:spPr>
        <p:txBody>
          <a:bodyPr/>
          <a:lstStyle/>
          <a:p>
            <a:r>
              <a:rPr lang="ru-RU" altLang="ru-RU" sz="4100"/>
              <a:t> Система счисления с основанием 10.</a:t>
            </a:r>
          </a:p>
          <a:p>
            <a:r>
              <a:rPr lang="ru-RU" altLang="ru-RU" sz="4100"/>
              <a:t>Возникла примерно в </a:t>
            </a:r>
            <a:r>
              <a:rPr lang="en-US" altLang="ru-RU" sz="4100"/>
              <a:t>V</a:t>
            </a:r>
            <a:r>
              <a:rPr lang="ru-RU" altLang="ru-RU" sz="4100"/>
              <a:t> веке нашей эры в Индии.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800"/>
              <a:t>Двоичная</a:t>
            </a:r>
            <a:endParaRPr lang="ru-RU" altLang="ru-RU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00638" y="1827213"/>
            <a:ext cx="3582987" cy="4114800"/>
          </a:xfrm>
        </p:spPr>
        <p:txBody>
          <a:bodyPr/>
          <a:lstStyle/>
          <a:p>
            <a:r>
              <a:rPr lang="ru-RU" altLang="ru-RU" sz="3300"/>
              <a:t>Позиционная система счисления с основанием два.</a:t>
            </a:r>
          </a:p>
        </p:txBody>
      </p:sp>
      <p:pic>
        <p:nvPicPr>
          <p:cNvPr id="36875" name="Picture 11" descr="image002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8763" y="1827213"/>
            <a:ext cx="327025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404813"/>
            <a:ext cx="7772400" cy="1143000"/>
          </a:xfrm>
        </p:spPr>
        <p:txBody>
          <a:bodyPr/>
          <a:lstStyle/>
          <a:p>
            <a:r>
              <a:rPr lang="ru-RU" altLang="ru-RU" sz="4000"/>
              <a:t>Перевод чисел из одной СС в другую</a:t>
            </a:r>
            <a:r>
              <a:rPr lang="ru-RU" altLang="ru-RU" sz="4800"/>
              <a:t>.</a:t>
            </a:r>
            <a:endParaRPr lang="ru-RU" altLang="ru-RU"/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2209800" y="2895600"/>
          <a:ext cx="4540250" cy="349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2" name="Clip" r:id="rId3" imgW="4539600" imgH="3497040" progId="MS_ClipArt_Gallery.2">
                  <p:embed/>
                </p:oleObj>
              </mc:Choice>
              <mc:Fallback>
                <p:oleObj name="Clip" r:id="rId3" imgW="4539600" imgH="349704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895600"/>
                        <a:ext cx="4540250" cy="3497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01625"/>
            <a:ext cx="8359775" cy="1143000"/>
          </a:xfrm>
        </p:spPr>
        <p:txBody>
          <a:bodyPr/>
          <a:lstStyle/>
          <a:p>
            <a:r>
              <a:rPr lang="ru-RU" altLang="ru-RU" b="1"/>
              <a:t> </a:t>
            </a:r>
            <a:r>
              <a:rPr lang="ru-RU" altLang="ru-RU" sz="2400" b="1">
                <a:solidFill>
                  <a:srgbClr val="CC6600"/>
                </a:solidFill>
              </a:rPr>
              <a:t>Для перевода целого числа из СС с основанием </a:t>
            </a:r>
            <a:r>
              <a:rPr lang="en-US" altLang="ru-RU" sz="2400" b="1">
                <a:solidFill>
                  <a:srgbClr val="CC6600"/>
                </a:solidFill>
              </a:rPr>
              <a:t> 10</a:t>
            </a:r>
            <a:r>
              <a:rPr lang="ru-RU" altLang="ru-RU" sz="2400" b="1">
                <a:solidFill>
                  <a:srgbClr val="CC6600"/>
                </a:solidFill>
              </a:rPr>
              <a:t> в СС с любым основанием  необходимо: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827213"/>
            <a:ext cx="4824413" cy="4625975"/>
          </a:xfrm>
        </p:spPr>
        <p:txBody>
          <a:bodyPr/>
          <a:lstStyle/>
          <a:p>
            <a:r>
              <a:rPr lang="ru-RU" altLang="ru-RU" sz="2100">
                <a:solidFill>
                  <a:srgbClr val="FF3300"/>
                </a:solidFill>
              </a:rPr>
              <a:t>1 способ</a:t>
            </a:r>
            <a:r>
              <a:rPr lang="ru-RU" altLang="ru-RU" sz="2100"/>
              <a:t> Последовательное деление числа и последующих целых частных на </a:t>
            </a:r>
            <a:r>
              <a:rPr lang="en-US" altLang="ru-RU" sz="2100"/>
              <a:t>n - </a:t>
            </a:r>
            <a:r>
              <a:rPr lang="ru-RU" altLang="ru-RU" sz="2100"/>
              <a:t>новое основание СС. Это число разделить на </a:t>
            </a:r>
            <a:r>
              <a:rPr lang="en-US" altLang="ru-RU" sz="2100"/>
              <a:t>n</a:t>
            </a:r>
            <a:r>
              <a:rPr lang="ru-RU" altLang="ru-RU" sz="2100"/>
              <a:t>, полученное частное вновь делят на </a:t>
            </a:r>
            <a:r>
              <a:rPr lang="en-US" altLang="ru-RU" sz="2100"/>
              <a:t>n</a:t>
            </a:r>
            <a:r>
              <a:rPr lang="ru-RU" altLang="ru-RU" sz="2100"/>
              <a:t> и так до тех пор пока последнее частное не окажется меньше </a:t>
            </a:r>
            <a:r>
              <a:rPr lang="en-US" altLang="ru-RU" sz="2100"/>
              <a:t>n</a:t>
            </a:r>
            <a:r>
              <a:rPr lang="ru-RU" altLang="ru-RU" sz="2100"/>
              <a:t>. В результате записать в одну строку последнее частное и все остатки, начиная с последнего.</a:t>
            </a:r>
          </a:p>
        </p:txBody>
      </p:sp>
      <p:graphicFrame>
        <p:nvGraphicFramePr>
          <p:cNvPr id="38917" name="Object 5"/>
          <p:cNvGraphicFramePr>
            <a:graphicFrameLocks noChangeAspect="1"/>
          </p:cNvGraphicFramePr>
          <p:nvPr>
            <p:ph type="chart" sz="half" idx="2"/>
          </p:nvPr>
        </p:nvGraphicFramePr>
        <p:xfrm>
          <a:off x="5076825" y="1773238"/>
          <a:ext cx="3582988" cy="286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9" name="Точечный рисунок BMP" r:id="rId3" imgW="2533696" imgH="1905128" progId="Paint.Picture">
                  <p:embed/>
                </p:oleObj>
              </mc:Choice>
              <mc:Fallback>
                <p:oleObj name="Точечный рисунок BMP" r:id="rId3" imgW="2533696" imgH="1905128" progId="Paint.Pictur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1773238"/>
                        <a:ext cx="3582988" cy="286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5076825" y="4437063"/>
            <a:ext cx="3735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53</a:t>
            </a:r>
            <a:r>
              <a:rPr lang="ru-RU" altLang="ru-RU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10</a:t>
            </a:r>
            <a:r>
              <a:rPr lang="ru-RU" altLang="ru-RU"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 = 110101</a:t>
            </a:r>
            <a:r>
              <a:rPr lang="ru-RU" altLang="ru-RU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Затмение">
  <a:themeElements>
    <a:clrScheme name="Затмение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Затмение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Затмение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2096</TotalTime>
  <Words>1050</Words>
  <Application>Microsoft Office PowerPoint</Application>
  <PresentationFormat>Экран (4:3)</PresentationFormat>
  <Paragraphs>220</Paragraphs>
  <Slides>26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4</vt:i4>
      </vt:variant>
      <vt:variant>
        <vt:lpstr>Заголовки слайдов</vt:lpstr>
      </vt:variant>
      <vt:variant>
        <vt:i4>26</vt:i4>
      </vt:variant>
    </vt:vector>
  </HeadingPairs>
  <TitlesOfParts>
    <vt:vector size="35" baseType="lpstr">
      <vt:lpstr>Times New Roman</vt:lpstr>
      <vt:lpstr>Arial</vt:lpstr>
      <vt:lpstr>Verdana</vt:lpstr>
      <vt:lpstr>Wingdings</vt:lpstr>
      <vt:lpstr>Затмение</vt:lpstr>
      <vt:lpstr>Microsoft Clip Gallery</vt:lpstr>
      <vt:lpstr>Точечный рисунок BMP</vt:lpstr>
      <vt:lpstr>Microsoft Equation 3.0</vt:lpstr>
      <vt:lpstr>Точечный рисунок</vt:lpstr>
      <vt:lpstr>СИСТЕМЫ  СЧИСЛЕНИЯ</vt:lpstr>
      <vt:lpstr>Система счисления -  это способ записи  чисел. </vt:lpstr>
      <vt:lpstr>Системы счисления</vt:lpstr>
      <vt:lpstr>Позиционные-</vt:lpstr>
      <vt:lpstr>Непозиционные - </vt:lpstr>
      <vt:lpstr>Десятичная</vt:lpstr>
      <vt:lpstr>Двоичная</vt:lpstr>
      <vt:lpstr>Перевод чисел из одной СС в другую.</vt:lpstr>
      <vt:lpstr> Для перевода целого числа из СС с основанием  10 в СС с любым основанием  необходимо:</vt:lpstr>
      <vt:lpstr> Для перевода целого числа из СС с основанием  10 в СС с любым основанием  необходимо:</vt:lpstr>
      <vt:lpstr>Для перевода правильной дроби из СС с  основанием 10 в СС с основанием n необходимо:</vt:lpstr>
      <vt:lpstr>Для перевода смешанной дроби из одной СС в другую необходимо:</vt:lpstr>
      <vt:lpstr>Перевести 25,2510 в двоичную СС</vt:lpstr>
      <vt:lpstr>  Сначала- переводим  целую часть</vt:lpstr>
      <vt:lpstr>Затем- перевод дробной части </vt:lpstr>
      <vt:lpstr>Презентация PowerPoint</vt:lpstr>
      <vt:lpstr>Перевод чисел из СС с основанием q, кратным 2  (т.е.  2n) в двоичную СС (из 8-й в 2-ю, из 16 в 2-ю, из 2-й в 8-ю и т.д.) и обратно</vt:lpstr>
      <vt:lpstr>Записать в тетради  Двоично- шестнадцатеричная таблица</vt:lpstr>
      <vt:lpstr>Перевод чисел из СС с основанием q, кратной 2  (т.е.  2n) в двоичную СС и обратно (из 8-й в 2-ю, из 16 в 2-ю, из 2-й в 8-ю и т.д.)</vt:lpstr>
      <vt:lpstr>Презентация PowerPoint</vt:lpstr>
      <vt:lpstr>Задания для самост. решения</vt:lpstr>
      <vt:lpstr>Задания из ЕГЭ</vt:lpstr>
      <vt:lpstr>Задания из ЕГЭ</vt:lpstr>
      <vt:lpstr>Задания из ЕГЭ</vt:lpstr>
      <vt:lpstr>Ответы</vt:lpstr>
      <vt:lpstr>Презентация PowerPoint</vt:lpstr>
    </vt:vector>
  </TitlesOfParts>
  <Company>Колосовская средняя школа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СИСТЕМЫ  СЧИСЛЕНИЯ</dc:title>
  <dc:creator>Леля Зоя Александровна</dc:creator>
  <dc:description>Для соблюдения авторских прав, прошу откликнуться автора - пишите : admin@uroki.net    www.uroki.net </dc:description>
  <cp:lastModifiedBy>admin</cp:lastModifiedBy>
  <cp:revision>67</cp:revision>
  <dcterms:created xsi:type="dcterms:W3CDTF">2001-08-08T07:48:44Z</dcterms:created>
  <dcterms:modified xsi:type="dcterms:W3CDTF">2015-04-08T17:10:40Z</dcterms:modified>
</cp:coreProperties>
</file>