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65" r:id="rId4"/>
    <p:sldId id="272" r:id="rId5"/>
    <p:sldId id="264" r:id="rId6"/>
    <p:sldId id="274" r:id="rId7"/>
    <p:sldId id="276" r:id="rId8"/>
    <p:sldId id="277" r:id="rId9"/>
    <p:sldId id="278" r:id="rId10"/>
    <p:sldId id="318" r:id="rId11"/>
    <p:sldId id="282" r:id="rId12"/>
    <p:sldId id="286" r:id="rId13"/>
    <p:sldId id="317" r:id="rId14"/>
    <p:sldId id="309" r:id="rId15"/>
    <p:sldId id="311" r:id="rId16"/>
    <p:sldId id="312" r:id="rId17"/>
    <p:sldId id="319" r:id="rId18"/>
    <p:sldId id="320" r:id="rId19"/>
    <p:sldId id="322" r:id="rId20"/>
    <p:sldId id="321" r:id="rId21"/>
    <p:sldId id="323" r:id="rId22"/>
    <p:sldId id="324" r:id="rId23"/>
    <p:sldId id="325" r:id="rId24"/>
    <p:sldId id="326" r:id="rId25"/>
    <p:sldId id="327" r:id="rId26"/>
    <p:sldId id="328" r:id="rId27"/>
  </p:sldIdLst>
  <p:sldSz cx="9144000" cy="6858000" type="screen4x3"/>
  <p:notesSz cx="7102475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FFFF00"/>
    <a:srgbClr val="FF3300"/>
    <a:srgbClr val="6600FF"/>
    <a:srgbClr val="990099"/>
    <a:srgbClr val="FFFF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55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41" d="100"/>
          <a:sy n="41" d="100"/>
        </p:scale>
        <p:origin x="-1476" y="-72"/>
      </p:cViewPr>
      <p:guideLst>
        <p:guide orient="horz" pos="3220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5.xml"/><Relationship Id="rId7" Type="http://schemas.openxmlformats.org/officeDocument/2006/relationships/slide" Target="slides/slide12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2325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12325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</a:defRPr>
            </a:lvl1pPr>
          </a:lstStyle>
          <a:p>
            <a:fld id="{449F55D7-A083-4F27-8AA2-BB328982EF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6284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6163"/>
            <a:ext cx="52070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12325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2" tIns="49501" rIns="99002" bIns="49501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C3696654-AD60-4F2C-B196-590BDAF576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0411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12C1C-5A85-4BEC-AEA0-24FC48B3BC5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3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5360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0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5360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1536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360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8175EA-711D-4286-AB74-C96F278692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04CCB-2A1F-4CC5-9837-93485D9F0F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14554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89294-B008-4B82-85D7-396F219B85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09115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C334A9-7A81-4E63-986F-B5E9E03D87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1669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42D2B1-5622-4034-BACF-50A10135C2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2186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AAB804-DD46-47AD-9710-4C542BECB7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90868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BA9888-04D2-423B-A75B-CF5BD5C396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86701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F4BE645-8CA2-465E-999A-0478AD3EBB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2523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7D15D-8675-4FAA-8B69-DE2856CE1F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9433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F06B7-6623-48C3-942D-5CAB2C46B0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50748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C225F-066E-45B4-A65D-1DECF56FA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992779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CDADB-A59D-4699-BBC9-2B8EA9D9B0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7231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AC13-B91E-4335-9114-EB96D6B7D6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08603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EF1E5-D894-4A9E-B524-7093ACAC30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14032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E8287-1760-46BE-9FB0-53D55213AE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34635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E01D-6945-4445-906B-A99B70B2B5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859798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5257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5258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5258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25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BAA84-41E0-4476-BE98-985BEA350A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34" Type="http://schemas.openxmlformats.org/officeDocument/2006/relationships/oleObject" Target="../embeddings/oleObject21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6.bin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4.wmf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5.bin"/><Relationship Id="rId28" Type="http://schemas.openxmlformats.org/officeDocument/2006/relationships/oleObject" Target="../embeddings/oleObject18.bin"/><Relationship Id="rId36" Type="http://schemas.openxmlformats.org/officeDocument/2006/relationships/oleObject" Target="../embeddings/oleObject22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31" Type="http://schemas.openxmlformats.org/officeDocument/2006/relationships/image" Target="../media/image1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22" Type="http://schemas.openxmlformats.org/officeDocument/2006/relationships/oleObject" Target="../embeddings/oleObject14.bin"/><Relationship Id="rId27" Type="http://schemas.openxmlformats.org/officeDocument/2006/relationships/oleObject" Target="../embeddings/oleObject17.bin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700213"/>
            <a:ext cx="7772400" cy="2449512"/>
          </a:xfrm>
        </p:spPr>
        <p:txBody>
          <a:bodyPr/>
          <a:lstStyle/>
          <a:p>
            <a:pPr algn="ctr"/>
            <a:r>
              <a:rPr lang="ru-RU" altLang="ru-RU" sz="6000"/>
              <a:t>СИСТЕМЫ </a:t>
            </a:r>
            <a:br>
              <a:rPr lang="ru-RU" altLang="ru-RU" sz="6000"/>
            </a:br>
            <a:r>
              <a:rPr lang="ru-RU" altLang="ru-RU" sz="6000"/>
              <a:t>СЧИСЛЕНИЯ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313612" cy="1143000"/>
          </a:xfrm>
        </p:spPr>
        <p:txBody>
          <a:bodyPr/>
          <a:lstStyle/>
          <a:p>
            <a:r>
              <a:rPr lang="ru-RU" altLang="ru-RU" b="1"/>
              <a:t> </a:t>
            </a:r>
            <a:r>
              <a:rPr lang="ru-RU" altLang="ru-RU" sz="2400" b="1">
                <a:solidFill>
                  <a:srgbClr val="CC6600"/>
                </a:solidFill>
              </a:rPr>
              <a:t>Для перевода целого числа из СС с основанием </a:t>
            </a:r>
            <a:r>
              <a:rPr lang="en-US" altLang="ru-RU" sz="2400" b="1">
                <a:solidFill>
                  <a:srgbClr val="CC6600"/>
                </a:solidFill>
              </a:rPr>
              <a:t> 10</a:t>
            </a:r>
            <a:r>
              <a:rPr lang="ru-RU" altLang="ru-RU" sz="2400" b="1">
                <a:solidFill>
                  <a:srgbClr val="CC6600"/>
                </a:solidFill>
              </a:rPr>
              <a:t> в СС с любым основанием  необходимо: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7213"/>
            <a:ext cx="4481513" cy="5030787"/>
          </a:xfrm>
        </p:spPr>
        <p:txBody>
          <a:bodyPr/>
          <a:lstStyle/>
          <a:p>
            <a:r>
              <a:rPr lang="en-US" altLang="ru-RU" sz="1800">
                <a:solidFill>
                  <a:srgbClr val="FF3300"/>
                </a:solidFill>
              </a:rPr>
              <a:t>2</a:t>
            </a:r>
            <a:r>
              <a:rPr lang="ru-RU" altLang="ru-RU" sz="1800">
                <a:solidFill>
                  <a:srgbClr val="FF3300"/>
                </a:solidFill>
              </a:rPr>
              <a:t> способ</a:t>
            </a:r>
            <a:r>
              <a:rPr lang="ru-RU" altLang="ru-RU" sz="1800"/>
              <a:t> Метод разностей. Берем степень числа 2 ближайшую к исходному числу. Представляем это число в виде суммы степени 2 и остатка. Далее остаток представляем в виде ближайшей степени 2 и остатка и так до тех пор пока находится степень 2. Далее записываем все степени 2 в порядке убывания, если нет каких, то ставим 0. Записываем число в развернутой форме. Последовательно записанные слева направо коэффициенты перед степенями –0 и 1 – это и есть ответ</a:t>
            </a:r>
          </a:p>
          <a:p>
            <a:endParaRPr lang="ru-RU" altLang="ru-RU" sz="1800"/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787900" y="1773238"/>
            <a:ext cx="3097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graphicFrame>
        <p:nvGraphicFramePr>
          <p:cNvPr id="155739" name="Group 91"/>
          <p:cNvGraphicFramePr>
            <a:graphicFrameLocks noGrp="1"/>
          </p:cNvGraphicFramePr>
          <p:nvPr>
            <p:ph sz="half" idx="2"/>
          </p:nvPr>
        </p:nvGraphicFramePr>
        <p:xfrm>
          <a:off x="7164388" y="1557338"/>
          <a:ext cx="1701800" cy="4754562"/>
        </p:xfrm>
        <a:graphic>
          <a:graphicData uri="http://schemas.openxmlformats.org/drawingml/2006/table">
            <a:tbl>
              <a:tblPr/>
              <a:tblGrid>
                <a:gridCol w="838200"/>
                <a:gridCol w="86360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740" name="Text Box 92"/>
          <p:cNvSpPr txBox="1">
            <a:spLocks noChangeArrowheads="1"/>
          </p:cNvSpPr>
          <p:nvPr/>
        </p:nvSpPr>
        <p:spPr bwMode="auto">
          <a:xfrm>
            <a:off x="4356100" y="1844675"/>
            <a:ext cx="2663825" cy="367823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53=32+21=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2</a:t>
            </a:r>
            <a:r>
              <a:rPr lang="ru-RU" altLang="ru-RU" baseline="30000"/>
              <a:t>5</a:t>
            </a:r>
            <a:r>
              <a:rPr lang="ru-RU" altLang="ru-RU"/>
              <a:t>+16+5=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2</a:t>
            </a:r>
            <a:r>
              <a:rPr lang="ru-RU" altLang="ru-RU" baseline="30000"/>
              <a:t>5</a:t>
            </a:r>
            <a:r>
              <a:rPr lang="ru-RU" altLang="ru-RU"/>
              <a:t>+ 2</a:t>
            </a:r>
            <a:r>
              <a:rPr lang="ru-RU" altLang="ru-RU" baseline="30000"/>
              <a:t>4</a:t>
            </a:r>
            <a:r>
              <a:rPr lang="ru-RU" altLang="ru-RU"/>
              <a:t>+4+1=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2</a:t>
            </a:r>
            <a:r>
              <a:rPr lang="ru-RU" altLang="ru-RU" baseline="30000"/>
              <a:t>5</a:t>
            </a:r>
            <a:r>
              <a:rPr lang="ru-RU" altLang="ru-RU"/>
              <a:t>+ 2</a:t>
            </a:r>
            <a:r>
              <a:rPr lang="ru-RU" altLang="ru-RU" baseline="30000"/>
              <a:t>4</a:t>
            </a:r>
            <a:r>
              <a:rPr lang="ru-RU" altLang="ru-RU"/>
              <a:t>+2</a:t>
            </a:r>
            <a:r>
              <a:rPr lang="ru-RU" altLang="ru-RU" baseline="30000"/>
              <a:t>2</a:t>
            </a:r>
            <a:r>
              <a:rPr lang="ru-RU" altLang="ru-RU"/>
              <a:t>+1=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2</a:t>
            </a:r>
            <a:r>
              <a:rPr lang="ru-RU" altLang="ru-RU" baseline="30000"/>
              <a:t>5</a:t>
            </a:r>
            <a:r>
              <a:rPr lang="ru-RU" altLang="ru-RU"/>
              <a:t>+2</a:t>
            </a:r>
            <a:r>
              <a:rPr lang="ru-RU" altLang="ru-RU" baseline="30000"/>
              <a:t>4</a:t>
            </a:r>
            <a:r>
              <a:rPr lang="ru-RU" altLang="ru-RU"/>
              <a:t>+0+2</a:t>
            </a:r>
            <a:r>
              <a:rPr lang="ru-RU" altLang="ru-RU" baseline="30000"/>
              <a:t>2</a:t>
            </a:r>
            <a:r>
              <a:rPr lang="ru-RU" altLang="ru-RU"/>
              <a:t>+0+1=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CC6600"/>
                </a:solidFill>
              </a:rPr>
              <a:t>1*2</a:t>
            </a:r>
            <a:r>
              <a:rPr lang="ru-RU" altLang="ru-RU" baseline="30000">
                <a:solidFill>
                  <a:srgbClr val="CC6600"/>
                </a:solidFill>
              </a:rPr>
              <a:t>5</a:t>
            </a:r>
            <a:r>
              <a:rPr lang="ru-RU" altLang="ru-RU">
                <a:solidFill>
                  <a:srgbClr val="CC6600"/>
                </a:solidFill>
              </a:rPr>
              <a:t>+1*2</a:t>
            </a:r>
            <a:r>
              <a:rPr lang="ru-RU" altLang="ru-RU" baseline="30000">
                <a:solidFill>
                  <a:srgbClr val="CC6600"/>
                </a:solidFill>
              </a:rPr>
              <a:t>4</a:t>
            </a:r>
            <a:r>
              <a:rPr lang="ru-RU" altLang="ru-RU">
                <a:solidFill>
                  <a:srgbClr val="CC6600"/>
                </a:solidFill>
              </a:rPr>
              <a:t>+0*2</a:t>
            </a:r>
            <a:r>
              <a:rPr lang="ru-RU" altLang="ru-RU" baseline="30000">
                <a:solidFill>
                  <a:srgbClr val="CC6600"/>
                </a:solidFill>
              </a:rPr>
              <a:t>3</a:t>
            </a:r>
            <a:r>
              <a:rPr lang="ru-RU" altLang="ru-RU"/>
              <a:t>+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1</a:t>
            </a:r>
            <a:r>
              <a:rPr lang="ru-RU" altLang="ru-RU"/>
              <a:t>*2</a:t>
            </a:r>
            <a:r>
              <a:rPr lang="ru-RU" altLang="ru-RU" baseline="30000"/>
              <a:t>2</a:t>
            </a: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0</a:t>
            </a:r>
            <a:r>
              <a:rPr lang="ru-RU" altLang="ru-RU"/>
              <a:t>*2</a:t>
            </a:r>
            <a:r>
              <a:rPr lang="ru-RU" altLang="ru-RU" baseline="30000"/>
              <a:t>1</a:t>
            </a: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1</a:t>
            </a:r>
            <a:r>
              <a:rPr lang="ru-RU" altLang="ru-RU"/>
              <a:t>=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53</a:t>
            </a:r>
            <a:r>
              <a:rPr lang="ru-RU" altLang="ru-RU" baseline="-25000"/>
              <a:t>10</a:t>
            </a:r>
            <a:r>
              <a:rPr lang="ru-RU" altLang="ru-RU"/>
              <a:t>=110101</a:t>
            </a:r>
            <a:r>
              <a:rPr lang="ru-RU" altLang="ru-RU" baseline="-25000"/>
              <a:t>2</a:t>
            </a:r>
          </a:p>
          <a:p>
            <a:pPr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642350" cy="1295400"/>
          </a:xfrm>
        </p:spPr>
        <p:txBody>
          <a:bodyPr/>
          <a:lstStyle/>
          <a:p>
            <a:r>
              <a:rPr lang="ru-RU" altLang="ru-RU" sz="2800">
                <a:solidFill>
                  <a:srgbClr val="CC6600"/>
                </a:solidFill>
              </a:rPr>
              <a:t>Для перевода правильной дроби из СС с  основанием 10 в СС с основанием </a:t>
            </a:r>
            <a:r>
              <a:rPr lang="en-US" altLang="ru-RU" sz="2800">
                <a:solidFill>
                  <a:srgbClr val="CC6600"/>
                </a:solidFill>
              </a:rPr>
              <a:t>n</a:t>
            </a:r>
            <a:r>
              <a:rPr lang="ru-RU" altLang="ru-RU" sz="2800">
                <a:solidFill>
                  <a:srgbClr val="CC6600"/>
                </a:solidFill>
              </a:rPr>
              <a:t> необходимо: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676400"/>
            <a:ext cx="514826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500"/>
              <a:t>эту дробь умножить на </a:t>
            </a:r>
            <a:r>
              <a:rPr lang="en-US" altLang="ru-RU" sz="2500"/>
              <a:t>n</a:t>
            </a:r>
            <a:r>
              <a:rPr lang="ru-RU" altLang="ru-RU" sz="2500"/>
              <a:t>, затем дробную часть, полученного произведения вновь умножить на </a:t>
            </a:r>
            <a:r>
              <a:rPr lang="en-US" altLang="ru-RU" sz="2500"/>
              <a:t>n</a:t>
            </a:r>
            <a:r>
              <a:rPr lang="ru-RU" altLang="ru-RU" sz="2500"/>
              <a:t> и так до тех пор пока в дробной части не окажутся все нули, либо не будет достигнута заданная степень точности. Целые части, полученных произведений взятые по схеме сверху вниз, и дадут результат перевода.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468313" y="1773238"/>
          <a:ext cx="32829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Точечный рисунок BMP" r:id="rId3" imgW="1381151" imgH="1628690" progId="Paint.Picture">
                  <p:embed/>
                </p:oleObj>
              </mc:Choice>
              <mc:Fallback>
                <p:oleObj name="Точечный рисунок BMP" r:id="rId3" imgW="1381151" imgH="162869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328295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14400" y="6096000"/>
            <a:ext cx="34242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0,25</a:t>
            </a:r>
            <a:r>
              <a:rPr lang="ru-RU" alt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</a:t>
            </a:r>
            <a:r>
              <a:rPr lang="ru-RU" altLang="ru-RU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= 0,01</a:t>
            </a:r>
            <a:r>
              <a:rPr lang="ru-RU" alt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135937" cy="1143000"/>
          </a:xfrm>
        </p:spPr>
        <p:txBody>
          <a:bodyPr/>
          <a:lstStyle/>
          <a:p>
            <a:r>
              <a:rPr lang="ru-RU" altLang="ru-RU" sz="3200">
                <a:solidFill>
                  <a:srgbClr val="CC6600"/>
                </a:solidFill>
              </a:rPr>
              <a:t>Для перевода смешанной дроби из одной СС в другую необходимо:</a:t>
            </a:r>
            <a:endParaRPr lang="ru-RU" altLang="ru-RU" sz="4000">
              <a:solidFill>
                <a:srgbClr val="CC66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представить  эту дробь в виде суммы целого числа и десятичной дроби, а затем произвести перевод каждой части отдельно по соответствующим правилам.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2057400"/>
          </a:xfrm>
        </p:spPr>
        <p:txBody>
          <a:bodyPr/>
          <a:lstStyle/>
          <a:p>
            <a:r>
              <a:rPr lang="ru-RU" altLang="ru-RU"/>
              <a:t>Перевести 25,25</a:t>
            </a:r>
            <a:r>
              <a:rPr lang="ru-RU" altLang="ru-RU" baseline="-16000"/>
              <a:t>10</a:t>
            </a:r>
            <a:r>
              <a:rPr lang="ru-RU" altLang="ru-RU"/>
              <a:t> в двоичную СС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0350"/>
            <a:ext cx="7315200" cy="865188"/>
          </a:xfrm>
        </p:spPr>
        <p:txBody>
          <a:bodyPr/>
          <a:lstStyle/>
          <a:p>
            <a:r>
              <a:rPr lang="ru-RU" altLang="ru-RU">
                <a:solidFill>
                  <a:srgbClr val="CC6600"/>
                </a:solidFill>
              </a:rPr>
              <a:t>Рассмотрим пример: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7313613" cy="1143000"/>
          </a:xfrm>
        </p:spPr>
        <p:txBody>
          <a:bodyPr/>
          <a:lstStyle/>
          <a:p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 Сначала- переводим  целую часть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>
            <p:ph type="body" sz="half" idx="4294967295"/>
          </p:nvPr>
        </p:nvGraphicFramePr>
        <p:xfrm>
          <a:off x="9042400" y="3892550"/>
          <a:ext cx="101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5" name="Microsoft Equation 3.0" r:id="rId3" imgW="101520" imgH="215640" progId="Equation.3">
                  <p:embed/>
                </p:oleObj>
              </mc:Choice>
              <mc:Fallback>
                <p:oleObj name="Microsoft Equation 3.0" r:id="rId3" imgW="1015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2400" y="3892550"/>
                        <a:ext cx="1016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19700" y="1916113"/>
            <a:ext cx="3270250" cy="1368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5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/>
              <a:t>25</a:t>
            </a:r>
            <a:r>
              <a:rPr lang="ru-RU" altLang="ru-RU" sz="2500" baseline="-14000"/>
              <a:t>10</a:t>
            </a:r>
            <a:r>
              <a:rPr lang="ru-RU" altLang="ru-RU" sz="2500"/>
              <a:t>=11001</a:t>
            </a:r>
            <a:r>
              <a:rPr lang="ru-RU" altLang="ru-RU" sz="2500" baseline="-16000"/>
              <a:t>2</a:t>
            </a:r>
            <a:endParaRPr lang="ru-RU" altLang="ru-RU" sz="2500"/>
          </a:p>
        </p:txBody>
      </p:sp>
      <p:grpSp>
        <p:nvGrpSpPr>
          <p:cNvPr id="91194" name="Group 58"/>
          <p:cNvGrpSpPr>
            <a:grpSpLocks/>
          </p:cNvGrpSpPr>
          <p:nvPr/>
        </p:nvGrpSpPr>
        <p:grpSpPr bwMode="auto">
          <a:xfrm>
            <a:off x="1422400" y="1905000"/>
            <a:ext cx="3454400" cy="4238625"/>
            <a:chOff x="896" y="1200"/>
            <a:chExt cx="2176" cy="2670"/>
          </a:xfrm>
        </p:grpSpPr>
        <p:sp>
          <p:nvSpPr>
            <p:cNvPr id="91144" name="Line 8"/>
            <p:cNvSpPr>
              <a:spLocks noChangeShapeType="1"/>
            </p:cNvSpPr>
            <p:nvPr/>
          </p:nvSpPr>
          <p:spPr bwMode="auto">
            <a:xfrm>
              <a:off x="1440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>
              <a:off x="1440" y="18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47" name="Object 11"/>
            <p:cNvGraphicFramePr>
              <a:graphicFrameLocks noChangeAspect="1"/>
            </p:cNvGraphicFramePr>
            <p:nvPr/>
          </p:nvGraphicFramePr>
          <p:xfrm>
            <a:off x="896" y="1744"/>
            <a:ext cx="512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96" name="Формула" r:id="rId5" imgW="203040" imgH="164880" progId="Equation.3">
                    <p:embed/>
                  </p:oleObj>
                </mc:Choice>
                <mc:Fallback>
                  <p:oleObj name="Формула" r:id="rId5" imgW="203040" imgH="1648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" y="1744"/>
                          <a:ext cx="512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48" name="Line 12"/>
            <p:cNvSpPr>
              <a:spLocks noChangeShapeType="1"/>
            </p:cNvSpPr>
            <p:nvPr/>
          </p:nvSpPr>
          <p:spPr bwMode="auto">
            <a:xfrm>
              <a:off x="912" y="22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49" name="Object 13"/>
            <p:cNvGraphicFramePr>
              <a:graphicFrameLocks noChangeAspect="1"/>
            </p:cNvGraphicFramePr>
            <p:nvPr/>
          </p:nvGraphicFramePr>
          <p:xfrm>
            <a:off x="1152" y="2256"/>
            <a:ext cx="219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97" name="Формула" r:id="rId7" imgW="101520" imgH="177480" progId="Equation.3">
                    <p:embed/>
                  </p:oleObj>
                </mc:Choice>
                <mc:Fallback>
                  <p:oleObj name="Формула" r:id="rId7" imgW="101520" imgH="1774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256"/>
                          <a:ext cx="219" cy="38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66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0" name="Object 14"/>
            <p:cNvGraphicFramePr>
              <a:graphicFrameLocks noChangeAspect="1"/>
            </p:cNvGraphicFramePr>
            <p:nvPr/>
          </p:nvGraphicFramePr>
          <p:xfrm>
            <a:off x="1392" y="1824"/>
            <a:ext cx="496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98" name="Формула" r:id="rId9" imgW="203040" imgH="177480" progId="Equation.3">
                    <p:embed/>
                  </p:oleObj>
                </mc:Choice>
                <mc:Fallback>
                  <p:oleObj name="Формула" r:id="rId9" imgW="203040" imgH="177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824"/>
                          <a:ext cx="496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51" name="Line 15"/>
            <p:cNvSpPr>
              <a:spLocks noChangeShapeType="1"/>
            </p:cNvSpPr>
            <p:nvPr/>
          </p:nvSpPr>
          <p:spPr bwMode="auto">
            <a:xfrm>
              <a:off x="1872" y="18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52" name="Line 16"/>
            <p:cNvSpPr>
              <a:spLocks noChangeShapeType="1"/>
            </p:cNvSpPr>
            <p:nvPr/>
          </p:nvSpPr>
          <p:spPr bwMode="auto">
            <a:xfrm>
              <a:off x="1872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53" name="Object 17"/>
            <p:cNvGraphicFramePr>
              <a:graphicFrameLocks noChangeAspect="1"/>
            </p:cNvGraphicFramePr>
            <p:nvPr/>
          </p:nvGraphicFramePr>
          <p:xfrm>
            <a:off x="1934" y="1838"/>
            <a:ext cx="281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99" name="Формула" r:id="rId11" imgW="126720" imgH="164880" progId="Equation.3">
                    <p:embed/>
                  </p:oleObj>
                </mc:Choice>
                <mc:Fallback>
                  <p:oleObj name="Формула" r:id="rId11" imgW="126720" imgH="1648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" y="1838"/>
                          <a:ext cx="281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4" name="Object 18"/>
            <p:cNvGraphicFramePr>
              <a:graphicFrameLocks noChangeAspect="1"/>
            </p:cNvGraphicFramePr>
            <p:nvPr/>
          </p:nvGraphicFramePr>
          <p:xfrm>
            <a:off x="1920" y="2304"/>
            <a:ext cx="264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0" name="Формула" r:id="rId13" imgW="126720" imgH="190440" progId="Equation.3">
                    <p:embed/>
                  </p:oleObj>
                </mc:Choice>
                <mc:Fallback>
                  <p:oleObj name="Формула" r:id="rId13" imgW="126720" imgH="1904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304"/>
                          <a:ext cx="264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5" name="Object 19"/>
            <p:cNvGraphicFramePr>
              <a:graphicFrameLocks noChangeAspect="1"/>
            </p:cNvGraphicFramePr>
            <p:nvPr/>
          </p:nvGraphicFramePr>
          <p:xfrm>
            <a:off x="1383" y="2160"/>
            <a:ext cx="434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1" name="Формула" r:id="rId15" imgW="177480" imgH="164880" progId="Equation.3">
                    <p:embed/>
                  </p:oleObj>
                </mc:Choice>
                <mc:Fallback>
                  <p:oleObj name="Формула" r:id="rId15" imgW="177480" imgH="1648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160"/>
                          <a:ext cx="434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>
              <a:off x="1488" y="26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57" name="Object 21"/>
            <p:cNvGraphicFramePr>
              <a:graphicFrameLocks noChangeAspect="1"/>
            </p:cNvGraphicFramePr>
            <p:nvPr/>
          </p:nvGraphicFramePr>
          <p:xfrm>
            <a:off x="1519" y="2568"/>
            <a:ext cx="296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2" name="Формула" r:id="rId17" imgW="126720" imgH="190440" progId="Equation.3">
                    <p:embed/>
                  </p:oleObj>
                </mc:Choice>
                <mc:Fallback>
                  <p:oleObj name="Формула" r:id="rId17" imgW="126720" imgH="19044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568"/>
                          <a:ext cx="296" cy="44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66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>
              <a:off x="2352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59" name="Object 23"/>
            <p:cNvGraphicFramePr>
              <a:graphicFrameLocks noChangeAspect="1"/>
            </p:cNvGraphicFramePr>
            <p:nvPr/>
          </p:nvGraphicFramePr>
          <p:xfrm>
            <a:off x="2414" y="2270"/>
            <a:ext cx="281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3" name="Формула" r:id="rId19" imgW="126720" imgH="164880" progId="Equation.3">
                    <p:embed/>
                  </p:oleObj>
                </mc:Choice>
                <mc:Fallback>
                  <p:oleObj name="Формула" r:id="rId19" imgW="126720" imgH="1648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" y="2270"/>
                          <a:ext cx="281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2352" y="26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61" name="Object 25"/>
            <p:cNvGraphicFramePr>
              <a:graphicFrameLocks noChangeAspect="1"/>
            </p:cNvGraphicFramePr>
            <p:nvPr/>
          </p:nvGraphicFramePr>
          <p:xfrm>
            <a:off x="1920" y="2640"/>
            <a:ext cx="264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4" name="Формула" r:id="rId21" imgW="126720" imgH="190440" progId="Equation.3">
                    <p:embed/>
                  </p:oleObj>
                </mc:Choice>
                <mc:Fallback>
                  <p:oleObj name="Формула" r:id="rId21" imgW="126720" imgH="1904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640"/>
                          <a:ext cx="264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62" name="Line 26"/>
            <p:cNvSpPr>
              <a:spLocks noChangeShapeType="1"/>
            </p:cNvSpPr>
            <p:nvPr/>
          </p:nvSpPr>
          <p:spPr bwMode="auto">
            <a:xfrm>
              <a:off x="1920" y="29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63" name="Object 27"/>
            <p:cNvGraphicFramePr>
              <a:graphicFrameLocks noChangeAspect="1"/>
            </p:cNvGraphicFramePr>
            <p:nvPr/>
          </p:nvGraphicFramePr>
          <p:xfrm>
            <a:off x="1920" y="2976"/>
            <a:ext cx="296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5" name="Формула" r:id="rId22" imgW="126720" imgH="190440" progId="Equation.3">
                    <p:embed/>
                  </p:oleObj>
                </mc:Choice>
                <mc:Fallback>
                  <p:oleObj name="Формула" r:id="rId22" imgW="126720" imgH="1904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976"/>
                          <a:ext cx="296" cy="444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66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65" name="Object 29"/>
            <p:cNvGraphicFramePr>
              <a:graphicFrameLocks noChangeAspect="1"/>
            </p:cNvGraphicFramePr>
            <p:nvPr/>
          </p:nvGraphicFramePr>
          <p:xfrm>
            <a:off x="2400" y="2640"/>
            <a:ext cx="296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6" name="Формула" r:id="rId23" imgW="126720" imgH="190440" progId="Equation.3">
                    <p:embed/>
                  </p:oleObj>
                </mc:Choice>
                <mc:Fallback>
                  <p:oleObj name="Формула" r:id="rId23" imgW="126720" imgH="19044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640"/>
                          <a:ext cx="296" cy="4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2688" y="26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>
              <a:off x="2688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68" name="Object 32"/>
            <p:cNvGraphicFramePr>
              <a:graphicFrameLocks noChangeAspect="1"/>
            </p:cNvGraphicFramePr>
            <p:nvPr/>
          </p:nvGraphicFramePr>
          <p:xfrm>
            <a:off x="2688" y="2640"/>
            <a:ext cx="309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7" name="Формула" r:id="rId25" imgW="139680" imgH="177480" progId="Equation.3">
                    <p:embed/>
                  </p:oleObj>
                </mc:Choice>
                <mc:Fallback>
                  <p:oleObj name="Формула" r:id="rId25" imgW="139680" imgH="1774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640"/>
                          <a:ext cx="309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69" name="Object 33"/>
            <p:cNvGraphicFramePr>
              <a:graphicFrameLocks noChangeAspect="1"/>
            </p:cNvGraphicFramePr>
            <p:nvPr/>
          </p:nvGraphicFramePr>
          <p:xfrm>
            <a:off x="2736" y="3024"/>
            <a:ext cx="22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8" name="Формула" r:id="rId27" imgW="101520" imgH="177480" progId="Equation.3">
                    <p:embed/>
                  </p:oleObj>
                </mc:Choice>
                <mc:Fallback>
                  <p:oleObj name="Формула" r:id="rId27" imgW="101520" imgH="1774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3024"/>
                          <a:ext cx="224" cy="39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66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6600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70" name="Object 34"/>
            <p:cNvGraphicFramePr>
              <a:graphicFrameLocks noChangeAspect="1"/>
            </p:cNvGraphicFramePr>
            <p:nvPr/>
          </p:nvGraphicFramePr>
          <p:xfrm>
            <a:off x="2400" y="3408"/>
            <a:ext cx="247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09" name="Формула" r:id="rId28" imgW="101520" imgH="177480" progId="Equation.3">
                    <p:embed/>
                  </p:oleObj>
                </mc:Choice>
                <mc:Fallback>
                  <p:oleObj name="Формула" r:id="rId28" imgW="101520" imgH="177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3408"/>
                          <a:ext cx="247" cy="432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CC66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73" name="Object 37"/>
            <p:cNvGraphicFramePr>
              <a:graphicFrameLocks noChangeAspect="1"/>
            </p:cNvGraphicFramePr>
            <p:nvPr/>
          </p:nvGraphicFramePr>
          <p:xfrm>
            <a:off x="2352" y="3024"/>
            <a:ext cx="308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10" name="Формула" r:id="rId30" imgW="139680" imgH="177480" progId="Equation.3">
                    <p:embed/>
                  </p:oleObj>
                </mc:Choice>
                <mc:Fallback>
                  <p:oleObj name="Формула" r:id="rId30" imgW="139680" imgH="1774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024"/>
                          <a:ext cx="308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 flipH="1" flipV="1">
              <a:off x="1156" y="2704"/>
              <a:ext cx="1225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8" name="Line 42"/>
            <p:cNvSpPr>
              <a:spLocks noChangeShapeType="1"/>
            </p:cNvSpPr>
            <p:nvPr/>
          </p:nvSpPr>
          <p:spPr bwMode="auto">
            <a:xfrm flipH="1">
              <a:off x="2653" y="3385"/>
              <a:ext cx="318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9" name="Line 43"/>
            <p:cNvSpPr>
              <a:spLocks noChangeShapeType="1"/>
            </p:cNvSpPr>
            <p:nvPr/>
          </p:nvSpPr>
          <p:spPr bwMode="auto">
            <a:xfrm>
              <a:off x="2400" y="34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91185" name="Object 49"/>
            <p:cNvGraphicFramePr>
              <a:graphicFrameLocks noChangeAspect="1"/>
            </p:cNvGraphicFramePr>
            <p:nvPr/>
          </p:nvGraphicFramePr>
          <p:xfrm>
            <a:off x="930" y="1253"/>
            <a:ext cx="528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11" name="Формула" r:id="rId32" imgW="203040" imgH="177480" progId="Equation.3">
                    <p:embed/>
                  </p:oleObj>
                </mc:Choice>
                <mc:Fallback>
                  <p:oleObj name="Формула" r:id="rId32" imgW="203040" imgH="17748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253"/>
                          <a:ext cx="528" cy="4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87" name="Object 51"/>
            <p:cNvGraphicFramePr>
              <a:graphicFrameLocks noChangeAspect="1"/>
            </p:cNvGraphicFramePr>
            <p:nvPr/>
          </p:nvGraphicFramePr>
          <p:xfrm>
            <a:off x="1519" y="1253"/>
            <a:ext cx="309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212" name="Формула" r:id="rId34" imgW="139680" imgH="177480" progId="Equation.3">
                    <p:embed/>
                  </p:oleObj>
                </mc:Choice>
                <mc:Fallback>
                  <p:oleObj name="Формула" r:id="rId34" imgW="139680" imgH="17748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253"/>
                          <a:ext cx="309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1189" name="Object 53"/>
          <p:cNvGraphicFramePr>
            <a:graphicFrameLocks noGrp="1" noChangeAspect="1"/>
          </p:cNvGraphicFramePr>
          <p:nvPr>
            <p:ph sz="half" idx="1"/>
          </p:nvPr>
        </p:nvGraphicFramePr>
        <p:xfrm flipH="1" flipV="1">
          <a:off x="6784975" y="4595813"/>
          <a:ext cx="346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3" name="Формула" r:id="rId36" imgW="126720" imgH="241200" progId="Equation.3">
                  <p:embed/>
                </p:oleObj>
              </mc:Choice>
              <mc:Fallback>
                <p:oleObj name="Формула" r:id="rId36" imgW="126720" imgH="241200" progId="Equation.3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 flipV="1">
                        <a:off x="6784975" y="4595813"/>
                        <a:ext cx="346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5003800" y="2997200"/>
            <a:ext cx="4140200" cy="16129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25=16+8+1=2</a:t>
            </a:r>
            <a:r>
              <a:rPr lang="ru-RU" altLang="ru-RU" baseline="30000"/>
              <a:t>4</a:t>
            </a:r>
            <a:r>
              <a:rPr lang="ru-RU" altLang="ru-RU"/>
              <a:t>+2</a:t>
            </a:r>
            <a:r>
              <a:rPr lang="ru-RU" altLang="ru-RU" baseline="30000"/>
              <a:t>3</a:t>
            </a:r>
            <a:r>
              <a:rPr lang="ru-RU" altLang="ru-RU"/>
              <a:t>+0+0+0+1=</a:t>
            </a:r>
          </a:p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CC6600"/>
                </a:solidFill>
              </a:rPr>
              <a:t>1</a:t>
            </a:r>
            <a:r>
              <a:rPr lang="ru-RU" altLang="ru-RU"/>
              <a:t>*2</a:t>
            </a:r>
            <a:r>
              <a:rPr lang="ru-RU" altLang="ru-RU" baseline="30000"/>
              <a:t>4</a:t>
            </a: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1</a:t>
            </a:r>
            <a:r>
              <a:rPr lang="ru-RU" altLang="ru-RU"/>
              <a:t>*2</a:t>
            </a:r>
            <a:r>
              <a:rPr lang="ru-RU" altLang="ru-RU" baseline="30000"/>
              <a:t>3</a:t>
            </a: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0</a:t>
            </a:r>
            <a:r>
              <a:rPr lang="ru-RU" altLang="ru-RU"/>
              <a:t>*2</a:t>
            </a:r>
            <a:r>
              <a:rPr lang="ru-RU" altLang="ru-RU" baseline="30000"/>
              <a:t>2</a:t>
            </a:r>
            <a:r>
              <a:rPr lang="ru-RU" altLang="ru-RU"/>
              <a:t>+</a:t>
            </a:r>
            <a:r>
              <a:rPr lang="ru-RU" altLang="ru-RU">
                <a:solidFill>
                  <a:srgbClr val="CC6600"/>
                </a:solidFill>
              </a:rPr>
              <a:t>0</a:t>
            </a:r>
            <a:r>
              <a:rPr lang="ru-RU" altLang="ru-RU"/>
              <a:t>*2</a:t>
            </a:r>
            <a:r>
              <a:rPr lang="ru-RU" altLang="ru-RU" baseline="30000"/>
              <a:t>1</a:t>
            </a:r>
            <a:r>
              <a:rPr lang="ru-RU" altLang="ru-RU"/>
              <a:t> +</a:t>
            </a:r>
            <a:r>
              <a:rPr lang="ru-RU" altLang="ru-RU">
                <a:solidFill>
                  <a:srgbClr val="CC6600"/>
                </a:solidFill>
              </a:rPr>
              <a:t>1</a:t>
            </a:r>
            <a:endParaRPr lang="ru-RU" altLang="ru-RU" baseline="30000">
              <a:solidFill>
                <a:srgbClr val="CC6600"/>
              </a:solidFill>
            </a:endParaRPr>
          </a:p>
          <a:p>
            <a:pPr>
              <a:spcBef>
                <a:spcPct val="50000"/>
              </a:spcBef>
            </a:pPr>
            <a:endParaRPr lang="ru-RU" altLang="ru-RU" baseline="30000"/>
          </a:p>
          <a:p>
            <a:pPr>
              <a:spcBef>
                <a:spcPct val="50000"/>
              </a:spcBef>
            </a:pPr>
            <a:endParaRPr lang="ru-RU" altLang="ru-RU" baseline="30000"/>
          </a:p>
          <a:p>
            <a:pPr>
              <a:spcBef>
                <a:spcPct val="50000"/>
              </a:spcBef>
            </a:pPr>
            <a:endParaRPr lang="ru-RU" altLang="ru-RU" baseline="30000"/>
          </a:p>
        </p:txBody>
      </p:sp>
      <p:sp>
        <p:nvSpPr>
          <p:cNvPr id="91192" name="Rectangle 56"/>
          <p:cNvSpPr>
            <a:spLocks noChangeArrowheads="1"/>
          </p:cNvSpPr>
          <p:nvPr/>
        </p:nvSpPr>
        <p:spPr bwMode="auto">
          <a:xfrm>
            <a:off x="5435600" y="4149725"/>
            <a:ext cx="32702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7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25</a:t>
            </a:r>
            <a:r>
              <a:rPr lang="ru-RU" altLang="ru-RU" baseline="-14000"/>
              <a:t>10</a:t>
            </a:r>
            <a:r>
              <a:rPr lang="ru-RU" altLang="ru-RU"/>
              <a:t>=11001</a:t>
            </a:r>
            <a:r>
              <a:rPr lang="ru-RU" altLang="ru-RU" baseline="-16000"/>
              <a:t>2</a:t>
            </a: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/>
      <p:bldP spid="91191" grpId="0" animBg="1"/>
      <p:bldP spid="911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371600"/>
          </a:xfrm>
        </p:spPr>
        <p:txBody>
          <a:bodyPr/>
          <a:lstStyle/>
          <a:p>
            <a:r>
              <a:rPr lang="ru-RU" altLang="ru-RU"/>
              <a:t>Затем- перевод дробной части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5963" y="2362200"/>
            <a:ext cx="2819400" cy="2971800"/>
          </a:xfrm>
        </p:spPr>
        <p:txBody>
          <a:bodyPr/>
          <a:lstStyle/>
          <a:p>
            <a:r>
              <a:rPr lang="ru-RU" altLang="ru-RU"/>
              <a:t>0,25</a:t>
            </a:r>
            <a:r>
              <a:rPr lang="ru-RU" altLang="ru-RU" baseline="-14000"/>
              <a:t>10</a:t>
            </a:r>
            <a:r>
              <a:rPr lang="ru-RU" altLang="ru-RU"/>
              <a:t>=0,01</a:t>
            </a:r>
            <a:r>
              <a:rPr lang="ru-RU" altLang="ru-RU" baseline="-14000"/>
              <a:t>2</a:t>
            </a:r>
            <a:endParaRPr lang="ru-RU" altLang="ru-RU"/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971550" y="2362200"/>
          <a:ext cx="4114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Точечный рисунок" r:id="rId3" imgW="1314286" imgH="1561905" progId="Paint.Picture">
                  <p:embed/>
                </p:oleObj>
              </mc:Choice>
              <mc:Fallback>
                <p:oleObj name="Точечный рисунок" r:id="rId3" imgW="1314286" imgH="1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62200"/>
                        <a:ext cx="4114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4600"/>
              <a:t>Соединили целую и дробную части и получили: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4600"/>
              <a:t>25,25=11001,01</a:t>
            </a:r>
            <a:r>
              <a:rPr lang="ru-RU" altLang="ru-RU" sz="4600" baseline="-16000"/>
              <a:t>2</a:t>
            </a:r>
            <a:endParaRPr lang="ru-RU" altLang="ru-RU" sz="46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600"/>
              <a:t>        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609600" y="609600"/>
            <a:ext cx="2971800" cy="12192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5105400" y="533400"/>
            <a:ext cx="3352800" cy="12954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>
            <a:off x="4419600" y="914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3962400" y="1295400"/>
            <a:ext cx="914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9816" name="WordArt 8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2590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целая часть</a:t>
            </a:r>
          </a:p>
        </p:txBody>
      </p:sp>
      <p:sp>
        <p:nvSpPr>
          <p:cNvPr id="119817" name="WordArt 9"/>
          <p:cNvSpPr>
            <a:spLocks noChangeArrowheads="1" noChangeShapeType="1" noTextEdit="1"/>
          </p:cNvSpPr>
          <p:nvPr/>
        </p:nvSpPr>
        <p:spPr bwMode="auto">
          <a:xfrm>
            <a:off x="5334000" y="838200"/>
            <a:ext cx="3105150" cy="74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дробная часть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47813"/>
          </a:xfrm>
        </p:spPr>
        <p:txBody>
          <a:bodyPr/>
          <a:lstStyle/>
          <a:p>
            <a:r>
              <a:rPr lang="ru-RU" altLang="ru-RU" sz="3200">
                <a:solidFill>
                  <a:srgbClr val="CC6600"/>
                </a:solidFill>
              </a:rPr>
              <a:t>Перевод чисел из СС с основанием</a:t>
            </a:r>
            <a:r>
              <a:rPr lang="en-US" altLang="ru-RU" sz="3200">
                <a:solidFill>
                  <a:srgbClr val="CC6600"/>
                </a:solidFill>
              </a:rPr>
              <a:t> q</a:t>
            </a:r>
            <a:r>
              <a:rPr lang="ru-RU" altLang="ru-RU" sz="3200">
                <a:solidFill>
                  <a:srgbClr val="CC6600"/>
                </a:solidFill>
              </a:rPr>
              <a:t>, кратным 2  (т.е.  2</a:t>
            </a:r>
            <a:r>
              <a:rPr lang="en-US" altLang="ru-RU" sz="3200" baseline="30000">
                <a:solidFill>
                  <a:srgbClr val="CC6600"/>
                </a:solidFill>
              </a:rPr>
              <a:t>n</a:t>
            </a:r>
            <a:r>
              <a:rPr lang="ru-RU" altLang="ru-RU" sz="3200">
                <a:solidFill>
                  <a:srgbClr val="CC6600"/>
                </a:solidFill>
              </a:rPr>
              <a:t>)</a:t>
            </a:r>
            <a:r>
              <a:rPr lang="en-US" altLang="ru-RU" sz="3200">
                <a:solidFill>
                  <a:srgbClr val="CC6600"/>
                </a:solidFill>
              </a:rPr>
              <a:t> </a:t>
            </a:r>
            <a:r>
              <a:rPr lang="ru-RU" altLang="ru-RU" sz="3200">
                <a:solidFill>
                  <a:srgbClr val="CC6600"/>
                </a:solidFill>
              </a:rPr>
              <a:t>в двоичную СС (из 8-й в 2-ю, из 16 в 2-ю, из 2-й в 8-ю и т.д.) и обратно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989138"/>
            <a:ext cx="9144000" cy="4697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500"/>
              <a:t>Для того, чтобы произвольное число в СС с основанием </a:t>
            </a:r>
            <a:r>
              <a:rPr lang="en-US" altLang="ru-RU" sz="2500"/>
              <a:t>q=</a:t>
            </a:r>
            <a:r>
              <a:rPr lang="ru-RU" altLang="ru-RU" sz="2500"/>
              <a:t>2</a:t>
            </a:r>
            <a:r>
              <a:rPr lang="en-US" altLang="ru-RU" sz="2500" baseline="30000"/>
              <a:t>n</a:t>
            </a:r>
            <a:r>
              <a:rPr lang="ru-RU" altLang="ru-RU" sz="2500"/>
              <a:t>, перевести в 2-ую СС, нужно каждую цифру исходного числа заменить ее </a:t>
            </a:r>
            <a:r>
              <a:rPr lang="en-US" altLang="ru-RU" sz="2500"/>
              <a:t>n</a:t>
            </a:r>
            <a:r>
              <a:rPr lang="ru-RU" altLang="ru-RU" sz="2500"/>
              <a:t>-значным эквивалентом в 2-й системе счисления.</a:t>
            </a:r>
            <a:endParaRPr lang="en-US" altLang="ru-RU" sz="2500"/>
          </a:p>
          <a:p>
            <a:pPr>
              <a:lnSpc>
                <a:spcPct val="80000"/>
              </a:lnSpc>
            </a:pPr>
            <a:r>
              <a:rPr lang="ru-RU" altLang="ru-RU" sz="2500">
                <a:solidFill>
                  <a:srgbClr val="CC6600"/>
                </a:solidFill>
              </a:rPr>
              <a:t>Пример1. 15</a:t>
            </a:r>
            <a:r>
              <a:rPr lang="en-US" altLang="ru-RU" sz="2500">
                <a:solidFill>
                  <a:srgbClr val="CC6600"/>
                </a:solidFill>
              </a:rPr>
              <a:t>FC</a:t>
            </a:r>
            <a:r>
              <a:rPr lang="en-US" altLang="ru-RU" sz="2500" baseline="-25000">
                <a:solidFill>
                  <a:srgbClr val="CC6600"/>
                </a:solidFill>
              </a:rPr>
              <a:t>16</a:t>
            </a:r>
            <a:r>
              <a:rPr lang="ru-RU" altLang="ru-RU" sz="2500">
                <a:solidFill>
                  <a:srgbClr val="CC6600"/>
                </a:solidFill>
              </a:rPr>
              <a:t>=Х</a:t>
            </a:r>
            <a:r>
              <a:rPr lang="ru-RU" altLang="ru-RU" sz="2500" baseline="-25000">
                <a:solidFill>
                  <a:srgbClr val="CC6600"/>
                </a:solidFill>
              </a:rPr>
              <a:t>2</a:t>
            </a:r>
            <a:endParaRPr lang="ru-RU" altLang="ru-RU" sz="2500">
              <a:solidFill>
                <a:srgbClr val="CC66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500"/>
              <a:t>Исходная СС – это 16, т.е. 2</a:t>
            </a:r>
            <a:r>
              <a:rPr lang="ru-RU" altLang="ru-RU" sz="2500" baseline="30000"/>
              <a:t>4</a:t>
            </a:r>
            <a:r>
              <a:rPr lang="ru-RU" altLang="ru-RU" sz="2500"/>
              <a:t>, значит </a:t>
            </a:r>
            <a:r>
              <a:rPr lang="en-US" altLang="ru-RU" sz="2500"/>
              <a:t>n=4</a:t>
            </a:r>
            <a:r>
              <a:rPr lang="ru-RU" altLang="ru-RU" sz="2500"/>
              <a:t>, т.е. двухзначный эквивалент содержит четыре  0 и 1</a:t>
            </a:r>
          </a:p>
          <a:p>
            <a:pPr>
              <a:lnSpc>
                <a:spcPct val="80000"/>
              </a:lnSpc>
            </a:pPr>
            <a:r>
              <a:rPr lang="ru-RU" altLang="ru-RU" sz="2500"/>
              <a:t>1-</a:t>
            </a:r>
            <a:r>
              <a:rPr lang="en-US" altLang="ru-RU" sz="2500"/>
              <a:t>&gt;</a:t>
            </a:r>
            <a:r>
              <a:rPr lang="ru-RU" altLang="ru-RU" sz="2500"/>
              <a:t> </a:t>
            </a:r>
            <a:r>
              <a:rPr lang="ru-RU" altLang="ru-RU" sz="2500">
                <a:solidFill>
                  <a:srgbClr val="CC6600"/>
                </a:solidFill>
              </a:rPr>
              <a:t>0001</a:t>
            </a:r>
          </a:p>
          <a:p>
            <a:pPr>
              <a:lnSpc>
                <a:spcPct val="80000"/>
              </a:lnSpc>
            </a:pPr>
            <a:r>
              <a:rPr lang="ru-RU" altLang="ru-RU" sz="2500"/>
              <a:t>5 –</a:t>
            </a:r>
            <a:r>
              <a:rPr lang="en-US" altLang="ru-RU" sz="2500"/>
              <a:t>&gt;</a:t>
            </a:r>
            <a:r>
              <a:rPr lang="ru-RU" altLang="ru-RU" sz="2500"/>
              <a:t> </a:t>
            </a:r>
            <a:r>
              <a:rPr lang="ru-RU" altLang="ru-RU" sz="2500">
                <a:solidFill>
                  <a:srgbClr val="CC6600"/>
                </a:solidFill>
              </a:rPr>
              <a:t>0101</a:t>
            </a:r>
          </a:p>
          <a:p>
            <a:pPr>
              <a:lnSpc>
                <a:spcPct val="80000"/>
              </a:lnSpc>
            </a:pPr>
            <a:r>
              <a:rPr lang="en-US" altLang="ru-RU" sz="2500"/>
              <a:t>F</a:t>
            </a:r>
            <a:r>
              <a:rPr lang="ru-RU" altLang="ru-RU" sz="2500"/>
              <a:t>=16 –</a:t>
            </a:r>
            <a:r>
              <a:rPr lang="en-US" altLang="ru-RU" sz="2500"/>
              <a:t>&gt;</a:t>
            </a:r>
            <a:r>
              <a:rPr lang="ru-RU" altLang="ru-RU" sz="2500"/>
              <a:t> </a:t>
            </a:r>
            <a:r>
              <a:rPr lang="ru-RU" altLang="ru-RU" sz="2500">
                <a:solidFill>
                  <a:srgbClr val="CC6600"/>
                </a:solidFill>
              </a:rPr>
              <a:t>1111</a:t>
            </a:r>
          </a:p>
          <a:p>
            <a:pPr>
              <a:lnSpc>
                <a:spcPct val="80000"/>
              </a:lnSpc>
            </a:pPr>
            <a:r>
              <a:rPr lang="ru-RU" altLang="ru-RU" sz="2500"/>
              <a:t>С=12 –</a:t>
            </a:r>
            <a:r>
              <a:rPr lang="en-US" altLang="ru-RU" sz="2500"/>
              <a:t>&gt;</a:t>
            </a:r>
            <a:r>
              <a:rPr lang="ru-RU" altLang="ru-RU" sz="2500"/>
              <a:t> </a:t>
            </a:r>
            <a:r>
              <a:rPr lang="ru-RU" altLang="ru-RU" sz="2500">
                <a:solidFill>
                  <a:srgbClr val="CC6600"/>
                </a:solidFill>
              </a:rPr>
              <a:t>1100</a:t>
            </a:r>
          </a:p>
          <a:p>
            <a:pPr>
              <a:lnSpc>
                <a:spcPct val="80000"/>
              </a:lnSpc>
            </a:pPr>
            <a:r>
              <a:rPr lang="ru-RU" altLang="ru-RU" sz="2500">
                <a:solidFill>
                  <a:srgbClr val="CC6600"/>
                </a:solidFill>
              </a:rPr>
              <a:t>ОТВЕТ 0001 0101 1111 1100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4032250" cy="1143000"/>
          </a:xfrm>
          <a:ln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/>
              <a:t>Записать в тетради </a:t>
            </a:r>
            <a:br>
              <a:rPr lang="ru-RU" altLang="ru-RU" sz="2400"/>
            </a:br>
            <a:r>
              <a:rPr lang="ru-RU" altLang="ru-RU" sz="2400"/>
              <a:t>Двоично- шестнадцатеричная таблица</a:t>
            </a:r>
          </a:p>
        </p:txBody>
      </p:sp>
      <p:graphicFrame>
        <p:nvGraphicFramePr>
          <p:cNvPr id="158838" name="Group 118"/>
          <p:cNvGraphicFramePr>
            <a:graphicFrameLocks noGrp="1"/>
          </p:cNvGraphicFramePr>
          <p:nvPr>
            <p:ph idx="1"/>
          </p:nvPr>
        </p:nvGraphicFramePr>
        <p:xfrm>
          <a:off x="5867400" y="1989138"/>
          <a:ext cx="1906588" cy="4243387"/>
        </p:xfrm>
        <a:graphic>
          <a:graphicData uri="http://schemas.openxmlformats.org/drawingml/2006/table">
            <a:tbl>
              <a:tblPr/>
              <a:tblGrid>
                <a:gridCol w="754063"/>
                <a:gridCol w="1152525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8-я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2-я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84" name="Rectangle 64"/>
          <p:cNvSpPr>
            <a:spLocks noChangeArrowheads="1"/>
          </p:cNvSpPr>
          <p:nvPr/>
        </p:nvSpPr>
        <p:spPr bwMode="auto">
          <a:xfrm>
            <a:off x="5219700" y="620713"/>
            <a:ext cx="2952750" cy="114300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/>
              <a:t/>
            </a:r>
            <a:br>
              <a:rPr lang="ru-RU" altLang="ru-RU" sz="2400"/>
            </a:br>
            <a:r>
              <a:rPr lang="ru-RU" altLang="ru-RU" sz="2400"/>
              <a:t>Двоично- восьмеричная таблица</a:t>
            </a:r>
          </a:p>
        </p:txBody>
      </p:sp>
      <p:graphicFrame>
        <p:nvGraphicFramePr>
          <p:cNvPr id="158785" name="Group 65"/>
          <p:cNvGraphicFramePr>
            <a:graphicFrameLocks noGrp="1"/>
          </p:cNvGraphicFramePr>
          <p:nvPr/>
        </p:nvGraphicFramePr>
        <p:xfrm>
          <a:off x="611188" y="1916113"/>
          <a:ext cx="3922712" cy="4624387"/>
        </p:xfrm>
        <a:graphic>
          <a:graphicData uri="http://schemas.openxmlformats.org/drawingml/2006/table">
            <a:tbl>
              <a:tblPr/>
              <a:tblGrid>
                <a:gridCol w="754062"/>
                <a:gridCol w="1152525"/>
                <a:gridCol w="935038"/>
                <a:gridCol w="1081087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16-я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2-я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16-я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2-я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</a:t>
                      </a: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</a:t>
                      </a: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F</a:t>
                      </a: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Verdana" panose="020B0604030504040204" pitchFamily="34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839" name="Freeform 119"/>
          <p:cNvSpPr>
            <a:spLocks/>
          </p:cNvSpPr>
          <p:nvPr/>
        </p:nvSpPr>
        <p:spPr bwMode="auto">
          <a:xfrm>
            <a:off x="7667625" y="2708275"/>
            <a:ext cx="661988" cy="3455988"/>
          </a:xfrm>
          <a:custGeom>
            <a:avLst/>
            <a:gdLst>
              <a:gd name="T0" fmla="*/ 0 w 417"/>
              <a:gd name="T1" fmla="*/ 0 h 2177"/>
              <a:gd name="T2" fmla="*/ 409 w 417"/>
              <a:gd name="T3" fmla="*/ 817 h 2177"/>
              <a:gd name="T4" fmla="*/ 46 w 417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7" h="2177">
                <a:moveTo>
                  <a:pt x="0" y="0"/>
                </a:moveTo>
                <a:cubicBezTo>
                  <a:pt x="200" y="227"/>
                  <a:pt x="401" y="454"/>
                  <a:pt x="409" y="817"/>
                </a:cubicBezTo>
                <a:cubicBezTo>
                  <a:pt x="417" y="1180"/>
                  <a:pt x="106" y="1958"/>
                  <a:pt x="46" y="21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8840" name="Text Box 120"/>
          <p:cNvSpPr txBox="1">
            <a:spLocks noChangeArrowheads="1"/>
          </p:cNvSpPr>
          <p:nvPr/>
        </p:nvSpPr>
        <p:spPr bwMode="auto">
          <a:xfrm rot="2220081">
            <a:off x="7885113" y="3213100"/>
            <a:ext cx="1223962" cy="37623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триады</a:t>
            </a:r>
          </a:p>
        </p:txBody>
      </p:sp>
      <p:sp>
        <p:nvSpPr>
          <p:cNvPr id="158841" name="Freeform 121"/>
          <p:cNvSpPr>
            <a:spLocks/>
          </p:cNvSpPr>
          <p:nvPr/>
        </p:nvSpPr>
        <p:spPr bwMode="auto">
          <a:xfrm>
            <a:off x="4427538" y="2997200"/>
            <a:ext cx="661987" cy="3455988"/>
          </a:xfrm>
          <a:custGeom>
            <a:avLst/>
            <a:gdLst>
              <a:gd name="T0" fmla="*/ 0 w 417"/>
              <a:gd name="T1" fmla="*/ 0 h 2177"/>
              <a:gd name="T2" fmla="*/ 409 w 417"/>
              <a:gd name="T3" fmla="*/ 817 h 2177"/>
              <a:gd name="T4" fmla="*/ 46 w 417"/>
              <a:gd name="T5" fmla="*/ 2177 h 2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7" h="2177">
                <a:moveTo>
                  <a:pt x="0" y="0"/>
                </a:moveTo>
                <a:cubicBezTo>
                  <a:pt x="200" y="227"/>
                  <a:pt x="401" y="454"/>
                  <a:pt x="409" y="817"/>
                </a:cubicBezTo>
                <a:cubicBezTo>
                  <a:pt x="417" y="1180"/>
                  <a:pt x="106" y="1958"/>
                  <a:pt x="46" y="21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58842" name="Text Box 122"/>
          <p:cNvSpPr txBox="1">
            <a:spLocks noChangeArrowheads="1"/>
          </p:cNvSpPr>
          <p:nvPr/>
        </p:nvSpPr>
        <p:spPr bwMode="auto">
          <a:xfrm rot="779505">
            <a:off x="4652963" y="3565525"/>
            <a:ext cx="1223962" cy="376238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тетрады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r>
              <a:rPr lang="ru-RU" altLang="ru-RU" sz="3200">
                <a:solidFill>
                  <a:srgbClr val="CC6600"/>
                </a:solidFill>
              </a:rPr>
              <a:t>Перевод чисел из СС с основанием</a:t>
            </a:r>
            <a:r>
              <a:rPr lang="en-US" altLang="ru-RU" sz="3200">
                <a:solidFill>
                  <a:srgbClr val="CC6600"/>
                </a:solidFill>
              </a:rPr>
              <a:t> q</a:t>
            </a:r>
            <a:r>
              <a:rPr lang="ru-RU" altLang="ru-RU" sz="3200">
                <a:solidFill>
                  <a:srgbClr val="CC6600"/>
                </a:solidFill>
              </a:rPr>
              <a:t>, кратной 2  (т.е.  2</a:t>
            </a:r>
            <a:r>
              <a:rPr lang="en-US" altLang="ru-RU" sz="3200" baseline="30000">
                <a:solidFill>
                  <a:srgbClr val="CC6600"/>
                </a:solidFill>
              </a:rPr>
              <a:t>n</a:t>
            </a:r>
            <a:r>
              <a:rPr lang="ru-RU" altLang="ru-RU" sz="3200">
                <a:solidFill>
                  <a:srgbClr val="CC6600"/>
                </a:solidFill>
              </a:rPr>
              <a:t>)</a:t>
            </a:r>
            <a:r>
              <a:rPr lang="en-US" altLang="ru-RU" sz="3200">
                <a:solidFill>
                  <a:srgbClr val="CC6600"/>
                </a:solidFill>
              </a:rPr>
              <a:t> </a:t>
            </a:r>
            <a:r>
              <a:rPr lang="ru-RU" altLang="ru-RU" sz="3200">
                <a:solidFill>
                  <a:srgbClr val="CC6600"/>
                </a:solidFill>
              </a:rPr>
              <a:t>в двоичную СС и обратно (из 8-й в 2-ю, из 16 в 2-ю, из 2-й в 8-ю и т.д.)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989138"/>
            <a:ext cx="9144000" cy="4697412"/>
          </a:xfrm>
          <a:ln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100"/>
              <a:t>Для того, чтобы произвольное двоичное число записать в СС  с основанием </a:t>
            </a:r>
            <a:r>
              <a:rPr lang="en-US" altLang="ru-RU" sz="2100"/>
              <a:t>q=</a:t>
            </a:r>
            <a:r>
              <a:rPr lang="ru-RU" altLang="ru-RU" sz="2100"/>
              <a:t>2</a:t>
            </a:r>
            <a:r>
              <a:rPr lang="en-US" altLang="ru-RU" sz="2100" baseline="30000"/>
              <a:t>n</a:t>
            </a:r>
            <a:r>
              <a:rPr lang="ru-RU" altLang="ru-RU" sz="2100"/>
              <a:t>, нужно: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2-е число разбить слева и справа от запятой (разделитель дробной части) на группы по </a:t>
            </a:r>
            <a:r>
              <a:rPr lang="en-US" altLang="ru-RU" sz="2100"/>
              <a:t>n </a:t>
            </a:r>
            <a:r>
              <a:rPr lang="ru-RU" altLang="ru-RU" sz="2100"/>
              <a:t>цифр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Если в последних правой и левой группах окажется меньше чем </a:t>
            </a:r>
            <a:r>
              <a:rPr lang="en-US" altLang="ru-RU" sz="2100"/>
              <a:t>n</a:t>
            </a:r>
            <a:r>
              <a:rPr lang="ru-RU" altLang="ru-RU" sz="2100"/>
              <a:t> цифр, то дополнить нулями слева и справа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Рассмотреть каждую группу как </a:t>
            </a:r>
            <a:r>
              <a:rPr lang="en-US" altLang="ru-RU" sz="2100"/>
              <a:t>n-</a:t>
            </a:r>
            <a:r>
              <a:rPr lang="ru-RU" altLang="ru-RU" sz="2100"/>
              <a:t>разрядное двоичное число и записать его соответствующей цифрой в системе счисления</a:t>
            </a:r>
            <a:endParaRPr lang="en-US" altLang="ru-RU" sz="21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100">
                <a:solidFill>
                  <a:srgbClr val="CC6600"/>
                </a:solidFill>
              </a:rPr>
              <a:t>Пример2. </a:t>
            </a:r>
            <a:r>
              <a:rPr lang="ru-RU" altLang="ru-RU" sz="2100"/>
              <a:t>1010111111100</a:t>
            </a:r>
            <a:r>
              <a:rPr lang="ru-RU" altLang="ru-RU" sz="2100" baseline="-25000"/>
              <a:t>2</a:t>
            </a:r>
            <a:r>
              <a:rPr lang="ru-RU" altLang="ru-RU" sz="2100"/>
              <a:t> = </a:t>
            </a:r>
            <a:r>
              <a:rPr lang="ru-RU" altLang="ru-RU" sz="1900"/>
              <a:t>Х</a:t>
            </a:r>
            <a:r>
              <a:rPr lang="en-US" altLang="ru-RU" sz="2100" baseline="-25000">
                <a:solidFill>
                  <a:srgbClr val="CC6600"/>
                </a:solidFill>
              </a:rPr>
              <a:t>16</a:t>
            </a:r>
            <a:endParaRPr lang="ru-RU" altLang="ru-RU" sz="2100">
              <a:solidFill>
                <a:srgbClr val="CC66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100"/>
              <a:t>СС, в которую переводим  – это 16, т.е. 2</a:t>
            </a:r>
            <a:r>
              <a:rPr lang="ru-RU" altLang="ru-RU" sz="2100" baseline="30000"/>
              <a:t>4</a:t>
            </a:r>
            <a:r>
              <a:rPr lang="ru-RU" altLang="ru-RU" sz="2100"/>
              <a:t>, значит </a:t>
            </a:r>
            <a:r>
              <a:rPr lang="en-US" altLang="ru-RU" sz="2100"/>
              <a:t>n=4</a:t>
            </a:r>
            <a:r>
              <a:rPr lang="ru-RU" altLang="ru-RU" sz="2100"/>
              <a:t>, т.е. двухзначный эквивалент содержит в каждой группе по четыре  0 и 1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Разбиваем на группы по 4 справа налево и слева направо приписываем три 0 и получаем  0001 </a:t>
            </a:r>
            <a:r>
              <a:rPr lang="ru-RU" altLang="ru-RU" sz="2100">
                <a:solidFill>
                  <a:srgbClr val="0033CC"/>
                </a:solidFill>
              </a:rPr>
              <a:t>0101 </a:t>
            </a:r>
            <a:r>
              <a:rPr lang="ru-RU" altLang="ru-RU" sz="2100">
                <a:solidFill>
                  <a:srgbClr val="990099"/>
                </a:solidFill>
              </a:rPr>
              <a:t>1111 </a:t>
            </a:r>
            <a:r>
              <a:rPr lang="ru-RU" altLang="ru-RU" sz="2100">
                <a:solidFill>
                  <a:srgbClr val="CC6600"/>
                </a:solidFill>
              </a:rPr>
              <a:t>1100</a:t>
            </a:r>
          </a:p>
          <a:p>
            <a:pPr>
              <a:lnSpc>
                <a:spcPct val="80000"/>
              </a:lnSpc>
            </a:pPr>
            <a:r>
              <a:rPr lang="ru-RU" altLang="ru-RU" sz="2100">
                <a:solidFill>
                  <a:srgbClr val="CC6600"/>
                </a:solidFill>
              </a:rPr>
              <a:t>                                                    1      5      </a:t>
            </a:r>
            <a:r>
              <a:rPr lang="en-US" altLang="ru-RU" sz="2100">
                <a:solidFill>
                  <a:srgbClr val="CC6600"/>
                </a:solidFill>
              </a:rPr>
              <a:t>F       C</a:t>
            </a:r>
            <a:endParaRPr lang="ru-RU" altLang="ru-RU" sz="2100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2209800"/>
          </a:xfrm>
        </p:spPr>
        <p:txBody>
          <a:bodyPr/>
          <a:lstStyle/>
          <a:p>
            <a:r>
              <a:rPr lang="ru-RU" altLang="ru-RU">
                <a:solidFill>
                  <a:schemeClr val="tx1"/>
                </a:solidFill>
              </a:rPr>
              <a:t>Система счисления - </a:t>
            </a:r>
            <a:br>
              <a:rPr lang="ru-RU" altLang="ru-RU">
                <a:solidFill>
                  <a:schemeClr val="tx1"/>
                </a:solidFill>
              </a:rPr>
            </a:br>
            <a:r>
              <a:rPr lang="ru-RU" altLang="ru-RU">
                <a:solidFill>
                  <a:schemeClr val="tx1"/>
                </a:solidFill>
              </a:rPr>
              <a:t>это способ записи  чисел.</a:t>
            </a:r>
            <a:br>
              <a:rPr lang="ru-RU" altLang="ru-RU">
                <a:solidFill>
                  <a:schemeClr val="tx1"/>
                </a:solidFill>
              </a:rPr>
            </a:br>
            <a:endParaRPr lang="ru-RU" altLang="ru-RU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295400"/>
          </a:xfrm>
        </p:spPr>
        <p:txBody>
          <a:bodyPr/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ru-RU" altLang="ru-RU" sz="9200"/>
              <a:t>64,  \</a:t>
            </a:r>
            <a:r>
              <a:rPr lang="en-US" altLang="ru-RU" sz="9200"/>
              <a:t>/</a:t>
            </a:r>
            <a:endParaRPr lang="ru-RU" altLang="ru-RU" sz="9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820150" cy="5537200"/>
          </a:xfrm>
          <a:ln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CC6600"/>
                </a:solidFill>
              </a:rPr>
              <a:t>Пример 3</a:t>
            </a:r>
            <a:r>
              <a:rPr lang="ru-RU" altLang="ru-RU"/>
              <a:t> </a:t>
            </a:r>
            <a:r>
              <a:rPr lang="en-US" altLang="ru-RU"/>
              <a:t> 111100101</a:t>
            </a:r>
            <a:r>
              <a:rPr lang="ru-RU" altLang="ru-RU"/>
              <a:t>,</a:t>
            </a:r>
            <a:r>
              <a:rPr lang="en-US" altLang="ru-RU"/>
              <a:t>0111</a:t>
            </a:r>
            <a:r>
              <a:rPr lang="ru-RU" altLang="ru-RU" baseline="-25000"/>
              <a:t>2</a:t>
            </a:r>
            <a:r>
              <a:rPr lang="ru-RU" altLang="ru-RU"/>
              <a:t>=Х</a:t>
            </a:r>
            <a:r>
              <a:rPr lang="ru-RU" altLang="ru-RU" baseline="-25000"/>
              <a:t>8</a:t>
            </a:r>
            <a:r>
              <a:rPr lang="en-US" altLang="ru-RU"/>
              <a:t> </a:t>
            </a:r>
            <a:endParaRPr lang="ru-RU" altLang="ru-RU"/>
          </a:p>
          <a:p>
            <a:r>
              <a:rPr lang="ru-RU" altLang="ru-RU"/>
              <a:t>Ответ 745,34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CC6600"/>
                </a:solidFill>
              </a:rPr>
              <a:t>Пример 4</a:t>
            </a:r>
            <a:r>
              <a:rPr lang="ru-RU" altLang="ru-RU"/>
              <a:t> Перевести 8-е и 16-е числа </a:t>
            </a:r>
            <a:br>
              <a:rPr lang="ru-RU" altLang="ru-RU"/>
            </a:br>
            <a:r>
              <a:rPr lang="ru-RU" altLang="ru-RU"/>
              <a:t>в 2-ю СС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33CC"/>
                </a:solidFill>
              </a:rPr>
              <a:t>1)266</a:t>
            </a:r>
            <a:r>
              <a:rPr lang="ru-RU" altLang="ru-RU" baseline="-25000">
                <a:solidFill>
                  <a:srgbClr val="0033CC"/>
                </a:solidFill>
              </a:rPr>
              <a:t>8</a:t>
            </a:r>
            <a:endParaRPr lang="ru-RU" altLang="ru-RU">
              <a:solidFill>
                <a:srgbClr val="0033C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990099"/>
                </a:solidFill>
              </a:rPr>
              <a:t>2) 1270</a:t>
            </a:r>
            <a:r>
              <a:rPr lang="ru-RU" altLang="ru-RU" baseline="-25000">
                <a:solidFill>
                  <a:srgbClr val="990099"/>
                </a:solidFill>
              </a:rPr>
              <a:t>8</a:t>
            </a:r>
            <a:endParaRPr lang="ru-RU" altLang="ru-RU">
              <a:solidFill>
                <a:srgbClr val="990099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3300"/>
                </a:solidFill>
              </a:rPr>
              <a:t>3)</a:t>
            </a:r>
            <a:r>
              <a:rPr lang="ru-RU" altLang="ru-RU"/>
              <a:t> </a:t>
            </a:r>
            <a:r>
              <a:rPr lang="ru-RU" altLang="ru-RU">
                <a:solidFill>
                  <a:srgbClr val="FF3300"/>
                </a:solidFill>
              </a:rPr>
              <a:t>10,23</a:t>
            </a:r>
            <a:r>
              <a:rPr lang="ru-RU" altLang="ru-RU" baseline="-25000">
                <a:solidFill>
                  <a:srgbClr val="FF3300"/>
                </a:solidFill>
              </a:rPr>
              <a:t>8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CC6600"/>
                </a:solidFill>
              </a:rPr>
              <a:t>4) 266</a:t>
            </a:r>
            <a:r>
              <a:rPr lang="ru-RU" altLang="ru-RU" baseline="-25000">
                <a:solidFill>
                  <a:srgbClr val="CC6600"/>
                </a:solidFill>
              </a:rPr>
              <a:t>16</a:t>
            </a:r>
            <a:r>
              <a:rPr lang="ru-RU" altLang="ru-RU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990099"/>
                </a:solidFill>
              </a:rPr>
              <a:t>5) 2А19</a:t>
            </a:r>
            <a:r>
              <a:rPr lang="ru-RU" altLang="ru-RU" baseline="-25000">
                <a:solidFill>
                  <a:srgbClr val="990099"/>
                </a:solidFill>
              </a:rPr>
              <a:t>16</a:t>
            </a:r>
            <a:r>
              <a:rPr lang="ru-RU" altLang="ru-RU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0033CC"/>
                </a:solidFill>
              </a:rPr>
              <a:t>6) 10,231</a:t>
            </a:r>
            <a:r>
              <a:rPr lang="ru-RU" altLang="ru-RU" baseline="-25000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700338" y="2565400"/>
            <a:ext cx="5111750" cy="2749550"/>
          </a:xfrm>
          <a:prstGeom prst="rect">
            <a:avLst/>
          </a:prstGeom>
          <a:noFill/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900">
                <a:solidFill>
                  <a:srgbClr val="0033CC"/>
                </a:solidFill>
                <a:latin typeface="Verdana" panose="020B0604030504040204" pitchFamily="34" charset="0"/>
              </a:rPr>
              <a:t>10110110</a:t>
            </a:r>
          </a:p>
          <a:p>
            <a:pPr eaLnBrk="1" hangingPunct="1"/>
            <a:r>
              <a:rPr lang="ru-RU" altLang="ru-RU" sz="2900">
                <a:solidFill>
                  <a:srgbClr val="990099"/>
                </a:solidFill>
                <a:latin typeface="Verdana" panose="020B0604030504040204" pitchFamily="34" charset="0"/>
              </a:rPr>
              <a:t>2) 1010111000</a:t>
            </a:r>
          </a:p>
          <a:p>
            <a:pPr eaLnBrk="1" hangingPunct="1"/>
            <a:r>
              <a:rPr lang="ru-RU" altLang="ru-RU" sz="2900">
                <a:solidFill>
                  <a:srgbClr val="FF3300"/>
                </a:solidFill>
                <a:latin typeface="Verdana" panose="020B0604030504040204" pitchFamily="34" charset="0"/>
              </a:rPr>
              <a:t>3)1000,010011</a:t>
            </a:r>
          </a:p>
          <a:p>
            <a:pPr eaLnBrk="1" hangingPunct="1"/>
            <a:r>
              <a:rPr lang="ru-RU" altLang="ru-RU" sz="2900">
                <a:solidFill>
                  <a:srgbClr val="CC6600"/>
                </a:solidFill>
                <a:latin typeface="Verdana" panose="020B0604030504040204" pitchFamily="34" charset="0"/>
              </a:rPr>
              <a:t>4)1001100110</a:t>
            </a:r>
          </a:p>
          <a:p>
            <a:pPr eaLnBrk="1" hangingPunct="1"/>
            <a:r>
              <a:rPr lang="ru-RU" altLang="ru-RU" sz="2900">
                <a:solidFill>
                  <a:srgbClr val="990099"/>
                </a:solidFill>
                <a:latin typeface="Verdana" panose="020B0604030504040204" pitchFamily="34" charset="0"/>
              </a:rPr>
              <a:t>5)10101000011001</a:t>
            </a:r>
          </a:p>
          <a:p>
            <a:pPr eaLnBrk="1" hangingPunct="1"/>
            <a:r>
              <a:rPr lang="ru-RU" altLang="ru-RU" sz="2900">
                <a:solidFill>
                  <a:srgbClr val="0033CC"/>
                </a:solidFill>
                <a:latin typeface="Verdana" panose="020B0604030504040204" pitchFamily="34" charset="0"/>
              </a:rPr>
              <a:t>6)10000,00100011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313612" cy="1143000"/>
          </a:xfrm>
        </p:spPr>
        <p:txBody>
          <a:bodyPr/>
          <a:lstStyle/>
          <a:p>
            <a:r>
              <a:rPr lang="ru-RU" altLang="ru-RU"/>
              <a:t>Задания для самост. решения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856662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900"/>
              <a:t>1. Переведите из 10-й в 2-ю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1)513 2)600  3)602 4) 1000 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5)2304 6)501 7) 7000 8)8192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2. Переведите 10-е дроби в 2-ю СС (ответ записать с 6-ю двоичными знаками)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 0,4622 2) 0,5198 3)0,5803 4) 0,6124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5) 0,7351 6) 0,7982 7) 0,8544 8) 0,9321</a:t>
            </a:r>
          </a:p>
          <a:p>
            <a:pPr>
              <a:lnSpc>
                <a:spcPct val="80000"/>
              </a:lnSpc>
            </a:pPr>
            <a:endParaRPr lang="ru-RU" altLang="ru-RU" sz="1900"/>
          </a:p>
          <a:p>
            <a:pPr>
              <a:lnSpc>
                <a:spcPct val="80000"/>
              </a:lnSpc>
            </a:pPr>
            <a:r>
              <a:rPr lang="ru-RU" altLang="ru-RU" sz="1900"/>
              <a:t>3. Переведите смешанные десятичные дроби в 2-ю СС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1)40,5 2)31,75 3) 124,25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4. Переведите целые числа из 10-й в 8-ую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 8700 2) 8888 3) 8900 4) 9300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5. Переведите целые числа из 10-й в 16-ую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 266 2) 1023 3) 1280 4) 2041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6*. Переведите числа из 10-й в 8-ую 1) 0,43 2) 37,41 3) 2936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7. Переведите двоичные числа в 8-ую СС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1) 1010001001011 2) 1011001101111 3) 110001000100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313613" cy="1143000"/>
          </a:xfrm>
        </p:spPr>
        <p:txBody>
          <a:bodyPr/>
          <a:lstStyle/>
          <a:p>
            <a:r>
              <a:rPr lang="ru-RU" altLang="ru-RU"/>
              <a:t>Задания из ЕГЭ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t="15869" r="3061" b="14201"/>
          <a:stretch>
            <a:fillRect/>
          </a:stretch>
        </p:blipFill>
        <p:spPr>
          <a:xfrm>
            <a:off x="0" y="1052513"/>
            <a:ext cx="8783638" cy="4751387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313612" cy="1143000"/>
          </a:xfrm>
        </p:spPr>
        <p:txBody>
          <a:bodyPr/>
          <a:lstStyle/>
          <a:p>
            <a:r>
              <a:rPr lang="ru-RU" altLang="ru-RU"/>
              <a:t>Задания из ЕГЭ</a:t>
            </a:r>
          </a:p>
        </p:txBody>
      </p:sp>
      <p:pic>
        <p:nvPicPr>
          <p:cNvPr id="16589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t="20706" r="2061" b="26080"/>
          <a:stretch>
            <a:fillRect/>
          </a:stretch>
        </p:blipFill>
        <p:spPr>
          <a:xfrm>
            <a:off x="0" y="1268413"/>
            <a:ext cx="9144000" cy="28956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313613" cy="1143000"/>
          </a:xfrm>
        </p:spPr>
        <p:txBody>
          <a:bodyPr/>
          <a:lstStyle/>
          <a:p>
            <a:r>
              <a:rPr lang="ru-RU" altLang="ru-RU"/>
              <a:t>Задания из ЕГЭ</a:t>
            </a:r>
          </a:p>
        </p:txBody>
      </p:sp>
      <p:pic>
        <p:nvPicPr>
          <p:cNvPr id="166917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" t="16515" r="2867" b="14633"/>
          <a:stretch>
            <a:fillRect/>
          </a:stretch>
        </p:blipFill>
        <p:spPr>
          <a:xfrm>
            <a:off x="250825" y="1125538"/>
            <a:ext cx="8893175" cy="573246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313613" cy="566738"/>
          </a:xfrm>
        </p:spPr>
        <p:txBody>
          <a:bodyPr/>
          <a:lstStyle/>
          <a:p>
            <a:r>
              <a:rPr lang="ru-RU" altLang="ru-RU" sz="3200"/>
              <a:t>Ответы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12. Сколько единиц в двоичной записи числа 195</a:t>
            </a:r>
            <a:br>
              <a:rPr lang="ru-RU" altLang="ru-RU" sz="1600"/>
            </a:br>
            <a:r>
              <a:rPr lang="ru-RU" altLang="ru-RU" sz="1000"/>
              <a:t> </a:t>
            </a:r>
            <a:r>
              <a:rPr lang="ru-RU" altLang="ru-RU" sz="1600"/>
              <a:t>1)5	2)2	3)3	</a:t>
            </a:r>
            <a:r>
              <a:rPr lang="ru-RU" altLang="ru-RU" sz="1600" b="1" u="sng"/>
              <a:t>4)4</a:t>
            </a:r>
            <a:endParaRPr lang="ru-RU" altLang="ru-RU" sz="16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13. Сколько единиц в двоичной записи числа 197? 1)5	2)'2	3)3	</a:t>
            </a:r>
            <a:r>
              <a:rPr lang="ru-RU" altLang="ru-RU" sz="1600" b="1"/>
              <a:t>4)4</a:t>
            </a:r>
            <a:endParaRPr lang="ru-RU" altLang="ru-RU" sz="16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14. Количество значащих нулей в двоичной записи десятичного числа 129 равно: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		1)5	</a:t>
            </a:r>
            <a:r>
              <a:rPr lang="ru-RU" altLang="ru-RU" sz="1600" b="1" u="sng"/>
              <a:t>2)6</a:t>
            </a:r>
            <a:r>
              <a:rPr lang="ru-RU" altLang="ru-RU" sz="1600"/>
              <a:t>	3)7	4)4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15.	Количество значащих нулей в двоичной записи  десятичного  числа 129 равно: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		1)5	</a:t>
            </a:r>
            <a:r>
              <a:rPr lang="ru-RU" altLang="ru-RU" sz="1600" b="1" u="sng"/>
              <a:t>2)6</a:t>
            </a:r>
            <a:r>
              <a:rPr lang="ru-RU" altLang="ru-RU" sz="1600"/>
              <a:t>	3)7	4)4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16.	Количество значащих нулей в двоичной записи десятичного числа 126 равно:</a:t>
            </a:r>
            <a:endParaRPr lang="ru-RU" altLang="ru-RU" sz="1600" b="1" u="sng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/>
              <a:t>		</a:t>
            </a:r>
            <a:r>
              <a:rPr lang="ru-RU" altLang="ru-RU" sz="1600" b="1" u="sng"/>
              <a:t>1)1</a:t>
            </a:r>
            <a:r>
              <a:rPr lang="ru-RU" altLang="ru-RU" sz="1600"/>
              <a:t>	2)2	3)3	4)0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17.	Вычислите сумму чисел </a:t>
            </a:r>
            <a:r>
              <a:rPr lang="ru-RU" altLang="ru-RU" sz="1600" i="1"/>
              <a:t>х </a:t>
            </a:r>
            <a:r>
              <a:rPr lang="ru-RU" altLang="ru-RU" sz="1600"/>
              <a:t>и </a:t>
            </a:r>
            <a:r>
              <a:rPr lang="ru-RU" altLang="ru-RU" sz="1600" i="1"/>
              <a:t>у, </a:t>
            </a:r>
            <a:r>
              <a:rPr lang="ru-RU" altLang="ru-RU" sz="1600"/>
              <a:t>при </a:t>
            </a:r>
            <a:r>
              <a:rPr lang="ru-RU" altLang="ru-RU" sz="1600" i="1"/>
              <a:t>х =В416   , у </a:t>
            </a:r>
            <a:r>
              <a:rPr lang="ru-RU" altLang="ru-RU" sz="1600"/>
              <a:t>=468 . Результат представьте в двоичной системе счисления.</a:t>
            </a:r>
            <a:endParaRPr lang="ru-RU" altLang="ru-RU" sz="1600" b="1" u="sng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/>
              <a:t>		</a:t>
            </a:r>
            <a:r>
              <a:rPr lang="ru-RU" altLang="ru-RU" sz="1600" b="1" u="sng"/>
              <a:t>1)110110102</a:t>
            </a:r>
            <a:r>
              <a:rPr lang="ru-RU" altLang="ru-RU" sz="1600"/>
              <a:t>       2)100000102    3)11100102      4)10111010г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18.	 Значение выражения 1016+ 108 - 102 в двоичной системе счисления равно: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		1) 1010	2) 11010	</a:t>
            </a:r>
            <a:r>
              <a:rPr lang="ru-RU" altLang="ru-RU" sz="1600" b="1" u="sng"/>
              <a:t>3) 100000</a:t>
            </a:r>
            <a:r>
              <a:rPr lang="ru-RU" altLang="ru-RU" sz="1600"/>
              <a:t>	4) 110000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19.	Вычислите сумму чисел </a:t>
            </a:r>
            <a:r>
              <a:rPr lang="ru-RU" altLang="ru-RU" sz="1600" i="1"/>
              <a:t>х </a:t>
            </a:r>
            <a:r>
              <a:rPr lang="ru-RU" altLang="ru-RU" sz="1600"/>
              <a:t>и </a:t>
            </a:r>
            <a:r>
              <a:rPr lang="ru-RU" altLang="ru-RU" sz="1600" i="1"/>
              <a:t>у, </a:t>
            </a:r>
            <a:r>
              <a:rPr lang="ru-RU" altLang="ru-RU" sz="1600"/>
              <a:t>при </a:t>
            </a:r>
            <a:r>
              <a:rPr lang="ru-RU" altLang="ru-RU" sz="1600" i="1"/>
              <a:t>х </a:t>
            </a:r>
            <a:r>
              <a:rPr lang="ru-RU" altLang="ru-RU" sz="1600"/>
              <a:t>=А716,  </a:t>
            </a:r>
            <a:r>
              <a:rPr lang="ru-RU" altLang="ru-RU" sz="1600" i="1"/>
              <a:t>у </a:t>
            </a:r>
            <a:r>
              <a:rPr lang="ru-RU" altLang="ru-RU" sz="1600"/>
              <a:t>=568</a:t>
            </a:r>
            <a:br>
              <a:rPr lang="ru-RU" altLang="ru-RU" sz="1600"/>
            </a:br>
            <a:r>
              <a:rPr lang="ru-RU" altLang="ru-RU" sz="1600"/>
              <a:t>Результат представьте в двоичной системе счисления.</a:t>
            </a:r>
            <a:r>
              <a:rPr lang="en-US" altLang="ru-RU" sz="1600"/>
              <a:t/>
            </a:r>
            <a:br>
              <a:rPr lang="en-US" altLang="ru-RU" sz="1600"/>
            </a:br>
            <a:r>
              <a:rPr lang="ru-RU" altLang="ru-RU" sz="1600" b="1" u="sng"/>
              <a:t>1)110101012</a:t>
            </a:r>
            <a:r>
              <a:rPr lang="ru-RU" altLang="ru-RU" sz="1600"/>
              <a:t>       2)110010012    3)10001111,    4)10000101о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20. Вычислите сумму чисел </a:t>
            </a:r>
            <a:r>
              <a:rPr lang="ru-RU" altLang="ru-RU" sz="1600" i="1"/>
              <a:t>х </a:t>
            </a:r>
            <a:r>
              <a:rPr lang="ru-RU" altLang="ru-RU" sz="1600"/>
              <a:t>и </a:t>
            </a:r>
            <a:r>
              <a:rPr lang="ru-RU" altLang="ru-RU" sz="1600" i="1"/>
              <a:t>у, </a:t>
            </a:r>
            <a:r>
              <a:rPr lang="ru-RU" altLang="ru-RU" sz="1600"/>
              <a:t>при </a:t>
            </a:r>
            <a:r>
              <a:rPr lang="ru-RU" altLang="ru-RU" sz="1600" i="1"/>
              <a:t>х </a:t>
            </a:r>
            <a:r>
              <a:rPr lang="ru-RU" altLang="ru-RU" sz="1600"/>
              <a:t>= 1016,  </a:t>
            </a:r>
            <a:r>
              <a:rPr lang="ru-RU" altLang="ru-RU" sz="1600" i="1"/>
              <a:t>у </a:t>
            </a:r>
            <a:r>
              <a:rPr lang="ru-RU" altLang="ru-RU" sz="1600"/>
              <a:t>= 728. Результат представьте в двоичной системе счисления.</a:t>
            </a:r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		1)10001Ш2       2)11001012       3)1010112	</a:t>
            </a:r>
            <a:r>
              <a:rPr lang="ru-RU" altLang="ru-RU" sz="1600" b="1" u="sng"/>
              <a:t>4)10101112</a:t>
            </a:r>
            <a:endParaRPr lang="ru-RU" altLang="ru-RU" sz="16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21. Укажите через запятую в порядке возрастания все основания систем счисления, в которых запись числа 22 оканчивается на 4.	</a:t>
            </a:r>
            <a:r>
              <a:rPr lang="ru-RU" altLang="ru-RU" sz="1600" b="1" u="sng"/>
              <a:t>6</a:t>
            </a:r>
            <a:r>
              <a:rPr lang="en-US" altLang="ru-RU" sz="1600" b="1" u="sng"/>
              <a:t>,</a:t>
            </a:r>
            <a:r>
              <a:rPr lang="ru-RU" altLang="ru-RU" sz="1600" b="1" u="sng"/>
              <a:t> 9</a:t>
            </a:r>
            <a:r>
              <a:rPr lang="en-US" altLang="ru-RU" sz="1600" b="1" u="sng"/>
              <a:t>, 18</a:t>
            </a:r>
            <a:endParaRPr lang="ru-RU" altLang="ru-RU" sz="1600"/>
          </a:p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/>
              <a:t>22. Укажите через запятую в порядке возрастания все основания систем счисления, в которых запись числа 24 оканчивается на 3. </a:t>
            </a:r>
            <a:r>
              <a:rPr lang="ru-RU" altLang="ru-RU" sz="1600" b="1" u="sng"/>
              <a:t>7</a:t>
            </a:r>
            <a:r>
              <a:rPr lang="en-US" altLang="ru-RU" sz="1600" b="1" u="sng"/>
              <a:t>, 21</a:t>
            </a:r>
            <a:endParaRPr lang="ru-RU" altLang="ru-RU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t="28433" r="2061" b="27817"/>
          <a:stretch>
            <a:fillRect/>
          </a:stretch>
        </p:blipFill>
        <p:spPr>
          <a:xfrm>
            <a:off x="250825" y="5229225"/>
            <a:ext cx="8497888" cy="1341438"/>
          </a:xfrm>
        </p:spPr>
      </p:pic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/>
              <a:t>23. Укажите через запятую в порядке возрастания все чис­ла, не превосходящие 25, запись которых в двоичной системе счисления оканчивается на 101. Ответ запишите в десятич­ной системе счисления. </a:t>
            </a:r>
            <a:r>
              <a:rPr lang="en-US" altLang="ru-RU" sz="1600"/>
              <a:t> </a:t>
            </a:r>
            <a:br>
              <a:rPr lang="en-US" altLang="ru-RU" sz="1600"/>
            </a:br>
            <a:r>
              <a:rPr lang="ru-RU" altLang="ru-RU" sz="1600"/>
              <a:t>		</a:t>
            </a:r>
            <a:r>
              <a:rPr lang="en-US" altLang="ru-RU" sz="1600" b="1" u="sng"/>
              <a:t>5, 13, 21</a:t>
            </a:r>
            <a:endParaRPr lang="ru-RU" altLang="ru-RU" sz="1600"/>
          </a:p>
          <a:p>
            <a:r>
              <a:rPr lang="ru-RU" altLang="ru-RU" sz="1600"/>
              <a:t>24. В системе счисления с некоторым основанием число 17 записывается в виде 101. 	Укажите это основание</a:t>
            </a:r>
            <a:r>
              <a:rPr lang="ru-RU" altLang="ru-RU" sz="1600" u="sng"/>
              <a:t>.  </a:t>
            </a:r>
            <a:r>
              <a:rPr lang="en-US" altLang="ru-RU" sz="1600" b="1" u="sng"/>
              <a:t>4</a:t>
            </a:r>
            <a:endParaRPr lang="ru-RU" altLang="ru-RU" sz="1600"/>
          </a:p>
          <a:p>
            <a:r>
              <a:rPr lang="ru-RU" altLang="ru-RU" sz="1600"/>
              <a:t>25. Для кодирования букв А, Б, В, Г решили использовать двухразрядные последовательные двоичные числа (от 00 до 11 соответственно). Если таким способом закодировать по­следовательность символов ГБА</a:t>
            </a:r>
            <a:r>
              <a:rPr lang="en-US" altLang="ru-RU" sz="1600"/>
              <a:t>D</a:t>
            </a:r>
            <a:r>
              <a:rPr lang="ru-RU" altLang="ru-RU" sz="1600"/>
              <a:t> и записать результат шестнадцатиричным кодом, то получится:</a:t>
            </a:r>
            <a:endParaRPr lang="ru-RU" altLang="ru-RU" sz="1600" b="1" u="sng"/>
          </a:p>
          <a:p>
            <a:r>
              <a:rPr lang="ru-RU" altLang="ru-RU" sz="1600" b="1"/>
              <a:t>	</a:t>
            </a:r>
            <a:r>
              <a:rPr lang="ru-RU" altLang="ru-RU" sz="1600" b="1" u="sng"/>
              <a:t>1)</a:t>
            </a:r>
            <a:r>
              <a:rPr lang="en-US" altLang="ru-RU" sz="1600" b="1" u="sng"/>
              <a:t>D</a:t>
            </a:r>
            <a:r>
              <a:rPr lang="ru-RU" altLang="ru-RU" sz="1600" b="1" u="sng"/>
              <a:t>2</a:t>
            </a:r>
            <a:r>
              <a:rPr lang="ru-RU" altLang="ru-RU" sz="1600"/>
              <a:t>	2)132	3)3102	4) </a:t>
            </a:r>
            <a:r>
              <a:rPr lang="en-US" altLang="ru-RU" sz="1600"/>
              <a:t>DBAC</a:t>
            </a:r>
            <a:endParaRPr lang="ru-RU" altLang="ru-RU" sz="1600"/>
          </a:p>
          <a:p>
            <a:r>
              <a:rPr lang="ru-RU" altLang="ru-RU" sz="1600"/>
              <a:t>26.	Для кодирования букв А, Б, В, Г решили использовать двухразрядные последовательные двоичные числа (от 00 до 11 соответственно). Если таким способом закодировать последовательность символов ВГБА и записать результат шестнадцатеричным кодом, то получится:</a:t>
            </a:r>
          </a:p>
          <a:p>
            <a:r>
              <a:rPr lang="ru-RU" altLang="ru-RU" sz="1600"/>
              <a:t>	1) </a:t>
            </a:r>
            <a:r>
              <a:rPr lang="en-US" altLang="ru-RU" sz="1600"/>
              <a:t>CDBA</a:t>
            </a:r>
            <a:r>
              <a:rPr lang="ru-RU" altLang="ru-RU" sz="1600"/>
              <a:t>;	2) 114;	3) 2310;	</a:t>
            </a:r>
            <a:r>
              <a:rPr lang="ru-RU" altLang="ru-RU" sz="1600" b="1" u="sng"/>
              <a:t>4) В4</a:t>
            </a:r>
            <a:endParaRPr lang="ru-RU" altLang="ru-RU" sz="1600"/>
          </a:p>
          <a:p>
            <a:r>
              <a:rPr lang="ru-RU" altLang="ru-RU" sz="1600"/>
              <a:t>27.	Для кодирования букв А, Б, В, Г решили использовать двухразрядные последовательные двоичные числа (от 00 до 11 соответственно). Если таким способом закодировать последовательность символов ГБВА и записать результат шестнадцатиричным кодом, то получится:</a:t>
            </a:r>
          </a:p>
          <a:p>
            <a:r>
              <a:rPr lang="ru-RU" altLang="ru-RU" sz="1600"/>
              <a:t>	1)138;	2)</a:t>
            </a:r>
            <a:r>
              <a:rPr lang="en-US" altLang="ru-RU" sz="1600"/>
              <a:t>DBCA</a:t>
            </a:r>
            <a:r>
              <a:rPr lang="ru-RU" altLang="ru-RU" sz="1600"/>
              <a:t>;</a:t>
            </a:r>
            <a:r>
              <a:rPr lang="ru-RU" altLang="ru-RU" sz="1600" b="1"/>
              <a:t>	</a:t>
            </a:r>
            <a:r>
              <a:rPr lang="ru-RU" altLang="ru-RU" sz="1600" b="1" u="sng"/>
              <a:t>3) </a:t>
            </a:r>
            <a:r>
              <a:rPr lang="en-US" altLang="ru-RU" sz="1600" b="1" u="sng"/>
              <a:t>D</a:t>
            </a:r>
            <a:r>
              <a:rPr lang="ru-RU" altLang="ru-RU" sz="1600" b="1" u="sng"/>
              <a:t>8</a:t>
            </a:r>
            <a:r>
              <a:rPr lang="ru-RU" altLang="ru-RU" sz="1600" b="1"/>
              <a:t>;</a:t>
            </a:r>
            <a:r>
              <a:rPr lang="ru-RU" altLang="ru-RU" sz="1600"/>
              <a:t>	4)3120.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Системы счисления</a:t>
            </a:r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3700">
              <a:solidFill>
                <a:srgbClr val="990099"/>
              </a:solidFill>
              <a:hlinkClick r:id="rId2" action="ppaction://hlinksldjump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3141663"/>
            <a:ext cx="7666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ru-RU" altLang="ru-RU" sz="4000" b="1">
                <a:latin typeface="Times New Roman" panose="02020603050405020304" pitchFamily="18" charset="0"/>
              </a:rPr>
              <a:t>Позиционные</a:t>
            </a:r>
            <a:r>
              <a:rPr lang="en-US" altLang="ru-RU" sz="4000" b="1">
                <a:latin typeface="Times New Roman" panose="02020603050405020304" pitchFamily="18" charset="0"/>
              </a:rPr>
              <a:t> </a:t>
            </a:r>
            <a:r>
              <a:rPr lang="ru-RU" altLang="ru-RU" sz="4000" b="1">
                <a:latin typeface="Times New Roman" panose="02020603050405020304" pitchFamily="18" charset="0"/>
              </a:rPr>
              <a:t>   Непозиционные</a:t>
            </a:r>
            <a:r>
              <a:rPr lang="ru-RU" altLang="ru-RU" sz="4000" b="1" u="sng">
                <a:latin typeface="Times New Roman" panose="02020603050405020304" pitchFamily="18" charset="0"/>
              </a:rPr>
              <a:t>    </a:t>
            </a:r>
            <a:endParaRPr lang="ru-RU" altLang="ru-RU" sz="4000" u="sng">
              <a:latin typeface="Times New Roman" panose="02020603050405020304" pitchFamily="18" charset="0"/>
              <a:hlinkClick r:id="rId2" action="ppaction://hlinksldjump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2209800" y="1447800"/>
            <a:ext cx="12954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191000" y="1447800"/>
            <a:ext cx="151130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Позиционные-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7213"/>
            <a:ext cx="8820150" cy="4770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Ш"/>
            </a:pPr>
            <a:r>
              <a:rPr lang="ru-RU" altLang="ru-RU" b="1"/>
              <a:t>Позиционные системы счисления</a:t>
            </a:r>
            <a:r>
              <a:rPr lang="ru-RU" altLang="ru-RU"/>
              <a:t> - системы записи чисел, в которых значение каждой цифры числа зависит от ее положения (позиции) в последовательности цифр.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u="sng"/>
              <a:t>  Примеры</a:t>
            </a:r>
            <a:r>
              <a:rPr lang="ru-RU" altLang="ru-RU"/>
              <a:t>: двоичная</a:t>
            </a:r>
            <a:r>
              <a:rPr lang="en-US" altLang="ru-RU"/>
              <a:t>(101101)</a:t>
            </a:r>
            <a:r>
              <a:rPr lang="ru-RU" altLang="ru-RU"/>
              <a:t>, </a:t>
            </a:r>
            <a:endParaRPr lang="en-US" altLang="ru-RU"/>
          </a:p>
          <a:p>
            <a:pPr>
              <a:buFont typeface="Wingdings" panose="05000000000000000000" pitchFamily="2" charset="2"/>
              <a:buNone/>
            </a:pPr>
            <a:r>
              <a:rPr lang="en-US" altLang="ru-RU"/>
              <a:t>                    </a:t>
            </a:r>
            <a:r>
              <a:rPr lang="ru-RU" altLang="ru-RU"/>
              <a:t>десятичная</a:t>
            </a:r>
            <a:r>
              <a:rPr lang="en-US" altLang="ru-RU"/>
              <a:t>(123, 15).</a:t>
            </a:r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09600"/>
            <a:ext cx="7772400" cy="1524000"/>
          </a:xfrm>
        </p:spPr>
        <p:txBody>
          <a:bodyPr/>
          <a:lstStyle/>
          <a:p>
            <a:r>
              <a:rPr lang="ru-RU" altLang="ru-RU"/>
              <a:t>Непозиционные -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636838"/>
            <a:ext cx="7921625" cy="3600450"/>
          </a:xfrm>
          <a:noFill/>
        </p:spPr>
        <p:txBody>
          <a:bodyPr/>
          <a:lstStyle/>
          <a:p>
            <a:r>
              <a:rPr lang="ru-RU" altLang="ru-RU"/>
              <a:t>каждой цифре соответствует величина, не зависящая от её места в записи числа</a:t>
            </a:r>
            <a:endParaRPr lang="en-US" altLang="ru-RU"/>
          </a:p>
          <a:p>
            <a:r>
              <a:rPr lang="ru-RU" altLang="ru-RU" u="sng"/>
              <a:t>Пример</a:t>
            </a:r>
            <a:r>
              <a:rPr lang="ru-RU" altLang="ru-RU"/>
              <a:t>: римская( </a:t>
            </a:r>
            <a:r>
              <a:rPr lang="en-US" altLang="ru-RU"/>
              <a:t>XXI, IV)</a:t>
            </a:r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r>
              <a:rPr lang="ru-RU" altLang="ru-RU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/>
              <a:t>Десятичная</a:t>
            </a:r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7213"/>
            <a:ext cx="8683625" cy="4114800"/>
          </a:xfrm>
        </p:spPr>
        <p:txBody>
          <a:bodyPr/>
          <a:lstStyle/>
          <a:p>
            <a:r>
              <a:rPr lang="ru-RU" altLang="ru-RU" sz="4100"/>
              <a:t> Система счисления с основанием 10.</a:t>
            </a:r>
          </a:p>
          <a:p>
            <a:r>
              <a:rPr lang="ru-RU" altLang="ru-RU" sz="4100"/>
              <a:t>Возникла примерно в </a:t>
            </a:r>
            <a:r>
              <a:rPr lang="en-US" altLang="ru-RU" sz="4100"/>
              <a:t>V</a:t>
            </a:r>
            <a:r>
              <a:rPr lang="ru-RU" altLang="ru-RU" sz="4100"/>
              <a:t> веке нашей эры в Индии.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/>
              <a:t>Двоичная</a:t>
            </a:r>
            <a:endParaRPr lang="ru-RU" alt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0638" y="1827213"/>
            <a:ext cx="3582987" cy="4114800"/>
          </a:xfrm>
        </p:spPr>
        <p:txBody>
          <a:bodyPr/>
          <a:lstStyle/>
          <a:p>
            <a:r>
              <a:rPr lang="ru-RU" altLang="ru-RU" sz="3300"/>
              <a:t>Позиционная система счисления с основанием два.</a:t>
            </a:r>
          </a:p>
        </p:txBody>
      </p:sp>
      <p:pic>
        <p:nvPicPr>
          <p:cNvPr id="36875" name="Picture 11" descr="image00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8763" y="1827213"/>
            <a:ext cx="32702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72400" cy="1143000"/>
          </a:xfrm>
        </p:spPr>
        <p:txBody>
          <a:bodyPr/>
          <a:lstStyle/>
          <a:p>
            <a:r>
              <a:rPr lang="ru-RU" altLang="ru-RU" sz="4000"/>
              <a:t>Перевод чисел из одной СС в другую</a:t>
            </a:r>
            <a:r>
              <a:rPr lang="ru-RU" altLang="ru-RU" sz="4800"/>
              <a:t>.</a:t>
            </a:r>
            <a:endParaRPr lang="ru-RU" altLang="ru-RU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209800" y="2895600"/>
          <a:ext cx="4540250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Clip" r:id="rId3" imgW="4539600" imgH="3497040" progId="MS_ClipArt_Gallery.2">
                  <p:embed/>
                </p:oleObj>
              </mc:Choice>
              <mc:Fallback>
                <p:oleObj name="Clip" r:id="rId3" imgW="4539600" imgH="349704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4540250" cy="34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1625"/>
            <a:ext cx="8359775" cy="1143000"/>
          </a:xfrm>
        </p:spPr>
        <p:txBody>
          <a:bodyPr/>
          <a:lstStyle/>
          <a:p>
            <a:r>
              <a:rPr lang="ru-RU" altLang="ru-RU" b="1"/>
              <a:t> </a:t>
            </a:r>
            <a:r>
              <a:rPr lang="ru-RU" altLang="ru-RU" sz="2400" b="1">
                <a:solidFill>
                  <a:srgbClr val="CC6600"/>
                </a:solidFill>
              </a:rPr>
              <a:t>Для перевода целого числа из СС с основанием </a:t>
            </a:r>
            <a:r>
              <a:rPr lang="en-US" altLang="ru-RU" sz="2400" b="1">
                <a:solidFill>
                  <a:srgbClr val="CC6600"/>
                </a:solidFill>
              </a:rPr>
              <a:t> 10</a:t>
            </a:r>
            <a:r>
              <a:rPr lang="ru-RU" altLang="ru-RU" sz="2400" b="1">
                <a:solidFill>
                  <a:srgbClr val="CC6600"/>
                </a:solidFill>
              </a:rPr>
              <a:t> в СС с любым основанием  необходимо: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27213"/>
            <a:ext cx="4824413" cy="4625975"/>
          </a:xfrm>
        </p:spPr>
        <p:txBody>
          <a:bodyPr/>
          <a:lstStyle/>
          <a:p>
            <a:r>
              <a:rPr lang="ru-RU" altLang="ru-RU" sz="2100">
                <a:solidFill>
                  <a:srgbClr val="FF3300"/>
                </a:solidFill>
              </a:rPr>
              <a:t>1 способ</a:t>
            </a:r>
            <a:r>
              <a:rPr lang="ru-RU" altLang="ru-RU" sz="2100"/>
              <a:t> Последовательное деление числа и последующих целых частных на </a:t>
            </a:r>
            <a:r>
              <a:rPr lang="en-US" altLang="ru-RU" sz="2100"/>
              <a:t>n - </a:t>
            </a:r>
            <a:r>
              <a:rPr lang="ru-RU" altLang="ru-RU" sz="2100"/>
              <a:t>новое основание СС. Это число разделить на </a:t>
            </a:r>
            <a:r>
              <a:rPr lang="en-US" altLang="ru-RU" sz="2100"/>
              <a:t>n</a:t>
            </a:r>
            <a:r>
              <a:rPr lang="ru-RU" altLang="ru-RU" sz="2100"/>
              <a:t>, полученное частное вновь делят на </a:t>
            </a:r>
            <a:r>
              <a:rPr lang="en-US" altLang="ru-RU" sz="2100"/>
              <a:t>n</a:t>
            </a:r>
            <a:r>
              <a:rPr lang="ru-RU" altLang="ru-RU" sz="2100"/>
              <a:t> и так до тех пор пока последнее частное не окажется меньше </a:t>
            </a:r>
            <a:r>
              <a:rPr lang="en-US" altLang="ru-RU" sz="2100"/>
              <a:t>n</a:t>
            </a:r>
            <a:r>
              <a:rPr lang="ru-RU" altLang="ru-RU" sz="2100"/>
              <a:t>. В результате записать в одну строку последнее частное и все остатки, начиная с последнего.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5076825" y="1773238"/>
          <a:ext cx="3582988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Точечный рисунок BMP" r:id="rId3" imgW="2533696" imgH="1905128" progId="Paint.Picture">
                  <p:embed/>
                </p:oleObj>
              </mc:Choice>
              <mc:Fallback>
                <p:oleObj name="Точечный рисунок BMP" r:id="rId3" imgW="2533696" imgH="190512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773238"/>
                        <a:ext cx="3582988" cy="286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76825" y="4437063"/>
            <a:ext cx="3735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53</a:t>
            </a:r>
            <a:r>
              <a:rPr lang="ru-RU" alt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10</a:t>
            </a:r>
            <a:r>
              <a:rPr lang="ru-RU" altLang="ru-RU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= 110101</a:t>
            </a:r>
            <a:r>
              <a:rPr lang="ru-RU" alt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2096</TotalTime>
  <Words>1050</Words>
  <Application>Microsoft Office PowerPoint</Application>
  <PresentationFormat>Экран (4:3)</PresentationFormat>
  <Paragraphs>220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Times New Roman</vt:lpstr>
      <vt:lpstr>Arial</vt:lpstr>
      <vt:lpstr>Verdana</vt:lpstr>
      <vt:lpstr>Wingdings</vt:lpstr>
      <vt:lpstr>Затмение</vt:lpstr>
      <vt:lpstr>Microsoft Clip Gallery</vt:lpstr>
      <vt:lpstr>Точечный рисунок BMP</vt:lpstr>
      <vt:lpstr>Microsoft Equation 3.0</vt:lpstr>
      <vt:lpstr>Точечный рисунок</vt:lpstr>
      <vt:lpstr>СИСТЕМЫ  СЧИСЛЕНИЯ</vt:lpstr>
      <vt:lpstr>Система счисления -  это способ записи  чисел. </vt:lpstr>
      <vt:lpstr>Системы счисления</vt:lpstr>
      <vt:lpstr>Позиционные-</vt:lpstr>
      <vt:lpstr>Непозиционные - </vt:lpstr>
      <vt:lpstr>Десятичная</vt:lpstr>
      <vt:lpstr>Двоичная</vt:lpstr>
      <vt:lpstr>Перевод чисел из одной СС в другую.</vt:lpstr>
      <vt:lpstr> Для перевода целого числа из СС с основанием  10 в СС с любым основанием  необходимо:</vt:lpstr>
      <vt:lpstr> Для перевода целого числа из СС с основанием  10 в СС с любым основанием  необходимо:</vt:lpstr>
      <vt:lpstr>Для перевода правильной дроби из СС с  основанием 10 в СС с основанием n необходимо:</vt:lpstr>
      <vt:lpstr>Для перевода смешанной дроби из одной СС в другую необходимо:</vt:lpstr>
      <vt:lpstr>Перевести 25,2510 в двоичную СС</vt:lpstr>
      <vt:lpstr>  Сначала- переводим  целую часть</vt:lpstr>
      <vt:lpstr>Затем- перевод дробной части </vt:lpstr>
      <vt:lpstr>Презентация PowerPoint</vt:lpstr>
      <vt:lpstr>Перевод чисел из СС с основанием q, кратным 2  (т.е.  2n) в двоичную СС (из 8-й в 2-ю, из 16 в 2-ю, из 2-й в 8-ю и т.д.) и обратно</vt:lpstr>
      <vt:lpstr>Записать в тетради  Двоично- шестнадцатеричная таблица</vt:lpstr>
      <vt:lpstr>Перевод чисел из СС с основанием q, кратной 2  (т.е.  2n) в двоичную СС и обратно (из 8-й в 2-ю, из 16 в 2-ю, из 2-й в 8-ю и т.д.)</vt:lpstr>
      <vt:lpstr>Презентация PowerPoint</vt:lpstr>
      <vt:lpstr>Задания для самост. решения</vt:lpstr>
      <vt:lpstr>Задания из ЕГЭ</vt:lpstr>
      <vt:lpstr>Задания из ЕГЭ</vt:lpstr>
      <vt:lpstr>Задания из ЕГЭ</vt:lpstr>
      <vt:lpstr>Ответы</vt:lpstr>
      <vt:lpstr>Презентация PowerPoint</vt:lpstr>
    </vt:vector>
  </TitlesOfParts>
  <Company>Колосовская средняя 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 СЧИСЛЕНИЯ</dc:title>
  <dc:creator>Леля Зоя Александровна</dc:creator>
  <dc:description>Для соблюдения авторских прав, прошу откликнуться автора - пишите : admin@uroki.net    www.uroki.net </dc:description>
  <cp:lastModifiedBy>admin</cp:lastModifiedBy>
  <cp:revision>67</cp:revision>
  <dcterms:created xsi:type="dcterms:W3CDTF">2001-08-08T07:48:44Z</dcterms:created>
  <dcterms:modified xsi:type="dcterms:W3CDTF">2015-04-08T17:10:40Z</dcterms:modified>
</cp:coreProperties>
</file>