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7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8" r:id="rId9"/>
    <p:sldId id="263" r:id="rId10"/>
    <p:sldId id="264" r:id="rId11"/>
    <p:sldId id="265" r:id="rId12"/>
    <p:sldId id="266" r:id="rId13"/>
    <p:sldId id="267" r:id="rId14"/>
    <p:sldId id="269" r:id="rId15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E7FF"/>
    <a:srgbClr val="FFCCCC"/>
    <a:srgbClr val="FFFFCC"/>
    <a:srgbClr val="FF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262" autoAdjust="0"/>
    <p:restoredTop sz="94660"/>
  </p:normalViewPr>
  <p:slideViewPr>
    <p:cSldViewPr>
      <p:cViewPr varScale="1">
        <p:scale>
          <a:sx n="39" d="100"/>
          <a:sy n="39" d="100"/>
        </p:scale>
        <p:origin x="1428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5586" name="Group 2"/>
          <p:cNvGrpSpPr>
            <a:grpSpLocks/>
          </p:cNvGrpSpPr>
          <p:nvPr/>
        </p:nvGrpSpPr>
        <p:grpSpPr bwMode="auto">
          <a:xfrm>
            <a:off x="0" y="0"/>
            <a:ext cx="8458200" cy="5943600"/>
            <a:chOff x="0" y="0"/>
            <a:chExt cx="5328" cy="3744"/>
          </a:xfrm>
        </p:grpSpPr>
        <p:sp>
          <p:nvSpPr>
            <p:cNvPr id="195587" name="Freeform 3"/>
            <p:cNvSpPr>
              <a:spLocks/>
            </p:cNvSpPr>
            <p:nvPr/>
          </p:nvSpPr>
          <p:spPr bwMode="hidden">
            <a:xfrm>
              <a:off x="0" y="1440"/>
              <a:ext cx="5155" cy="2304"/>
            </a:xfrm>
            <a:custGeom>
              <a:avLst/>
              <a:gdLst>
                <a:gd name="T0" fmla="*/ 5154 w 5155"/>
                <a:gd name="T1" fmla="*/ 1769 h 2304"/>
                <a:gd name="T2" fmla="*/ 0 w 5155"/>
                <a:gd name="T3" fmla="*/ 2304 h 2304"/>
                <a:gd name="T4" fmla="*/ 0 w 5155"/>
                <a:gd name="T5" fmla="*/ 1252 h 2304"/>
                <a:gd name="T6" fmla="*/ 5155 w 5155"/>
                <a:gd name="T7" fmla="*/ 0 h 2304"/>
                <a:gd name="T8" fmla="*/ 5155 w 5155"/>
                <a:gd name="T9" fmla="*/ 1416 h 2304"/>
                <a:gd name="T10" fmla="*/ 5154 w 5155"/>
                <a:gd name="T11" fmla="*/ 1769 h 23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155" h="2304">
                  <a:moveTo>
                    <a:pt x="5154" y="1769"/>
                  </a:moveTo>
                  <a:lnTo>
                    <a:pt x="0" y="2304"/>
                  </a:lnTo>
                  <a:lnTo>
                    <a:pt x="0" y="1252"/>
                  </a:lnTo>
                  <a:lnTo>
                    <a:pt x="5155" y="0"/>
                  </a:lnTo>
                  <a:lnTo>
                    <a:pt x="5155" y="1416"/>
                  </a:lnTo>
                  <a:lnTo>
                    <a:pt x="5154" y="1769"/>
                  </a:lnTo>
                  <a:close/>
                </a:path>
              </a:pathLst>
            </a:custGeom>
            <a:gradFill rotWithShape="1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95588" name="Freeform 4"/>
            <p:cNvSpPr>
              <a:spLocks/>
            </p:cNvSpPr>
            <p:nvPr/>
          </p:nvSpPr>
          <p:spPr bwMode="hidden">
            <a:xfrm>
              <a:off x="0" y="0"/>
              <a:ext cx="5328" cy="3689"/>
            </a:xfrm>
            <a:custGeom>
              <a:avLst/>
              <a:gdLst>
                <a:gd name="T0" fmla="*/ 5311 w 5328"/>
                <a:gd name="T1" fmla="*/ 3209 h 3689"/>
                <a:gd name="T2" fmla="*/ 0 w 5328"/>
                <a:gd name="T3" fmla="*/ 3689 h 3689"/>
                <a:gd name="T4" fmla="*/ 0 w 5328"/>
                <a:gd name="T5" fmla="*/ 9 h 3689"/>
                <a:gd name="T6" fmla="*/ 5328 w 5328"/>
                <a:gd name="T7" fmla="*/ 0 h 3689"/>
                <a:gd name="T8" fmla="*/ 5311 w 5328"/>
                <a:gd name="T9" fmla="*/ 3209 h 36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328" h="3689">
                  <a:moveTo>
                    <a:pt x="5311" y="3209"/>
                  </a:moveTo>
                  <a:lnTo>
                    <a:pt x="0" y="3689"/>
                  </a:lnTo>
                  <a:lnTo>
                    <a:pt x="0" y="9"/>
                  </a:lnTo>
                  <a:lnTo>
                    <a:pt x="5328" y="0"/>
                  </a:lnTo>
                  <a:lnTo>
                    <a:pt x="5311" y="3209"/>
                  </a:ln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195589" name="Rectangle 5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anose="05000000000000000000" pitchFamily="2" charset="2"/>
              <a:buNone/>
              <a:defRPr/>
            </a:lvl1pPr>
          </a:lstStyle>
          <a:p>
            <a:pPr lvl="0"/>
            <a:r>
              <a:rPr lang="ru-RU" altLang="ru-RU" noProof="0" smtClean="0"/>
              <a:t>Образец подзаголовка</a:t>
            </a:r>
          </a:p>
        </p:txBody>
      </p:sp>
      <p:sp>
        <p:nvSpPr>
          <p:cNvPr id="195590" name="Rectangle 6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195591" name="Rectangle 7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195592" name="Rectangle 8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C81908EB-A078-4D63-9E24-2DB8F04DFCA5}" type="slidenum">
              <a:rPr lang="ru-RU" altLang="ru-RU"/>
              <a:pPr/>
              <a:t>‹#›</a:t>
            </a:fld>
            <a:endParaRPr lang="ru-RU" altLang="ru-RU"/>
          </a:p>
        </p:txBody>
      </p:sp>
      <p:sp>
        <p:nvSpPr>
          <p:cNvPr id="195593" name="Rectangle 9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768475"/>
            <a:ext cx="7772400" cy="1736725"/>
          </a:xfrm>
        </p:spPr>
        <p:txBody>
          <a:bodyPr anchor="b" anchorCtr="1"/>
          <a:lstStyle>
            <a:lvl1pPr>
              <a:defRPr sz="5400"/>
            </a:lvl1pPr>
          </a:lstStyle>
          <a:p>
            <a:pPr lvl="0"/>
            <a:r>
              <a:rPr lang="ru-RU" altLang="ru-RU" noProof="0" smtClean="0"/>
              <a:t>Образец заголовка</a:t>
            </a:r>
          </a:p>
        </p:txBody>
      </p:sp>
    </p:spTree>
  </p:cSld>
  <p:clrMapOvr>
    <a:masterClrMapping/>
  </p:clrMapOvr>
  <p:transition spd="med">
    <p:diamond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D96843A-618E-490A-89CE-5DBB6902C2C6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271860348"/>
      </p:ext>
    </p:extLst>
  </p:cSld>
  <p:clrMapOvr>
    <a:masterClrMapping/>
  </p:clrMapOvr>
  <p:transition spd="med">
    <p:diamond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21362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21362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06B5B0A-0EA6-44AD-8591-C8239F360435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993098326"/>
      </p:ext>
    </p:extLst>
  </p:cSld>
  <p:clrMapOvr>
    <a:masterClrMapping/>
  </p:clrMapOvr>
  <p:transition spd="med">
    <p:diamond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D4637AB-1CBD-49C6-B06E-6D2FAC8BB559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552033913"/>
      </p:ext>
    </p:extLst>
  </p:cSld>
  <p:clrMapOvr>
    <a:masterClrMapping/>
  </p:clrMapOvr>
  <p:transition spd="med">
    <p:diamond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1960128-34BE-48E2-9707-5093C1AC505D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446185163"/>
      </p:ext>
    </p:extLst>
  </p:cSld>
  <p:clrMapOvr>
    <a:masterClrMapping/>
  </p:clrMapOvr>
  <p:transition spd="med">
    <p:diamond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495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495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B697F54-FAA9-4411-AC4B-37D2DB437AD4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410206095"/>
      </p:ext>
    </p:extLst>
  </p:cSld>
  <p:clrMapOvr>
    <a:masterClrMapping/>
  </p:clrMapOvr>
  <p:transition spd="med">
    <p:diamond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E0BF113-A1C8-4D56-BFE2-D0DA377D7AB5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710478398"/>
      </p:ext>
    </p:extLst>
  </p:cSld>
  <p:clrMapOvr>
    <a:masterClrMapping/>
  </p:clrMapOvr>
  <p:transition spd="med">
    <p:diamond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8A12879-9DE3-412E-970A-342DE1B8C0D6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301828637"/>
      </p:ext>
    </p:extLst>
  </p:cSld>
  <p:clrMapOvr>
    <a:masterClrMapping/>
  </p:clrMapOvr>
  <p:transition spd="med">
    <p:diamond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427876E-DA89-4B5F-8070-445257459605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803589342"/>
      </p:ext>
    </p:extLst>
  </p:cSld>
  <p:clrMapOvr>
    <a:masterClrMapping/>
  </p:clrMapOvr>
  <p:transition spd="med">
    <p:diamond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00E4770-7260-4F20-A613-0142E9E2C140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123535512"/>
      </p:ext>
    </p:extLst>
  </p:cSld>
  <p:clrMapOvr>
    <a:masterClrMapping/>
  </p:clrMapOvr>
  <p:transition spd="med">
    <p:diamond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A698A1B-4E38-4A84-B071-336B11604992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245020350"/>
      </p:ext>
    </p:extLst>
  </p:cSld>
  <p:clrMapOvr>
    <a:masterClrMapping/>
  </p:clrMapOvr>
  <p:transition spd="med">
    <p:diamond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4562" name="Group 2"/>
          <p:cNvGrpSpPr>
            <a:grpSpLocks/>
          </p:cNvGrpSpPr>
          <p:nvPr/>
        </p:nvGrpSpPr>
        <p:grpSpPr bwMode="auto">
          <a:xfrm>
            <a:off x="0" y="0"/>
            <a:ext cx="7242175" cy="1981200"/>
            <a:chOff x="0" y="0"/>
            <a:chExt cx="4562" cy="1248"/>
          </a:xfrm>
        </p:grpSpPr>
        <p:sp>
          <p:nvSpPr>
            <p:cNvPr id="194563" name="Freeform 3"/>
            <p:cNvSpPr>
              <a:spLocks/>
            </p:cNvSpPr>
            <p:nvPr/>
          </p:nvSpPr>
          <p:spPr bwMode="hidden">
            <a:xfrm>
              <a:off x="0" y="583"/>
              <a:ext cx="4487" cy="665"/>
            </a:xfrm>
            <a:custGeom>
              <a:avLst/>
              <a:gdLst>
                <a:gd name="T0" fmla="*/ 4800 w 4806"/>
                <a:gd name="T1" fmla="*/ 299 h 665"/>
                <a:gd name="T2" fmla="*/ 0 w 4806"/>
                <a:gd name="T3" fmla="*/ 665 h 665"/>
                <a:gd name="T4" fmla="*/ 0 w 4806"/>
                <a:gd name="T5" fmla="*/ 0 h 665"/>
                <a:gd name="T6" fmla="*/ 4806 w 4806"/>
                <a:gd name="T7" fmla="*/ 1 h 665"/>
                <a:gd name="T8" fmla="*/ 4800 w 4806"/>
                <a:gd name="T9" fmla="*/ 153 h 665"/>
                <a:gd name="T10" fmla="*/ 4800 w 4806"/>
                <a:gd name="T11" fmla="*/ 299 h 6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806" h="665">
                  <a:moveTo>
                    <a:pt x="4800" y="299"/>
                  </a:moveTo>
                  <a:lnTo>
                    <a:pt x="0" y="665"/>
                  </a:lnTo>
                  <a:lnTo>
                    <a:pt x="0" y="0"/>
                  </a:lnTo>
                  <a:lnTo>
                    <a:pt x="4806" y="1"/>
                  </a:lnTo>
                  <a:lnTo>
                    <a:pt x="4800" y="153"/>
                  </a:lnTo>
                  <a:lnTo>
                    <a:pt x="4800" y="299"/>
                  </a:lnTo>
                  <a:close/>
                </a:path>
              </a:pathLst>
            </a:custGeom>
            <a:gradFill rotWithShape="1">
              <a:gsLst>
                <a:gs pos="0">
                  <a:schemeClr val="bg1">
                    <a:gamma/>
                    <a:shade val="94118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94564" name="Freeform 4"/>
            <p:cNvSpPr>
              <a:spLocks/>
            </p:cNvSpPr>
            <p:nvPr/>
          </p:nvSpPr>
          <p:spPr bwMode="hidden">
            <a:xfrm>
              <a:off x="0" y="0"/>
              <a:ext cx="4562" cy="1199"/>
            </a:xfrm>
            <a:custGeom>
              <a:avLst/>
              <a:gdLst>
                <a:gd name="T0" fmla="*/ 4560 w 4562"/>
                <a:gd name="T1" fmla="*/ 932 h 1199"/>
                <a:gd name="T2" fmla="*/ 0 w 4562"/>
                <a:gd name="T3" fmla="*/ 1199 h 1199"/>
                <a:gd name="T4" fmla="*/ 0 w 4562"/>
                <a:gd name="T5" fmla="*/ 0 h 1199"/>
                <a:gd name="T6" fmla="*/ 4562 w 4562"/>
                <a:gd name="T7" fmla="*/ 0 h 1199"/>
                <a:gd name="T8" fmla="*/ 4560 w 4562"/>
                <a:gd name="T9" fmla="*/ 932 h 1199"/>
                <a:gd name="T10" fmla="*/ 4560 w 4562"/>
                <a:gd name="T11" fmla="*/ 932 h 1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562" h="1199">
                  <a:moveTo>
                    <a:pt x="4560" y="932"/>
                  </a:moveTo>
                  <a:lnTo>
                    <a:pt x="0" y="1199"/>
                  </a:lnTo>
                  <a:lnTo>
                    <a:pt x="0" y="0"/>
                  </a:lnTo>
                  <a:lnTo>
                    <a:pt x="4562" y="0"/>
                  </a:lnTo>
                  <a:lnTo>
                    <a:pt x="4560" y="932"/>
                  </a:lnTo>
                  <a:lnTo>
                    <a:pt x="4560" y="93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194565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194566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49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194567" name="Rectangle 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ru-RU" altLang="ru-RU"/>
          </a:p>
        </p:txBody>
      </p:sp>
      <p:sp>
        <p:nvSpPr>
          <p:cNvPr id="194568" name="Rectangle 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ru-RU" altLang="ru-RU"/>
          </a:p>
        </p:txBody>
      </p:sp>
      <p:sp>
        <p:nvSpPr>
          <p:cNvPr id="194569" name="Rectangle 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54135F15-B12F-4519-88D4-F8B63BA8593E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58" r:id="rId1"/>
    <p:sldLayoutId id="2147483759" r:id="rId2"/>
    <p:sldLayoutId id="2147483760" r:id="rId3"/>
    <p:sldLayoutId id="2147483761" r:id="rId4"/>
    <p:sldLayoutId id="2147483762" r:id="rId5"/>
    <p:sldLayoutId id="2147483763" r:id="rId6"/>
    <p:sldLayoutId id="2147483764" r:id="rId7"/>
    <p:sldLayoutId id="2147483765" r:id="rId8"/>
    <p:sldLayoutId id="2147483766" r:id="rId9"/>
    <p:sldLayoutId id="2147483767" r:id="rId10"/>
    <p:sldLayoutId id="2147483768" r:id="rId11"/>
  </p:sldLayoutIdLst>
  <p:transition spd="med">
    <p:diamond/>
  </p:transition>
  <p:timing>
    <p:tnLst>
      <p:par>
        <p:cTn id="1" dur="indefinite" restart="never" nodeType="tmRoot"/>
      </p:par>
    </p:tnLst>
  </p:timing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anose="05000000000000000000" pitchFamily="2" charset="2"/>
        <a:buChar char="n"/>
        <a:defRPr sz="32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tx1"/>
        </a:buClr>
        <a:buChar char="–"/>
        <a:defRPr sz="28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anose="05000000000000000000" pitchFamily="2" charset="2"/>
        <a:buChar char="§"/>
        <a:defRPr sz="24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anose="05000000000000000000" pitchFamily="2" charset="2"/>
        <a:buChar char="§"/>
        <a:defRPr sz="20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http://mat.1september.ru/2003/17/no07_12.gif" TargetMode="Externa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3" name="Picture 5" descr="Безымянный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1050" y="1916113"/>
            <a:ext cx="5473700" cy="4076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52" name="Rectangle 4"/>
          <p:cNvSpPr>
            <a:spLocks noGrp="1" noChangeArrowheads="1"/>
          </p:cNvSpPr>
          <p:nvPr>
            <p:ph type="title"/>
          </p:nvPr>
        </p:nvSpPr>
        <p:spPr>
          <a:xfrm>
            <a:off x="539750" y="260350"/>
            <a:ext cx="8229600" cy="1584325"/>
          </a:xfrm>
        </p:spPr>
        <p:txBody>
          <a:bodyPr/>
          <a:lstStyle/>
          <a:p>
            <a:r>
              <a:rPr lang="ru-RU" altLang="ru-RU" sz="8000" b="1" i="1"/>
              <a:t>ПРИЗМА</a:t>
            </a:r>
          </a:p>
        </p:txBody>
      </p:sp>
      <p:sp>
        <p:nvSpPr>
          <p:cNvPr id="2054" name="Text Box 6"/>
          <p:cNvSpPr txBox="1">
            <a:spLocks noChangeArrowheads="1"/>
          </p:cNvSpPr>
          <p:nvPr/>
        </p:nvSpPr>
        <p:spPr bwMode="auto">
          <a:xfrm>
            <a:off x="5651500" y="6308725"/>
            <a:ext cx="34925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altLang="ru-RU"/>
              <a:t>Подготовила Галущенко А.</a:t>
            </a:r>
          </a:p>
        </p:txBody>
      </p:sp>
    </p:spTree>
  </p:cSld>
  <p:clrMapOvr>
    <a:masterClrMapping/>
  </p:clrMapOvr>
  <p:transition spd="med"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700" name="Picture 4" descr="прямая призма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0425" y="1773238"/>
            <a:ext cx="3203575" cy="3095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417638"/>
          </a:xfrm>
        </p:spPr>
        <p:txBody>
          <a:bodyPr/>
          <a:lstStyle/>
          <a:p>
            <a:r>
              <a:rPr lang="ru-RU" altLang="ru-RU" b="1"/>
              <a:t>Сечение правильной призмы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196975"/>
            <a:ext cx="6948488" cy="5661025"/>
          </a:xfrm>
        </p:spPr>
        <p:txBody>
          <a:bodyPr/>
          <a:lstStyle/>
          <a:p>
            <a:pPr>
              <a:lnSpc>
                <a:spcPct val="90000"/>
              </a:lnSpc>
            </a:pPr>
            <a:endParaRPr lang="ru-RU" altLang="ru-RU" sz="2800"/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ru-RU" altLang="ru-RU" sz="2800"/>
              <a:t>   1. Сечение правильной призмы плоскостью, параллельной основанию. В сечении образуется правильный многоугольник, равный многоугольнику, лежащему в основании.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ru-RU" altLang="ru-RU" sz="2800"/>
              <a:t>   2. Сечение правильной призмы плоскостью, проходящей через два не соседних боковых ребра. В сечении образуется прямоугольник. В некоторых случаях может образоваться квадрат.</a:t>
            </a:r>
          </a:p>
        </p:txBody>
      </p:sp>
    </p:spTree>
  </p:cSld>
  <p:clrMapOvr>
    <a:masterClrMapping/>
  </p:clrMapOvr>
  <p:transition spd="med">
    <p:diamond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196975"/>
          </a:xfrm>
        </p:spPr>
        <p:txBody>
          <a:bodyPr/>
          <a:lstStyle/>
          <a:p>
            <a:r>
              <a:rPr lang="ru-RU" altLang="ru-RU" sz="4000" b="1"/>
              <a:t>Симметрия правильной призмы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341438"/>
            <a:ext cx="5724525" cy="5516562"/>
          </a:xfrm>
        </p:spPr>
        <p:txBody>
          <a:bodyPr/>
          <a:lstStyle/>
          <a:p>
            <a:endParaRPr lang="ru-RU" altLang="ru-RU"/>
          </a:p>
          <a:p>
            <a:pPr>
              <a:buFont typeface="Wingdings" panose="05000000000000000000" pitchFamily="2" charset="2"/>
              <a:buNone/>
            </a:pPr>
            <a:r>
              <a:rPr lang="ru-RU" altLang="ru-RU" sz="4000"/>
              <a:t>1. Центр симметрии при четном числе сторон основания — точка пересечения диагоналей правильной призмы (рис. 6)</a:t>
            </a:r>
          </a:p>
        </p:txBody>
      </p:sp>
      <p:pic>
        <p:nvPicPr>
          <p:cNvPr id="30724" name="Picture 4" descr="Рис. 12"/>
          <p:cNvPicPr>
            <a:picLocks noChangeAspect="1" noChangeArrowheads="1"/>
          </p:cNvPicPr>
          <p:nvPr/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80063" y="1989138"/>
            <a:ext cx="3240087" cy="4033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>
    <p:diamond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0"/>
            <a:ext cx="8964613" cy="3141663"/>
          </a:xfrm>
        </p:spPr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ru-RU" altLang="ru-RU"/>
              <a:t>   2. Плоскости симметрии: плоскость, проходящая через середины боковых ребер; при четном числе сторон основания — плоскости, проходящие через противолежащие ребра (рис. 7).</a:t>
            </a:r>
          </a:p>
          <a:p>
            <a:endParaRPr lang="ru-RU" altLang="ru-RU"/>
          </a:p>
        </p:txBody>
      </p:sp>
      <p:pic>
        <p:nvPicPr>
          <p:cNvPr id="33796" name="Picture 4" descr="Рис. 1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450" y="2852738"/>
            <a:ext cx="6624638" cy="3744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>
    <p:diamond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821" name="Picture 5" descr="Рис. 1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250" y="2565400"/>
            <a:ext cx="5689600" cy="429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481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r>
              <a:rPr lang="ru-RU" altLang="ru-RU"/>
              <a:t> 3. Оси симметрии: при четном числе сторон основания — ось симметрии, проходящая через центры оснований, и оси симметрии, проходящие через точки пересечения диагоналей противолежащих боковых граней (рис. 8).</a:t>
            </a:r>
          </a:p>
        </p:txBody>
      </p:sp>
    </p:spTree>
  </p:cSld>
  <p:clrMapOvr>
    <a:masterClrMapping/>
  </p:clrMapOvr>
  <p:transition spd="med">
    <p:diamond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6372" name="Picture 4" descr="БезымянныйС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6463" y="2492375"/>
            <a:ext cx="4427537" cy="3571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8637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765175"/>
          </a:xfrm>
        </p:spPr>
        <p:txBody>
          <a:bodyPr/>
          <a:lstStyle/>
          <a:p>
            <a:r>
              <a:rPr lang="ru-RU" altLang="ru-RU" b="1" u="sng"/>
              <a:t>Задача.</a:t>
            </a:r>
          </a:p>
        </p:txBody>
      </p:sp>
      <p:sp>
        <p:nvSpPr>
          <p:cNvPr id="1863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981075"/>
            <a:ext cx="9144000" cy="5876925"/>
          </a:xfrm>
        </p:spPr>
        <p:txBody>
          <a:bodyPr/>
          <a:lstStyle/>
          <a:p>
            <a:pPr marL="609600" indent="-609600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ru-RU" altLang="ru-RU" b="1" i="1" u="sng"/>
              <a:t>Дано:</a:t>
            </a:r>
            <a:r>
              <a:rPr lang="ru-RU" altLang="ru-RU"/>
              <a:t>  </a:t>
            </a:r>
            <a:r>
              <a:rPr lang="ru-RU" altLang="ru-RU" sz="2400"/>
              <a:t>Сторона основания правильной треугольной призмы равна 8 см, боковое ребро - 6 см. Найдите </a:t>
            </a:r>
            <a:r>
              <a:rPr lang="en-US" altLang="ru-RU" sz="2400" b="1"/>
              <a:t>S</a:t>
            </a:r>
            <a:r>
              <a:rPr lang="ru-RU" altLang="ru-RU" sz="2400" b="1"/>
              <a:t>сеч</a:t>
            </a:r>
            <a:r>
              <a:rPr lang="ru-RU" altLang="ru-RU" sz="2400"/>
              <a:t>, проходящего через сторону верхнего основания и противолежащую вершину нижнего основания.</a:t>
            </a:r>
          </a:p>
          <a:p>
            <a:pPr marL="609600" indent="-609600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ru-RU" altLang="ru-RU" b="1" i="1" u="sng"/>
              <a:t>Решение:</a:t>
            </a:r>
            <a:r>
              <a:rPr lang="ru-RU" altLang="ru-RU" sz="2000" b="1" i="1" u="sng"/>
              <a:t> </a:t>
            </a:r>
            <a:r>
              <a:rPr lang="ru-RU" altLang="ru-RU" sz="2000"/>
              <a:t>Треугольник</a:t>
            </a:r>
            <a:r>
              <a:rPr lang="en-US" altLang="ru-RU" sz="2000"/>
              <a:t> A</a:t>
            </a:r>
            <a:r>
              <a:rPr lang="en-US" altLang="ru-RU" baseline="-25000"/>
              <a:t>1</a:t>
            </a:r>
            <a:r>
              <a:rPr lang="en-US" altLang="ru-RU" sz="2000"/>
              <a:t>B</a:t>
            </a:r>
            <a:r>
              <a:rPr lang="en-US" altLang="ru-RU" baseline="-25000"/>
              <a:t>1</a:t>
            </a:r>
            <a:r>
              <a:rPr lang="en-US" altLang="ru-RU" sz="2000"/>
              <a:t>C</a:t>
            </a:r>
            <a:r>
              <a:rPr lang="en-US" altLang="ru-RU" baseline="-25000"/>
              <a:t>1</a:t>
            </a:r>
            <a:r>
              <a:rPr lang="en-US" altLang="ru-RU" sz="2000"/>
              <a:t> </a:t>
            </a:r>
            <a:r>
              <a:rPr lang="ru-RU" altLang="ru-RU" sz="2000"/>
              <a:t>- равнобедренный(</a:t>
            </a:r>
            <a:r>
              <a:rPr lang="en-US" altLang="ru-RU" sz="2000"/>
              <a:t>A</a:t>
            </a:r>
            <a:r>
              <a:rPr lang="en-US" altLang="ru-RU" baseline="-25000"/>
              <a:t>1</a:t>
            </a:r>
            <a:r>
              <a:rPr lang="en-US" altLang="ru-RU" sz="2000"/>
              <a:t>B=C</a:t>
            </a:r>
            <a:r>
              <a:rPr lang="en-US" altLang="ru-RU" baseline="-25000"/>
              <a:t>1</a:t>
            </a:r>
            <a:r>
              <a:rPr lang="en-US" altLang="ru-RU" sz="2000"/>
              <a:t>B </a:t>
            </a:r>
            <a:r>
              <a:rPr lang="ru-RU" altLang="ru-RU" sz="2000"/>
              <a:t>как диагональ равных граней)</a:t>
            </a:r>
          </a:p>
          <a:p>
            <a:pPr marL="609600" indent="-609600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ru-RU" sz="2000"/>
              <a:t>1)</a:t>
            </a:r>
            <a:r>
              <a:rPr lang="ru-RU" altLang="ru-RU" sz="2000"/>
              <a:t>Рассмотрим треугольник </a:t>
            </a:r>
            <a:r>
              <a:rPr lang="en-US" altLang="ru-RU" sz="2000"/>
              <a:t>BCC</a:t>
            </a:r>
            <a:r>
              <a:rPr lang="en-US" altLang="ru-RU" baseline="-25000"/>
              <a:t>1</a:t>
            </a:r>
            <a:r>
              <a:rPr lang="ru-RU" altLang="ru-RU" sz="2000"/>
              <a:t>– прямоуг</a:t>
            </a:r>
            <a:r>
              <a:rPr lang="ru-RU" altLang="ru-RU" sz="2000">
                <a:solidFill>
                  <a:schemeClr val="accent2"/>
                </a:solidFill>
              </a:rPr>
              <a:t>ольный</a:t>
            </a:r>
            <a:endParaRPr lang="en-US" altLang="ru-RU" sz="2000">
              <a:solidFill>
                <a:schemeClr val="accent2"/>
              </a:solidFill>
            </a:endParaRPr>
          </a:p>
          <a:p>
            <a:pPr marL="609600" indent="-609600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ru-RU" sz="2000"/>
              <a:t>BC</a:t>
            </a:r>
            <a:r>
              <a:rPr lang="en-US" altLang="ru-RU" sz="3600" baseline="-25000"/>
              <a:t>1</a:t>
            </a:r>
            <a:r>
              <a:rPr lang="en-US" altLang="ru-RU" sz="2400" baseline="30000"/>
              <a:t>2</a:t>
            </a:r>
            <a:r>
              <a:rPr lang="en-US" altLang="ru-RU" sz="2400"/>
              <a:t>=</a:t>
            </a:r>
            <a:r>
              <a:rPr lang="en-US" altLang="ru-RU" sz="2000"/>
              <a:t>BM</a:t>
            </a:r>
            <a:r>
              <a:rPr lang="en-US" altLang="ru-RU" sz="2400" baseline="30000"/>
              <a:t>2+</a:t>
            </a:r>
            <a:r>
              <a:rPr lang="en-US" altLang="ru-RU" sz="2000"/>
              <a:t>CC</a:t>
            </a:r>
            <a:r>
              <a:rPr lang="en-US" altLang="ru-RU" baseline="-25000"/>
              <a:t>1</a:t>
            </a:r>
            <a:r>
              <a:rPr lang="en-US" altLang="ru-RU" sz="2400" baseline="30000"/>
              <a:t>2</a:t>
            </a:r>
          </a:p>
          <a:p>
            <a:pPr marL="609600" indent="-609600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ru-RU" sz="2000"/>
              <a:t>BC</a:t>
            </a:r>
            <a:r>
              <a:rPr lang="en-US" altLang="ru-RU" sz="3600" baseline="-25000"/>
              <a:t>1</a:t>
            </a:r>
            <a:r>
              <a:rPr lang="en-US" altLang="ru-RU" sz="2400"/>
              <a:t>= </a:t>
            </a:r>
            <a:r>
              <a:rPr lang="ru-RU" altLang="ru-RU" sz="2400">
                <a:cs typeface="Arial" panose="020B0604020202020204" pitchFamily="34" charset="0"/>
              </a:rPr>
              <a:t>√</a:t>
            </a:r>
            <a:r>
              <a:rPr lang="ru-RU" altLang="ru-RU" sz="2400"/>
              <a:t> 64+36=10 см</a:t>
            </a:r>
          </a:p>
          <a:p>
            <a:pPr marL="609600" indent="-609600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ru-RU" altLang="ru-RU" sz="2000"/>
              <a:t>2) Рассмотрим треугольник </a:t>
            </a:r>
            <a:r>
              <a:rPr lang="en-US" altLang="ru-RU" sz="2000"/>
              <a:t>BMC</a:t>
            </a:r>
            <a:r>
              <a:rPr lang="en-US" altLang="ru-RU" sz="3600" baseline="-25000"/>
              <a:t>1</a:t>
            </a:r>
            <a:r>
              <a:rPr lang="ru-RU" altLang="ru-RU" sz="2000"/>
              <a:t>– прямоу</a:t>
            </a:r>
            <a:r>
              <a:rPr lang="ru-RU" altLang="ru-RU" sz="2000">
                <a:solidFill>
                  <a:schemeClr val="accent2"/>
                </a:solidFill>
              </a:rPr>
              <a:t>гольный</a:t>
            </a:r>
            <a:endParaRPr lang="en-US" altLang="ru-RU" sz="2000">
              <a:solidFill>
                <a:schemeClr val="accent2"/>
              </a:solidFill>
            </a:endParaRPr>
          </a:p>
          <a:p>
            <a:pPr marL="609600" indent="-609600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ru-RU" sz="2000"/>
              <a:t>BC</a:t>
            </a:r>
            <a:r>
              <a:rPr lang="en-US" altLang="ru-RU" sz="3600" baseline="-25000"/>
              <a:t>1</a:t>
            </a:r>
            <a:r>
              <a:rPr lang="en-US" altLang="ru-RU" sz="2400" baseline="30000"/>
              <a:t>2</a:t>
            </a:r>
            <a:r>
              <a:rPr lang="en-US" altLang="ru-RU" sz="2400"/>
              <a:t>=</a:t>
            </a:r>
            <a:r>
              <a:rPr lang="en-US" altLang="ru-RU" sz="2000"/>
              <a:t>BM</a:t>
            </a:r>
            <a:r>
              <a:rPr lang="en-US" altLang="ru-RU" sz="2400" baseline="30000"/>
              <a:t>2+</a:t>
            </a:r>
            <a:r>
              <a:rPr lang="en-US" altLang="ru-RU" sz="2000"/>
              <a:t>MC</a:t>
            </a:r>
            <a:r>
              <a:rPr lang="en-US" altLang="ru-RU" baseline="-25000"/>
              <a:t>1</a:t>
            </a:r>
            <a:r>
              <a:rPr lang="en-US" altLang="ru-RU" sz="2400" baseline="30000"/>
              <a:t>2</a:t>
            </a:r>
            <a:endParaRPr lang="en-US" altLang="ru-RU" sz="2000"/>
          </a:p>
          <a:p>
            <a:pPr marL="609600" indent="-609600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ru-RU" sz="2000"/>
              <a:t>BM</a:t>
            </a:r>
            <a:r>
              <a:rPr lang="en-US" altLang="ru-RU" baseline="-25000"/>
              <a:t>1</a:t>
            </a:r>
            <a:r>
              <a:rPr lang="en-US" altLang="ru-RU" sz="2400" baseline="30000"/>
              <a:t>2</a:t>
            </a:r>
            <a:r>
              <a:rPr lang="en-US" altLang="ru-RU" sz="2400"/>
              <a:t>=</a:t>
            </a:r>
            <a:r>
              <a:rPr lang="en-US" altLang="ru-RU" sz="2000"/>
              <a:t>BC</a:t>
            </a:r>
            <a:r>
              <a:rPr lang="en-US" altLang="ru-RU" sz="3600" baseline="-25000"/>
              <a:t>1</a:t>
            </a:r>
            <a:r>
              <a:rPr lang="en-US" altLang="ru-RU" sz="2400" baseline="30000"/>
              <a:t>2</a:t>
            </a:r>
            <a:r>
              <a:rPr lang="en-US" altLang="ru-RU" sz="2400"/>
              <a:t>-</a:t>
            </a:r>
            <a:r>
              <a:rPr lang="en-US" altLang="ru-RU" sz="2000"/>
              <a:t>MC</a:t>
            </a:r>
            <a:r>
              <a:rPr lang="en-US" altLang="ru-RU" baseline="-25000"/>
              <a:t>1</a:t>
            </a:r>
            <a:r>
              <a:rPr lang="en-US" altLang="ru-RU" sz="2400" baseline="30000"/>
              <a:t>2</a:t>
            </a:r>
          </a:p>
          <a:p>
            <a:pPr marL="609600" indent="-609600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ru-RU" sz="2000"/>
              <a:t>BM</a:t>
            </a:r>
            <a:r>
              <a:rPr lang="en-US" altLang="ru-RU" baseline="-25000"/>
              <a:t>1</a:t>
            </a:r>
            <a:r>
              <a:rPr lang="en-US" altLang="ru-RU" sz="2400" baseline="30000"/>
              <a:t>2</a:t>
            </a:r>
            <a:r>
              <a:rPr lang="en-US" altLang="ru-RU" sz="2400"/>
              <a:t>=100-16=84</a:t>
            </a:r>
          </a:p>
          <a:p>
            <a:pPr marL="609600" indent="-609600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ru-RU" sz="2000"/>
              <a:t>BM</a:t>
            </a:r>
            <a:r>
              <a:rPr lang="en-US" altLang="ru-RU" baseline="-25000"/>
              <a:t>1</a:t>
            </a:r>
            <a:r>
              <a:rPr lang="en-US" altLang="ru-RU" sz="2800"/>
              <a:t>= </a:t>
            </a:r>
            <a:r>
              <a:rPr lang="ru-RU" altLang="ru-RU" sz="2400">
                <a:cs typeface="Arial" panose="020B0604020202020204" pitchFamily="34" charset="0"/>
              </a:rPr>
              <a:t>√</a:t>
            </a:r>
            <a:r>
              <a:rPr lang="ru-RU" altLang="ru-RU" sz="2400"/>
              <a:t> 84=2 </a:t>
            </a:r>
            <a:r>
              <a:rPr lang="ru-RU" altLang="ru-RU" sz="2400">
                <a:cs typeface="Arial" panose="020B0604020202020204" pitchFamily="34" charset="0"/>
              </a:rPr>
              <a:t>√</a:t>
            </a:r>
            <a:r>
              <a:rPr lang="ru-RU" altLang="ru-RU" sz="2400"/>
              <a:t> 21 см</a:t>
            </a:r>
            <a:endParaRPr lang="ru-RU" altLang="ru-RU" sz="2800"/>
          </a:p>
          <a:p>
            <a:pPr marL="609600" indent="-609600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ru-RU" altLang="ru-RU" sz="2000"/>
              <a:t>3) </a:t>
            </a:r>
            <a:r>
              <a:rPr lang="en-US" altLang="ru-RU" sz="2400"/>
              <a:t>S</a:t>
            </a:r>
            <a:r>
              <a:rPr lang="ru-RU" altLang="ru-RU" sz="2400"/>
              <a:t>сеч</a:t>
            </a:r>
            <a:r>
              <a:rPr lang="en-US" altLang="ru-RU" sz="2400"/>
              <a:t>=</a:t>
            </a:r>
            <a:r>
              <a:rPr lang="ru-RU" altLang="ru-RU" sz="3600" baseline="30000"/>
              <a:t>1</a:t>
            </a:r>
            <a:r>
              <a:rPr lang="ru-RU" altLang="ru-RU" sz="2400"/>
              <a:t>2</a:t>
            </a:r>
            <a:r>
              <a:rPr lang="en-US" altLang="ru-RU" sz="2000"/>
              <a:t> A</a:t>
            </a:r>
            <a:r>
              <a:rPr lang="en-US" altLang="ru-RU" baseline="-25000"/>
              <a:t>1</a:t>
            </a:r>
            <a:r>
              <a:rPr lang="en-US" altLang="ru-RU" sz="2000"/>
              <a:t>C</a:t>
            </a:r>
            <a:r>
              <a:rPr lang="en-US" altLang="ru-RU" baseline="-25000"/>
              <a:t>1</a:t>
            </a:r>
            <a:r>
              <a:rPr lang="ru-RU" altLang="ru-RU" sz="2400"/>
              <a:t>*</a:t>
            </a:r>
            <a:r>
              <a:rPr lang="en-US" altLang="ru-RU" sz="2400"/>
              <a:t>BM</a:t>
            </a:r>
            <a:r>
              <a:rPr lang="ru-RU" altLang="ru-RU" sz="2400"/>
              <a:t>= </a:t>
            </a:r>
            <a:r>
              <a:rPr lang="ru-RU" altLang="ru-RU" sz="3600" baseline="30000"/>
              <a:t>1</a:t>
            </a:r>
            <a:r>
              <a:rPr lang="ru-RU" altLang="ru-RU" sz="2400"/>
              <a:t>2*2</a:t>
            </a:r>
            <a:r>
              <a:rPr lang="ru-RU" altLang="ru-RU" sz="2400">
                <a:cs typeface="Arial" panose="020B0604020202020204" pitchFamily="34" charset="0"/>
              </a:rPr>
              <a:t>√</a:t>
            </a:r>
            <a:r>
              <a:rPr lang="ru-RU" altLang="ru-RU" sz="2400"/>
              <a:t> 21 см*8=8 </a:t>
            </a:r>
            <a:r>
              <a:rPr lang="ru-RU" altLang="ru-RU" sz="2400">
                <a:cs typeface="Arial" panose="020B0604020202020204" pitchFamily="34" charset="0"/>
              </a:rPr>
              <a:t>√</a:t>
            </a:r>
            <a:r>
              <a:rPr lang="ru-RU" altLang="ru-RU" sz="2400"/>
              <a:t> 21</a:t>
            </a:r>
            <a:endParaRPr lang="ru-RU" altLang="ru-RU" sz="2800"/>
          </a:p>
          <a:p>
            <a:pPr marL="609600" indent="-609600">
              <a:lnSpc>
                <a:spcPct val="80000"/>
              </a:lnSpc>
              <a:buFont typeface="Wingdings" panose="05000000000000000000" pitchFamily="2" charset="2"/>
              <a:buNone/>
            </a:pPr>
            <a:endParaRPr lang="ru-RU" altLang="ru-RU" sz="2400"/>
          </a:p>
          <a:p>
            <a:pPr marL="609600" indent="-609600">
              <a:lnSpc>
                <a:spcPct val="80000"/>
              </a:lnSpc>
              <a:buFont typeface="Wingdings" panose="05000000000000000000" pitchFamily="2" charset="2"/>
              <a:buNone/>
            </a:pPr>
            <a:endParaRPr lang="ru-RU" altLang="ru-RU" sz="2400"/>
          </a:p>
        </p:txBody>
      </p:sp>
    </p:spTree>
  </p:cSld>
  <p:clrMapOvr>
    <a:masterClrMapping/>
  </p:clrMapOvr>
  <p:transition spd="med">
    <p:diamond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60350"/>
            <a:ext cx="9144000" cy="1143000"/>
          </a:xfrm>
        </p:spPr>
        <p:txBody>
          <a:bodyPr/>
          <a:lstStyle/>
          <a:p>
            <a:r>
              <a:rPr lang="ru-RU" altLang="ru-RU" b="1"/>
              <a:t>Определение 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600200"/>
            <a:ext cx="9144000" cy="5257800"/>
          </a:xfrm>
        </p:spPr>
        <p:txBody>
          <a:bodyPr/>
          <a:lstStyle/>
          <a:p>
            <a:pPr algn="ctr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ru-RU" altLang="ru-RU" sz="2400" b="1" i="1"/>
              <a:t>Многогранник, две грани которого - одноименные многоугольники, лежащие в параллельных плоскостях, а любые два ребра, не лежащие в этих плоскостях, параллельны, называется призмой.</a:t>
            </a:r>
          </a:p>
          <a:p>
            <a:pPr algn="ctr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ru-RU" altLang="ru-RU" sz="2400" b="1" i="1"/>
              <a:t>Термин “призма” </a:t>
            </a:r>
            <a:r>
              <a:rPr lang="ru-RU" altLang="ru-RU" sz="2400"/>
              <a:t>греческого происхождения и буквально</a:t>
            </a:r>
            <a:r>
              <a:rPr lang="ru-RU" altLang="ru-RU" sz="2400" b="1" i="1"/>
              <a:t> </a:t>
            </a:r>
            <a:r>
              <a:rPr lang="ru-RU" altLang="ru-RU" sz="2400"/>
              <a:t>означает</a:t>
            </a:r>
            <a:r>
              <a:rPr lang="ru-RU" altLang="ru-RU" sz="2400" b="1" i="1"/>
              <a:t> “отпиленное” (тело).</a:t>
            </a:r>
          </a:p>
          <a:p>
            <a:pPr algn="ctr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ru-RU" altLang="ru-RU" sz="2400"/>
              <a:t>Многоугольники, лежащие в параллельных плоскостях, называют основаниями призмы, а остальные грани - боковыми гранями.</a:t>
            </a:r>
            <a:br>
              <a:rPr lang="ru-RU" altLang="ru-RU" sz="2400"/>
            </a:br>
            <a:r>
              <a:rPr lang="ru-RU" altLang="ru-RU" sz="2400"/>
              <a:t>Поверхность призмы, таким образом, состоит из двух равных многоугольников (оснований) и параллелограммов (боковых граней). Различают призмы треугольные, четырехугольные, пятиугольные и т.д. в зависимости от числа вершин основания.</a:t>
            </a:r>
          </a:p>
        </p:txBody>
      </p:sp>
    </p:spTree>
  </p:cSld>
  <p:clrMapOvr>
    <a:masterClrMapping/>
  </p:clrMapOvr>
  <p:transition spd="med">
    <p:diamond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9" name="Picture 7" descr="24701162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78200" y="0"/>
            <a:ext cx="5765800" cy="3352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3557" name="Rectangle 5"/>
          <p:cNvSpPr>
            <a:spLocks noGrp="1" noChangeArrowheads="1"/>
          </p:cNvSpPr>
          <p:nvPr>
            <p:ph type="ctrTitle"/>
          </p:nvPr>
        </p:nvSpPr>
        <p:spPr>
          <a:xfrm>
            <a:off x="0" y="115888"/>
            <a:ext cx="3348038" cy="2736850"/>
          </a:xfrm>
        </p:spPr>
        <p:txBody>
          <a:bodyPr/>
          <a:lstStyle/>
          <a:p>
            <a:r>
              <a:rPr lang="ru-RU" altLang="ru-RU" sz="2800"/>
              <a:t>Все призмы делятся на </a:t>
            </a:r>
            <a:r>
              <a:rPr lang="ru-RU" altLang="ru-RU" sz="3600" b="1" i="1" u="sng"/>
              <a:t>прямые</a:t>
            </a:r>
            <a:r>
              <a:rPr lang="ru-RU" altLang="ru-RU" sz="2800"/>
              <a:t> и </a:t>
            </a:r>
            <a:r>
              <a:rPr lang="ru-RU" altLang="ru-RU" sz="3600" b="1" i="1" u="sng"/>
              <a:t>наклонные</a:t>
            </a:r>
            <a:r>
              <a:rPr lang="ru-RU" altLang="ru-RU" sz="2800"/>
              <a:t>.</a:t>
            </a:r>
            <a:br>
              <a:rPr lang="ru-RU" altLang="ru-RU" sz="2800"/>
            </a:br>
            <a:r>
              <a:rPr lang="ru-RU" altLang="ru-RU" sz="2800"/>
              <a:t>(рис. 2)</a:t>
            </a:r>
          </a:p>
        </p:txBody>
      </p:sp>
      <p:sp>
        <p:nvSpPr>
          <p:cNvPr id="23558" name="Rectangle 6"/>
          <p:cNvSpPr>
            <a:spLocks noGrp="1" noChangeArrowheads="1"/>
          </p:cNvSpPr>
          <p:nvPr>
            <p:ph type="subTitle" idx="1"/>
          </p:nvPr>
        </p:nvSpPr>
        <p:spPr>
          <a:xfrm>
            <a:off x="107950" y="3473450"/>
            <a:ext cx="9036050" cy="338455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ru-RU" altLang="ru-RU" sz="2800"/>
              <a:t>Если боковое ребро призмы перпендикулярно плоскости ее основания, то такую призму называют </a:t>
            </a:r>
            <a:r>
              <a:rPr lang="ru-RU" altLang="ru-RU" sz="2800" i="1"/>
              <a:t>прямой</a:t>
            </a:r>
            <a:r>
              <a:rPr lang="ru-RU" altLang="ru-RU" sz="2800"/>
              <a:t>; если боковое ребро призмы перпендикулярно плоскости ее основания, то такую призму называют </a:t>
            </a:r>
            <a:r>
              <a:rPr lang="ru-RU" altLang="ru-RU" sz="2800" i="1"/>
              <a:t>наклонной</a:t>
            </a:r>
            <a:r>
              <a:rPr lang="ru-RU" altLang="ru-RU" sz="2800"/>
              <a:t>. У прямой призмы боковые грани - прямоугольники. Перпендикуляр к плоскостям оснований, концы которого принадлежат этим плоскостям, называют </a:t>
            </a:r>
            <a:r>
              <a:rPr lang="ru-RU" altLang="ru-RU" sz="2800" i="1"/>
              <a:t>высотой </a:t>
            </a:r>
            <a:r>
              <a:rPr lang="ru-RU" altLang="ru-RU" sz="2800"/>
              <a:t>призмы. </a:t>
            </a:r>
            <a:br>
              <a:rPr lang="ru-RU" altLang="ru-RU" sz="2800"/>
            </a:br>
            <a:endParaRPr lang="ru-RU" altLang="ru-RU" sz="2800"/>
          </a:p>
        </p:txBody>
      </p:sp>
    </p:spTree>
  </p:cSld>
  <p:clrMapOvr>
    <a:masterClrMapping/>
  </p:clrMapOvr>
  <p:transition spd="med">
    <p:diamond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476250"/>
            <a:ext cx="9144000" cy="1557338"/>
          </a:xfrm>
        </p:spPr>
        <p:txBody>
          <a:bodyPr/>
          <a:lstStyle/>
          <a:p>
            <a:r>
              <a:rPr lang="ru-RU" altLang="ru-RU" sz="6600" b="1"/>
              <a:t>Свойства призмы</a:t>
            </a:r>
            <a:r>
              <a:rPr lang="ru-RU" altLang="ru-RU" sz="6600"/>
              <a:t/>
            </a:r>
            <a:br>
              <a:rPr lang="ru-RU" altLang="ru-RU" sz="6600"/>
            </a:br>
            <a:endParaRPr lang="ru-RU" altLang="ru-RU" sz="6600"/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2420938"/>
            <a:ext cx="9144000" cy="4016375"/>
          </a:xfrm>
        </p:spPr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ru-RU" altLang="ru-RU"/>
              <a:t>   </a:t>
            </a:r>
            <a:r>
              <a:rPr lang="ru-RU" altLang="ru-RU" sz="4000"/>
              <a:t>1. Основания призмы являются равными многоугольниками.</a:t>
            </a:r>
            <a:br>
              <a:rPr lang="ru-RU" altLang="ru-RU" sz="4000"/>
            </a:br>
            <a:r>
              <a:rPr lang="ru-RU" altLang="ru-RU" sz="4000"/>
              <a:t>2. Боковые грани призмы являются параллелограммами.</a:t>
            </a:r>
            <a:br>
              <a:rPr lang="ru-RU" altLang="ru-RU" sz="4000"/>
            </a:br>
            <a:r>
              <a:rPr lang="ru-RU" altLang="ru-RU" sz="4000"/>
              <a:t>3. Боковые ребра призмы равны.</a:t>
            </a:r>
          </a:p>
        </p:txBody>
      </p:sp>
    </p:spTree>
  </p:cSld>
  <p:clrMapOvr>
    <a:masterClrMapping/>
  </p:clrMapOvr>
  <p:transition spd="med">
    <p:diamond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60350"/>
            <a:ext cx="9144000" cy="1223963"/>
          </a:xfrm>
        </p:spPr>
        <p:txBody>
          <a:bodyPr/>
          <a:lstStyle/>
          <a:p>
            <a:r>
              <a:rPr lang="ru-RU" altLang="ru-RU" sz="4000" b="1"/>
              <a:t>Площадь поверхности призмы и площадь боковой поверхности призмы</a:t>
            </a:r>
            <a:endParaRPr lang="ru-RU" altLang="ru-RU" sz="4000" i="1"/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704975"/>
            <a:ext cx="9144000" cy="5153025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ru-RU" altLang="ru-RU" sz="2800" i="1"/>
              <a:t>Поверхность </a:t>
            </a:r>
            <a:r>
              <a:rPr lang="ru-RU" altLang="ru-RU" sz="2800"/>
              <a:t>многогранника состоит из конечного числа многоугольников (граней). Площадь поверхности многогранника есть сумма площадей всех его граней. Площадь поверхности призм (</a:t>
            </a:r>
            <a:r>
              <a:rPr lang="ru-RU" altLang="ru-RU" sz="2800" i="1"/>
              <a:t>S</a:t>
            </a:r>
            <a:r>
              <a:rPr lang="ru-RU" altLang="ru-RU" sz="2800"/>
              <a:t>пр) равна сумме площадей ее боковых граней (площади боковой поверхности </a:t>
            </a:r>
            <a:r>
              <a:rPr lang="ru-RU" altLang="ru-RU" sz="2800" i="1"/>
              <a:t>S</a:t>
            </a:r>
            <a:r>
              <a:rPr lang="ru-RU" altLang="ru-RU" sz="2800"/>
              <a:t>бок) и площадей двух оснований (2</a:t>
            </a:r>
            <a:r>
              <a:rPr lang="ru-RU" altLang="ru-RU" sz="2800" i="1"/>
              <a:t>S</a:t>
            </a:r>
            <a:r>
              <a:rPr lang="ru-RU" altLang="ru-RU" sz="2800"/>
              <a:t>осн) - равных многоугольников: </a:t>
            </a:r>
            <a:r>
              <a:rPr lang="ru-RU" altLang="ru-RU" sz="2800" i="1"/>
              <a:t>S</a:t>
            </a:r>
            <a:r>
              <a:rPr lang="ru-RU" altLang="ru-RU" sz="2800"/>
              <a:t>пов=</a:t>
            </a:r>
            <a:r>
              <a:rPr lang="ru-RU" altLang="ru-RU" sz="2800" i="1"/>
              <a:t>S</a:t>
            </a:r>
            <a:r>
              <a:rPr lang="ru-RU" altLang="ru-RU" sz="2800"/>
              <a:t>бок+2</a:t>
            </a:r>
            <a:r>
              <a:rPr lang="ru-RU" altLang="ru-RU" sz="2800" i="1"/>
              <a:t>S</a:t>
            </a:r>
            <a:r>
              <a:rPr lang="ru-RU" altLang="ru-RU" sz="2800"/>
              <a:t>осн.</a:t>
            </a:r>
            <a:endParaRPr lang="ru-RU" altLang="ru-RU" sz="2800" b="1"/>
          </a:p>
          <a:p>
            <a:pPr>
              <a:lnSpc>
                <a:spcPct val="90000"/>
              </a:lnSpc>
            </a:pPr>
            <a:r>
              <a:rPr lang="ru-RU" altLang="ru-RU" sz="2800" b="1"/>
              <a:t>Теорема.</a:t>
            </a:r>
            <a:r>
              <a:rPr lang="ru-RU" altLang="ru-RU" sz="2800"/>
              <a:t> </a:t>
            </a:r>
            <a:r>
              <a:rPr lang="ru-RU" altLang="ru-RU" sz="2800" i="1" u="sng"/>
              <a:t>Площадь боковой поверхности призмы равна произведению периметра ее перпендикулярного сечения и длины бокового ребра.</a:t>
            </a:r>
          </a:p>
        </p:txBody>
      </p:sp>
    </p:spTree>
  </p:cSld>
  <p:clrMapOvr>
    <a:masterClrMapping/>
  </p:clrMapOvr>
  <p:transition spd="med">
    <p:diamond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836613"/>
          </a:xfrm>
        </p:spPr>
        <p:txBody>
          <a:bodyPr/>
          <a:lstStyle/>
          <a:p>
            <a:r>
              <a:rPr lang="ru-RU" altLang="ru-RU"/>
              <a:t>Доказательство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981075"/>
            <a:ext cx="9144000" cy="5876925"/>
          </a:xfrm>
        </p:spPr>
        <p:txBody>
          <a:bodyPr/>
          <a:lstStyle/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ru-RU" altLang="ru-RU" sz="3600"/>
              <a:t>   </a:t>
            </a:r>
            <a:r>
              <a:rPr lang="ru-RU" altLang="ru-RU" sz="2900"/>
              <a:t>Боковые грани прямой призмы - прямоугольники, основания которых-стороны основания призмы, а высоты равны высоте </a:t>
            </a:r>
            <a:r>
              <a:rPr lang="en-US" altLang="ru-RU" sz="2900"/>
              <a:t>h </a:t>
            </a:r>
            <a:r>
              <a:rPr lang="ru-RU" altLang="ru-RU" sz="2900"/>
              <a:t>призмы</a:t>
            </a:r>
            <a:r>
              <a:rPr lang="en-US" altLang="ru-RU" sz="2900"/>
              <a:t>. </a:t>
            </a:r>
            <a:r>
              <a:rPr lang="ru-RU" altLang="ru-RU" sz="2900"/>
              <a:t>Sбок</a:t>
            </a:r>
            <a:r>
              <a:rPr lang="en-US" altLang="ru-RU" sz="2900"/>
              <a:t> </a:t>
            </a:r>
            <a:r>
              <a:rPr lang="ru-RU" altLang="ru-RU" sz="2900"/>
              <a:t>поверхности призмы равна сумме </a:t>
            </a:r>
            <a:r>
              <a:rPr lang="en-US" altLang="ru-RU" sz="2900"/>
              <a:t>S</a:t>
            </a:r>
            <a:r>
              <a:rPr lang="ru-RU" altLang="ru-RU" sz="2900"/>
              <a:t> указанных треугольников, т.е. равна сумме произведений сторон основания на высоту</a:t>
            </a:r>
            <a:r>
              <a:rPr lang="en-US" altLang="ru-RU" sz="2900"/>
              <a:t> h</a:t>
            </a:r>
            <a:r>
              <a:rPr lang="ru-RU" altLang="ru-RU" sz="2900"/>
              <a:t>. Вынося множитель </a:t>
            </a:r>
            <a:r>
              <a:rPr lang="en-US" altLang="ru-RU" sz="2900"/>
              <a:t>h </a:t>
            </a:r>
            <a:r>
              <a:rPr lang="ru-RU" altLang="ru-RU" sz="2900"/>
              <a:t>за скобки, получим в скобках сумму сторон основания призмы, т.е. периметр </a:t>
            </a:r>
            <a:r>
              <a:rPr lang="en-US" altLang="ru-RU" sz="2900"/>
              <a:t>P.</a:t>
            </a:r>
            <a:r>
              <a:rPr lang="ru-RU" altLang="ru-RU" sz="2900"/>
              <a:t> Итак, Sбок =</a:t>
            </a:r>
            <a:r>
              <a:rPr lang="en-US" altLang="ru-RU" sz="2900"/>
              <a:t>Ph. </a:t>
            </a:r>
            <a:r>
              <a:rPr lang="ru-RU" altLang="ru-RU" sz="2900" u="sng"/>
              <a:t>Теорема доказана</a:t>
            </a:r>
            <a:r>
              <a:rPr lang="ru-RU" altLang="ru-RU" sz="2900"/>
              <a:t>. 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ru-RU" altLang="ru-RU" sz="2900"/>
              <a:t>   Следствие. Площадь боковой поверхности прямой призмы равна произведению периметра ее основания и высоты.</a:t>
            </a:r>
            <a:br>
              <a:rPr lang="ru-RU" altLang="ru-RU" sz="2900"/>
            </a:br>
            <a:r>
              <a:rPr lang="ru-RU" altLang="ru-RU" sz="2900"/>
              <a:t>Действительно, у прямой призмы основание можно рассматривать как перпендикулярное сечение, а боковое ребро есть высота.</a:t>
            </a:r>
          </a:p>
        </p:txBody>
      </p:sp>
    </p:spTree>
  </p:cSld>
  <p:clrMapOvr>
    <a:masterClrMapping/>
  </p:clrMapOvr>
  <p:transition spd="med">
    <p:diamond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052513"/>
          </a:xfrm>
        </p:spPr>
        <p:txBody>
          <a:bodyPr/>
          <a:lstStyle/>
          <a:p>
            <a:r>
              <a:rPr lang="ru-RU" altLang="ru-RU" sz="4000" b="1"/>
              <a:t>Сечение призмы </a:t>
            </a:r>
            <a:r>
              <a:rPr lang="ru-RU" altLang="ru-RU" sz="4000"/>
              <a:t/>
            </a:r>
            <a:br>
              <a:rPr lang="ru-RU" altLang="ru-RU" sz="4000"/>
            </a:br>
            <a:endParaRPr lang="ru-RU" altLang="ru-RU" sz="4000"/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836613"/>
            <a:ext cx="5651500" cy="6021387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ru-RU" altLang="ru-RU" sz="2800"/>
              <a:t>1. Сечение призмы плоскостью, параллельной основанию. В сечении образуется многоугольник, равный многоугольнику, лежащему в основании.</a:t>
            </a:r>
          </a:p>
          <a:p>
            <a:pPr>
              <a:lnSpc>
                <a:spcPct val="80000"/>
              </a:lnSpc>
            </a:pPr>
            <a:r>
              <a:rPr lang="ru-RU" altLang="ru-RU" sz="2800"/>
              <a:t>2. Сечение призмы плоскостью, проходящей через два не соседних боковых ребра. В сечении образуется параллелограмм. Такое сечение называется диагональным сечением призмы. В некоторых случаях может получаться ромб, прямоугольник или квадрат.</a:t>
            </a:r>
          </a:p>
        </p:txBody>
      </p:sp>
      <p:pic>
        <p:nvPicPr>
          <p:cNvPr id="27652" name="Picture 4" descr="p014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8263" y="765175"/>
            <a:ext cx="3995737" cy="6092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spd="med">
    <p:diamond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74638"/>
            <a:ext cx="9144000" cy="922337"/>
          </a:xfrm>
        </p:spPr>
        <p:txBody>
          <a:bodyPr/>
          <a:lstStyle/>
          <a:p>
            <a:r>
              <a:rPr lang="ru-RU" altLang="ru-RU" sz="4800"/>
              <a:t>Сечение ПРИЗМЫ.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altLang="ru-RU"/>
          </a:p>
        </p:txBody>
      </p:sp>
      <p:pic>
        <p:nvPicPr>
          <p:cNvPr id="38916" name="Picture 4" descr="geo15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628775"/>
            <a:ext cx="9144000" cy="5229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spd="med">
    <p:diamond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052513"/>
          </a:xfrm>
        </p:spPr>
        <p:txBody>
          <a:bodyPr/>
          <a:lstStyle/>
          <a:p>
            <a:r>
              <a:rPr lang="ru-RU" altLang="ru-RU" b="1"/>
              <a:t>Определение 2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908050"/>
            <a:ext cx="9144000" cy="5949950"/>
          </a:xfrm>
        </p:spPr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ru-RU" altLang="ru-RU" b="1" i="1"/>
              <a:t>   </a:t>
            </a:r>
            <a:r>
              <a:rPr lang="ru-RU" altLang="ru-RU" b="1" i="1" u="sng"/>
              <a:t>Прямая призма</a:t>
            </a:r>
            <a:r>
              <a:rPr lang="ru-RU" altLang="ru-RU" i="1"/>
              <a:t>, основанием которой служит правильный многоугольник, называется </a:t>
            </a:r>
            <a:r>
              <a:rPr lang="ru-RU" altLang="ru-RU" b="1" i="1" u="sng"/>
              <a:t>правильной</a:t>
            </a:r>
            <a:r>
              <a:rPr lang="ru-RU" altLang="ru-RU" i="1"/>
              <a:t> призмой.</a:t>
            </a:r>
          </a:p>
          <a:p>
            <a:pPr>
              <a:buFont typeface="Wingdings" panose="05000000000000000000" pitchFamily="2" charset="2"/>
              <a:buNone/>
            </a:pPr>
            <a:endParaRPr lang="ru-RU" altLang="ru-RU" i="1"/>
          </a:p>
          <a:p>
            <a:pPr>
              <a:buFont typeface="Wingdings" panose="05000000000000000000" pitchFamily="2" charset="2"/>
              <a:buNone/>
            </a:pPr>
            <a:r>
              <a:rPr lang="ru-RU" altLang="ru-RU" b="1" i="1"/>
              <a:t>   Свойства правильной призмы </a:t>
            </a:r>
            <a:endParaRPr lang="ru-RU" altLang="ru-RU" i="1"/>
          </a:p>
          <a:p>
            <a:pPr>
              <a:buFont typeface="Wingdings" panose="05000000000000000000" pitchFamily="2" charset="2"/>
              <a:buNone/>
            </a:pPr>
            <a:r>
              <a:rPr lang="ru-RU" altLang="ru-RU" i="1"/>
              <a:t>  1. Основания правильной призмы являются правильными многоугольниками. </a:t>
            </a:r>
            <a:br>
              <a:rPr lang="ru-RU" altLang="ru-RU" i="1"/>
            </a:br>
            <a:r>
              <a:rPr lang="ru-RU" altLang="ru-RU" i="1"/>
              <a:t>2. Боковые грани правильной призмы являются равными прямоугольниками. </a:t>
            </a:r>
            <a:br>
              <a:rPr lang="ru-RU" altLang="ru-RU" i="1"/>
            </a:br>
            <a:r>
              <a:rPr lang="ru-RU" altLang="ru-RU" i="1"/>
              <a:t>3. Боковые ребра правильной призмы равны.</a:t>
            </a:r>
            <a:r>
              <a:rPr lang="ru-RU" altLang="ru-RU"/>
              <a:t> </a:t>
            </a:r>
          </a:p>
        </p:txBody>
      </p:sp>
    </p:spTree>
  </p:cSld>
  <p:clrMapOvr>
    <a:masterClrMapping/>
  </p:clrMapOvr>
  <p:transition spd="med">
    <p:diamond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Разрез">
  <a:themeElements>
    <a:clrScheme name="Разрез 5">
      <a:dk1>
        <a:srgbClr val="008885"/>
      </a:dk1>
      <a:lt1>
        <a:srgbClr val="FFFFFF"/>
      </a:lt1>
      <a:dk2>
        <a:srgbClr val="007572"/>
      </a:dk2>
      <a:lt2>
        <a:srgbClr val="FFFF99"/>
      </a:lt2>
      <a:accent1>
        <a:srgbClr val="33CCCC"/>
      </a:accent1>
      <a:accent2>
        <a:srgbClr val="6D6FC7"/>
      </a:accent2>
      <a:accent3>
        <a:srgbClr val="AABDBC"/>
      </a:accent3>
      <a:accent4>
        <a:srgbClr val="DADADA"/>
      </a:accent4>
      <a:accent5>
        <a:srgbClr val="ADE2E2"/>
      </a:accent5>
      <a:accent6>
        <a:srgbClr val="6264B4"/>
      </a:accent6>
      <a:hlink>
        <a:srgbClr val="FFFFCC"/>
      </a:hlink>
      <a:folHlink>
        <a:srgbClr val="00FF00"/>
      </a:folHlink>
    </a:clrScheme>
    <a:fontScheme name="Разрез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Разрез 1">
        <a:dk1>
          <a:srgbClr val="8C0000"/>
        </a:dk1>
        <a:lt1>
          <a:srgbClr val="FFFFFF"/>
        </a:lt1>
        <a:dk2>
          <a:srgbClr val="720000"/>
        </a:dk2>
        <a:lt2>
          <a:srgbClr val="FFFFCC"/>
        </a:lt2>
        <a:accent1>
          <a:srgbClr val="FF3300"/>
        </a:accent1>
        <a:accent2>
          <a:srgbClr val="BE7960"/>
        </a:accent2>
        <a:accent3>
          <a:srgbClr val="BCAAAA"/>
        </a:accent3>
        <a:accent4>
          <a:srgbClr val="DADADA"/>
        </a:accent4>
        <a:accent5>
          <a:srgbClr val="FFADAA"/>
        </a:accent5>
        <a:accent6>
          <a:srgbClr val="AC6D56"/>
        </a:accent6>
        <a:hlink>
          <a:srgbClr val="FFCC66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Разрез 2">
        <a:dk1>
          <a:srgbClr val="674E2F"/>
        </a:dk1>
        <a:lt1>
          <a:srgbClr val="FFFFFF"/>
        </a:lt1>
        <a:dk2>
          <a:srgbClr val="533F27"/>
        </a:dk2>
        <a:lt2>
          <a:srgbClr val="D8B274"/>
        </a:lt2>
        <a:accent1>
          <a:srgbClr val="CC990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E2CAAA"/>
        </a:accent5>
        <a:accent6>
          <a:srgbClr val="81552A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Разрез 3">
        <a:dk1>
          <a:srgbClr val="646464"/>
        </a:dk1>
        <a:lt1>
          <a:srgbClr val="FFFFFF"/>
        </a:lt1>
        <a:dk2>
          <a:srgbClr val="545454"/>
        </a:dk2>
        <a:lt2>
          <a:srgbClr val="D4D4CE"/>
        </a:lt2>
        <a:accent1>
          <a:srgbClr val="49747D"/>
        </a:accent1>
        <a:accent2>
          <a:srgbClr val="8F9699"/>
        </a:accent2>
        <a:accent3>
          <a:srgbClr val="B3B3B3"/>
        </a:accent3>
        <a:accent4>
          <a:srgbClr val="DADADA"/>
        </a:accent4>
        <a:accent5>
          <a:srgbClr val="B1BCBF"/>
        </a:accent5>
        <a:accent6>
          <a:srgbClr val="81878A"/>
        </a:accent6>
        <a:hlink>
          <a:srgbClr val="8DC4D7"/>
        </a:hlink>
        <a:folHlink>
          <a:srgbClr val="7FB97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Разрез 4">
        <a:dk1>
          <a:srgbClr val="3A7400"/>
        </a:dk1>
        <a:lt1>
          <a:srgbClr val="FFFFFF"/>
        </a:lt1>
        <a:dk2>
          <a:srgbClr val="2E5C00"/>
        </a:dk2>
        <a:lt2>
          <a:srgbClr val="FFFFFF"/>
        </a:lt2>
        <a:accent1>
          <a:srgbClr val="79CA02"/>
        </a:accent1>
        <a:accent2>
          <a:srgbClr val="008080"/>
        </a:accent2>
        <a:accent3>
          <a:srgbClr val="ADB5AA"/>
        </a:accent3>
        <a:accent4>
          <a:srgbClr val="DADADA"/>
        </a:accent4>
        <a:accent5>
          <a:srgbClr val="BEE1AA"/>
        </a:accent5>
        <a:accent6>
          <a:srgbClr val="007373"/>
        </a:accent6>
        <a:hlink>
          <a:srgbClr val="A8DE0E"/>
        </a:hlink>
        <a:folHlink>
          <a:srgbClr val="00CC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Разрез 5">
        <a:dk1>
          <a:srgbClr val="008885"/>
        </a:dk1>
        <a:lt1>
          <a:srgbClr val="FFFFFF"/>
        </a:lt1>
        <a:dk2>
          <a:srgbClr val="007572"/>
        </a:dk2>
        <a:lt2>
          <a:srgbClr val="FFFF99"/>
        </a:lt2>
        <a:accent1>
          <a:srgbClr val="33CCCC"/>
        </a:accent1>
        <a:accent2>
          <a:srgbClr val="6D6FC7"/>
        </a:accent2>
        <a:accent3>
          <a:srgbClr val="AABDBC"/>
        </a:accent3>
        <a:accent4>
          <a:srgbClr val="DADADA"/>
        </a:accent4>
        <a:accent5>
          <a:srgbClr val="ADE2E2"/>
        </a:accent5>
        <a:accent6>
          <a:srgbClr val="6264B4"/>
        </a:accent6>
        <a:hlink>
          <a:srgbClr val="FFFFCC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Разрез 6">
        <a:dk1>
          <a:srgbClr val="0000AC"/>
        </a:dk1>
        <a:lt1>
          <a:srgbClr val="FFFFFF"/>
        </a:lt1>
        <a:dk2>
          <a:srgbClr val="000086"/>
        </a:dk2>
        <a:lt2>
          <a:srgbClr val="CCFFFF"/>
        </a:lt2>
        <a:accent1>
          <a:srgbClr val="0099FF"/>
        </a:accent1>
        <a:accent2>
          <a:srgbClr val="00B000"/>
        </a:accent2>
        <a:accent3>
          <a:srgbClr val="AAAAC3"/>
        </a:accent3>
        <a:accent4>
          <a:srgbClr val="DADADA"/>
        </a:accent4>
        <a:accent5>
          <a:srgbClr val="AACAFF"/>
        </a:accent5>
        <a:accent6>
          <a:srgbClr val="009F00"/>
        </a:accent6>
        <a:hlink>
          <a:srgbClr val="FFE701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Разрез 7">
        <a:dk1>
          <a:srgbClr val="7474A2"/>
        </a:dk1>
        <a:lt1>
          <a:srgbClr val="FFFFFF"/>
        </a:lt1>
        <a:dk2>
          <a:srgbClr val="5E5E8E"/>
        </a:dk2>
        <a:lt2>
          <a:srgbClr val="D1D1DF"/>
        </a:lt2>
        <a:accent1>
          <a:srgbClr val="CC66FF"/>
        </a:accent1>
        <a:accent2>
          <a:srgbClr val="6666FF"/>
        </a:accent2>
        <a:accent3>
          <a:srgbClr val="B6B6C6"/>
        </a:accent3>
        <a:accent4>
          <a:srgbClr val="DADADA"/>
        </a:accent4>
        <a:accent5>
          <a:srgbClr val="E2B8FF"/>
        </a:accent5>
        <a:accent6>
          <a:srgbClr val="5C5CE7"/>
        </a:accent6>
        <a:hlink>
          <a:srgbClr val="FFCC99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Разрез 8">
        <a:dk1>
          <a:srgbClr val="000000"/>
        </a:dk1>
        <a:lt1>
          <a:srgbClr val="D0DAE2"/>
        </a:lt1>
        <a:dk2>
          <a:srgbClr val="000000"/>
        </a:dk2>
        <a:lt2>
          <a:srgbClr val="E7EDF1"/>
        </a:lt2>
        <a:accent1>
          <a:srgbClr val="33CCCC"/>
        </a:accent1>
        <a:accent2>
          <a:srgbClr val="0099CC"/>
        </a:accent2>
        <a:accent3>
          <a:srgbClr val="E4EAEE"/>
        </a:accent3>
        <a:accent4>
          <a:srgbClr val="000000"/>
        </a:accent4>
        <a:accent5>
          <a:srgbClr val="ADE2E2"/>
        </a:accent5>
        <a:accent6>
          <a:srgbClr val="008AB9"/>
        </a:accent6>
        <a:hlink>
          <a:srgbClr val="3333CC"/>
        </a:hlink>
        <a:folHlink>
          <a:srgbClr val="0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Разрез 9">
        <a:dk1>
          <a:srgbClr val="000000"/>
        </a:dk1>
        <a:lt1>
          <a:srgbClr val="FFFFFF"/>
        </a:lt1>
        <a:dk2>
          <a:srgbClr val="000000"/>
        </a:dk2>
        <a:lt2>
          <a:srgbClr val="E6E6E6"/>
        </a:lt2>
        <a:accent1>
          <a:srgbClr val="66CCFF"/>
        </a:accent1>
        <a:accent2>
          <a:srgbClr val="9999FF"/>
        </a:accent2>
        <a:accent3>
          <a:srgbClr val="FFFFFF"/>
        </a:accent3>
        <a:accent4>
          <a:srgbClr val="000000"/>
        </a:accent4>
        <a:accent5>
          <a:srgbClr val="B8E2FF"/>
        </a:accent5>
        <a:accent6>
          <a:srgbClr val="8A8AE7"/>
        </a:accent6>
        <a:hlink>
          <a:srgbClr val="3333CC"/>
        </a:hlink>
        <a:folHlink>
          <a:srgbClr val="008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Slit</Template>
  <TotalTime>186</TotalTime>
  <Words>429</Words>
  <Application>Microsoft Office PowerPoint</Application>
  <PresentationFormat>Экран (4:3)</PresentationFormat>
  <Paragraphs>46</Paragraphs>
  <Slides>14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9" baseType="lpstr">
      <vt:lpstr>Arial</vt:lpstr>
      <vt:lpstr>Tahoma</vt:lpstr>
      <vt:lpstr>Times New Roman</vt:lpstr>
      <vt:lpstr>Wingdings</vt:lpstr>
      <vt:lpstr>Разрез</vt:lpstr>
      <vt:lpstr>ПРИЗМА</vt:lpstr>
      <vt:lpstr>Определение </vt:lpstr>
      <vt:lpstr>Все призмы делятся на прямые и наклонные. (рис. 2)</vt:lpstr>
      <vt:lpstr>Свойства призмы </vt:lpstr>
      <vt:lpstr>Площадь поверхности призмы и площадь боковой поверхности призмы</vt:lpstr>
      <vt:lpstr>Доказательство</vt:lpstr>
      <vt:lpstr>Сечение призмы  </vt:lpstr>
      <vt:lpstr>Сечение ПРИЗМЫ.</vt:lpstr>
      <vt:lpstr>Определение 2</vt:lpstr>
      <vt:lpstr>Сечение правильной призмы</vt:lpstr>
      <vt:lpstr>Симметрия правильной призмы</vt:lpstr>
      <vt:lpstr>Презентация PowerPoint</vt:lpstr>
      <vt:lpstr>Презентация PowerPoint</vt:lpstr>
      <vt:lpstr>Задача.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ПРИЗМА.</dc:title>
  <dc:creator>Admin</dc:creator>
  <cp:lastModifiedBy>admin</cp:lastModifiedBy>
  <cp:revision>9</cp:revision>
  <dcterms:created xsi:type="dcterms:W3CDTF">2008-05-12T16:23:03Z</dcterms:created>
  <dcterms:modified xsi:type="dcterms:W3CDTF">2015-04-08T16:25:32Z</dcterms:modified>
</cp:coreProperties>
</file>