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7"/>
  </p:notesMasterIdLst>
  <p:handoutMasterIdLst>
    <p:handoutMasterId r:id="rId18"/>
  </p:handoutMasterIdLst>
  <p:sldIdLst>
    <p:sldId id="278" r:id="rId2"/>
    <p:sldId id="279" r:id="rId3"/>
    <p:sldId id="280" r:id="rId4"/>
    <p:sldId id="269" r:id="rId5"/>
    <p:sldId id="281" r:id="rId6"/>
    <p:sldId id="272" r:id="rId7"/>
    <p:sldId id="283" r:id="rId8"/>
    <p:sldId id="282" r:id="rId9"/>
    <p:sldId id="273" r:id="rId10"/>
    <p:sldId id="284" r:id="rId11"/>
    <p:sldId id="285" r:id="rId12"/>
    <p:sldId id="286" r:id="rId13"/>
    <p:sldId id="287" r:id="rId14"/>
    <p:sldId id="288" r:id="rId15"/>
    <p:sldId id="25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5050"/>
    <a:srgbClr val="006600"/>
    <a:srgbClr val="66FF33"/>
    <a:srgbClr val="FF0000"/>
    <a:srgbClr val="FFFF00"/>
    <a:srgbClr val="66CC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/>
  </p:normalViewPr>
  <p:slideViewPr>
    <p:cSldViewPr>
      <p:cViewPr varScale="1">
        <p:scale>
          <a:sx n="44" d="100"/>
          <a:sy n="44" d="100"/>
        </p:scale>
        <p:origin x="123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1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758D64-C48E-4B40-9A51-CF8925C5A5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992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356B51-219F-4810-99BE-993882333A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132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41CE74-E94D-4052-879A-07F0A8202EB1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1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005CC3-491C-4450-8001-CC41E5A4B355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0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C9B3A3-92D7-4C86-AD21-E4BA25CB9CEC}" type="slidenum">
              <a:rPr lang="ru-RU" altLang="ru-RU"/>
              <a:pPr eaLnBrk="1" hangingPunct="1"/>
              <a:t>15</a:t>
            </a:fld>
            <a:endParaRPr lang="ru-RU" altLang="ru-RU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1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5331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31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9EDE7-0AAA-4A68-9161-15EC5F7E40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80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AD743-AD98-4DB8-A9D9-4ADFEA2FDA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924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DA14B0-882B-4695-9BA2-3BBD35C882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062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666D4-6301-4C2A-B344-F3346DD46C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322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3C336-ECB9-4CF4-939A-BA7D962F24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296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6008F-3157-4BB5-9931-0DF9037B7A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623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B683E-9386-483E-9848-DCF3CE802B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13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40248-46D4-4775-9CA5-E5B56CFE89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648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86A91-91FB-4263-AD0A-A56B164E68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655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A828E-3207-4F40-A43E-1C93972789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521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008BA-4993-4EDD-B32E-F7B44E2054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819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222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222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3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3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3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3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3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3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3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3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3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3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4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4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4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4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4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4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4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4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4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4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5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5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5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5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2083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225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225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225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225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225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226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226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226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226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226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226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226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226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226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226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grpSp>
            <p:nvGrpSpPr>
              <p:cNvPr id="2084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27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227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grpSp>
            <p:nvGrpSpPr>
              <p:cNvPr id="208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5227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227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227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227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227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227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228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228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228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sp>
            <p:nvSpPr>
              <p:cNvPr id="5228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84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85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86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8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88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89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290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5229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925C70C-12CA-4899-A257-02524719DCE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229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oleObject" Target="../embeddings/oleObject2.bin"/><Relationship Id="rId1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jpeg"/><Relationship Id="rId12" Type="http://schemas.openxmlformats.org/officeDocument/2006/relationships/image" Target="../media/image14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9.jpeg"/><Relationship Id="rId15" Type="http://schemas.openxmlformats.org/officeDocument/2006/relationships/image" Target="../media/image25.jpeg"/><Relationship Id="rId10" Type="http://schemas.openxmlformats.org/officeDocument/2006/relationships/image" Target="../media/image24.jpeg"/><Relationship Id="rId19" Type="http://schemas.openxmlformats.org/officeDocument/2006/relationships/image" Target="../media/image17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http://tmn.fio.ru/works/26x/304/images/arxit3.jpg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История развития геометрии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5143500" y="5957888"/>
            <a:ext cx="4000500" cy="90011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Выполнил ученик 9 класса «А»</a:t>
            </a:r>
          </a:p>
          <a:p>
            <a:pPr eaLnBrk="1" hangingPunct="1">
              <a:defRPr/>
            </a:pPr>
            <a:r>
              <a:rPr lang="ru-RU" sz="2000" dirty="0" smtClean="0"/>
              <a:t>Сироткин Илья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1643063"/>
            <a:ext cx="8786812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/>
              <a:t>Своими учебниками (то есть книгами «Начала») Евклид охватил всю элементарную математику той эпохи. «Начала» состоят из 13 книг. Первые четыре посвящены геометрии на плоскости. Каждую книгу он начинает с пяти аксиом и постулатов. Вспомните их! В первой книге излагается планиметрия прямолинейных фигур: устанавливаются их свойства, заканчивается прямой и обратной теоремой Пифагора. Во второй книге излагается основы геометрической алгебры. Третья  книга посвящена свойствам круга, в четвертой строятся правильные п</a:t>
            </a:r>
            <a:r>
              <a:rPr lang="ru-RU" altLang="ru-RU" sz="1600" i="1"/>
              <a:t>-</a:t>
            </a:r>
            <a:r>
              <a:rPr lang="ru-RU" altLang="ru-RU" sz="1600"/>
              <a:t>угольники при п</a:t>
            </a:r>
            <a:r>
              <a:rPr lang="ru-RU" altLang="ru-RU" sz="1600" i="1"/>
              <a:t> </a:t>
            </a:r>
            <a:r>
              <a:rPr lang="ru-RU" altLang="ru-RU" sz="1600"/>
              <a:t>= 3, 4, 5, 6, 10, 15. Исключительное изящное построение правильного 15-угольника принадлежит самому Евклиду. 11 книга посвящена стереометрии. Она содержит ос­новные теоремы о прямых и плоскостях в трехмерном пространстве, задачи на построение, например как опустить перпендикуляр из данной точки на данную плоскость. 12 книга посвящена решению задачи о квадратуре круга. 13 книга излагает учение о правильных многогранниках. В целом творение Евклида величественно. Созданная им система просуществовала более двух тысяч лет. Вплоть до </a:t>
            </a:r>
            <a:r>
              <a:rPr lang="en-US" altLang="ru-RU" sz="1600"/>
              <a:t>XX</a:t>
            </a:r>
            <a:r>
              <a:rPr lang="ru-RU" altLang="ru-RU" sz="1600"/>
              <a:t> века геометрию преподавали по популярным переводам этой книги. Но последующие математики не во всем соглашались с системой аксиом и определений и пытались ее улучшить. Некоторые оказались ненужные, например, что прямые углы равны. Это очевидно из других аксиом. Особенное неудовлетворение всегда вызывал пятый постулат, утверждавший: что через любую точку плоскости можно провести только одну прямую параллельную данной. Многие считали ее теоремой и пытались ее неудачно доказать. 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2428875" y="500063"/>
            <a:ext cx="371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tx2"/>
                </a:solidFill>
              </a:rPr>
              <a:t>Древняя Греция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Средние века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ru-RU" dirty="0" smtClean="0"/>
              <a:t>Средние века немного дали геометрии, и следующим великим событием в её истории стало открытие Декартом в XVII веке координатного метода («Рассуждение о методе», 1637). Точкам сопоставляются наборы чисел, это позволяет изучать отношения между формами методами алгебры. Так появилась аналитическая геометрия, изучающая фигуры и преобразования, которые в координатах задаются алгебраическими уравнениями. Примерно одновременно с этим Паскалем и </a:t>
            </a:r>
            <a:r>
              <a:rPr lang="ru-RU" dirty="0" err="1" smtClean="0"/>
              <a:t>Дезаргом</a:t>
            </a:r>
            <a:r>
              <a:rPr lang="ru-RU" dirty="0" smtClean="0"/>
              <a:t> начато исследование свойств плоских фигур, не меняющихся при проектировании с одной плоскости на другую. Этот раздел получил название проективной геометрии. Метод координат лежит в основе появившейся несколько позже дифференциальной геометрии, где фигуры и преобразования все ещё задаются в координатах, но уже произвольными достаточно гладкими функциями.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xit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Геометрия Лобачевского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600" dirty="0" smtClean="0"/>
              <a:t>     </a:t>
            </a:r>
            <a:r>
              <a:rPr lang="ru-RU" sz="2400" dirty="0" smtClean="0"/>
              <a:t>В 1826 году великий русский математик Николай Иванович Лобачевский поставил точку в проблеме пятого постулата.   Вместо него он принял допущение, согласно которому в плоскости можно построить, по крайней мере, две прямые, не пересекающиеся. Дальнейшие его рассуждения привели его к новой безупречной геометрической системе, называемой сейчас геометрией Лобачевского. В его геометрии сумма углов треугольника меньше 180°, в ней нет подобных фигур. В ней существуют треугольники с попарно параллельными сторонами.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Геометрия Лобачевского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8259762" cy="5259387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Независимо от Лобачевского в 1832 ту же геометрию построил Я. </a:t>
            </a:r>
            <a:r>
              <a:rPr lang="ru-RU" dirty="0" err="1" smtClean="0">
                <a:effectLst/>
              </a:rPr>
              <a:t>Больяй</a:t>
            </a:r>
            <a:r>
              <a:rPr lang="ru-RU" dirty="0" smtClean="0">
                <a:effectLst/>
              </a:rPr>
              <a:t> (те же идеи развивал К. Гаусс, но он не опубликовал их). Лобачевский рассматривал свою геометрию как возможную теорию пространственных отношений; однако она оставалась гипотетической, пока не был выяснен (в 1868) её реальный смысл и тем самым было дано её полное обоснование. Переворот в геометрии, произведённый Лобачевским, по своему значению не уступает ни одному из переворотов в естествознании, и недаром Лобачевский был назван "Коперником геометрии". В его идеях были намечены три принципа, определившие новое развитие геометрии. Первый принцип заключается в том, что логически мыслима не одна евклидова геометрия , но и другие "геометрии". Второй принцип - это принцип самого построения новых геометрических теорий путём видоизменения и обобщения основных положений евклидовой геометрии. Третий принцип состоит в том, что истинность геометрической теории, в смысле соответствия реальным свойствам пространства, может быть проверена лишь физическим исследованием и не исключено, что такие исследования установят, в этом смысле, неточность евклидовой геометрии. Современная физика подтвердила это. Однако от этого не теряется математическая точность евклидовой геометрии, т.к. она определяется логической состоятельностью (непротиворечивостью) этой геометрии. Точно так же в отношении любой геометрической теории нужно различать их физическую и математическую истинность; первая состоит в проверяемом опытом соответствии действительности, вторая - в логической непротиворечивости. Лобачевский дал, т. о., материалистическую установку философии математики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42875"/>
            <a:ext cx="4973638" cy="525938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dirty="0" err="1" smtClean="0"/>
              <a:t>Никола́й</a:t>
            </a:r>
            <a:r>
              <a:rPr lang="ru-RU" dirty="0" smtClean="0"/>
              <a:t> </a:t>
            </a:r>
            <a:r>
              <a:rPr lang="ru-RU" dirty="0" err="1" smtClean="0"/>
              <a:t>Ива́нович</a:t>
            </a:r>
            <a:r>
              <a:rPr lang="ru-RU" dirty="0" smtClean="0"/>
              <a:t> </a:t>
            </a:r>
            <a:r>
              <a:rPr lang="ru-RU" dirty="0" err="1" smtClean="0"/>
              <a:t>Лобаче́вский</a:t>
            </a:r>
            <a:r>
              <a:rPr lang="ru-RU" dirty="0" smtClean="0"/>
              <a:t> (20 ноября (1 декабря) 1792, Нижний Новгород — 12 (24) февраля 1856, Казань), великий русский математик, создатель геометрии Лобачевского, деятель университетского образования и народного просвещения. Известный английский математик Уильям Клиффорд назвал Лобачевского «Коперником геометрии».</a:t>
            </a:r>
          </a:p>
        </p:txBody>
      </p:sp>
      <p:pic>
        <p:nvPicPr>
          <p:cNvPr id="5" name="Содержимое 4" descr="image00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0" y="214313"/>
            <a:ext cx="3000375" cy="4286250"/>
          </a:xfrm>
        </p:spPr>
      </p:pic>
      <p:pic>
        <p:nvPicPr>
          <p:cNvPr id="6" name="Рисунок 5" descr="343px-Lobachevsky_medal_189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3267075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0125" y="5500688"/>
            <a:ext cx="428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tx2"/>
                </a:solidFill>
              </a:rPr>
              <a:t>Юбилейные медали</a:t>
            </a:r>
          </a:p>
        </p:txBody>
      </p:sp>
      <p:pic>
        <p:nvPicPr>
          <p:cNvPr id="8" name="Рисунок 7" descr="5009-0005-revers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000250"/>
            <a:ext cx="335756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987675" y="188913"/>
            <a:ext cx="4249738" cy="6481762"/>
            <a:chOff x="1882" y="119"/>
            <a:chExt cx="2677" cy="4083"/>
          </a:xfrm>
        </p:grpSpPr>
        <p:pic>
          <p:nvPicPr>
            <p:cNvPr id="1037" name="Picture 8" descr="graph2_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3249"/>
              <a:ext cx="1270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9" descr="799030"/>
            <p:cNvPicPr>
              <a:picLocks noChangeAspect="1" noChangeArrowheads="1"/>
            </p:cNvPicPr>
            <p:nvPr/>
          </p:nvPicPr>
          <p:blipFill>
            <a:blip r:embed="rId5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3249"/>
              <a:ext cx="1361" cy="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0" descr="801032"/>
            <p:cNvPicPr>
              <a:picLocks noChangeAspect="1" noChangeArrowheads="1"/>
            </p:cNvPicPr>
            <p:nvPr/>
          </p:nvPicPr>
          <p:blipFill>
            <a:blip r:embed="rId6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1162"/>
              <a:ext cx="1633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20" descr="ц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160"/>
              <a:ext cx="1905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22" descr="79900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19"/>
              <a:ext cx="1678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7164388" y="260350"/>
            <a:ext cx="1800225" cy="6264275"/>
            <a:chOff x="4513" y="164"/>
            <a:chExt cx="1134" cy="3946"/>
          </a:xfrm>
        </p:grpSpPr>
        <p:pic>
          <p:nvPicPr>
            <p:cNvPr id="1035" name="Picture 16" descr="м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2296"/>
              <a:ext cx="1134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8" descr="м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3294"/>
              <a:ext cx="78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28" name="Object 25"/>
            <p:cNvGraphicFramePr>
              <a:graphicFrameLocks noChangeAspect="1"/>
            </p:cNvGraphicFramePr>
            <p:nvPr/>
          </p:nvGraphicFramePr>
          <p:xfrm>
            <a:off x="4604" y="164"/>
            <a:ext cx="907" cy="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Точечный рисунок" r:id="rId11" imgW="1228571" imgH="1219370" progId="Paint.Picture">
                    <p:embed/>
                  </p:oleObj>
                </mc:Choice>
                <mc:Fallback>
                  <p:oleObj name="Точечный рисунок" r:id="rId11" imgW="1228571" imgH="1219370" progId="Paint.Picture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4" y="164"/>
                          <a:ext cx="907" cy="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24"/>
            <p:cNvGraphicFramePr>
              <a:graphicFrameLocks noChangeAspect="1"/>
            </p:cNvGraphicFramePr>
            <p:nvPr/>
          </p:nvGraphicFramePr>
          <p:xfrm>
            <a:off x="4649" y="1207"/>
            <a:ext cx="819" cy="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Точечный рисунок" r:id="rId13" imgW="704948" imgH="781159" progId="Paint.Picture">
                    <p:embed/>
                  </p:oleObj>
                </mc:Choice>
                <mc:Fallback>
                  <p:oleObj name="Точечный рисунок" r:id="rId13" imgW="704948" imgH="781159" progId="Paint.Picture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9" y="1207"/>
                          <a:ext cx="819" cy="9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50825" y="1484313"/>
            <a:ext cx="2916238" cy="4964112"/>
            <a:chOff x="158" y="890"/>
            <a:chExt cx="1837" cy="3127"/>
          </a:xfrm>
        </p:grpSpPr>
        <p:pic>
          <p:nvPicPr>
            <p:cNvPr id="1034" name="Picture 12" descr="808075"/>
            <p:cNvPicPr>
              <a:picLocks noChangeAspect="1" noChangeArrowheads="1"/>
            </p:cNvPicPr>
            <p:nvPr/>
          </p:nvPicPr>
          <p:blipFill>
            <a:blip r:embed="rId15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890"/>
              <a:ext cx="1678" cy="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26" name="Object 14"/>
            <p:cNvGraphicFramePr>
              <a:graphicFrameLocks noChangeAspect="1"/>
            </p:cNvGraphicFramePr>
            <p:nvPr/>
          </p:nvGraphicFramePr>
          <p:xfrm>
            <a:off x="158" y="3158"/>
            <a:ext cx="1679" cy="8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Точечный рисунок" r:id="rId16" imgW="6761905" imgH="3457143" progId="Paint.Picture">
                    <p:embed/>
                  </p:oleObj>
                </mc:Choice>
                <mc:Fallback>
                  <p:oleObj name="Точечный рисунок" r:id="rId16" imgW="6761905" imgH="3457143" progId="Paint.Picture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3158"/>
                          <a:ext cx="1679" cy="8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26"/>
            <p:cNvGraphicFramePr>
              <a:graphicFrameLocks noChangeAspect="1"/>
            </p:cNvGraphicFramePr>
            <p:nvPr/>
          </p:nvGraphicFramePr>
          <p:xfrm>
            <a:off x="158" y="2069"/>
            <a:ext cx="1837" cy="9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Точечный рисунок" r:id="rId18" imgW="7323810" imgH="2924583" progId="Paint.Picture">
                    <p:embed/>
                  </p:oleObj>
                </mc:Choice>
                <mc:Fallback>
                  <p:oleObj name="Точечный рисунок" r:id="rId18" imgW="7323810" imgH="2924583" progId="Paint.Picture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2069"/>
                          <a:ext cx="1837" cy="9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0" y="0"/>
            <a:ext cx="33480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chemeClr val="tx2"/>
                </a:solidFill>
              </a:rPr>
              <a:t>Геометрические  фигуры  вокруг нас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28625" y="642938"/>
            <a:ext cx="8226425" cy="55721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lang="ru-RU" sz="2400" kern="0" dirty="0">
                <a:latin typeface="+mn-lt"/>
              </a:rPr>
              <a:t>Геометрия - одна из самых древних наук, ее возраст исчисляется тысячелетиями. Геометрия (греч. </a:t>
            </a:r>
            <a:r>
              <a:rPr lang="ru-RU" sz="2400" kern="0" dirty="0" err="1">
                <a:latin typeface="+mn-lt"/>
              </a:rPr>
              <a:t>geometria</a:t>
            </a:r>
            <a:r>
              <a:rPr lang="ru-RU" sz="2400" kern="0" dirty="0">
                <a:latin typeface="+mn-lt"/>
              </a:rPr>
              <a:t>, от </a:t>
            </a:r>
            <a:r>
              <a:rPr lang="ru-RU" sz="2400" kern="0" dirty="0" err="1">
                <a:latin typeface="+mn-lt"/>
              </a:rPr>
              <a:t>ge</a:t>
            </a:r>
            <a:r>
              <a:rPr lang="ru-RU" sz="2400" kern="0" dirty="0">
                <a:latin typeface="+mn-lt"/>
              </a:rPr>
              <a:t> - Земля и </a:t>
            </a:r>
            <a:r>
              <a:rPr lang="ru-RU" sz="2400" kern="0" dirty="0" err="1">
                <a:latin typeface="+mn-lt"/>
              </a:rPr>
              <a:t>metreo</a:t>
            </a:r>
            <a:r>
              <a:rPr lang="ru-RU" sz="2400" kern="0" dirty="0">
                <a:latin typeface="+mn-lt"/>
              </a:rPr>
              <a:t> - мерю), раздел математики, изучающий пространственные отношения и формы, а также другие отношений и формы, сходные с пространственными по своей структуре. В геометрии много формул, фигур, теорем, задач, аксиом. Они вечны, так как на них запечатлены великие идеи, не проходящие идеи.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6425" cy="941388"/>
          </a:xfrm>
        </p:spPr>
        <p:txBody>
          <a:bodyPr/>
          <a:lstStyle/>
          <a:p>
            <a:pPr eaLnBrk="1" hangingPunct="1"/>
            <a:r>
              <a:rPr lang="ru-RU" altLang="ru-RU" smtClean="0">
                <a:effectLst/>
              </a:rPr>
              <a:t>Древний Египет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226425" cy="449738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effectLst/>
              </a:rPr>
              <a:t>Древний Египет считается первым государством, оставившим самые ранние математические тексты. Древние греки, достижения которых лежат в основе современной науки, считали себя учениками египтян. Геродот писал: «Египетские жрецы говорили, что царь разделил землю между всеми египтянами, дав каждому по равному прямоугольному участку; из этого он создал себе доходы, приказав ежегодно вносить налог. Если же река отнимала что-нибудь, то царь посылал людей, которые должны.  Измерить участок и уменьшить налог». Первой книгой, содержащей геометрические задачи, считается папирус </a:t>
            </a:r>
            <a:r>
              <a:rPr lang="ru-RU" sz="2400" dirty="0" err="1" smtClean="0">
                <a:effectLst/>
              </a:rPr>
              <a:t>Райнда</a:t>
            </a:r>
            <a:r>
              <a:rPr lang="ru-RU" sz="2400" dirty="0" smtClean="0">
                <a:effectLst/>
              </a:rPr>
              <a:t> (в некоторых источниках </a:t>
            </a:r>
            <a:r>
              <a:rPr lang="ru-RU" sz="2400" dirty="0" err="1" smtClean="0">
                <a:effectLst/>
              </a:rPr>
              <a:t>Г.Ринла</a:t>
            </a:r>
            <a:r>
              <a:rPr lang="ru-RU" sz="2400" dirty="0" smtClean="0">
                <a:effectLst/>
              </a:rPr>
              <a:t>), который датируется ХХ веком до нашей эры. </a:t>
            </a:r>
          </a:p>
          <a:p>
            <a:pPr eaLnBrk="1" hangingPunct="1"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1" name="Picture 7" descr="пр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89138"/>
            <a:ext cx="27305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900113" y="260350"/>
            <a:ext cx="71643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chemeClr val="tx2"/>
                </a:solidFill>
              </a:rPr>
              <a:t>Возникновение и развитие геометрии</a:t>
            </a:r>
          </a:p>
        </p:txBody>
      </p:sp>
      <p:pic>
        <p:nvPicPr>
          <p:cNvPr id="77834" name="Picture 10" descr="история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52738"/>
            <a:ext cx="13747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5" name="Picture 11" descr="http://tmn.fio.ru/works/26x/304/images/arxit3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57563"/>
            <a:ext cx="280828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7" name="Picture 13" descr="пирамид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t="5185" r="4253" b="5185"/>
          <a:stretch>
            <a:fillRect/>
          </a:stretch>
        </p:blipFill>
        <p:spPr bwMode="auto">
          <a:xfrm>
            <a:off x="6300788" y="1196975"/>
            <a:ext cx="2324100" cy="18669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8" name="Picture 14" descr="кув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941888"/>
            <a:ext cx="22320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9" name="Picture 15" descr="6710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2233613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857750"/>
            <a:ext cx="3500437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" y="857250"/>
            <a:ext cx="8226425" cy="449738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ru-RU" dirty="0" smtClean="0"/>
              <a:t>Геометрия , по свидетельству греческих историков, была перенесена в Грецию из Египта в 7 в. до н. э. Здесь на протяжении нескольких поколений она складывалась в стройную систему. Процесс этот происходил путём накопления новых геометрических знаний, выяснения связей между разными геометрическими фактами, выработки приёмов доказательств и, наконец, формирования понятий о фигуре, о геометрическом предложении и о доказательстве. Этот процесс привёл, наконец, к качественному скачку. Геометрия превратилась в самостоятельную математическую науку: появились систематические её изложения, где её предложения последовательно доказывались.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thales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37671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4284663" y="476250"/>
            <a:ext cx="44640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   Великий ученый        </a:t>
            </a:r>
            <a:r>
              <a:rPr lang="ru-RU" altLang="ru-RU" sz="2800" b="1"/>
              <a:t>Фалес Милетский</a:t>
            </a:r>
            <a:r>
              <a:rPr lang="ru-RU" altLang="ru-RU" sz="2400" b="1"/>
              <a:t>     основал одну из прекраснейших наук – </a:t>
            </a:r>
            <a:r>
              <a:rPr lang="ru-RU" altLang="ru-RU" sz="2400" b="1" i="1"/>
              <a:t>геометрию. </a:t>
            </a:r>
          </a:p>
          <a:p>
            <a:pPr algn="ctr" eaLnBrk="1" hangingPunct="1"/>
            <a:endParaRPr lang="ru-RU" altLang="ru-RU" sz="2400" b="1" i="1">
              <a:solidFill>
                <a:srgbClr val="FFFF66"/>
              </a:solidFill>
            </a:endParaRPr>
          </a:p>
          <a:p>
            <a:pPr algn="ctr" eaLnBrk="1" hangingPunct="1"/>
            <a:r>
              <a:rPr lang="ru-RU" altLang="ru-RU" sz="2400" b="1"/>
              <a:t>Фалес Милетский имел титул одного из семи мудрецов Греции, он был поистине первым философом, первым математиком, астрономом и вообще первым по всем наукам в Греции. </a:t>
            </a:r>
            <a:endParaRPr lang="ru-RU" altLang="ru-RU" sz="2400"/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755650" y="5300663"/>
            <a:ext cx="2808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b="1"/>
              <a:t>VI </a:t>
            </a:r>
            <a:r>
              <a:rPr lang="ru-RU" altLang="ru-RU" b="1"/>
              <a:t>век до нашей эры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/>
      <p:bldP spid="809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Древняя Греция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/>
              <a:t>Фалес решил следующие задачи.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Предложил способ определения расстояния до корабля на море.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Вычислил высоту египетской пирамиды Хеопса по длине отбрасываемой тени.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Доказал равенство углов при основании равнобедренного треугольника.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Ввел понятие движения, в частности поворота.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Доказал второй признак равенства треугольников и впервые применял его в задаче.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Теорема Фалеса о равных отрезках, отсекаемых параллельными</a:t>
            </a:r>
            <a:br>
              <a:rPr lang="ru-RU" dirty="0" smtClean="0"/>
            </a:br>
            <a:r>
              <a:rPr lang="ru-RU" dirty="0" smtClean="0"/>
              <a:t> прямыми на сторонах угла.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/>
              <a:t>Задача об измерении высоты пирамиды.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  Однажды, отправившись по торговым делам в Египет, он задержался там на несколько лет. Случилось так, что фараон пожелал узнать высоту пирамиды, но никто не мог ее определить. Фалес смог легко справиться с задачей.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  Выбрав день и час, когда его собственная тень стала равной его росту, он измерил тень, отбрасываемую пирамидой, и установил, что длина тени от центра основания пирамиды до ее вершины была равна высоте этой пирамиды. Фараон и его приближенные изумились такому достаточно простому решению.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Древняя Греция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Центральное место среди античных трудов по геометрии  занимают составленные около 300 до н. э. «Начала» Евклида. Этот труд более двух тысячелетий считался образцовым изложением в духе аксиоматического метода: все положения выводятся логическим путём из небольшого числа явно указанных и не доказываемых предположений — аксиом.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ev"/>
          <p:cNvPicPr>
            <a:picLocks noChangeAspect="1" noChangeArrowheads="1"/>
          </p:cNvPicPr>
          <p:nvPr/>
        </p:nvPicPr>
        <p:blipFill>
          <a:blip r:embed="rId3">
            <a:lum bright="12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390366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4" name="Picture 14" descr="no35_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2133600"/>
            <a:ext cx="3024187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4427538" y="549275"/>
            <a:ext cx="44656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/>
              <a:t>Сочинение Евклида «Начала» почти 2000 лет служило основной книгой, по которой изучали геометрию.</a:t>
            </a: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214313" y="5072063"/>
            <a:ext cx="55451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/>
              <a:t>В «Началах» были систематизированы известные к тому времени геометрические сведения, и геометрия впервые предстала как математическая наука.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6" grpId="0"/>
      <p:bldP spid="81937" grpId="0"/>
    </p:bldLst>
  </p:timing>
</p:sld>
</file>

<file path=ppt/theme/theme1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1327</TotalTime>
  <Words>1264</Words>
  <Application>Microsoft Office PowerPoint</Application>
  <PresentationFormat>Экран (4:3)</PresentationFormat>
  <Paragraphs>41</Paragraphs>
  <Slides>15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Wingdings</vt:lpstr>
      <vt:lpstr>Сетка с тенью</vt:lpstr>
      <vt:lpstr>Точечный рисунок</vt:lpstr>
      <vt:lpstr>История развития геометрии</vt:lpstr>
      <vt:lpstr>Презентация PowerPoint</vt:lpstr>
      <vt:lpstr>Древний Египет</vt:lpstr>
      <vt:lpstr>Презентация PowerPoint</vt:lpstr>
      <vt:lpstr>Презентация PowerPoint</vt:lpstr>
      <vt:lpstr>Презентация PowerPoint</vt:lpstr>
      <vt:lpstr>Древняя Греция</vt:lpstr>
      <vt:lpstr>Древняя Греция</vt:lpstr>
      <vt:lpstr>Презентация PowerPoint</vt:lpstr>
      <vt:lpstr>Презентация PowerPoint</vt:lpstr>
      <vt:lpstr>Средние века</vt:lpstr>
      <vt:lpstr>Геометрия Лобачевского</vt:lpstr>
      <vt:lpstr>Геометрия Лобачевского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NoNe</dc:creator>
  <cp:lastModifiedBy>admin</cp:lastModifiedBy>
  <cp:revision>42</cp:revision>
  <dcterms:created xsi:type="dcterms:W3CDTF">2004-07-23T08:19:23Z</dcterms:created>
  <dcterms:modified xsi:type="dcterms:W3CDTF">2015-04-08T16:00:33Z</dcterms:modified>
</cp:coreProperties>
</file>