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62" r:id="rId2"/>
    <p:sldId id="266" r:id="rId3"/>
    <p:sldId id="263" r:id="rId4"/>
    <p:sldId id="257" r:id="rId5"/>
    <p:sldId id="269" r:id="rId6"/>
    <p:sldId id="270" r:id="rId7"/>
    <p:sldId id="273" r:id="rId8"/>
    <p:sldId id="274" r:id="rId9"/>
    <p:sldId id="275" r:id="rId10"/>
    <p:sldId id="267" r:id="rId11"/>
    <p:sldId id="271" r:id="rId12"/>
    <p:sldId id="272" r:id="rId13"/>
    <p:sldId id="258" r:id="rId14"/>
    <p:sldId id="276" r:id="rId15"/>
    <p:sldId id="268" r:id="rId16"/>
    <p:sldId id="260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2E00"/>
    <a:srgbClr val="5F5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>
                <a:latin typeface="Arial" panose="020B0604020202020204" pitchFamily="34" charset="0"/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7101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71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A0F3C4E-D16F-48C9-B58E-AB6A6EDEA7C0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71016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171017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71018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71019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71020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71021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1022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</p:grp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/>
      <p:bldP spid="171011" grpId="1"/>
      <p:bldP spid="171011" grpId="2"/>
      <p:bldP spid="171012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10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7101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101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1012" grpId="1" build="allAtOnce">
        <p:tmplLst>
          <p:tmpl lvl="1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7101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101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710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CDBFE-1B24-4D14-9E54-FF30D5266F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790966"/>
      </p:ext>
    </p:extLst>
  </p:cSld>
  <p:clrMapOvr>
    <a:masterClrMapping/>
  </p:clrMapOvr>
  <p:transition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71E64-C2CC-4AAF-ACF1-ADD9C37413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9056402"/>
      </p:ext>
    </p:extLst>
  </p:cSld>
  <p:clrMapOvr>
    <a:masterClrMapping/>
  </p:clrMapOvr>
  <p:transition>
    <p:comb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CC21A77-CE85-472B-A51B-FEFDA91CB0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2388009"/>
      </p:ext>
    </p:extLst>
  </p:cSld>
  <p:clrMapOvr>
    <a:masterClrMapping/>
  </p:clrMapOvr>
  <p:transition>
    <p:comb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229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4056063"/>
            <a:ext cx="8229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EA09E0-54D6-4125-BA6C-A624814468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6180287"/>
      </p:ext>
    </p:extLst>
  </p:cSld>
  <p:clrMapOvr>
    <a:masterClrMapping/>
  </p:clrMapOvr>
  <p:transition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8C48B-FCBE-484A-BE11-4AED8EA643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5311892"/>
      </p:ext>
    </p:extLst>
  </p:cSld>
  <p:clrMapOvr>
    <a:masterClrMapping/>
  </p:clrMapOvr>
  <p:transition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9A88C-AD85-4802-AABE-A6B0D9D00E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1813611"/>
      </p:ext>
    </p:extLst>
  </p:cSld>
  <p:clrMapOvr>
    <a:masterClrMapping/>
  </p:clrMapOvr>
  <p:transition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D45A4-455C-4445-AFE3-DDF6498F03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179239"/>
      </p:ext>
    </p:extLst>
  </p:cSld>
  <p:clrMapOvr>
    <a:masterClrMapping/>
  </p:clrMapOvr>
  <p:transition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6D300-4A82-444C-B617-E637935FE0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3986001"/>
      </p:ext>
    </p:extLst>
  </p:cSld>
  <p:clrMapOvr>
    <a:masterClrMapping/>
  </p:clrMapOvr>
  <p:transition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CB644-C754-4232-A469-5E6A8D5C12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4452996"/>
      </p:ext>
    </p:extLst>
  </p:cSld>
  <p:clrMapOvr>
    <a:masterClrMapping/>
  </p:clrMapOvr>
  <p:transition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00FB8-6688-45B5-8EC5-00A7C32C51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5416956"/>
      </p:ext>
    </p:extLst>
  </p:cSld>
  <p:clrMapOvr>
    <a:masterClrMapping/>
  </p:clrMapOvr>
  <p:transition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27CE9-81F6-45A9-AD69-61292A887C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25700"/>
      </p:ext>
    </p:extLst>
  </p:cSld>
  <p:clrMapOvr>
    <a:masterClrMapping/>
  </p:clrMapOvr>
  <p:transition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A1FB7-E940-4F94-8768-3B4FA2BDC3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5881753"/>
      </p:ext>
    </p:extLst>
  </p:cSld>
  <p:clrMapOvr>
    <a:masterClrMapping/>
  </p:clrMapOvr>
  <p:transition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69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169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FDEA8522-A7AB-4E3E-996D-0508137AF0BC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6999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6999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999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6999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6999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6999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</p:sldLayoutIdLst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  <p:bldP spid="169986" grpId="1"/>
      <p:bldP spid="169986" grpId="2"/>
      <p:bldP spid="169987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9987" grpId="1" build="allAtOnce">
        <p:tmplLst>
          <p:tmpl lvl="1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998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10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79211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179212" name="Object 12"/>
          <p:cNvGraphicFramePr>
            <a:graphicFrameLocks noChangeAspect="1"/>
          </p:cNvGraphicFramePr>
          <p:nvPr/>
        </p:nvGraphicFramePr>
        <p:xfrm>
          <a:off x="179388" y="115888"/>
          <a:ext cx="8713787" cy="655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3" name="Презентация" r:id="rId3" imgW="4571971" imgH="3428853" progId="PowerPoint.Show.8">
                  <p:embed/>
                </p:oleObj>
              </mc:Choice>
              <mc:Fallback>
                <p:oleObj name="Презентация" r:id="rId3" imgW="4571971" imgH="3428853" progId="PowerPoint.Show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5888"/>
                        <a:ext cx="8713787" cy="655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92150"/>
            <a:ext cx="6924675" cy="649288"/>
          </a:xfrm>
        </p:spPr>
        <p:txBody>
          <a:bodyPr/>
          <a:lstStyle/>
          <a:p>
            <a:r>
              <a:rPr lang="ru-RU" altLang="ru-RU" sz="3200"/>
              <a:t>        МИКРОСРЕДА ФИРМЫ</a:t>
            </a:r>
          </a:p>
        </p:txBody>
      </p:sp>
      <p:pic>
        <p:nvPicPr>
          <p:cNvPr id="19149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229600" cy="1501775"/>
          </a:xfrm>
        </p:spPr>
        <p:txBody>
          <a:bodyPr/>
          <a:lstStyle/>
          <a:p>
            <a:r>
              <a:rPr lang="ru-RU" altLang="ru-RU" sz="2000"/>
              <a:t>Маркетинговые посредники обеспечивают: физическое перемещение товаров от мест производства к пунктам потребления или покупки; накопление и предпродажную подготовку товаров; кредитное обеспечение; страховую поддержку; поиск потребителей; стимулирование сбыта; послепродажное обслуживание.</a:t>
            </a:r>
          </a:p>
        </p:txBody>
      </p:sp>
      <p:pic>
        <p:nvPicPr>
          <p:cNvPr id="19558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133600"/>
            <a:ext cx="8291512" cy="3997325"/>
          </a:xfr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836613"/>
            <a:ext cx="7345362" cy="839787"/>
          </a:xfrm>
        </p:spPr>
        <p:txBody>
          <a:bodyPr/>
          <a:lstStyle/>
          <a:p>
            <a:r>
              <a:rPr lang="ru-RU" altLang="ru-RU" sz="3200"/>
              <a:t>            Типы клиентурных рынков</a:t>
            </a:r>
          </a:p>
        </p:txBody>
      </p:sp>
      <p:pic>
        <p:nvPicPr>
          <p:cNvPr id="19661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89138"/>
            <a:ext cx="8229600" cy="4141787"/>
          </a:xfr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908050"/>
            <a:ext cx="6264275" cy="576263"/>
          </a:xfrm>
        </p:spPr>
        <p:txBody>
          <a:bodyPr/>
          <a:lstStyle/>
          <a:p>
            <a:r>
              <a:rPr lang="ru-RU" altLang="ru-RU" sz="2800"/>
              <a:t>КОНТАКТНЫЕ АУДИТОРИИ</a:t>
            </a:r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Большое влияние на деятельность предприятия, ее имидж оказывают отношения с контактными аудиториями, которые представляют группы людей, проявляющие действительный или потенциальный интерес к предприятию и влияющие на достижение стоящих перед ним целей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С точки зрения содействия или противодействия предприятию в достижении его целей контактные аудитории классифицируются на искомые, благотворные и нежелательные. </a:t>
            </a:r>
          </a:p>
        </p:txBody>
      </p:sp>
      <p:pic>
        <p:nvPicPr>
          <p:cNvPr id="172045" name="Picture 13" descr="P2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3627438"/>
            <a:ext cx="7056438" cy="27543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301038" cy="1008063"/>
          </a:xfrm>
        </p:spPr>
        <p:txBody>
          <a:bodyPr/>
          <a:lstStyle/>
          <a:p>
            <a:r>
              <a:rPr lang="ru-RU" altLang="ru-RU" sz="3200"/>
              <a:t>Важным элементом маркетинговой микросреды являются </a:t>
            </a:r>
            <a:r>
              <a:rPr lang="ru-RU" altLang="ru-RU" sz="3200" b="1"/>
              <a:t>конкуренты</a:t>
            </a:r>
            <a:r>
              <a:rPr lang="ru-RU" altLang="ru-RU" sz="4000"/>
              <a:t>. 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73238"/>
            <a:ext cx="4038600" cy="4302125"/>
          </a:xfrm>
        </p:spPr>
        <p:txBody>
          <a:bodyPr/>
          <a:lstStyle/>
          <a:p>
            <a:r>
              <a:rPr lang="ru-RU" altLang="ru-RU" sz="2400"/>
              <a:t>Конкуренция среди фирм-производителей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Монополия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Олигополия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Монополистическая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Чистая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altLang="ru-RU" sz="2400"/>
          </a:p>
          <a:p>
            <a:pPr>
              <a:buFont typeface="Wingdings" panose="05000000000000000000" pitchFamily="2" charset="2"/>
              <a:buChar char="q"/>
            </a:pPr>
            <a:endParaRPr lang="ru-RU" altLang="ru-RU" sz="2400"/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altLang="ru-RU" sz="2400"/>
              <a:t>Конкуренция покупательского выбора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Конкуренты –желания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Товарно-родовая конкуренция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Товарно-видовая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400"/>
              <a:t>Марочная конкуренция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endParaRPr lang="ru-RU" altLang="ru-RU" sz="2400"/>
          </a:p>
          <a:p>
            <a:pPr>
              <a:buFont typeface="Wingdings" panose="05000000000000000000" pitchFamily="2" charset="2"/>
              <a:buChar char="v"/>
            </a:pPr>
            <a:endParaRPr lang="ru-RU" altLang="ru-RU" sz="2400"/>
          </a:p>
          <a:p>
            <a:endParaRPr lang="ru-RU" altLang="ru-RU" sz="2400"/>
          </a:p>
          <a:p>
            <a:pPr>
              <a:buFont typeface="Wingdings" panose="05000000000000000000" pitchFamily="2" charset="2"/>
              <a:buChar char="v"/>
            </a:pPr>
            <a:endParaRPr lang="ru-RU" altLang="ru-RU" sz="240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765175"/>
            <a:ext cx="6192838" cy="576263"/>
          </a:xfrm>
        </p:spPr>
        <p:txBody>
          <a:bodyPr/>
          <a:lstStyle/>
          <a:p>
            <a:r>
              <a:rPr lang="ru-RU" altLang="ru-RU" sz="2800"/>
              <a:t>       МАКРОСРЕДА ФИРМЫ</a:t>
            </a:r>
          </a:p>
        </p:txBody>
      </p:sp>
      <p:pic>
        <p:nvPicPr>
          <p:cNvPr id="19251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Демографический фактор макросреды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Численность и темпы роста населения. Территориальное размещение. Плотность населения. Миграционные потоки и тенденции. Возрастная структура. Состав семьи. Динамика рождаемости и смертности. Количество браков и разводов. Этническая и религиозная структура населения.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Экономический фактор макросреды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Покупательная способность населения. Общехозяйственная конъюнктура. Структура потребления граждан. «Эластичность»  потребления. Уровень инфляции. Состояние финансовой системы. Уровень безработицы. Характер распределения доходов. Система налогообложения 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Природный фактор макросреды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Наличие и перспективы использования источников сырья и энергетических ресурсов. Состояние окружающей среды и уровень ее загрязнения. Направления и степень влияния государства на процессы рационального использования и воспроизводства природных ресурсов.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Политико-правовой фактор макросреды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Общая политическая ситуация в стране. Правовая база, регулирующая хозяйственную деятельность. Государственная экономическая политика. Влияние общественности на решения, принимаемые государственными органами.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Понятие маркетинговой среды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ru-RU" altLang="ru-RU"/>
              <a:t>Маркетинговая среда фирмы - это совокупность активных субъектов и сил, действующих за пределами фирмы и влияющих на возможности руководства службой маркетинга устанавливать и поддерживать с целевыми клиентами отношения успешного сотрудничества.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Научно-технический фактор макросреды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Темпы технологических изменений в контролируемой и смежных отраслях. Направления и динамика ассигнований на НИОКР. Инновационный потенциал фирмы и ее ближайших конкурентов. Ужесточение государственного контроля над качеством и безопасностью технологических процессов и продукции.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1. Маркетинговая среда слагается из микро- и макросреды</a:t>
            </a:r>
          </a:p>
        </p:txBody>
      </p:sp>
      <p:pic>
        <p:nvPicPr>
          <p:cNvPr id="180227" name="Picture 3" descr="IMAGE43"/>
          <p:cNvPicPr>
            <a:picLocks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993900"/>
            <a:ext cx="4587875" cy="4084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02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Grp="1" noChangeArrowheads="1"/>
          </p:cNvSpPr>
          <p:nvPr>
            <p:ph type="title"/>
          </p:nvPr>
        </p:nvSpPr>
        <p:spPr>
          <a:xfrm>
            <a:off x="2268538" y="765175"/>
            <a:ext cx="6119812" cy="360363"/>
          </a:xfrm>
        </p:spPr>
        <p:txBody>
          <a:bodyPr/>
          <a:lstStyle/>
          <a:p>
            <a:r>
              <a:rPr lang="ru-RU" altLang="ru-RU" sz="4000"/>
              <a:t>Маркетинговая среда</a:t>
            </a:r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4038600" cy="4662487"/>
          </a:xfrm>
        </p:spPr>
        <p:txBody>
          <a:bodyPr/>
          <a:lstStyle/>
          <a:p>
            <a:pPr lvl="1">
              <a:lnSpc>
                <a:spcPct val="80000"/>
              </a:lnSpc>
            </a:pPr>
            <a:endParaRPr lang="ru-RU" altLang="ru-RU" sz="900"/>
          </a:p>
          <a:p>
            <a:pPr>
              <a:lnSpc>
                <a:spcPct val="80000"/>
              </a:lnSpc>
            </a:pPr>
            <a:r>
              <a:rPr lang="ru-RU" altLang="ru-RU" sz="2400"/>
              <a:t>Микросреда представлена силами, имеющими непосредственное отношение к самой фирме и ее возможностям по обслуживанию клиентуры, т.е. поставщиками, маркетинговыми посредниками, клиентами, конкурентами и контактными аудиториями.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84313"/>
            <a:ext cx="4038600" cy="4646612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altLang="ru-RU" sz="1000"/>
          </a:p>
          <a:p>
            <a:pPr>
              <a:lnSpc>
                <a:spcPct val="80000"/>
              </a:lnSpc>
            </a:pPr>
            <a:r>
              <a:rPr lang="ru-RU" altLang="ru-RU" sz="2400"/>
              <a:t>Макросреда представлена силами более широкого социального плана, которые оказывают влияние на микросреду такими, как факторы демографического, экономического, технического, политического, культурного характера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8229600" cy="1143000"/>
          </a:xfrm>
        </p:spPr>
        <p:txBody>
          <a:bodyPr/>
          <a:lstStyle/>
          <a:p>
            <a:r>
              <a:rPr lang="ru-RU" altLang="ru-RU" sz="4000"/>
              <a:t>2. Маркетинговая среда слагается из внутренней и внешней среды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8229600" cy="4302125"/>
          </a:xfrm>
        </p:spPr>
        <p:txBody>
          <a:bodyPr/>
          <a:lstStyle/>
          <a:p>
            <a:r>
              <a:rPr lang="ru-RU" altLang="ru-RU"/>
              <a:t>Маркетинговая среда, с точки зрения ее изучения, может рассматриваться на трех уровнях: внутренняя среда, микросреда, макросреда. Микро - и макросреда представляют собой внешнюю среду фирмы.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92150"/>
            <a:ext cx="7473950" cy="504825"/>
          </a:xfrm>
        </p:spPr>
        <p:txBody>
          <a:bodyPr/>
          <a:lstStyle/>
          <a:p>
            <a:r>
              <a:rPr lang="ru-RU" altLang="ru-RU" sz="2800"/>
              <a:t>                   ВНУТРЕННЯЯ СРЕДА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Внутренняя среда - часть маркетинговой среды, которая находится внутри предприятия и контролируется руководством .  Она включает структурные подразделения предприятия и складывающиеся между ними связи отношения. От состояния внутренней среды в значительной степени зависит стабильность функционирования, а значит и выживания в конкурентной борьбе. </a:t>
            </a:r>
          </a:p>
        </p:txBody>
      </p:sp>
      <p:pic>
        <p:nvPicPr>
          <p:cNvPr id="194564" name="Picture 4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1828800"/>
            <a:ext cx="4465637" cy="4302125"/>
          </a:xfr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5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3. Контролируемые и неконтролируемые</a:t>
            </a:r>
            <a:r>
              <a:rPr lang="ru-RU" altLang="ru-RU" sz="3200"/>
              <a:t> факторы маркетинговой среды.</a:t>
            </a:r>
          </a:p>
        </p:txBody>
      </p:sp>
      <p:sp>
        <p:nvSpPr>
          <p:cNvPr id="197651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 По степени управления и влияния на результаты деятельности фирмы  факторы маркетинговой среды можно разделить на пять частей: контролируемые факторы, неконтролируемые факторы, уровень удачи или неудачи в достижении целей, обратные связи и адаптация.</a:t>
            </a:r>
          </a:p>
          <a:p>
            <a:endParaRPr lang="ru-RU" altLang="ru-RU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765" name="Group 37"/>
          <p:cNvGrpSpPr>
            <a:grpSpLocks noChangeAspect="1"/>
          </p:cNvGrpSpPr>
          <p:nvPr/>
        </p:nvGrpSpPr>
        <p:grpSpPr bwMode="auto">
          <a:xfrm>
            <a:off x="1116013" y="1628775"/>
            <a:ext cx="6519862" cy="4643438"/>
            <a:chOff x="1708" y="-401"/>
            <a:chExt cx="8510" cy="4322"/>
          </a:xfrm>
        </p:grpSpPr>
        <p:sp>
          <p:nvSpPr>
            <p:cNvPr id="201766" name="AutoShape 38"/>
            <p:cNvSpPr>
              <a:spLocks noChangeAspect="1" noChangeArrowheads="1"/>
            </p:cNvSpPr>
            <p:nvPr/>
          </p:nvSpPr>
          <p:spPr bwMode="auto">
            <a:xfrm>
              <a:off x="1708" y="-401"/>
              <a:ext cx="851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767" name="Freeform 39"/>
            <p:cNvSpPr>
              <a:spLocks/>
            </p:cNvSpPr>
            <p:nvPr/>
          </p:nvSpPr>
          <p:spPr bwMode="auto">
            <a:xfrm>
              <a:off x="4163" y="1760"/>
              <a:ext cx="3272" cy="1827"/>
            </a:xfrm>
            <a:custGeom>
              <a:avLst/>
              <a:gdLst>
                <a:gd name="T0" fmla="*/ 3420 w 3420"/>
                <a:gd name="T1" fmla="*/ 0 h 1980"/>
                <a:gd name="T2" fmla="*/ 1620 w 3420"/>
                <a:gd name="T3" fmla="*/ 1980 h 1980"/>
                <a:gd name="T4" fmla="*/ 0 w 3420"/>
                <a:gd name="T5" fmla="*/ 0 h 1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20" h="1980">
                  <a:moveTo>
                    <a:pt x="3420" y="0"/>
                  </a:moveTo>
                  <a:cubicBezTo>
                    <a:pt x="2805" y="990"/>
                    <a:pt x="2190" y="1980"/>
                    <a:pt x="1620" y="1980"/>
                  </a:cubicBezTo>
                  <a:cubicBezTo>
                    <a:pt x="1050" y="1980"/>
                    <a:pt x="270" y="330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lgDash"/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768" name="Line 40"/>
            <p:cNvSpPr>
              <a:spLocks noChangeShapeType="1"/>
            </p:cNvSpPr>
            <p:nvPr/>
          </p:nvSpPr>
          <p:spPr bwMode="auto">
            <a:xfrm>
              <a:off x="4163" y="1760"/>
              <a:ext cx="65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769" name="Line 41"/>
            <p:cNvSpPr>
              <a:spLocks noChangeShapeType="1"/>
            </p:cNvSpPr>
            <p:nvPr/>
          </p:nvSpPr>
          <p:spPr bwMode="auto">
            <a:xfrm>
              <a:off x="6617" y="1594"/>
              <a:ext cx="65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770" name="Oval 42"/>
            <p:cNvSpPr>
              <a:spLocks noChangeArrowheads="1"/>
            </p:cNvSpPr>
            <p:nvPr/>
          </p:nvSpPr>
          <p:spPr bwMode="auto">
            <a:xfrm>
              <a:off x="4817" y="596"/>
              <a:ext cx="1964" cy="18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altLang="ru-RU" sz="1400"/>
                <a:t>Степень удачи или неудачи в достижении целей</a:t>
              </a:r>
            </a:p>
          </p:txBody>
        </p:sp>
        <p:sp>
          <p:nvSpPr>
            <p:cNvPr id="201771" name="Rectangle 43"/>
            <p:cNvSpPr>
              <a:spLocks noChangeArrowheads="1"/>
            </p:cNvSpPr>
            <p:nvPr/>
          </p:nvSpPr>
          <p:spPr bwMode="auto">
            <a:xfrm>
              <a:off x="7272" y="264"/>
              <a:ext cx="2619" cy="29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1600">
                  <a:latin typeface="Times New Roman" panose="02020603050405020304" pitchFamily="18" charset="0"/>
                </a:rPr>
                <a:t>Неконтролируемые факторы</a:t>
              </a:r>
            </a:p>
            <a:p>
              <a:pPr>
                <a:buFontTx/>
                <a:buAutoNum type="arabicPeriod"/>
              </a:pPr>
              <a:r>
                <a:rPr lang="ru-RU" altLang="ru-RU" sz="1600">
                  <a:latin typeface="Times New Roman" panose="02020603050405020304" pitchFamily="18" charset="0"/>
                </a:rPr>
                <a:t>Потребители</a:t>
              </a:r>
            </a:p>
            <a:p>
              <a:pPr>
                <a:buFont typeface="Times New Roman" panose="02020603050405020304" pitchFamily="18" charset="0"/>
                <a:buChar char="2"/>
              </a:pPr>
              <a:r>
                <a:rPr lang="ru-RU" altLang="ru-RU" sz="1600">
                  <a:latin typeface="Times New Roman" panose="02020603050405020304" pitchFamily="18" charset="0"/>
                </a:rPr>
                <a:t>Конкуренты</a:t>
              </a:r>
            </a:p>
            <a:p>
              <a:pPr>
                <a:buFont typeface="Times New Roman" panose="02020603050405020304" pitchFamily="18" charset="0"/>
                <a:buChar char="3"/>
              </a:pPr>
              <a:r>
                <a:rPr lang="ru-RU" altLang="ru-RU" sz="1600">
                  <a:latin typeface="Times New Roman" panose="02020603050405020304" pitchFamily="18" charset="0"/>
                </a:rPr>
                <a:t>Правительство</a:t>
              </a:r>
            </a:p>
            <a:p>
              <a:pPr>
                <a:buFont typeface="Times New Roman" panose="02020603050405020304" pitchFamily="18" charset="0"/>
                <a:buChar char="4"/>
              </a:pPr>
              <a:r>
                <a:rPr lang="ru-RU" altLang="ru-RU" sz="1600">
                  <a:latin typeface="Times New Roman" panose="02020603050405020304" pitchFamily="18" charset="0"/>
                </a:rPr>
                <a:t>Экономика</a:t>
              </a:r>
            </a:p>
            <a:p>
              <a:pPr>
                <a:buFont typeface="Times New Roman" panose="02020603050405020304" pitchFamily="18" charset="0"/>
                <a:buNone/>
              </a:pPr>
              <a:r>
                <a:rPr lang="ru-RU" altLang="ru-RU" sz="1600">
                  <a:latin typeface="Times New Roman" panose="02020603050405020304" pitchFamily="18" charset="0"/>
                </a:rPr>
                <a:t>5.      Технология</a:t>
              </a:r>
            </a:p>
            <a:p>
              <a:pPr>
                <a:buFont typeface="Times New Roman" panose="02020603050405020304" pitchFamily="18" charset="0"/>
                <a:buNone/>
              </a:pPr>
              <a:r>
                <a:rPr lang="ru-RU" altLang="ru-RU" sz="1600">
                  <a:latin typeface="Times New Roman" panose="02020603050405020304" pitchFamily="18" charset="0"/>
                </a:rPr>
                <a:t>6.      Независимые средства массовой информации и др.</a:t>
              </a:r>
            </a:p>
            <a:p>
              <a:endParaRPr lang="ru-RU" altLang="ru-RU" sz="1600">
                <a:latin typeface="Times New Roman" panose="02020603050405020304" pitchFamily="18" charset="0"/>
              </a:endParaRPr>
            </a:p>
          </p:txBody>
        </p:sp>
        <p:sp>
          <p:nvSpPr>
            <p:cNvPr id="201772" name="Line 44"/>
            <p:cNvSpPr>
              <a:spLocks noChangeShapeType="1"/>
            </p:cNvSpPr>
            <p:nvPr/>
          </p:nvSpPr>
          <p:spPr bwMode="auto">
            <a:xfrm flipH="1">
              <a:off x="4163" y="1428"/>
              <a:ext cx="65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773" name="Rectangle 45"/>
            <p:cNvSpPr>
              <a:spLocks noChangeArrowheads="1"/>
            </p:cNvSpPr>
            <p:nvPr/>
          </p:nvSpPr>
          <p:spPr bwMode="auto">
            <a:xfrm>
              <a:off x="1872" y="426"/>
              <a:ext cx="2291" cy="24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1600">
                  <a:latin typeface="Times New Roman" panose="02020603050405020304" pitchFamily="18" charset="0"/>
                </a:rPr>
                <a:t>Контролируемые факторы</a:t>
              </a:r>
            </a:p>
            <a:p>
              <a:pPr>
                <a:buFontTx/>
                <a:buAutoNum type="arabicPeriod"/>
              </a:pPr>
              <a:r>
                <a:rPr lang="ru-RU" altLang="ru-RU" sz="1600">
                  <a:latin typeface="Times New Roman" panose="02020603050405020304" pitchFamily="18" charset="0"/>
                </a:rPr>
                <a:t>Высшим руководством</a:t>
              </a:r>
            </a:p>
            <a:p>
              <a:endParaRPr lang="ru-RU" altLang="ru-RU" sz="1600">
                <a:latin typeface="Times New Roman" panose="02020603050405020304" pitchFamily="18" charset="0"/>
              </a:endParaRPr>
            </a:p>
            <a:p>
              <a:pPr>
                <a:buFont typeface="Times New Roman" panose="02020603050405020304" pitchFamily="18" charset="0"/>
                <a:buChar char="2"/>
              </a:pPr>
              <a:r>
                <a:rPr lang="ru-RU" altLang="ru-RU" sz="1600">
                  <a:latin typeface="Times New Roman" panose="02020603050405020304" pitchFamily="18" charset="0"/>
                </a:rPr>
                <a:t>службой маркетинга</a:t>
              </a:r>
            </a:p>
          </p:txBody>
        </p:sp>
      </p:grpSp>
      <p:sp>
        <p:nvSpPr>
          <p:cNvPr id="201775" name="Rectangle 47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600200"/>
          </a:xfrm>
        </p:spPr>
        <p:txBody>
          <a:bodyPr/>
          <a:lstStyle/>
          <a:p>
            <a:r>
              <a:rPr lang="ru-RU" altLang="ru-RU" sz="2800"/>
              <a:t>контролируемые факторы, неконтролируемые факторы, уровень удачи или неудачи в достижении целей, обратные связи и адаптация.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91512" cy="1298575"/>
          </a:xfrm>
        </p:spPr>
        <p:txBody>
          <a:bodyPr/>
          <a:lstStyle/>
          <a:p>
            <a:r>
              <a:rPr lang="ru-RU" altLang="ru-RU" sz="4000"/>
              <a:t> </a:t>
            </a:r>
            <a:r>
              <a:rPr lang="ru-RU" altLang="ru-RU" sz="2800"/>
              <a:t>К числу </a:t>
            </a:r>
            <a:r>
              <a:rPr lang="ru-RU" altLang="ru-RU" sz="2800" b="1"/>
              <a:t>контролируемых факторов</a:t>
            </a:r>
            <a:r>
              <a:rPr lang="ru-RU" altLang="ru-RU" sz="2800"/>
              <a:t> относятся те, которые управляются фирмой и ее сотрудниками по маркетингу.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 Факторы управляемые высшим руководством: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  <a:p>
            <a:pPr lvl="1">
              <a:lnSpc>
                <a:spcPct val="80000"/>
              </a:lnSpc>
              <a:buClr>
                <a:srgbClr val="8A2E00"/>
              </a:buClr>
              <a:buFont typeface="Wingdings" panose="05000000000000000000" pitchFamily="2" charset="2"/>
              <a:buChar char="v"/>
            </a:pPr>
            <a:r>
              <a:rPr lang="ru-RU" altLang="ru-RU" sz="1800"/>
              <a:t>Область деятельности</a:t>
            </a:r>
          </a:p>
          <a:p>
            <a:pPr lvl="1">
              <a:lnSpc>
                <a:spcPct val="80000"/>
              </a:lnSpc>
              <a:buClr>
                <a:srgbClr val="8A2E00"/>
              </a:buClr>
              <a:buFont typeface="Wingdings" panose="05000000000000000000" pitchFamily="2" charset="2"/>
              <a:buChar char="v"/>
            </a:pPr>
            <a:r>
              <a:rPr lang="ru-RU" altLang="ru-RU" sz="1800"/>
              <a:t>Общие цели</a:t>
            </a:r>
          </a:p>
          <a:p>
            <a:pPr lvl="1">
              <a:lnSpc>
                <a:spcPct val="80000"/>
              </a:lnSpc>
              <a:buClr>
                <a:srgbClr val="8A2E00"/>
              </a:buClr>
              <a:buFont typeface="Wingdings" panose="05000000000000000000" pitchFamily="2" charset="2"/>
              <a:buChar char="v"/>
            </a:pPr>
            <a:r>
              <a:rPr lang="ru-RU" altLang="ru-RU" sz="1800"/>
              <a:t>Роль маркетинга</a:t>
            </a:r>
          </a:p>
          <a:p>
            <a:pPr lvl="1">
              <a:lnSpc>
                <a:spcPct val="80000"/>
              </a:lnSpc>
              <a:buClr>
                <a:srgbClr val="8A2E00"/>
              </a:buClr>
              <a:buFont typeface="Wingdings" panose="05000000000000000000" pitchFamily="2" charset="2"/>
              <a:buChar char="v"/>
            </a:pPr>
            <a:r>
              <a:rPr lang="ru-RU" altLang="ru-RU" sz="1800"/>
              <a:t>Роль других предпринимательских структур</a:t>
            </a:r>
          </a:p>
          <a:p>
            <a:pPr lvl="1">
              <a:lnSpc>
                <a:spcPct val="80000"/>
              </a:lnSpc>
              <a:buClr>
                <a:srgbClr val="8A2E00"/>
              </a:buClr>
              <a:buFont typeface="Wingdings" panose="05000000000000000000" pitchFamily="2" charset="2"/>
              <a:buChar char="v"/>
            </a:pPr>
            <a:r>
              <a:rPr lang="ru-RU" altLang="ru-RU" sz="1800"/>
              <a:t>Корпорационная культура</a:t>
            </a:r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 </a:t>
            </a:r>
            <a:r>
              <a:rPr lang="ru-RU" altLang="ru-RU" sz="1800" b="1"/>
              <a:t>Факторы, управляемые маркетингом</a:t>
            </a:r>
            <a:endParaRPr lang="ru-RU" altLang="ru-RU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altLang="ru-RU" sz="1800"/>
              <a:t>Выбор целевого рынка (размер рынка, его характеристики)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altLang="ru-RU" sz="1800"/>
              <a:t>Цели маркетинга (образ компании у потребителей, сбыт, повторные покупки, прибыль, отличительные преимущества по сравнению с конкурентами)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altLang="ru-RU" sz="1800"/>
              <a:t>Организация маркетинга – структурное построение для управления маркетинговыми функциями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altLang="ru-RU" sz="1800"/>
              <a:t>Структура (комплекс) маркетинга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altLang="ru-RU" sz="1800"/>
              <a:t>Контроль и анализ деятельности (повседневный и периодический) 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вадрант">
  <a:themeElements>
    <a:clrScheme name="Квадрант 4">
      <a:dk1>
        <a:srgbClr val="000000"/>
      </a:dk1>
      <a:lt1>
        <a:srgbClr val="FFFFFF"/>
      </a:lt1>
      <a:dk2>
        <a:srgbClr val="000000"/>
      </a:dk2>
      <a:lt2>
        <a:srgbClr val="CC0000"/>
      </a:lt2>
      <a:accent1>
        <a:srgbClr val="FFCC00"/>
      </a:accent1>
      <a:accent2>
        <a:srgbClr val="3366CC"/>
      </a:accent2>
      <a:accent3>
        <a:srgbClr val="FFFFFF"/>
      </a:accent3>
      <a:accent4>
        <a:srgbClr val="000000"/>
      </a:accent4>
      <a:accent5>
        <a:srgbClr val="FFE2AA"/>
      </a:accent5>
      <a:accent6>
        <a:srgbClr val="2D5CB9"/>
      </a:accent6>
      <a:hlink>
        <a:srgbClr val="666699"/>
      </a:hlink>
      <a:folHlink>
        <a:srgbClr val="C0C0C0"/>
      </a:folHlink>
    </a:clrScheme>
    <a:fontScheme name="Квадрант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вадрант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243</TotalTime>
  <Words>696</Words>
  <Application>Microsoft Office PowerPoint</Application>
  <PresentationFormat>Экран (4:3)</PresentationFormat>
  <Paragraphs>74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Wingdings</vt:lpstr>
      <vt:lpstr>Квадрант</vt:lpstr>
      <vt:lpstr>Презентация Microsoft PowerPoint</vt:lpstr>
      <vt:lpstr>Презентация PowerPoint</vt:lpstr>
      <vt:lpstr>Понятие маркетинговой среды</vt:lpstr>
      <vt:lpstr>1. Маркетинговая среда слагается из микро- и макросреды</vt:lpstr>
      <vt:lpstr>Маркетинговая среда</vt:lpstr>
      <vt:lpstr>2. Маркетинговая среда слагается из внутренней и внешней среды</vt:lpstr>
      <vt:lpstr>                   ВНУТРЕННЯЯ СРЕДА</vt:lpstr>
      <vt:lpstr>3. Контролируемые и неконтролируемые факторы маркетинговой среды.</vt:lpstr>
      <vt:lpstr>контролируемые факторы, неконтролируемые факторы, уровень удачи или неудачи в достижении целей, обратные связи и адаптация.</vt:lpstr>
      <vt:lpstr> К числу контролируемых факторов относятся те, которые управляются фирмой и ее сотрудниками по маркетингу.</vt:lpstr>
      <vt:lpstr>        МИКРОСРЕДА ФИРМЫ</vt:lpstr>
      <vt:lpstr>Маркетинговые посредники обеспечивают: физическое перемещение товаров от мест производства к пунктам потребления или покупки; накопление и предпродажную подготовку товаров; кредитное обеспечение; страховую поддержку; поиск потребителей; стимулирование сбыта; послепродажное обслуживание.</vt:lpstr>
      <vt:lpstr>            Типы клиентурных рынков</vt:lpstr>
      <vt:lpstr>КОНТАКТНЫЕ АУДИТОРИИ</vt:lpstr>
      <vt:lpstr>Важным элементом маркетинговой микросреды являются конкуренты. </vt:lpstr>
      <vt:lpstr>       МАКРОСРЕДА ФИРМЫ</vt:lpstr>
      <vt:lpstr>Демографический фактор макросреды</vt:lpstr>
      <vt:lpstr>Экономический фактор макросреды</vt:lpstr>
      <vt:lpstr>Природный фактор макросреды</vt:lpstr>
      <vt:lpstr>Политико-правовой фактор макросреды</vt:lpstr>
      <vt:lpstr>Научно-технический фактор макросреды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admin</cp:lastModifiedBy>
  <cp:revision>13</cp:revision>
  <dcterms:created xsi:type="dcterms:W3CDTF">2005-02-06T13:44:46Z</dcterms:created>
  <dcterms:modified xsi:type="dcterms:W3CDTF">2015-04-08T17:19:11Z</dcterms:modified>
</cp:coreProperties>
</file>