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75" r:id="rId15"/>
    <p:sldId id="269" r:id="rId16"/>
    <p:sldId id="270" r:id="rId17"/>
    <p:sldId id="273" r:id="rId18"/>
    <p:sldId id="274" r:id="rId19"/>
    <p:sldId id="271" r:id="rId20"/>
    <p:sldId id="272" r:id="rId21"/>
    <p:sldId id="276" r:id="rId22"/>
    <p:sldId id="277" r:id="rId23"/>
    <p:sldId id="280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00"/>
    <a:srgbClr val="333399"/>
    <a:srgbClr val="008000"/>
    <a:srgbClr val="99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120361-CEE3-4113-B52D-E05F6A5D84C9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1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1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1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6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1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7B008-A7C5-45AB-9611-A9E1DD04E8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7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4B70B-E7C9-4DF1-816C-DCD6E52889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338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E305D6-E825-4A38-A96E-B1038A3C83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08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CC6842-F7FB-4017-A333-100D1AB704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9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4C7FF-E0F8-45B3-A411-801753FC15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054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54376-BC7B-44AC-8236-8C59B25F32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57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8D8C-B375-476B-B744-E12B8FDD55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43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2ECF6-8621-4A67-B083-FFFCA708A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12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E9226-8879-4886-8A0E-833840B753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75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A3732-4832-4C12-B4BF-94DD41A110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34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5FF7D-27CA-40F6-BE1C-55068DBF3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68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C88D8-3DEC-4165-9763-C7C65017B7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18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087C58-61FC-4C2B-AE42-3CAE421BF8F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4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4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5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Man_6B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Aq5MDc-19A&amp;feature=related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ru/imgres?imgurl=http://s42.radikal.ru/i098/0912/81/d745ee5f7f49.jpg&amp;imgrefurl=http://kibermir.blogspot.com/2009/12/oaoea-iiiooe-iaiou-ioian_5960.html&amp;usg=__MaMR5RtQIJUjQBv8w2gaAvzNiOw=&amp;h=400&amp;w=400&amp;sz=57&amp;hl=ru&amp;start=45&amp;um=1&amp;itbs=1&amp;tbnid=EGJ3o3EFzJHbVM:&amp;tbnh=124&amp;tbnw=124&amp;prev=/images%3Fq%3D%25D1%2580%25D0%25B5%25D0%25BA%25D0%25BB%25D0%25B0%25D0%25BC%25D0%25B8%25D1%2580%25D1%2583%25D0%25B5%25D0%25BC%25D1%258B%25D0%25B9%2B%25D0%25BE%25D0%25B1%25D1%258A%25D0%25B5%25D0%25BA%25D1%2582%2B%25D1%2581%25D0%25B1%25D0%25BE%25D1%2580%25D0%25BA%25D0%25B0%26start%3D40%26um%3D1%26hl%3Dru%26newwindow%3D1%26sa%3DN%26rls%3Dcom.microsoft:ru:IE-SearchBox%26rlz%3D1I7_____ru%26ndsp%3D20%26tbs%3Disch:1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images.google.ru/imgres?imgurl=http://www.cardgroup.ru/images/upload/Bottle_Opener.jpg&amp;imgrefurl=http://www.cardgroup.ru/default.asp%3Faction%3DshowPage%26pageId%3D9&amp;usg=__fEGMJCW7pNSACeGk-uoVeO9fInY=&amp;h=360&amp;w=258&amp;sz=24&amp;hl=ru&amp;start=44&amp;um=1&amp;itbs=1&amp;tbnid=Caj_7va_kGKRmM:&amp;tbnh=121&amp;tbnw=87&amp;prev=/images%3Fq%3D%25D1%2580%25D0%25B5%25D0%25BA%25D0%25BB%25D0%25B0%25D0%25BC%25D0%25B8%25D1%2580%25D1%2583%25D0%25B5%25D0%25BC%25D1%258B%25D0%25B9%2B%25D0%25BE%25D0%25B1%25D1%258A%25D0%25B5%25D0%25BA%25D1%2582%2B%25D1%2581%25D0%25B1%25D0%25BE%25D1%2580%25D0%25BA%25D0%25B0%26start%3D40%26um%3D1%26hl%3Dru%26newwindow%3D1%26sa%3DN%26rls%3Dcom.microsoft:ru:IE-SearchBox%26rlz%3D1I7_____ru%26ndsp%3D20%26tbs%3Disch: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700" y="6092825"/>
            <a:ext cx="3924300" cy="765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   Седых Натали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Гр. 11261 ГФ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403350" y="2349500"/>
            <a:ext cx="7129463" cy="153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РЕКЛАМНЫЙ ТЕКСТ</a:t>
            </a:r>
          </a:p>
        </p:txBody>
      </p:sp>
      <p:pic>
        <p:nvPicPr>
          <p:cNvPr id="2056" name="Picture 8" descr="1000243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2425"/>
            <a:ext cx="1905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1000688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0"/>
            <a:ext cx="1217612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6870700" cy="1600200"/>
          </a:xfrm>
        </p:spPr>
        <p:txBody>
          <a:bodyPr/>
          <a:lstStyle/>
          <a:p>
            <a:r>
              <a:rPr lang="ru-RU" altLang="ru-RU">
                <a:solidFill>
                  <a:srgbClr val="CC3300"/>
                </a:solidFill>
              </a:rPr>
              <a:t>Вербально-визуальный</a:t>
            </a:r>
            <a:r>
              <a:rPr lang="ru-RU" altLang="ru-RU"/>
              <a:t> :</a:t>
            </a:r>
            <a:br>
              <a:rPr lang="ru-RU" altLang="ru-RU"/>
            </a:br>
            <a:endParaRPr lang="ru-RU" altLang="ru-RU"/>
          </a:p>
        </p:txBody>
      </p:sp>
      <p:pic>
        <p:nvPicPr>
          <p:cNvPr id="26631" name="Picture 7" descr="1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84513"/>
            <a:ext cx="6300787" cy="37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chevro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925"/>
            <a:ext cx="3779838" cy="2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CC3300"/>
                </a:solidFill>
              </a:rPr>
              <a:t>Аудио-вербальный коммуникативный</a:t>
            </a:r>
            <a:r>
              <a:rPr lang="ru-RU" altLang="ru-RU"/>
              <a:t>:</a:t>
            </a:r>
          </a:p>
        </p:txBody>
      </p:sp>
      <p:pic>
        <p:nvPicPr>
          <p:cNvPr id="27656" name="Man_6B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043238"/>
            <a:ext cx="936625" cy="7667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" fill="hold"/>
                                        <p:tgtEl>
                                          <p:spTgt spid="27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CC3300"/>
                </a:solidFill>
              </a:rPr>
              <a:t>Мультимедийный коммуникативный: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79388" y="2420938"/>
            <a:ext cx="8964612" cy="27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  <a:p>
            <a:r>
              <a:rPr lang="ru-RU" altLang="ru-RU" sz="4000">
                <a:hlinkClick r:id="rId2"/>
              </a:rPr>
              <a:t>http://www.youtube.com/watch?v=lAq5MDc-19A&amp;feature=related</a:t>
            </a:r>
            <a:endParaRPr lang="ru-RU" altLang="ru-RU" sz="4000"/>
          </a:p>
          <a:p>
            <a:endParaRPr lang="ru-RU" altLang="ru-RU" sz="4000"/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6870700" cy="1600200"/>
          </a:xfrm>
        </p:spPr>
        <p:txBody>
          <a:bodyPr/>
          <a:lstStyle/>
          <a:p>
            <a:r>
              <a:rPr lang="ru-RU" altLang="ru-RU" u="sng">
                <a:solidFill>
                  <a:srgbClr val="CC3300"/>
                </a:solidFill>
              </a:rPr>
              <a:t>Структура рекламного текста: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92375"/>
            <a:ext cx="7696200" cy="3657600"/>
          </a:xfrm>
        </p:spPr>
        <p:txBody>
          <a:bodyPr/>
          <a:lstStyle/>
          <a:p>
            <a:r>
              <a:rPr lang="ru-RU" altLang="ru-RU"/>
              <a:t>1.заголовок</a:t>
            </a:r>
            <a:br>
              <a:rPr lang="ru-RU" altLang="ru-RU"/>
            </a:br>
            <a:r>
              <a:rPr lang="ru-RU" altLang="ru-RU"/>
              <a:t>2.подзаголовок</a:t>
            </a:r>
            <a:br>
              <a:rPr lang="ru-RU" altLang="ru-RU"/>
            </a:br>
            <a:r>
              <a:rPr lang="ru-RU" altLang="ru-RU"/>
              <a:t>3.основной текст</a:t>
            </a:r>
            <a:br>
              <a:rPr lang="ru-RU" altLang="ru-RU"/>
            </a:br>
            <a:r>
              <a:rPr lang="ru-RU" altLang="ru-RU"/>
              <a:t>4.слоган</a:t>
            </a:r>
            <a:br>
              <a:rPr lang="ru-RU" altLang="ru-RU"/>
            </a:br>
            <a:r>
              <a:rPr lang="ru-RU" altLang="ru-RU"/>
              <a:t>5.эхо-фраза </a:t>
            </a:r>
          </a:p>
        </p:txBody>
      </p:sp>
      <p:pic>
        <p:nvPicPr>
          <p:cNvPr id="24581" name="Picture 5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78150"/>
            <a:ext cx="4981575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pic1_rekl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836613"/>
            <a:ext cx="2525712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-242888"/>
            <a:ext cx="6870700" cy="1600201"/>
          </a:xfrm>
        </p:spPr>
        <p:txBody>
          <a:bodyPr/>
          <a:lstStyle/>
          <a:p>
            <a:r>
              <a:rPr lang="ru-RU" altLang="ru-RU">
                <a:solidFill>
                  <a:srgbClr val="CC3300"/>
                </a:solidFill>
              </a:rPr>
              <a:t>Классификация рекламного текста</a:t>
            </a:r>
            <a:r>
              <a:rPr lang="ru-RU" altLang="ru-RU"/>
              <a:t>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рекламируемый объект;</a:t>
            </a:r>
          </a:p>
          <a:p>
            <a:r>
              <a:rPr lang="ru-RU" altLang="ru-RU"/>
              <a:t>целевая аудитория;</a:t>
            </a:r>
          </a:p>
          <a:p>
            <a:r>
              <a:rPr lang="ru-RU" altLang="ru-RU"/>
              <a:t>СМИ-рекламоноситель </a:t>
            </a:r>
          </a:p>
        </p:txBody>
      </p:sp>
      <p:pic>
        <p:nvPicPr>
          <p:cNvPr id="37893" name="Picture 5" descr="reklcel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59238"/>
            <a:ext cx="3851275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%7Bc2933637-77fb-49ab-8eaa-eb827085d094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2075"/>
            <a:ext cx="3024188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Bottle_Open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0"/>
            <a:ext cx="1638300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d745ee5f7f4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8413"/>
            <a:ext cx="1757363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13" descr="031207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336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6870700" cy="1600200"/>
          </a:xfrm>
        </p:spPr>
        <p:txBody>
          <a:bodyPr/>
          <a:lstStyle/>
          <a:p>
            <a:r>
              <a:rPr lang="ru-RU" altLang="ru-RU" u="sng">
                <a:solidFill>
                  <a:srgbClr val="CC3300"/>
                </a:solidFill>
              </a:rPr>
              <a:t>Три составляющие рекламного текста</a:t>
            </a:r>
            <a:r>
              <a:rPr lang="ru-RU" altLang="ru-RU" b="1">
                <a:solidFill>
                  <a:srgbClr val="CC3300"/>
                </a:solidFill>
              </a:rPr>
              <a:t>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Синтактика=Характеризует отношение одного знака к другим </a:t>
            </a:r>
            <a:endParaRPr lang="ru-RU" altLang="ru-RU" b="1"/>
          </a:p>
          <a:p>
            <a:r>
              <a:rPr lang="ru-RU" altLang="ru-RU"/>
              <a:t>Семантика=Характеризует отношение знака к значению</a:t>
            </a:r>
          </a:p>
          <a:p>
            <a:r>
              <a:rPr lang="ru-RU" altLang="ru-RU"/>
              <a:t>Прагматика=Характеризует отношение знака к смыслу 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-800100"/>
            <a:ext cx="6870700" cy="1600200"/>
          </a:xfrm>
        </p:spPr>
        <p:txBody>
          <a:bodyPr/>
          <a:lstStyle/>
          <a:p>
            <a:r>
              <a:rPr lang="ru-RU" altLang="ru-RU" b="1" u="sng">
                <a:solidFill>
                  <a:srgbClr val="CC3300"/>
                </a:solidFill>
              </a:rPr>
              <a:t>Синтактика</a:t>
            </a:r>
            <a:r>
              <a:rPr lang="ru-RU" altLang="ru-RU"/>
              <a:t> 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765175"/>
            <a:ext cx="8497887" cy="5327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</a:t>
            </a:r>
            <a:endParaRPr lang="en-US" altLang="ru-RU" sz="2800"/>
          </a:p>
          <a:p>
            <a:pPr>
              <a:lnSpc>
                <a:spcPct val="90000"/>
              </a:lnSpc>
            </a:pPr>
            <a:r>
              <a:rPr lang="en-US" altLang="ru-RU" sz="2800"/>
              <a:t>Attention</a:t>
            </a:r>
            <a:r>
              <a:rPr lang="ru-RU" altLang="ru-RU" sz="2800"/>
              <a:t>-интригующая ключевая фраза (не более 4-5 слов 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/>
          </a:p>
          <a:p>
            <a:pPr>
              <a:lnSpc>
                <a:spcPct val="90000"/>
              </a:lnSpc>
            </a:pPr>
            <a:r>
              <a:rPr lang="en-US" altLang="ru-RU" sz="2800"/>
              <a:t>Interest</a:t>
            </a:r>
            <a:r>
              <a:rPr lang="ru-RU" altLang="ru-RU" sz="2800"/>
              <a:t>-сообщение о свойствах товара (2-3 предложения)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/>
          </a:p>
          <a:p>
            <a:pPr>
              <a:lnSpc>
                <a:spcPct val="90000"/>
              </a:lnSpc>
            </a:pPr>
            <a:r>
              <a:rPr lang="en-US" altLang="ru-RU" sz="2800"/>
              <a:t>Desire</a:t>
            </a:r>
            <a:r>
              <a:rPr lang="ru-RU" altLang="ru-RU" sz="2800"/>
              <a:t>-кульминационный узел воздействия (виде слогана или изобразительного знака 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</a:t>
            </a:r>
            <a:r>
              <a:rPr lang="en-US" altLang="ru-RU" sz="2800"/>
              <a:t>Action</a:t>
            </a:r>
            <a:r>
              <a:rPr lang="ru-RU" altLang="ru-RU" sz="2800"/>
              <a:t>-финал рекламного текста (в одной фразе весь смысл 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387350"/>
            <a:ext cx="6870700" cy="1600200"/>
          </a:xfrm>
        </p:spPr>
        <p:txBody>
          <a:bodyPr/>
          <a:lstStyle/>
          <a:p>
            <a:r>
              <a:rPr lang="ru-RU" altLang="ru-RU" u="sng">
                <a:solidFill>
                  <a:srgbClr val="CC3300"/>
                </a:solidFill>
              </a:rPr>
              <a:t>Семантика: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7696200" cy="3657600"/>
          </a:xfrm>
        </p:spPr>
        <p:txBody>
          <a:bodyPr/>
          <a:lstStyle/>
          <a:p>
            <a:r>
              <a:rPr lang="ru-RU" altLang="ru-RU"/>
              <a:t> текст относится к эмотивному типу высказывания </a:t>
            </a:r>
          </a:p>
          <a:p>
            <a:r>
              <a:rPr lang="ru-RU" altLang="ru-RU"/>
              <a:t>сообщения обращенные к интуиции и чувствам </a:t>
            </a:r>
          </a:p>
          <a:p>
            <a:endParaRPr lang="ru-RU" altLang="ru-RU"/>
          </a:p>
        </p:txBody>
      </p:sp>
      <p:pic>
        <p:nvPicPr>
          <p:cNvPr id="35845" name="Picture 5" descr="basic_emo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371850"/>
            <a:ext cx="42195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u="sng">
                <a:solidFill>
                  <a:srgbClr val="CC3300"/>
                </a:solidFill>
              </a:rPr>
              <a:t>Прагматика: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отношения знаков к их интерпретаторам (создание устойчивого образа будущего состояния )</a:t>
            </a:r>
          </a:p>
        </p:txBody>
      </p:sp>
      <p:pic>
        <p:nvPicPr>
          <p:cNvPr id="36869" name="Picture 5" descr="reklama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11538"/>
            <a:ext cx="3779837" cy="34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315913"/>
            <a:ext cx="6870700" cy="1600201"/>
          </a:xfrm>
        </p:spPr>
        <p:txBody>
          <a:bodyPr/>
          <a:lstStyle/>
          <a:p>
            <a:r>
              <a:rPr lang="ru-RU" altLang="ru-RU" b="1">
                <a:solidFill>
                  <a:srgbClr val="CC3300"/>
                </a:solidFill>
              </a:rPr>
              <a:t>Основные приемы</a:t>
            </a:r>
            <a:r>
              <a:rPr lang="ru-RU" altLang="ru-RU">
                <a:solidFill>
                  <a:srgbClr val="CC3300"/>
                </a:solidFill>
              </a:rPr>
              <a:t> 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u="sng"/>
              <a:t>Прием внушения</a:t>
            </a:r>
          </a:p>
          <a:p>
            <a:r>
              <a:rPr lang="ru-RU" altLang="ru-RU" b="1" u="sng"/>
              <a:t>Прием создания положительного прагматического фона</a:t>
            </a:r>
          </a:p>
          <a:p>
            <a:endParaRPr lang="ru-RU" altLang="ru-RU" b="1" u="sng"/>
          </a:p>
        </p:txBody>
      </p:sp>
      <p:pic>
        <p:nvPicPr>
          <p:cNvPr id="33797" name="Picture 5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371850"/>
            <a:ext cx="32099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smeshnai_reklam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47879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-800100"/>
            <a:ext cx="6870700" cy="1600200"/>
          </a:xfrm>
        </p:spPr>
        <p:txBody>
          <a:bodyPr/>
          <a:lstStyle/>
          <a:p>
            <a:r>
              <a:rPr lang="ru-RU" altLang="ru-RU" u="sng">
                <a:solidFill>
                  <a:srgbClr val="CC3300"/>
                </a:solidFill>
              </a:rPr>
              <a:t>Определение.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i="1"/>
              <a:t>Рекламный текст</a:t>
            </a:r>
            <a:r>
              <a:rPr lang="ru-RU" altLang="ru-RU" sz="2800" i="1"/>
              <a:t> - это разновидность текста массовой коммуникации, который имеет свою прагматическую установку.</a:t>
            </a:r>
          </a:p>
          <a:p>
            <a:pPr>
              <a:lnSpc>
                <a:spcPct val="90000"/>
              </a:lnSpc>
            </a:pPr>
            <a:r>
              <a:rPr lang="ru-RU" altLang="ru-RU" sz="2800" b="1" i="1"/>
              <a:t>Рекламный текст-</a:t>
            </a:r>
            <a:r>
              <a:rPr lang="ru-RU" altLang="ru-RU" sz="2800" i="1"/>
              <a:t> это совокупность всех экстралингвистических компонентов.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i="1"/>
          </a:p>
        </p:txBody>
      </p:sp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2756494307_a0380a96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3311525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72013"/>
            <a:ext cx="2914650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nvestic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19081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opywri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06925"/>
            <a:ext cx="2987675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242888"/>
            <a:ext cx="6870700" cy="1600201"/>
          </a:xfrm>
        </p:spPr>
        <p:txBody>
          <a:bodyPr/>
          <a:lstStyle/>
          <a:p>
            <a:r>
              <a:rPr lang="ru-RU" altLang="ru-RU" sz="4000" u="sng">
                <a:solidFill>
                  <a:srgbClr val="CC3300"/>
                </a:solidFill>
              </a:rPr>
              <a:t>влияние рекламного текста. два типа мотива</a:t>
            </a:r>
            <a:r>
              <a:rPr lang="ru-RU" altLang="ru-RU" sz="4000">
                <a:solidFill>
                  <a:srgbClr val="CC3300"/>
                </a:solidFill>
              </a:rPr>
              <a:t> 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62913" cy="4840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i="1"/>
              <a:t>Биогенные (Аппетитная еда, Уютное окружение, Избавление от боли, Сексуальное удовлетворение Благополучие близких, Одобрение со стороны общества Превосходство над другими)и т.п.</a:t>
            </a:r>
          </a:p>
          <a:p>
            <a:pPr>
              <a:lnSpc>
                <a:spcPct val="90000"/>
              </a:lnSpc>
            </a:pPr>
            <a:r>
              <a:rPr lang="ru-RU" altLang="ru-RU" sz="2800" b="1" i="1"/>
              <a:t>Социогенные(Красота и вкус Чистоплотность Расчетливость Любопытство Надежность и достоинство Экономность и выгода Образованность и т.п)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6870700" cy="1600200"/>
          </a:xfrm>
        </p:spPr>
        <p:txBody>
          <a:bodyPr/>
          <a:lstStyle/>
          <a:p>
            <a:r>
              <a:rPr lang="ru-RU" altLang="ru-RU" sz="4000" b="1">
                <a:solidFill>
                  <a:srgbClr val="CC3300"/>
                </a:solidFill>
              </a:rPr>
              <a:t>Психографика рекламного текста:</a:t>
            </a:r>
            <a:br>
              <a:rPr lang="ru-RU" altLang="ru-RU" sz="4000" b="1">
                <a:solidFill>
                  <a:srgbClr val="CC3300"/>
                </a:solidFill>
              </a:rPr>
            </a:br>
            <a:endParaRPr lang="ru-RU" altLang="ru-RU" sz="4000" b="1">
              <a:solidFill>
                <a:srgbClr val="CC33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сгиб скрадывает место, искажает иллюстрацию и текст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Глаз автоматически отвергает сплошной длинный текст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текст, набранный заглавными и строчными буквами, воспринимается лучше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жирный шрифт вызывает ощущение тяжеловесности, массивности, надежности товара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полезно сохранять "преемственность" шрифтов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532813" cy="501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лучше воспринимаются черные буквы на желтом фоне, зеленые и красные — на белом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текст с обрамлением привлекает более пристальное внимание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самый читаемый шрифт — 10—12 размера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в колонке желательно использовать не более 40 знаков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светлые и бледные </a:t>
            </a:r>
            <a:r>
              <a:rPr lang="ru-RU" altLang="ru-RU" sz="2400" b="1"/>
              <a:t>элементы</a:t>
            </a:r>
            <a:r>
              <a:rPr lang="ru-RU" altLang="ru-RU" sz="2400"/>
              <a:t> рекламного сообщения лучше( размещать в верхней, а темные и тяжелые (текстовые блоки) - помещать в нижней части страницы;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логотип лучше размещать внизу в середине или внизу справа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использовать слова и фразы, рождающие мысленные образы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быть убедительным, сообщая читателю, зрителю, что он должен делать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ориентировать покупателя на выгоды, которые он может извлечь </a:t>
            </a:r>
          </a:p>
          <a:p>
            <a:pPr>
              <a:lnSpc>
                <a:spcPct val="80000"/>
              </a:lnSpc>
            </a:pPr>
            <a:endParaRPr lang="ru-RU" altLang="ru-RU" sz="2400"/>
          </a:p>
          <a:p>
            <a:pPr>
              <a:lnSpc>
                <a:spcPct val="80000"/>
              </a:lnSpc>
            </a:pPr>
            <a:endParaRPr lang="ru-RU" altLang="ru-RU" sz="2400">
              <a:solidFill>
                <a:srgbClr val="CC009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76962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/>
              <a:t>упрощать и оттачивать мысль 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очень важно обращаться не в пустоту, а к личности 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следует пользоваться вопросительной формой 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— использовать как средство эмоционального воздействия восклицательные и вопросительно-восклицательные слов 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</p:txBody>
      </p:sp>
      <p:pic>
        <p:nvPicPr>
          <p:cNvPr id="43012" name="Picture 4" descr="kr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3573463"/>
            <a:ext cx="2703512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171450"/>
            <a:ext cx="6870700" cy="1600200"/>
          </a:xfrm>
        </p:spPr>
        <p:txBody>
          <a:bodyPr/>
          <a:lstStyle/>
          <a:p>
            <a:r>
              <a:rPr lang="ru-RU" altLang="ru-RU" u="sng">
                <a:solidFill>
                  <a:srgbClr val="CC3300"/>
                </a:solidFill>
              </a:rPr>
              <a:t>полезно </a:t>
            </a:r>
            <a:r>
              <a:rPr lang="ru-RU" altLang="ru-RU" u="sng">
                <a:solidFill>
                  <a:srgbClr val="FF3300"/>
                </a:solidFill>
              </a:rPr>
              <a:t>избегать</a:t>
            </a:r>
            <a:r>
              <a:rPr lang="ru-RU" altLang="ru-RU" u="sng">
                <a:solidFill>
                  <a:srgbClr val="CC3300"/>
                </a:solidFill>
              </a:rPr>
              <a:t> в </a:t>
            </a:r>
            <a:r>
              <a:rPr lang="ru-RU" altLang="ru-RU" b="1" u="sng">
                <a:solidFill>
                  <a:srgbClr val="CC3300"/>
                </a:solidFill>
              </a:rPr>
              <a:t>рекламных</a:t>
            </a:r>
            <a:r>
              <a:rPr lang="ru-RU" altLang="ru-RU" u="sng">
                <a:solidFill>
                  <a:srgbClr val="CC3300"/>
                </a:solidFill>
              </a:rPr>
              <a:t> текстах 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76962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заголовков, написанных расщепленно или заглавными буквами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курсива или декоративных типов шрифтов; заголовков или текста, нанесенных поверх картинок; слишком большого расстояния между буквами и словами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строго геометрического расположения элементов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Избегать черного или злого юмора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прямых сравнений с конкурентами и упоминаний их имен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чрезмерных похвал рекламируемого продукта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бессмысленных уточнений 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</p:txBody>
      </p:sp>
      <p:pic>
        <p:nvPicPr>
          <p:cNvPr id="40965" name="Picture 5" descr="1186125196_4710232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0"/>
            <a:ext cx="18542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u="sng">
                <a:solidFill>
                  <a:srgbClr val="CC3300"/>
                </a:solidFill>
              </a:rPr>
              <a:t>композиционно-графические приемы рекламного текста: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i="1"/>
              <a:t>"Результат ".</a:t>
            </a:r>
            <a:r>
              <a:rPr lang="ru-RU" altLang="ru-RU"/>
              <a:t> </a:t>
            </a:r>
          </a:p>
          <a:p>
            <a:r>
              <a:rPr lang="ru-RU" altLang="ru-RU" i="1"/>
              <a:t>"Подстановка потребителя в новую позицию»</a:t>
            </a:r>
          </a:p>
          <a:p>
            <a:endParaRPr lang="ru-RU" altLang="ru-RU" i="1"/>
          </a:p>
          <a:p>
            <a:endParaRPr lang="ru-RU" altLang="ru-RU"/>
          </a:p>
        </p:txBody>
      </p:sp>
      <p:pic>
        <p:nvPicPr>
          <p:cNvPr id="41988" name="Picture 4" descr="13087c9ff6b4d77b4f44db1f14e940dd_thumbnail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035300"/>
            <a:ext cx="50800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6870700" cy="16002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Спасибо за внимание!</a:t>
            </a:r>
            <a:r>
              <a:rPr lang="ru-RU" altLang="ru-RU">
                <a:solidFill>
                  <a:srgbClr val="FF3300"/>
                </a:solidFill>
                <a:sym typeface="Wingdings" panose="05000000000000000000" pitchFamily="2" charset="2"/>
              </a:rPr>
              <a:t></a:t>
            </a: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44036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6013"/>
            <a:ext cx="9144000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>
                <a:solidFill>
                  <a:srgbClr val="CC3300"/>
                </a:solidFill>
              </a:rPr>
              <a:t>Виды рекламного текста</a:t>
            </a:r>
            <a:r>
              <a:rPr lang="en-US" altLang="ru-RU" u="sng">
                <a:solidFill>
                  <a:srgbClr val="CC3300"/>
                </a:solidFill>
              </a:rPr>
              <a:t> </a:t>
            </a:r>
            <a:r>
              <a:rPr lang="ru-RU" altLang="ru-RU" u="sng">
                <a:solidFill>
                  <a:srgbClr val="CC3300"/>
                </a:solidFill>
              </a:rPr>
              <a:t>делятся на: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/>
              <a:t>Информационный</a:t>
            </a:r>
          </a:p>
          <a:p>
            <a:endParaRPr lang="ru-RU" altLang="ru-RU" sz="2800"/>
          </a:p>
          <a:p>
            <a:endParaRPr lang="ru-RU" altLang="ru-RU" sz="2800"/>
          </a:p>
          <a:p>
            <a:r>
              <a:rPr lang="ru-RU" altLang="ru-RU" sz="2800"/>
              <a:t>Убеждающий</a:t>
            </a:r>
          </a:p>
          <a:p>
            <a:endParaRPr lang="ru-RU" altLang="ru-RU" sz="2800"/>
          </a:p>
          <a:p>
            <a:pPr>
              <a:buFontTx/>
              <a:buNone/>
            </a:pPr>
            <a:endParaRPr lang="ru-RU" altLang="ru-RU" sz="2800"/>
          </a:p>
          <a:p>
            <a:r>
              <a:rPr lang="ru-RU" altLang="ru-RU" sz="2800"/>
              <a:t>Напоминающий</a:t>
            </a:r>
          </a:p>
          <a:p>
            <a:pPr>
              <a:buFontTx/>
              <a:buNone/>
            </a:pPr>
            <a:endParaRPr lang="ru-RU" altLang="ru-RU" sz="2800"/>
          </a:p>
        </p:txBody>
      </p:sp>
      <p:pic>
        <p:nvPicPr>
          <p:cNvPr id="8197" name="Picture 5" descr="du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31908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1214299488-clip-14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219700"/>
            <a:ext cx="48958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-242888"/>
            <a:ext cx="6870700" cy="1600201"/>
          </a:xfrm>
        </p:spPr>
        <p:txBody>
          <a:bodyPr/>
          <a:lstStyle/>
          <a:p>
            <a:r>
              <a:rPr lang="ru-RU" altLang="ru-RU" u="sng">
                <a:solidFill>
                  <a:srgbClr val="CC3300"/>
                </a:solidFill>
              </a:rPr>
              <a:t>Информационный тип:</a:t>
            </a:r>
          </a:p>
        </p:txBody>
      </p:sp>
      <p:pic>
        <p:nvPicPr>
          <p:cNvPr id="9220" name="Picture 4" descr="airempire_listov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5905500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outdoor-salmon&amp;coffee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2806700" cy="3581400"/>
          </a:xfrm>
        </p:spPr>
      </p:pic>
      <p:pic>
        <p:nvPicPr>
          <p:cNvPr id="10255" name="Picture 15" descr="48375_200907144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0"/>
            <a:ext cx="3352800" cy="3581400"/>
          </a:xfrm>
        </p:spPr>
      </p:pic>
      <p:pic>
        <p:nvPicPr>
          <p:cNvPr id="10262" name="Picture 22" descr="zerkaloopen18092009_450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3" y="2276475"/>
            <a:ext cx="3241675" cy="4581525"/>
          </a:xfrm>
        </p:spPr>
      </p:pic>
      <p:pic>
        <p:nvPicPr>
          <p:cNvPr id="10267" name="Picture 27" descr="35146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3367088"/>
            <a:ext cx="4679950" cy="3490912"/>
          </a:xfrm>
        </p:spPr>
      </p:pic>
      <p:pic>
        <p:nvPicPr>
          <p:cNvPr id="10268" name="Picture 28" descr="zhasmin_vyves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3024188" cy="30114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-458788"/>
            <a:ext cx="6870700" cy="1600201"/>
          </a:xfrm>
        </p:spPr>
        <p:txBody>
          <a:bodyPr/>
          <a:lstStyle/>
          <a:p>
            <a:r>
              <a:rPr lang="ru-RU" altLang="ru-RU" u="sng">
                <a:solidFill>
                  <a:srgbClr val="CC3300"/>
                </a:solidFill>
              </a:rPr>
              <a:t>Убеждающий:</a:t>
            </a:r>
          </a:p>
        </p:txBody>
      </p:sp>
      <p:pic>
        <p:nvPicPr>
          <p:cNvPr id="11283" name="Picture 19" descr="reklama_sberbank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5651500" cy="3143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x_dd2be84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250950"/>
            <a:ext cx="4132262" cy="3098800"/>
          </a:xfrm>
        </p:spPr>
      </p:pic>
      <p:pic>
        <p:nvPicPr>
          <p:cNvPr id="11295" name="Picture 31" descr="1megafon1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636838"/>
            <a:ext cx="3276600" cy="42211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800100"/>
            <a:ext cx="6870700" cy="1600200"/>
          </a:xfrm>
        </p:spPr>
        <p:txBody>
          <a:bodyPr/>
          <a:lstStyle/>
          <a:p>
            <a:r>
              <a:rPr lang="ru-RU" altLang="ru-RU" u="sng">
                <a:solidFill>
                  <a:srgbClr val="CC3300"/>
                </a:solidFill>
              </a:rPr>
              <a:t>Напоминающий:</a:t>
            </a:r>
          </a:p>
        </p:txBody>
      </p:sp>
      <p:pic>
        <p:nvPicPr>
          <p:cNvPr id="20484" name="Picture 4" descr="1259253725_bt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3757613" cy="5661025"/>
          </a:xfrm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196975"/>
            <a:ext cx="5292725" cy="5661025"/>
          </a:xfrm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>
                <a:solidFill>
                  <a:srgbClr val="CC3300"/>
                </a:solidFill>
              </a:rPr>
              <a:t>Типы: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Вербально-коммуникативный </a:t>
            </a:r>
          </a:p>
          <a:p>
            <a:r>
              <a:rPr lang="ru-RU" altLang="ru-RU"/>
              <a:t>Вербально-визуальный </a:t>
            </a:r>
          </a:p>
          <a:p>
            <a:r>
              <a:rPr lang="ru-RU" altLang="ru-RU"/>
              <a:t>Аудио-вербальный коммуникативный </a:t>
            </a:r>
          </a:p>
          <a:p>
            <a:r>
              <a:rPr lang="ru-RU" altLang="ru-RU"/>
              <a:t>Мультимедийный коммуникативный 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CC3300"/>
                </a:solidFill>
              </a:rPr>
              <a:t>Вербально-коммуникативный:</a:t>
            </a:r>
          </a:p>
        </p:txBody>
      </p:sp>
      <p:pic>
        <p:nvPicPr>
          <p:cNvPr id="25605" name="Picture 5" descr="%7Bc4af797a-9a76-41e3-8e15-853774b916bf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9144000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04_2008-10-06_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0"/>
            <a:ext cx="2374900" cy="1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logo+ya-1024x5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340350"/>
            <a:ext cx="273685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астель">
  <a:themeElements>
    <a:clrScheme name="Пастель 2">
      <a:dk1>
        <a:srgbClr val="000000"/>
      </a:dk1>
      <a:lt1>
        <a:srgbClr val="FFFFFF"/>
      </a:lt1>
      <a:dk2>
        <a:srgbClr val="000000"/>
      </a:dk2>
      <a:lt2>
        <a:srgbClr val="99CCFF"/>
      </a:lt2>
      <a:accent1>
        <a:srgbClr val="CCCCFF"/>
      </a:accent1>
      <a:accent2>
        <a:srgbClr val="000066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005C"/>
      </a:accent6>
      <a:hlink>
        <a:srgbClr val="00B200"/>
      </a:hlink>
      <a:folHlink>
        <a:srgbClr val="CCFF33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331</TotalTime>
  <Words>492</Words>
  <Application>Microsoft Office PowerPoint</Application>
  <PresentationFormat>Экран (4:3)</PresentationFormat>
  <Paragraphs>90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Comic Sans MS</vt:lpstr>
      <vt:lpstr>Wingdings</vt:lpstr>
      <vt:lpstr>Пастель</vt:lpstr>
      <vt:lpstr>Презентация PowerPoint</vt:lpstr>
      <vt:lpstr>Определение.</vt:lpstr>
      <vt:lpstr>Виды рекламного текста делятся на:</vt:lpstr>
      <vt:lpstr>Информационный тип:</vt:lpstr>
      <vt:lpstr>Презентация PowerPoint</vt:lpstr>
      <vt:lpstr>Убеждающий:</vt:lpstr>
      <vt:lpstr>Напоминающий:</vt:lpstr>
      <vt:lpstr>Типы:</vt:lpstr>
      <vt:lpstr>Вербально-коммуникативный:</vt:lpstr>
      <vt:lpstr>Вербально-визуальный : </vt:lpstr>
      <vt:lpstr>Аудио-вербальный коммуникативный:</vt:lpstr>
      <vt:lpstr>Мультимедийный коммуникативный:</vt:lpstr>
      <vt:lpstr>Структура рекламного текста:</vt:lpstr>
      <vt:lpstr>Классификация рекламного текста:</vt:lpstr>
      <vt:lpstr>Три составляющие рекламного текста:</vt:lpstr>
      <vt:lpstr>Синтактика :</vt:lpstr>
      <vt:lpstr>Семантика:</vt:lpstr>
      <vt:lpstr>Прагматика:</vt:lpstr>
      <vt:lpstr>Основные приемы :</vt:lpstr>
      <vt:lpstr>влияние рекламного текста. два типа мотива :</vt:lpstr>
      <vt:lpstr>Психографика рекламного текста: </vt:lpstr>
      <vt:lpstr>Презентация PowerPoint</vt:lpstr>
      <vt:lpstr>Презентация PowerPoint</vt:lpstr>
      <vt:lpstr>полезно избегать в рекламных текстах :</vt:lpstr>
      <vt:lpstr>композиционно-графические приемы рекламного текста:</vt:lpstr>
      <vt:lpstr>Спасибо за внимание!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2010-03-21T17:11:03Z</dcterms:created>
  <dcterms:modified xsi:type="dcterms:W3CDTF">2015-04-08T16:20:33Z</dcterms:modified>
</cp:coreProperties>
</file>