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F0000"/>
    <a:srgbClr val="C0C0C0"/>
    <a:srgbClr val="33CC33"/>
    <a:srgbClr val="99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6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048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8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9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049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6A3C467-018B-48EC-A0FF-8427423E3C3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6A47B-9E65-41EE-A5A6-B006AEF5E6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044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F5E2A-B1A3-40F2-A9BE-85A5C571E9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7186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72654DC-966B-4796-9B3D-023ABC86FC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316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3EA00-81B8-4519-AA4A-B58D0EA983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499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887A0-D5B2-460D-ADF3-8ECF2B1194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042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E9788-7B5D-49F8-9FBC-F80E67B327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865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3A5E2-7CC0-4CE9-BA93-D9F497C7F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783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B0CF0-054C-4A27-86AA-9149B1C172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3880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B5FC1-699B-4B6D-BF7F-E873C53F80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416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F8409-B297-47C8-BF0C-EABB13EE37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52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E4752-886F-4FB0-A9C7-B3197BCC82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011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945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6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3A200C0-85CE-4E50-9D3B-3F6EE3B62B6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2;&#1091;&#1079;&#1099;&#1082;&#1072;\23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94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6600"/>
            <a:ext cx="3200400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2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r>
              <a:rPr lang="ru-RU" altLang="ru-RU" sz="2000" b="1" i="1"/>
              <a:t>Министерство общего и профессионального образования</a:t>
            </a:r>
          </a:p>
          <a:p>
            <a:r>
              <a:rPr lang="ru-RU" altLang="ru-RU" sz="2000" b="1" i="1"/>
              <a:t>Российской Федерации</a:t>
            </a:r>
          </a:p>
          <a:p>
            <a:r>
              <a:rPr lang="ru-RU" altLang="ru-RU" sz="2000" b="1" i="1"/>
              <a:t>Государственное образовательное учреждение начального профессионального образования</a:t>
            </a:r>
          </a:p>
          <a:p>
            <a:r>
              <a:rPr lang="ru-RU" altLang="ru-RU" sz="2000" b="1" i="1"/>
              <a:t>Красноуфимский профессиональный сельскохозяйственный лицей</a:t>
            </a:r>
          </a:p>
          <a:p>
            <a:endParaRPr lang="ru-RU" altLang="ru-RU" sz="2000" b="1"/>
          </a:p>
          <a:p>
            <a:endParaRPr lang="ru-RU" altLang="ru-RU" sz="2000" b="1"/>
          </a:p>
          <a:p>
            <a:r>
              <a:rPr lang="ru-RU" altLang="ru-RU" sz="2300" b="1"/>
              <a:t>Бизнес-план.</a:t>
            </a:r>
          </a:p>
          <a:p>
            <a:r>
              <a:rPr lang="ru-RU" altLang="ru-RU" sz="2300" b="1"/>
              <a:t>Автомойка: «</a:t>
            </a:r>
            <a:r>
              <a:rPr lang="en-US" altLang="ru-RU" sz="2300" b="1"/>
              <a:t>AQUA</a:t>
            </a:r>
            <a:r>
              <a:rPr lang="ru-RU" altLang="ru-RU" sz="2300" b="1"/>
              <a:t>»</a:t>
            </a:r>
            <a:endParaRPr lang="ru-RU" altLang="ru-RU" sz="2300"/>
          </a:p>
          <a:p>
            <a:r>
              <a:rPr lang="ru-RU" altLang="ru-RU" sz="2300"/>
              <a:t>                                                                                       		</a:t>
            </a:r>
            <a:r>
              <a:rPr lang="ru-RU" altLang="ru-RU" sz="2000"/>
              <a:t>			                                         Выполнили:                                                                                                                                    	                                                                             Коробицын Е.А. </a:t>
            </a:r>
          </a:p>
          <a:p>
            <a:r>
              <a:rPr lang="ru-RU" altLang="ru-RU" sz="2000"/>
              <a:t>                                                                                             Клементьев М.В.                                                                                            </a:t>
            </a:r>
          </a:p>
          <a:p>
            <a:r>
              <a:rPr lang="ru-RU" altLang="ru-RU" sz="2000"/>
              <a:t>                                                                                           Поснов А.М.		       		                                        Проверила: </a:t>
            </a:r>
          </a:p>
          <a:p>
            <a:r>
              <a:rPr lang="ru-RU" altLang="ru-RU" sz="2000"/>
              <a:t>                                                                                        Вдовина Н.И. </a:t>
            </a:r>
          </a:p>
          <a:p>
            <a:r>
              <a:rPr lang="ru-RU" altLang="ru-RU" sz="2300"/>
              <a:t>Красноуфимск, 2009г.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0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19">
                <p:cTn id="1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 i="1"/>
              <a:t>Необходимое оборудование для мойки автомобилей</a:t>
            </a:r>
          </a:p>
        </p:txBody>
      </p:sp>
      <p:graphicFrame>
        <p:nvGraphicFramePr>
          <p:cNvPr id="33869" name="Group 77"/>
          <p:cNvGraphicFramePr>
            <a:graphicFrameLocks noGrp="1"/>
          </p:cNvGraphicFramePr>
          <p:nvPr>
            <p:ph idx="1"/>
          </p:nvPr>
        </p:nvGraphicFramePr>
        <p:xfrm>
          <a:off x="304800" y="1447800"/>
          <a:ext cx="8229600" cy="4792663"/>
        </p:xfrm>
        <a:graphic>
          <a:graphicData uri="http://schemas.openxmlformats.org/drawingml/2006/table">
            <a:tbl>
              <a:tblPr/>
              <a:tblGrid>
                <a:gridCol w="914400"/>
                <a:gridCol w="2971800"/>
                <a:gridCol w="1600200"/>
                <a:gridCol w="1371600"/>
                <a:gridCol w="1371600"/>
              </a:tblGrid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 оборудования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Количество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Цена,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Сумма,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Аппарат для чистки  высоким давлением с подогревом воды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24000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24000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Аппарат для чистки  высоким давлением без подогрева воды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21800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21800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Пылесос для влажной и сухой уборки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56800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56800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871" name="Picture 79" descr="75200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35052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72" name="Picture 80" descr="fh180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04800"/>
            <a:ext cx="4038600" cy="339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73" name="Picture 81" descr="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962400"/>
            <a:ext cx="3048000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3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848600" cy="560388"/>
          </a:xfrm>
        </p:spPr>
        <p:txBody>
          <a:bodyPr/>
          <a:lstStyle/>
          <a:p>
            <a:r>
              <a:rPr lang="ru-RU" altLang="ru-RU" sz="2400" b="1" i="1"/>
              <a:t>Технические характеристики оборудования</a:t>
            </a:r>
          </a:p>
        </p:txBody>
      </p:sp>
      <p:graphicFrame>
        <p:nvGraphicFramePr>
          <p:cNvPr id="35911" name="Group 71"/>
          <p:cNvGraphicFramePr>
            <a:graphicFrameLocks noGrp="1"/>
          </p:cNvGraphicFramePr>
          <p:nvPr>
            <p:ph idx="1"/>
          </p:nvPr>
        </p:nvGraphicFramePr>
        <p:xfrm>
          <a:off x="152400" y="762000"/>
          <a:ext cx="8610600" cy="5791200"/>
        </p:xfrm>
        <a:graphic>
          <a:graphicData uri="http://schemas.openxmlformats.org/drawingml/2006/table">
            <a:tbl>
              <a:tblPr/>
              <a:tblGrid>
                <a:gridCol w="957263"/>
                <a:gridCol w="2222500"/>
                <a:gridCol w="1552575"/>
                <a:gridCol w="1938337"/>
                <a:gridCol w="1939925"/>
              </a:tblGrid>
              <a:tr h="1268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Мощность, кВт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Потребление эл.энергии в  час, кВт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Потребление эл.энергии в  день, кВт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1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Аппарат для чистки  высоким давлением с подогревом воды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Аппарат для чистки  высоким давлением без подогрева воды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Пылесос для влажной и сухой уборки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2000" cy="609600"/>
          </a:xfrm>
        </p:spPr>
        <p:txBody>
          <a:bodyPr/>
          <a:lstStyle/>
          <a:p>
            <a:r>
              <a:rPr lang="ru-RU" altLang="ru-RU" sz="3200" b="1" i="1"/>
              <a:t>Прочие принадлежности</a:t>
            </a:r>
          </a:p>
        </p:txBody>
      </p:sp>
      <p:graphicFrame>
        <p:nvGraphicFramePr>
          <p:cNvPr id="38168" name="Group 280"/>
          <p:cNvGraphicFramePr>
            <a:graphicFrameLocks noGrp="1"/>
          </p:cNvGraphicFramePr>
          <p:nvPr>
            <p:ph type="tbl" idx="1"/>
          </p:nvPr>
        </p:nvGraphicFramePr>
        <p:xfrm>
          <a:off x="152400" y="611188"/>
          <a:ext cx="8763000" cy="6197600"/>
        </p:xfrm>
        <a:graphic>
          <a:graphicData uri="http://schemas.openxmlformats.org/drawingml/2006/table">
            <a:tbl>
              <a:tblPr/>
              <a:tblGrid>
                <a:gridCol w="609600"/>
                <a:gridCol w="2209800"/>
                <a:gridCol w="2057400"/>
                <a:gridCol w="2209800"/>
                <a:gridCol w="1676400"/>
              </a:tblGrid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Количество, шт.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Цена 1 шт.,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Сумма,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Лампа люминесцентная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1144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Полотенце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Стол письменный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Обеденный стол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Стул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Шкаф для одежды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Телефон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Эл. плитка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9.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Эл. чайник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7058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484188"/>
          </a:xfrm>
        </p:spPr>
        <p:txBody>
          <a:bodyPr/>
          <a:lstStyle/>
          <a:p>
            <a:r>
              <a:rPr lang="ru-RU" altLang="ru-RU" sz="2800" b="1"/>
              <a:t>Автохимические принадлежности</a:t>
            </a:r>
            <a:r>
              <a:rPr lang="ru-RU" altLang="ru-RU" sz="2800"/>
              <a:t> </a:t>
            </a:r>
          </a:p>
        </p:txBody>
      </p:sp>
      <p:graphicFrame>
        <p:nvGraphicFramePr>
          <p:cNvPr id="42102" name="Group 118"/>
          <p:cNvGraphicFramePr>
            <a:graphicFrameLocks noGrp="1"/>
          </p:cNvGraphicFramePr>
          <p:nvPr>
            <p:ph idx="1"/>
          </p:nvPr>
        </p:nvGraphicFramePr>
        <p:xfrm>
          <a:off x="0" y="630238"/>
          <a:ext cx="8686800" cy="6227762"/>
        </p:xfrm>
        <a:graphic>
          <a:graphicData uri="http://schemas.openxmlformats.org/drawingml/2006/table">
            <a:tbl>
              <a:tblPr/>
              <a:tblGrid>
                <a:gridCol w="533400"/>
                <a:gridCol w="2667000"/>
                <a:gridCol w="1676400"/>
                <a:gridCol w="2133600"/>
                <a:gridCol w="1676400"/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Количество, шт.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Цена1 шт.,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Сумма,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Автошампунь «Люкс»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11,70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175,50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Моющее средство двигателя «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Deco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47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Полироль с тефлоном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1400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Полироль с эффектом металлик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Пенный очиститель салона «</a:t>
                      </a: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Atas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Очиститель стекол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Салфетки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452,70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5665,50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67600" cy="484188"/>
          </a:xfrm>
        </p:spPr>
        <p:txBody>
          <a:bodyPr/>
          <a:lstStyle/>
          <a:p>
            <a:r>
              <a:rPr lang="ru-RU" altLang="ru-RU" sz="2800" b="1" i="1"/>
              <a:t>Хозяйственные принадлежности</a:t>
            </a:r>
          </a:p>
        </p:txBody>
      </p:sp>
      <p:graphicFrame>
        <p:nvGraphicFramePr>
          <p:cNvPr id="44111" name="Group 79"/>
          <p:cNvGraphicFramePr>
            <a:graphicFrameLocks noGrp="1"/>
          </p:cNvGraphicFramePr>
          <p:nvPr>
            <p:ph idx="1"/>
          </p:nvPr>
        </p:nvGraphicFramePr>
        <p:xfrm>
          <a:off x="228600" y="685800"/>
          <a:ext cx="8763000" cy="5943600"/>
        </p:xfrm>
        <a:graphic>
          <a:graphicData uri="http://schemas.openxmlformats.org/drawingml/2006/table">
            <a:tbl>
              <a:tblPr/>
              <a:tblGrid>
                <a:gridCol w="685800"/>
                <a:gridCol w="2895600"/>
                <a:gridCol w="1676400"/>
                <a:gridCol w="1828800"/>
                <a:gridCol w="1676400"/>
              </a:tblGrid>
              <a:tr h="849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Количество, шт.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Цена1 шт.,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Сумма,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Ведро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Мусорное ведро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0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Швабра для подметания пола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Совок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Мыло хозяйственное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467600" cy="381000"/>
          </a:xfrm>
        </p:spPr>
        <p:txBody>
          <a:bodyPr/>
          <a:lstStyle/>
          <a:p>
            <a:r>
              <a:rPr lang="ru-RU" altLang="ru-RU" sz="2800" b="1" i="1"/>
              <a:t>Общие затраты</a:t>
            </a:r>
          </a:p>
        </p:txBody>
      </p:sp>
      <p:graphicFrame>
        <p:nvGraphicFramePr>
          <p:cNvPr id="46210" name="Group 130"/>
          <p:cNvGraphicFramePr>
            <a:graphicFrameLocks noGrp="1"/>
          </p:cNvGraphicFramePr>
          <p:nvPr>
            <p:ph idx="1"/>
          </p:nvPr>
        </p:nvGraphicFramePr>
        <p:xfrm>
          <a:off x="0" y="457200"/>
          <a:ext cx="8229600" cy="6669088"/>
        </p:xfrm>
        <a:graphic>
          <a:graphicData uri="http://schemas.openxmlformats.org/drawingml/2006/table">
            <a:tbl>
              <a:tblPr/>
              <a:tblGrid>
                <a:gridCol w="609600"/>
                <a:gridCol w="4191000"/>
                <a:gridCol w="1676400"/>
                <a:gridCol w="1752600"/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 затрат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 затрат в месяц,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Сумма затрат в год,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Оборудование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56800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Прочие принадлежности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7058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Автохимические принадлежности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5665,50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67986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Хозяйственные принадлежности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3204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Коммунальные услуги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11452,50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137430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Аренда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14950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179400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Плата за телефон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2640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Заработная плата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50200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602400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9.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Реклама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5319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83135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1062237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705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800" b="1"/>
              <a:t>S</a:t>
            </a:r>
            <a:r>
              <a:rPr lang="ru-RU" altLang="ru-RU" sz="2800"/>
              <a:t>помещения</a:t>
            </a:r>
            <a:r>
              <a:rPr lang="en-US" altLang="ru-RU" sz="2800"/>
              <a:t>=65 </a:t>
            </a:r>
            <a:r>
              <a:rPr lang="ru-RU" altLang="ru-RU" sz="2800"/>
              <a:t>кв.м.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Аренда 65 кв. м. х 230 = 14950 руб. в месяц</a:t>
            </a:r>
            <a:endParaRPr lang="ru-RU" altLang="ru-RU" sz="2800" u="sng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аренда</a:t>
            </a:r>
            <a:r>
              <a:rPr lang="ru-RU" altLang="ru-RU" sz="2800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 65 кв. м.  =  </a:t>
            </a: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14950 руб. в месяц</a:t>
            </a:r>
            <a:endParaRPr lang="ru-RU" altLang="ru-RU" sz="2800">
              <a:solidFill>
                <a:srgbClr val="0066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Отопление = 1 кв. м. = 36 руб. 50 коп.</a:t>
            </a:r>
            <a:endParaRPr lang="ru-RU" altLang="ru-RU" sz="2800" u="sng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отопление</a:t>
            </a:r>
            <a:r>
              <a:rPr lang="ru-RU" altLang="ru-RU" sz="2800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65 кв. м. х  36,50 = </a:t>
            </a: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2372,50 руб. в месяц</a:t>
            </a:r>
            <a:endParaRPr lang="ru-RU" altLang="ru-RU" sz="2800">
              <a:solidFill>
                <a:srgbClr val="0066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Водоснабжение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1 куб. воды = 26 руб.</a:t>
            </a:r>
            <a:endParaRPr lang="ru-RU" altLang="ru-RU" sz="2800" u="sng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водозабор:</a:t>
            </a:r>
            <a:r>
              <a:rPr lang="ru-RU" altLang="ru-RU" sz="2800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100 куб. х 26 = </a:t>
            </a:r>
            <a:r>
              <a:rPr lang="ru-RU" altLang="ru-RU" sz="2800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2600 руб. в месяц</a:t>
            </a:r>
            <a:endParaRPr lang="ru-RU" altLang="ru-RU" sz="2800">
              <a:solidFill>
                <a:srgbClr val="0066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Электроэнергия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1 кВт = 3 руб.</a:t>
            </a:r>
            <a:endParaRPr lang="ru-RU" altLang="ru-RU" sz="2800" u="sng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электроэнергия:  2160 кВт х 3,0 = 6480 руб. в месяц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реклама:</a:t>
            </a:r>
            <a:r>
              <a:rPr lang="ru-RU" altLang="ru-RU" sz="2800" b="1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=  </a:t>
            </a:r>
            <a:r>
              <a:rPr lang="ru-RU" altLang="ru-RU" sz="2800" b="1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553 руб. в месяц</a:t>
            </a:r>
            <a:r>
              <a:rPr lang="ru-RU" altLang="ru-RU" sz="2800" b="1" i="1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ru-RU" altLang="ru-RU" sz="2800" b="1" u="sng">
              <a:solidFill>
                <a:srgbClr val="0066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 u="sng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плата за телефон  =  220руб. в месяц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3399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ИТОГО за месяц:     27175 руб. 50 коп.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81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81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1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7924800" cy="484187"/>
          </a:xfrm>
        </p:spPr>
        <p:txBody>
          <a:bodyPr/>
          <a:lstStyle/>
          <a:p>
            <a:r>
              <a:rPr lang="ru-RU" altLang="ru-RU" sz="3200" b="1"/>
              <a:t>Раздел 7 « Эффективность сделки »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6019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320х15= 4800 – выручка в день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4800х31= 148800 – выручка в месяц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148800х12= 1785600 – выручка в год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1785600-1062237= 723363 – прибыль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b="1" i="1">
                <a:solidFill>
                  <a:srgbClr val="0066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Налог на вмененный доход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 b="1" i="1">
              <a:solidFill>
                <a:srgbClr val="0066FF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1200х6х1,081х0,38= 2957,61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2957,61х3= 8872,83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8872,83х15%= 1330,92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1330,92х4= 5323,68 руб.  - за год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723363-5323,68= 718039,32 – чистая прибыль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723363/1062237 х 100=68,0% - рентабельность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91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4" name="Picture 4" descr="11432036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85750"/>
            <a:ext cx="4572000" cy="300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5" name="Picture 5" descr="UltraJet500_ma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44850"/>
            <a:ext cx="4191000" cy="336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ru-RU" altLang="ru-RU" b="1" i="1"/>
          </a:p>
          <a:p>
            <a:pPr algn="ctr">
              <a:buFont typeface="Wingdings" panose="05000000000000000000" pitchFamily="2" charset="2"/>
              <a:buNone/>
            </a:pPr>
            <a:endParaRPr lang="ru-RU" altLang="ru-RU" b="1" i="1"/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b="1" i="1"/>
              <a:t>СПАСИБО ЗА ВНИМАНИЕ!!!!!!!!!!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077200" cy="1017588"/>
          </a:xfrm>
        </p:spPr>
        <p:txBody>
          <a:bodyPr/>
          <a:lstStyle/>
          <a:p>
            <a:r>
              <a:rPr lang="ru-RU" altLang="ru-RU" sz="2400" b="1"/>
              <a:t>Раздел 1.</a:t>
            </a:r>
            <a:r>
              <a:rPr lang="ru-RU" altLang="ru-RU" sz="2400"/>
              <a:t>  «Цели и задачи предпринимательской деятельности»</a:t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953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Цель: Получение прибыли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Задачи: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1. Снять помещение в аренду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2. Закупить оборудование для мойки и обслуживания  автомобилей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3. Набрать квалифицированный состав работников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/>
              <a:t>Раздел 2.</a:t>
            </a:r>
            <a:r>
              <a:rPr lang="ru-RU" altLang="ru-RU" sz="2800"/>
              <a:t> «Обобщенное резюме, основные параметры и показатели бизнес-плана».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    Генеральная цель нашего бизнес-плана заключается в получении прибыли путем удовлетворения потребности автолюбителей в том, что они могут помыть свой автомобиль в удобное для них время  с 09.00 до 21.00. В день планируем обслуживать 15- 20 машин.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	   Для осуществления нашей деятельности образуется уставный капитал.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Учредители: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Коробицын Е.А. наличные денежные средства в сумме     85 т.р.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Клементьев М.В. наличные денежные средства в сумме   85 т.р.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Поснов А.М. наличные денежные средства в сумме           85 т.р.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Уставный капитал                                                                   255 т.р.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0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16" presetID="40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6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16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mo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667000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/>
              <a:t>Раздел 3</a:t>
            </a:r>
            <a:r>
              <a:rPr lang="ru-RU" altLang="ru-RU" sz="2800"/>
              <a:t> «Характеристика продуктов, товаров, услуг предоставляемых потребителю»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 </a:t>
            </a:r>
            <a:r>
              <a:rPr lang="ru-RU" altLang="ru-RU" sz="2700"/>
              <a:t>Каждому автовладельцу  наше индивидуальное предприятие может предоставить такие услуги как: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- мойка кузова снаружи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- мойка двигателя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- полировка кузова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- сухая и влажная уборка салона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- химчистка салона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017587"/>
          </a:xfrm>
        </p:spPr>
        <p:txBody>
          <a:bodyPr/>
          <a:lstStyle/>
          <a:p>
            <a:r>
              <a:rPr lang="ru-RU" altLang="ru-RU" sz="2800" b="1"/>
              <a:t>Раздел 4 «Анализ и оценка конъюнктуры рынка сбыта, спроса, объемов продаж »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8392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  Изучив конъюнктуру рынка города Красноуфимска мы установили, что в городе есть 3 автомойки: находящиеся  по улице Пугачева, которая работает все дни недели кроме понедельника с 9 до 20 часов. По улице Кирова, которая работает 5 дней в неделю, и автомойка, по улице Лесозаводской, часы работы которой с 9 до 21 часов без выходных. А мы планируем работать ежедневно без перерыва и выходных  с 9 до 21 часов.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1000" cy="636588"/>
          </a:xfrm>
        </p:spPr>
        <p:txBody>
          <a:bodyPr/>
          <a:lstStyle/>
          <a:p>
            <a:r>
              <a:rPr lang="ru-RU" altLang="ru-RU" sz="2000" b="1"/>
              <a:t>Раздел  5 «План действий и организационные меры»</a:t>
            </a:r>
            <a:br>
              <a:rPr lang="ru-RU" altLang="ru-RU" sz="2000" b="1"/>
            </a:br>
            <a:r>
              <a:rPr lang="ru-RU" altLang="ru-RU" sz="2000" b="1"/>
              <a:t>Реклама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534400" cy="5867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       Цель распространить рекламу в таких газетах как «Городок»  и «Знак вопроса». Благодаря рекламе о нашей автомойке узнают. «Городок» 250х12= 3000 руб.  «Знак вопроса» 130х12=2319 руб.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                             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                                    Часы работы </a:t>
            </a: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ПН.</a:t>
            </a: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ВТ.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СР.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ЧТ.                           </a:t>
            </a:r>
            <a:r>
              <a:rPr lang="ru-RU" altLang="ru-RU"/>
              <a:t>с 9 час. до 21час.</a:t>
            </a:r>
            <a:r>
              <a:rPr lang="ru-RU" altLang="ru-RU" sz="2400" b="1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ПТ.                        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                                    </a:t>
            </a:r>
            <a:r>
              <a:rPr lang="ru-RU" altLang="ru-RU" sz="2400" b="1" i="1"/>
              <a:t>БЕЗ   ПЕРЕРЫВА</a:t>
            </a:r>
            <a:endParaRPr lang="ru-RU" altLang="ru-RU" sz="2400" b="1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СБ.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ВС.</a:t>
            </a:r>
            <a:r>
              <a:rPr lang="ru-RU" altLang="ru-RU" sz="2400"/>
              <a:t> </a:t>
            </a:r>
          </a:p>
        </p:txBody>
      </p:sp>
      <p:sp>
        <p:nvSpPr>
          <p:cNvPr id="26628" name="AutoShape 4"/>
          <p:cNvSpPr>
            <a:spLocks/>
          </p:cNvSpPr>
          <p:nvPr/>
        </p:nvSpPr>
        <p:spPr bwMode="auto">
          <a:xfrm>
            <a:off x="838200" y="2743200"/>
            <a:ext cx="1066800" cy="3505200"/>
          </a:xfrm>
          <a:prstGeom prst="rightBrace">
            <a:avLst>
              <a:gd name="adj1" fmla="val 273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40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7813"/>
            <a:ext cx="8305800" cy="788987"/>
          </a:xfrm>
        </p:spPr>
        <p:txBody>
          <a:bodyPr/>
          <a:lstStyle/>
          <a:p>
            <a:r>
              <a:rPr lang="ru-RU" altLang="ru-RU" sz="2800"/>
              <a:t>Стоимость услуг, которые мы предлагаем нашим потребителям:</a:t>
            </a:r>
            <a:br>
              <a:rPr lang="ru-RU" altLang="ru-RU" sz="2800"/>
            </a:br>
            <a:endParaRPr lang="ru-RU" altLang="ru-RU" sz="28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- мойка кузова снаружи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- мойка двигателя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- полировка кузова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- сухая и влажная уборка салона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  - химчистка салона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/>
              <a:t>Постоянным  клиентам предоставляется скидка 4%</a:t>
            </a:r>
          </a:p>
        </p:txBody>
      </p:sp>
      <p:pic>
        <p:nvPicPr>
          <p:cNvPr id="27652" name="Picture 4" descr="Автомой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81200"/>
            <a:ext cx="3886200" cy="29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11" name="Rectangle 39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153400" cy="407988"/>
          </a:xfrm>
        </p:spPr>
        <p:txBody>
          <a:bodyPr/>
          <a:lstStyle/>
          <a:p>
            <a:r>
              <a:rPr lang="ru-RU" altLang="ru-RU" sz="3200" b="1"/>
              <a:t>Прейскурант цен</a:t>
            </a:r>
          </a:p>
        </p:txBody>
      </p:sp>
      <p:graphicFrame>
        <p:nvGraphicFramePr>
          <p:cNvPr id="28743" name="Group 71"/>
          <p:cNvGraphicFramePr>
            <a:graphicFrameLocks noGrp="1"/>
          </p:cNvGraphicFramePr>
          <p:nvPr>
            <p:ph idx="1"/>
          </p:nvPr>
        </p:nvGraphicFramePr>
        <p:xfrm>
          <a:off x="152400" y="838200"/>
          <a:ext cx="8458200" cy="5935663"/>
        </p:xfrm>
        <a:graphic>
          <a:graphicData uri="http://schemas.openxmlformats.org/drawingml/2006/table">
            <a:tbl>
              <a:tblPr/>
              <a:tblGrid>
                <a:gridCol w="547688"/>
                <a:gridCol w="6691312"/>
                <a:gridCol w="12192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ЦЕНА,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Мойка кузова с применением моющих средств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 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Комплексная мойка №1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 -  (ручная или бесконтактная мойка кузова, ковриков, порогов)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Комплексная мойка №2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 -  (ручная или бесконтактная мойка кузова, ковриков, порогов, чистка салона, чистка стекол химическими средствами, полировка пластиковых деталей салона)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Комплексная мойка №3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 - мойка и полировка кузова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Мойка двигателя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Химчистка комплекс (салон, пол, потолок, сидения, двери, багажник)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/>
              <a:t>Раздел 6   «Ресурсное обеспечение сделки»</a:t>
            </a:r>
          </a:p>
        </p:txBody>
      </p:sp>
      <p:graphicFrame>
        <p:nvGraphicFramePr>
          <p:cNvPr id="30820" name="Group 10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94225"/>
        </p:xfrm>
        <a:graphic>
          <a:graphicData uri="http://schemas.openxmlformats.org/drawingml/2006/table">
            <a:tbl>
              <a:tblPr/>
              <a:tblGrid>
                <a:gridCol w="2286000"/>
                <a:gridCol w="1143000"/>
                <a:gridCol w="1524000"/>
                <a:gridCol w="1981200"/>
                <a:gridCol w="1295400"/>
              </a:tblGrid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Штат работников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Количес-тво рабочих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з\п одного работника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з\п всех рабочих категорий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з\п в годРуб.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Администратор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8500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102000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Бухгалтер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54000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Автомойщик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9300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37200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446400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22300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50200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rPr>
                        <a:t>602400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theme/theme1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277</TotalTime>
  <Words>1145</Words>
  <Application>Microsoft Office PowerPoint</Application>
  <PresentationFormat>Экран (4:3)</PresentationFormat>
  <Paragraphs>370</Paragraphs>
  <Slides>18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Wingdings</vt:lpstr>
      <vt:lpstr>Орбита</vt:lpstr>
      <vt:lpstr>Презентация PowerPoint</vt:lpstr>
      <vt:lpstr>Раздел 1.  «Цели и задачи предпринимательской деятельности» </vt:lpstr>
      <vt:lpstr>Раздел 2. «Обобщенное резюме, основные параметры и показатели бизнес-плана».</vt:lpstr>
      <vt:lpstr>Раздел 3 «Характеристика продуктов, товаров, услуг предоставляемых потребителю»</vt:lpstr>
      <vt:lpstr>Раздел 4 «Анализ и оценка конъюнктуры рынка сбыта, спроса, объемов продаж »</vt:lpstr>
      <vt:lpstr>Раздел  5 «План действий и организационные меры» Реклама</vt:lpstr>
      <vt:lpstr>Стоимость услуг, которые мы предлагаем нашим потребителям: </vt:lpstr>
      <vt:lpstr>Прейскурант цен</vt:lpstr>
      <vt:lpstr>Раздел 6   «Ресурсное обеспечение сделки»</vt:lpstr>
      <vt:lpstr>Необходимое оборудование для мойки автомобилей</vt:lpstr>
      <vt:lpstr>Технические характеристики оборудования</vt:lpstr>
      <vt:lpstr>Прочие принадлежности</vt:lpstr>
      <vt:lpstr>Автохимические принадлежности </vt:lpstr>
      <vt:lpstr>Хозяйственные принадлежности</vt:lpstr>
      <vt:lpstr>Общие затраты</vt:lpstr>
      <vt:lpstr>Презентация PowerPoint</vt:lpstr>
      <vt:lpstr>Раздел 7 « Эффективность сделки »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78</cp:revision>
  <cp:lastPrinted>1601-01-01T00:00:00Z</cp:lastPrinted>
  <dcterms:created xsi:type="dcterms:W3CDTF">1601-01-01T00:00:00Z</dcterms:created>
  <dcterms:modified xsi:type="dcterms:W3CDTF">2015-04-08T16:01:52Z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