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1" r:id="rId1"/>
  </p:sldMasterIdLst>
  <p:sldIdLst>
    <p:sldId id="256" r:id="rId2"/>
    <p:sldId id="257" r:id="rId3"/>
    <p:sldId id="260" r:id="rId4"/>
    <p:sldId id="258" r:id="rId5"/>
    <p:sldId id="259" r:id="rId6"/>
    <p:sldId id="261" r:id="rId7"/>
    <p:sldId id="262" r:id="rId8"/>
    <p:sldId id="263" r:id="rId9"/>
    <p:sldId id="264" r:id="rId10"/>
    <p:sldId id="265" r:id="rId11"/>
    <p:sldId id="266" r:id="rId12"/>
    <p:sldId id="274" r:id="rId13"/>
    <p:sldId id="275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3" d="100"/>
          <a:sy n="43" d="100"/>
        </p:scale>
        <p:origin x="1296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hidden">
            <a:xfrm>
              <a:off x="0" y="0"/>
              <a:ext cx="2208" cy="432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ru-RU" sz="2400">
                <a:latin typeface="Times New Roman" pitchFamily="18" charset="0"/>
              </a:endParaRPr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hidden">
            <a:xfrm>
              <a:off x="1081" y="1065"/>
              <a:ext cx="4679" cy="1596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 sz="2400">
                <a:latin typeface="Times New Roman" pitchFamily="18" charset="0"/>
              </a:endParaRPr>
            </a:p>
          </p:txBody>
        </p:sp>
        <p:grpSp>
          <p:nvGrpSpPr>
            <p:cNvPr id="7" name="Group 5"/>
            <p:cNvGrpSpPr>
              <a:grpSpLocks/>
            </p:cNvGrpSpPr>
            <p:nvPr/>
          </p:nvGrpSpPr>
          <p:grpSpPr bwMode="auto">
            <a:xfrm>
              <a:off x="0" y="672"/>
              <a:ext cx="1806" cy="1989"/>
              <a:chOff x="0" y="672"/>
              <a:chExt cx="1806" cy="1989"/>
            </a:xfrm>
          </p:grpSpPr>
          <p:sp>
            <p:nvSpPr>
              <p:cNvPr id="8" name="Rectangle 6"/>
              <p:cNvSpPr>
                <a:spLocks noChangeArrowheads="1"/>
              </p:cNvSpPr>
              <p:nvPr userDrawn="1"/>
            </p:nvSpPr>
            <p:spPr bwMode="auto">
              <a:xfrm>
                <a:off x="361" y="2257"/>
                <a:ext cx="363" cy="404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sz="2400">
                  <a:latin typeface="Times New Roman" pitchFamily="18" charset="0"/>
                </a:endParaRPr>
              </a:p>
            </p:txBody>
          </p:sp>
          <p:sp>
            <p:nvSpPr>
              <p:cNvPr id="9" name="Rectangle 7"/>
              <p:cNvSpPr>
                <a:spLocks noChangeArrowheads="1"/>
              </p:cNvSpPr>
              <p:nvPr userDrawn="1"/>
            </p:nvSpPr>
            <p:spPr bwMode="auto">
              <a:xfrm>
                <a:off x="1081" y="1065"/>
                <a:ext cx="362" cy="405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sz="2400">
                  <a:latin typeface="Times New Roman" pitchFamily="18" charset="0"/>
                </a:endParaRPr>
              </a:p>
            </p:txBody>
          </p:sp>
          <p:sp>
            <p:nvSpPr>
              <p:cNvPr id="10" name="Rectangle 8"/>
              <p:cNvSpPr>
                <a:spLocks noChangeArrowheads="1"/>
              </p:cNvSpPr>
              <p:nvPr userDrawn="1"/>
            </p:nvSpPr>
            <p:spPr bwMode="auto">
              <a:xfrm>
                <a:off x="1437" y="672"/>
                <a:ext cx="369" cy="400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sz="2400">
                  <a:latin typeface="Times New Roman" pitchFamily="18" charset="0"/>
                </a:endParaRPr>
              </a:p>
            </p:txBody>
          </p:sp>
          <p:sp>
            <p:nvSpPr>
              <p:cNvPr id="11" name="Rectangle 9"/>
              <p:cNvSpPr>
                <a:spLocks noChangeArrowheads="1"/>
              </p:cNvSpPr>
              <p:nvPr userDrawn="1"/>
            </p:nvSpPr>
            <p:spPr bwMode="auto">
              <a:xfrm>
                <a:off x="719" y="2257"/>
                <a:ext cx="368" cy="404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sz="2400">
                  <a:latin typeface="Times New Roman" pitchFamily="18" charset="0"/>
                </a:endParaRPr>
              </a:p>
            </p:txBody>
          </p:sp>
          <p:sp>
            <p:nvSpPr>
              <p:cNvPr id="12" name="Rectangle 10"/>
              <p:cNvSpPr>
                <a:spLocks noChangeArrowheads="1"/>
              </p:cNvSpPr>
              <p:nvPr userDrawn="1"/>
            </p:nvSpPr>
            <p:spPr bwMode="auto">
              <a:xfrm>
                <a:off x="1437" y="1065"/>
                <a:ext cx="369" cy="405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sz="2400">
                  <a:latin typeface="Times New Roman" pitchFamily="18" charset="0"/>
                </a:endParaRPr>
              </a:p>
            </p:txBody>
          </p:sp>
          <p:sp>
            <p:nvSpPr>
              <p:cNvPr id="13" name="Rectangle 11"/>
              <p:cNvSpPr>
                <a:spLocks noChangeArrowheads="1"/>
              </p:cNvSpPr>
              <p:nvPr userDrawn="1"/>
            </p:nvSpPr>
            <p:spPr bwMode="auto">
              <a:xfrm>
                <a:off x="719" y="1464"/>
                <a:ext cx="368" cy="399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sz="2400">
                  <a:latin typeface="Times New Roman" pitchFamily="18" charset="0"/>
                </a:endParaRPr>
              </a:p>
            </p:txBody>
          </p:sp>
          <p:sp>
            <p:nvSpPr>
              <p:cNvPr id="14" name="Rectangle 12"/>
              <p:cNvSpPr>
                <a:spLocks noChangeArrowheads="1"/>
              </p:cNvSpPr>
              <p:nvPr userDrawn="1"/>
            </p:nvSpPr>
            <p:spPr bwMode="auto">
              <a:xfrm>
                <a:off x="0" y="1464"/>
                <a:ext cx="367" cy="399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sz="2400">
                  <a:latin typeface="Times New Roman" pitchFamily="18" charset="0"/>
                </a:endParaRPr>
              </a:p>
            </p:txBody>
          </p:sp>
          <p:sp>
            <p:nvSpPr>
              <p:cNvPr id="15" name="Rectangle 13"/>
              <p:cNvSpPr>
                <a:spLocks noChangeArrowheads="1"/>
              </p:cNvSpPr>
              <p:nvPr userDrawn="1"/>
            </p:nvSpPr>
            <p:spPr bwMode="auto">
              <a:xfrm>
                <a:off x="1081" y="1464"/>
                <a:ext cx="362" cy="399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sz="2400">
                  <a:latin typeface="Times New Roman" pitchFamily="18" charset="0"/>
                </a:endParaRPr>
              </a:p>
            </p:txBody>
          </p:sp>
          <p:sp>
            <p:nvSpPr>
              <p:cNvPr id="16" name="Rectangle 14"/>
              <p:cNvSpPr>
                <a:spLocks noChangeArrowheads="1"/>
              </p:cNvSpPr>
              <p:nvPr userDrawn="1"/>
            </p:nvSpPr>
            <p:spPr bwMode="auto">
              <a:xfrm>
                <a:off x="361" y="1857"/>
                <a:ext cx="363" cy="406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sz="2400">
                  <a:latin typeface="Times New Roman" pitchFamily="18" charset="0"/>
                </a:endParaRPr>
              </a:p>
            </p:txBody>
          </p:sp>
          <p:sp>
            <p:nvSpPr>
              <p:cNvPr id="17" name="Rectangle 15"/>
              <p:cNvSpPr>
                <a:spLocks noChangeArrowheads="1"/>
              </p:cNvSpPr>
              <p:nvPr userDrawn="1"/>
            </p:nvSpPr>
            <p:spPr bwMode="auto">
              <a:xfrm>
                <a:off x="719" y="1857"/>
                <a:ext cx="368" cy="406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sz="2400">
                  <a:latin typeface="Times New Roman" pitchFamily="18" charset="0"/>
                </a:endParaRPr>
              </a:p>
            </p:txBody>
          </p:sp>
        </p:grpSp>
      </p:grpSp>
      <p:sp>
        <p:nvSpPr>
          <p:cNvPr id="28691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2971800" y="1828800"/>
            <a:ext cx="6019800" cy="2209800"/>
          </a:xfrm>
        </p:spPr>
        <p:txBody>
          <a:bodyPr/>
          <a:lstStyle>
            <a:lvl1pPr>
              <a:defRPr sz="500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28692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2971800" y="4267200"/>
            <a:ext cx="6019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3400"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18" name="Rectangle 16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9" name="Rectangle 1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0" name="Rectangle 1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7E17CB-22A7-4012-BCFD-1B030E59BD7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1312543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30B2387-DC86-4D79-9F4E-6A466476E16C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00987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457200"/>
            <a:ext cx="2057400" cy="54102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457200"/>
            <a:ext cx="6019800" cy="54102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741C405-4B92-46C0-8DBD-99C9B6819D73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21379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2CBB816-D7BC-4437-AFB8-AE07B75663E3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68553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Заголовок и текст над объект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981200"/>
            <a:ext cx="8229600" cy="18669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4000500"/>
            <a:ext cx="8229600" cy="18669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B14DFEB-315E-4476-980C-89AF51D61FF5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290607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Заголовок, текст и 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4038600" cy="18669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648200" y="4000500"/>
            <a:ext cx="4038600" cy="18669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959D3A0-101A-478F-B63B-4B291F9D0C21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8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402327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Tx" preserve="1">
  <p:cSld name="Заголовок, два объекта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981200"/>
            <a:ext cx="4038600" cy="18669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57200" y="4000500"/>
            <a:ext cx="4038600" cy="18669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half" idx="3"/>
          </p:nvPr>
        </p:nvSpPr>
        <p:spPr>
          <a:xfrm>
            <a:off x="4648200" y="1981200"/>
            <a:ext cx="4038600" cy="3886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7D30954-137A-4D7E-BEFF-5B69F09D5548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8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640126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Заголовок и два объекта над текст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981200"/>
            <a:ext cx="4038600" cy="18669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4038600" cy="18669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half" idx="3"/>
          </p:nvPr>
        </p:nvSpPr>
        <p:spPr>
          <a:xfrm>
            <a:off x="457200" y="4000500"/>
            <a:ext cx="8229600" cy="18669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067F5E3-B4F4-4377-B488-ACF9C16BFEF7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8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707435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Заголовок, объект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8D55FCE-F712-459E-9496-568C7C318A01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2274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AC5D56F-83D0-4F1B-9401-9365CC5242B0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90842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3FDF977-3BA9-4378-A4F7-319800BAEB42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76542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A1691CC-1499-4231-B4FC-D8A89602BC10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43400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DB890BE-6D5F-4558-88EE-F8DC4595D192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9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86859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4372742-022B-4114-B711-79C84A2BF180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892026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950DDA-7865-4B98-803E-131F693A4733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56575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FFC61C2-0118-4D25-885E-455EB993823C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30350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FADF775-6F3A-4050-A75D-6B075072C542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2309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 Black" panose="020B0A04020102020204" pitchFamily="34" charset="0"/>
              </a:defRPr>
            </a:lvl1pPr>
          </a:lstStyle>
          <a:p>
            <a:fld id="{B3C59F99-7A8D-43E1-8E8A-131A15A802D8}" type="slidenum">
              <a:rPr lang="ru-RU" altLang="ru-RU"/>
              <a:pPr/>
              <a:t>‹#›</a:t>
            </a:fld>
            <a:endParaRPr lang="ru-RU" altLang="ru-RU"/>
          </a:p>
        </p:txBody>
      </p:sp>
      <p:grpSp>
        <p:nvGrpSpPr>
          <p:cNvPr id="1028" name="Group 4"/>
          <p:cNvGrpSpPr>
            <a:grpSpLocks/>
          </p:cNvGrpSpPr>
          <p:nvPr/>
        </p:nvGrpSpPr>
        <p:grpSpPr bwMode="auto">
          <a:xfrm>
            <a:off x="0" y="0"/>
            <a:ext cx="9144000" cy="546100"/>
            <a:chOff x="0" y="0"/>
            <a:chExt cx="5760" cy="344"/>
          </a:xfrm>
        </p:grpSpPr>
        <p:sp>
          <p:nvSpPr>
            <p:cNvPr id="27653" name="Rectangle 5"/>
            <p:cNvSpPr>
              <a:spLocks noChangeArrowheads="1"/>
            </p:cNvSpPr>
            <p:nvPr/>
          </p:nvSpPr>
          <p:spPr bwMode="auto">
            <a:xfrm>
              <a:off x="0" y="0"/>
              <a:ext cx="180" cy="3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ru-RU" sz="2400">
                <a:latin typeface="Times New Roman" pitchFamily="18" charset="0"/>
              </a:endParaRPr>
            </a:p>
          </p:txBody>
        </p:sp>
        <p:sp>
          <p:nvSpPr>
            <p:cNvPr id="27654" name="Rectangle 6"/>
            <p:cNvSpPr>
              <a:spLocks noChangeArrowheads="1"/>
            </p:cNvSpPr>
            <p:nvPr/>
          </p:nvSpPr>
          <p:spPr bwMode="auto">
            <a:xfrm>
              <a:off x="260" y="85"/>
              <a:ext cx="5500" cy="1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 sz="2400">
                <a:latin typeface="Times New Roman" pitchFamily="18" charset="0"/>
              </a:endParaRPr>
            </a:p>
          </p:txBody>
        </p:sp>
        <p:sp>
          <p:nvSpPr>
            <p:cNvPr id="27655" name="Rectangle 7"/>
            <p:cNvSpPr>
              <a:spLocks noChangeArrowheads="1"/>
            </p:cNvSpPr>
            <p:nvPr/>
          </p:nvSpPr>
          <p:spPr bwMode="auto">
            <a:xfrm>
              <a:off x="258" y="85"/>
              <a:ext cx="87" cy="89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schemeClr val="hlink"/>
                </a:solidFill>
                <a:latin typeface="Arial" charset="0"/>
              </a:endParaRPr>
            </a:p>
          </p:txBody>
        </p:sp>
        <p:sp>
          <p:nvSpPr>
            <p:cNvPr id="27656" name="Rectangle 8"/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schemeClr val="hlink"/>
                </a:solidFill>
                <a:latin typeface="Arial" charset="0"/>
              </a:endParaRPr>
            </a:p>
          </p:txBody>
        </p:sp>
        <p:sp>
          <p:nvSpPr>
            <p:cNvPr id="27657" name="Rectangle 9"/>
            <p:cNvSpPr>
              <a:spLocks noChangeArrowheads="1"/>
            </p:cNvSpPr>
            <p:nvPr/>
          </p:nvSpPr>
          <p:spPr bwMode="auto">
            <a:xfrm>
              <a:off x="345" y="85"/>
              <a:ext cx="88" cy="89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schemeClr val="accent2"/>
                </a:solidFill>
                <a:latin typeface="Arial" charset="0"/>
              </a:endParaRPr>
            </a:p>
          </p:txBody>
        </p:sp>
        <p:sp>
          <p:nvSpPr>
            <p:cNvPr id="27658" name="Rectangle 10"/>
            <p:cNvSpPr>
              <a:spLocks noChangeArrowheads="1"/>
            </p:cNvSpPr>
            <p:nvPr/>
          </p:nvSpPr>
          <p:spPr bwMode="auto">
            <a:xfrm>
              <a:off x="173" y="173"/>
              <a:ext cx="86" cy="87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schemeClr val="hlink"/>
                </a:solidFill>
                <a:latin typeface="Arial" charset="0"/>
              </a:endParaRPr>
            </a:p>
          </p:txBody>
        </p:sp>
        <p:sp>
          <p:nvSpPr>
            <p:cNvPr id="27659" name="Rectangle 11"/>
            <p:cNvSpPr>
              <a:spLocks noChangeArrowheads="1"/>
            </p:cNvSpPr>
            <p:nvPr/>
          </p:nvSpPr>
          <p:spPr bwMode="auto">
            <a:xfrm>
              <a:off x="83" y="86"/>
              <a:ext cx="89" cy="87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 sz="2400">
                <a:latin typeface="Times New Roman" pitchFamily="18" charset="0"/>
              </a:endParaRPr>
            </a:p>
          </p:txBody>
        </p:sp>
        <p:sp>
          <p:nvSpPr>
            <p:cNvPr id="27660" name="Rectangle 12"/>
            <p:cNvSpPr>
              <a:spLocks noChangeArrowheads="1"/>
            </p:cNvSpPr>
            <p:nvPr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schemeClr val="accent2"/>
                </a:solidFill>
                <a:latin typeface="Arial" charset="0"/>
              </a:endParaRPr>
            </a:p>
          </p:txBody>
        </p:sp>
        <p:sp>
          <p:nvSpPr>
            <p:cNvPr id="27661" name="Rectangle 13"/>
            <p:cNvSpPr>
              <a:spLocks noChangeArrowheads="1"/>
            </p:cNvSpPr>
            <p:nvPr/>
          </p:nvSpPr>
          <p:spPr bwMode="auto">
            <a:xfrm>
              <a:off x="173" y="258"/>
              <a:ext cx="86" cy="86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schemeClr val="accent2"/>
                </a:solidFill>
                <a:latin typeface="Arial" charset="0"/>
              </a:endParaRPr>
            </a:p>
          </p:txBody>
        </p:sp>
      </p:grpSp>
      <p:sp>
        <p:nvSpPr>
          <p:cNvPr id="1029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57200"/>
            <a:ext cx="82296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30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388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27664" name="Rectangle 1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6" r:id="rId1"/>
    <p:sldLayoutId id="2147483690" r:id="rId2"/>
    <p:sldLayoutId id="2147483691" r:id="rId3"/>
    <p:sldLayoutId id="2147483692" r:id="rId4"/>
    <p:sldLayoutId id="2147483693" r:id="rId5"/>
    <p:sldLayoutId id="2147483694" r:id="rId6"/>
    <p:sldLayoutId id="2147483695" r:id="rId7"/>
    <p:sldLayoutId id="2147483696" r:id="rId8"/>
    <p:sldLayoutId id="2147483697" r:id="rId9"/>
    <p:sldLayoutId id="2147483698" r:id="rId10"/>
    <p:sldLayoutId id="2147483699" r:id="rId11"/>
    <p:sldLayoutId id="2147483700" r:id="rId12"/>
    <p:sldLayoutId id="2147483701" r:id="rId13"/>
    <p:sldLayoutId id="2147483702" r:id="rId14"/>
    <p:sldLayoutId id="2147483703" r:id="rId15"/>
    <p:sldLayoutId id="2147483704" r:id="rId16"/>
    <p:sldLayoutId id="2147483705" r:id="rId17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anose="05000000000000000000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anose="05000000000000000000" pitchFamily="2" charset="2"/>
        <a:buChar char="¨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anose="05000000000000000000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¨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1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16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ru-RU" sz="3200" b="1" i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Покупательское поведение, сегментирование рынка и позиционирование товара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971800" y="4292600"/>
            <a:ext cx="5561013" cy="1727200"/>
          </a:xfrm>
        </p:spPr>
        <p:txBody>
          <a:bodyPr/>
          <a:lstStyle/>
          <a:p>
            <a:pPr algn="r" eaLnBrk="1" hangingPunct="1">
              <a:lnSpc>
                <a:spcPct val="80000"/>
              </a:lnSpc>
            </a:pPr>
            <a:r>
              <a:rPr lang="ru-RU" altLang="ru-RU" sz="2000" smtClean="0">
                <a:latin typeface="Times New Roman" panose="02020603050405020304" pitchFamily="18" charset="0"/>
              </a:rPr>
              <a:t>Выполнил:</a:t>
            </a:r>
          </a:p>
          <a:p>
            <a:pPr algn="r" eaLnBrk="1" hangingPunct="1">
              <a:lnSpc>
                <a:spcPct val="80000"/>
              </a:lnSpc>
            </a:pPr>
            <a:r>
              <a:rPr lang="ru-RU" altLang="ru-RU" sz="2000" smtClean="0">
                <a:latin typeface="Times New Roman" panose="02020603050405020304" pitchFamily="18" charset="0"/>
              </a:rPr>
              <a:t>студентка</a:t>
            </a:r>
          </a:p>
          <a:p>
            <a:pPr algn="r" eaLnBrk="1" hangingPunct="1">
              <a:lnSpc>
                <a:spcPct val="80000"/>
              </a:lnSpc>
            </a:pPr>
            <a:r>
              <a:rPr lang="ru-RU" altLang="ru-RU" sz="2000" smtClean="0">
                <a:latin typeface="Times New Roman" panose="02020603050405020304" pitchFamily="18" charset="0"/>
              </a:rPr>
              <a:t>гр. № 208-У</a:t>
            </a:r>
          </a:p>
          <a:p>
            <a:pPr algn="r" eaLnBrk="1" hangingPunct="1">
              <a:lnSpc>
                <a:spcPct val="80000"/>
              </a:lnSpc>
            </a:pPr>
            <a:r>
              <a:rPr lang="ru-RU" altLang="ru-RU" sz="2000" smtClean="0">
                <a:latin typeface="Times New Roman" panose="02020603050405020304" pitchFamily="18" charset="0"/>
              </a:rPr>
              <a:t>Киприянова К.</a:t>
            </a:r>
          </a:p>
          <a:p>
            <a:pPr algn="r" eaLnBrk="1" hangingPunct="1">
              <a:lnSpc>
                <a:spcPct val="80000"/>
              </a:lnSpc>
            </a:pPr>
            <a:r>
              <a:rPr lang="ru-RU" altLang="ru-RU" sz="2000" smtClean="0">
                <a:latin typeface="Times New Roman" panose="02020603050405020304" pitchFamily="18" charset="0"/>
              </a:rPr>
              <a:t>Проверил:</a:t>
            </a:r>
          </a:p>
          <a:p>
            <a:pPr algn="r" eaLnBrk="1" hangingPunct="1">
              <a:lnSpc>
                <a:spcPct val="80000"/>
              </a:lnSpc>
            </a:pPr>
            <a:r>
              <a:rPr lang="ru-RU" altLang="ru-RU" sz="2000" smtClean="0">
                <a:latin typeface="Times New Roman" panose="02020603050405020304" pitchFamily="18" charset="0"/>
              </a:rPr>
              <a:t>Зуйкова Н.М.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ru-RU" sz="2000" b="1" i="1" smtClean="0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Среди наиболее значимых личностных факторов обычно выделяют следующие:</a:t>
            </a:r>
          </a:p>
        </p:txBody>
      </p:sp>
      <p:pic>
        <p:nvPicPr>
          <p:cNvPr id="12291" name="Picture 6" descr="4"/>
          <p:cNvPicPr>
            <a:picLocks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08175" y="1844675"/>
            <a:ext cx="2152650" cy="2232025"/>
          </a:xfrm>
          <a:noFill/>
        </p:spPr>
      </p:pic>
      <p:sp>
        <p:nvSpPr>
          <p:cNvPr id="12292" name="Rectangle 5"/>
          <p:cNvSpPr>
            <a:spLocks noGrp="1" noChangeArrowheads="1"/>
          </p:cNvSpPr>
          <p:nvPr>
            <p:ph type="body" sz="half" idx="3"/>
          </p:nvPr>
        </p:nvSpPr>
        <p:spPr>
          <a:xfrm>
            <a:off x="2771775" y="4000500"/>
            <a:ext cx="5915025" cy="1866900"/>
          </a:xfrm>
        </p:spPr>
        <p:txBody>
          <a:bodyPr/>
          <a:lstStyle/>
          <a:p>
            <a:pPr marL="271463" indent="-271463" eaLnBrk="1" hangingPunct="1">
              <a:lnSpc>
                <a:spcPct val="90000"/>
              </a:lnSpc>
              <a:buFont typeface="Wingdings" panose="05000000000000000000" pitchFamily="2" charset="2"/>
              <a:buAutoNum type="arabicPeriod"/>
              <a:tabLst>
                <a:tab pos="271463" algn="l"/>
              </a:tabLst>
            </a:pPr>
            <a:endParaRPr lang="ru-RU" altLang="ru-RU" sz="1800" smtClean="0"/>
          </a:p>
          <a:p>
            <a:pPr marL="271463" indent="-271463" eaLnBrk="1" hangingPunct="1">
              <a:lnSpc>
                <a:spcPct val="90000"/>
              </a:lnSpc>
              <a:buFont typeface="Wingdings" panose="05000000000000000000" pitchFamily="2" charset="2"/>
              <a:buAutoNum type="arabicPeriod"/>
              <a:tabLst>
                <a:tab pos="271463" algn="l"/>
              </a:tabLst>
            </a:pPr>
            <a:r>
              <a:rPr lang="ru-RU" altLang="ru-RU" sz="1800" smtClean="0"/>
              <a:t>Возраст и этап жизненного цикла;</a:t>
            </a:r>
          </a:p>
          <a:p>
            <a:pPr marL="271463" indent="-271463" eaLnBrk="1" hangingPunct="1">
              <a:lnSpc>
                <a:spcPct val="90000"/>
              </a:lnSpc>
              <a:buFont typeface="Wingdings" panose="05000000000000000000" pitchFamily="2" charset="2"/>
              <a:buAutoNum type="arabicPeriod"/>
              <a:tabLst>
                <a:tab pos="271463" algn="l"/>
              </a:tabLst>
            </a:pPr>
            <a:r>
              <a:rPr lang="ru-RU" altLang="ru-RU" sz="1800" smtClean="0"/>
              <a:t> род деятельности и образ жизни;</a:t>
            </a:r>
          </a:p>
          <a:p>
            <a:pPr marL="271463" indent="-271463" eaLnBrk="1" hangingPunct="1">
              <a:lnSpc>
                <a:spcPct val="90000"/>
              </a:lnSpc>
              <a:buFont typeface="Wingdings" panose="05000000000000000000" pitchFamily="2" charset="2"/>
              <a:buAutoNum type="arabicPeriod"/>
              <a:tabLst>
                <a:tab pos="271463" algn="l"/>
              </a:tabLst>
            </a:pPr>
            <a:r>
              <a:rPr lang="ru-RU" altLang="ru-RU" sz="1800" smtClean="0"/>
              <a:t>Образование;</a:t>
            </a:r>
          </a:p>
          <a:p>
            <a:pPr marL="271463" indent="-271463" eaLnBrk="1" hangingPunct="1">
              <a:lnSpc>
                <a:spcPct val="90000"/>
              </a:lnSpc>
              <a:buFont typeface="Wingdings" panose="05000000000000000000" pitchFamily="2" charset="2"/>
              <a:buAutoNum type="arabicPeriod"/>
              <a:tabLst>
                <a:tab pos="271463" algn="l"/>
              </a:tabLst>
            </a:pPr>
            <a:r>
              <a:rPr lang="ru-RU" altLang="ru-RU" sz="1800" smtClean="0"/>
              <a:t>Экономическое положение;</a:t>
            </a:r>
          </a:p>
          <a:p>
            <a:pPr marL="271463" indent="-271463" eaLnBrk="1" hangingPunct="1">
              <a:lnSpc>
                <a:spcPct val="90000"/>
              </a:lnSpc>
              <a:buFont typeface="Wingdings" panose="05000000000000000000" pitchFamily="2" charset="2"/>
              <a:buAutoNum type="arabicPeriod"/>
              <a:tabLst>
                <a:tab pos="271463" algn="l"/>
              </a:tabLst>
            </a:pPr>
            <a:r>
              <a:rPr lang="ru-RU" altLang="ru-RU" sz="1800" smtClean="0"/>
              <a:t>Тип личности и самомнение.</a:t>
            </a:r>
          </a:p>
        </p:txBody>
      </p:sp>
      <p:pic>
        <p:nvPicPr>
          <p:cNvPr id="12293" name="Picture 8" descr="1218802493_8708"/>
          <p:cNvPicPr>
            <a:picLocks noChangeAspect="1" noChangeArrowheads="1"/>
          </p:cNvPicPr>
          <p:nvPr>
            <p:ph sz="quarter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651500" y="1700213"/>
            <a:ext cx="1711325" cy="2384425"/>
          </a:xfr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ru-RU" b="1" i="1" dirty="0" smtClean="0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ІІ. Сегментация рынка</a:t>
            </a:r>
            <a:r>
              <a:rPr lang="en-US" b="1" i="1" dirty="0" smtClean="0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endParaRPr lang="ru-RU" b="1" i="1" dirty="0" smtClean="0">
              <a:solidFill>
                <a:schemeClr val="bg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sz="half" idx="3"/>
          </p:nvPr>
        </p:nvSpPr>
        <p:spPr>
          <a:xfrm>
            <a:off x="457200" y="3357563"/>
            <a:ext cx="8229600" cy="3311525"/>
          </a:xfrm>
        </p:spPr>
        <p:txBody>
          <a:bodyPr/>
          <a:lstStyle/>
          <a:p>
            <a:pPr marL="180975" indent="361950" eaLnBrk="1" hangingPunct="1">
              <a:buFont typeface="Wingdings" panose="05000000000000000000" pitchFamily="2" charset="2"/>
              <a:buNone/>
              <a:defRPr/>
            </a:pPr>
            <a:r>
              <a:rPr lang="ru-RU" sz="1600" dirty="0" smtClean="0">
                <a:latin typeface="Times New Roman" pitchFamily="18" charset="0"/>
              </a:rPr>
              <a:t>Для любого рынка товаропроизводителя, выпускающего конкретные продукты с совершенно определенным набором потребительских свойств, жизненно важно знать отношение к конкретным характеристикам его товара потенциальных покупателей, их отдельных групп.</a:t>
            </a:r>
          </a:p>
          <a:p>
            <a:pPr marL="180975" indent="361950" eaLnBrk="1" hangingPunct="1">
              <a:buFont typeface="Wingdings" panose="05000000000000000000" pitchFamily="2" charset="2"/>
              <a:buNone/>
              <a:defRPr/>
            </a:pPr>
            <a:r>
              <a:rPr lang="ru-RU" sz="1800" b="1" i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Сегмент рынка</a:t>
            </a:r>
            <a:r>
              <a:rPr lang="ru-RU" sz="1600" dirty="0" smtClean="0">
                <a:latin typeface="Times New Roman" pitchFamily="18" charset="0"/>
              </a:rPr>
              <a:t> – это часть рынка, группы потребителей продуктов, обладающих определенными сходными признаками и существенно отличающихся от всех других групп и секторов рынка.</a:t>
            </a:r>
          </a:p>
          <a:p>
            <a:pPr marL="180975" indent="361950" eaLnBrk="1" hangingPunct="1">
              <a:buFont typeface="Wingdings" panose="05000000000000000000" pitchFamily="2" charset="2"/>
              <a:buNone/>
              <a:defRPr/>
            </a:pPr>
            <a:r>
              <a:rPr lang="ru-RU" sz="1800" b="1" i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Сегментирование рынка</a:t>
            </a:r>
            <a:r>
              <a:rPr lang="ru-RU" sz="1600" dirty="0" smtClean="0">
                <a:latin typeface="Times New Roman" pitchFamily="18" charset="0"/>
              </a:rPr>
              <a:t> – это его разделение на отдельные сегменты, различающиеся возможностями сбыта того или иного товара производителя.</a:t>
            </a:r>
            <a:endParaRPr lang="en-US" sz="1600" dirty="0" smtClean="0">
              <a:latin typeface="Times New Roman" pitchFamily="18" charset="0"/>
            </a:endParaRPr>
          </a:p>
          <a:p>
            <a:pPr marL="180975" indent="361950" eaLnBrk="1" hangingPunct="1">
              <a:buFont typeface="Wingdings" panose="05000000000000000000" pitchFamily="2" charset="2"/>
              <a:buNone/>
              <a:defRPr/>
            </a:pPr>
            <a:r>
              <a:rPr lang="ru-RU" sz="1800" b="1" i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Основная цель позиционирования</a:t>
            </a:r>
            <a:r>
              <a:rPr lang="ru-RU" sz="1600" dirty="0" smtClean="0">
                <a:latin typeface="Times New Roman" pitchFamily="18" charset="0"/>
              </a:rPr>
              <a:t> заключается в предложении сегменту потребителей товара (услуги), наиболее полно удовлетворяющего потребности в данном сегменте.</a:t>
            </a:r>
          </a:p>
        </p:txBody>
      </p:sp>
      <p:pic>
        <p:nvPicPr>
          <p:cNvPr id="13316" name="Picture 6" descr="image086"/>
          <p:cNvPicPr>
            <a:picLocks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135063" y="1628775"/>
            <a:ext cx="3076575" cy="1800225"/>
          </a:xfrm>
          <a:noFill/>
        </p:spPr>
      </p:pic>
      <p:pic>
        <p:nvPicPr>
          <p:cNvPr id="13317" name="Picture 7" descr="segment-300x172"/>
          <p:cNvPicPr>
            <a:picLocks noChangeAspect="1" noChangeArrowheads="1"/>
          </p:cNvPicPr>
          <p:nvPr>
            <p:ph sz="quarter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643438" y="1557338"/>
            <a:ext cx="3744912" cy="1871662"/>
          </a:xfr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ru-RU" sz="2400" b="1" i="1" dirty="0" smtClean="0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Маркетинговое сегментирование имеет ряд безусловных достоинств: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361950" indent="-361950" eaLnBrk="1" hangingPunct="1">
              <a:buFont typeface="Wingdings" panose="05000000000000000000" pitchFamily="2" charset="2"/>
              <a:buAutoNum type="arabicPeriod"/>
            </a:pPr>
            <a:r>
              <a:rPr lang="ru-RU" altLang="ru-RU" sz="1600" smtClean="0"/>
              <a:t>Обеспечивается 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altLang="ru-RU" smtClean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ru-RU" altLang="ru-RU" smtClean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404813"/>
            <a:ext cx="8229600" cy="1371600"/>
          </a:xfrm>
        </p:spPr>
        <p:txBody>
          <a:bodyPr/>
          <a:lstStyle/>
          <a:p>
            <a:pPr algn="ctr" eaLnBrk="1" hangingPunct="1">
              <a:defRPr/>
            </a:pPr>
            <a:r>
              <a:rPr lang="ru-RU" sz="3200" b="1" i="1" smtClean="0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Основные подходы к позиционированию товара базируются: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sz="half" idx="3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Char char="q"/>
            </a:pPr>
            <a:r>
              <a:rPr lang="ru-RU" altLang="ru-RU" sz="2000" smtClean="0">
                <a:latin typeface="Times New Roman" panose="02020603050405020304" pitchFamily="18" charset="0"/>
              </a:rPr>
              <a:t>На определении преимущества товара;</a:t>
            </a:r>
          </a:p>
          <a:p>
            <a:pPr eaLnBrk="1" hangingPunct="1">
              <a:buFont typeface="Wingdings" panose="05000000000000000000" pitchFamily="2" charset="2"/>
              <a:buChar char="q"/>
            </a:pPr>
            <a:r>
              <a:rPr lang="ru-RU" altLang="ru-RU" sz="2000" smtClean="0">
                <a:latin typeface="Times New Roman" panose="02020603050405020304" pitchFamily="18" charset="0"/>
              </a:rPr>
              <a:t>На основе удовлетворения специфических потребностей или специального использования;</a:t>
            </a:r>
          </a:p>
          <a:p>
            <a:pPr eaLnBrk="1" hangingPunct="1">
              <a:buFont typeface="Wingdings" panose="05000000000000000000" pitchFamily="2" charset="2"/>
              <a:buChar char="q"/>
            </a:pPr>
            <a:r>
              <a:rPr lang="ru-RU" altLang="ru-RU" sz="2000" smtClean="0">
                <a:latin typeface="Times New Roman" panose="02020603050405020304" pitchFamily="18" charset="0"/>
              </a:rPr>
              <a:t>С помощью определенной категории потребителей, уже купивших товар, или путем сравнения;</a:t>
            </a:r>
          </a:p>
          <a:p>
            <a:pPr eaLnBrk="1" hangingPunct="1">
              <a:buFont typeface="Wingdings" panose="05000000000000000000" pitchFamily="2" charset="2"/>
              <a:buChar char="q"/>
            </a:pPr>
            <a:r>
              <a:rPr lang="ru-RU" altLang="ru-RU" sz="2000" smtClean="0">
                <a:latin typeface="Times New Roman" panose="02020603050405020304" pitchFamily="18" charset="0"/>
              </a:rPr>
              <a:t>С помощью устойчивых представлений.</a:t>
            </a:r>
          </a:p>
        </p:txBody>
      </p:sp>
      <p:pic>
        <p:nvPicPr>
          <p:cNvPr id="16388" name="Picture 6" descr="4"/>
          <p:cNvPicPr>
            <a:picLocks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476375" y="1628775"/>
            <a:ext cx="2232025" cy="2311400"/>
          </a:xfrm>
          <a:noFill/>
        </p:spPr>
      </p:pic>
      <p:pic>
        <p:nvPicPr>
          <p:cNvPr id="16389" name="Picture 7" descr="afc226dd8bd99652b79d7e2b4382ab0a_big"/>
          <p:cNvPicPr>
            <a:picLocks noChangeAspect="1" noChangeArrowheads="1"/>
          </p:cNvPicPr>
          <p:nvPr>
            <p:ph sz="quarter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042988" y="4149725"/>
            <a:ext cx="3132137" cy="2354263"/>
          </a:xfrm>
          <a:noFill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20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1100138"/>
          </a:xfrm>
        </p:spPr>
        <p:txBody>
          <a:bodyPr/>
          <a:lstStyle/>
          <a:p>
            <a:pPr algn="ctr" eaLnBrk="1" hangingPunct="1">
              <a:defRPr/>
            </a:pPr>
            <a:r>
              <a:rPr lang="ru-RU" sz="2800" b="1" i="1" smtClean="0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Варианты определения организацией своей рыночной позиции</a:t>
            </a:r>
          </a:p>
        </p:txBody>
      </p:sp>
      <p:graphicFrame>
        <p:nvGraphicFramePr>
          <p:cNvPr id="60490" name="Group 74"/>
          <p:cNvGraphicFramePr>
            <a:graphicFrameLocks noGrp="1"/>
          </p:cNvGraphicFramePr>
          <p:nvPr>
            <p:ph idx="1"/>
          </p:nvPr>
        </p:nvGraphicFramePr>
        <p:xfrm>
          <a:off x="107950" y="1484313"/>
          <a:ext cx="8928100" cy="5029200"/>
        </p:xfrm>
        <a:graphic>
          <a:graphicData uri="http://schemas.openxmlformats.org/drawingml/2006/table">
            <a:tbl>
              <a:tblPr/>
              <a:tblGrid>
                <a:gridCol w="869950"/>
                <a:gridCol w="4514850"/>
                <a:gridCol w="3543300"/>
              </a:tblGrid>
              <a:tr h="5048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</a:rPr>
                        <a:t>В №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</a:rPr>
                        <a:t>Характеристика варианта определения организацией своей рыночной позиции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</a:rPr>
                        <a:t>Условия успеха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970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Позиционирование себя рядом с конкурентом и начало конкурентной борьбы за долю на рынке.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90488" marR="0" lvl="0" indent="-9048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AutoNum type="arabicPeriod"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Организация должна располагать более значительными ресурсами, чем конкурент.</a:t>
                      </a:r>
                    </a:p>
                    <a:p>
                      <a:pPr marL="90488" marR="0" lvl="0" indent="-9048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AutoNum type="arabicPeriod"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Организация может выйти на рынок с товаром (услугой), потребительская ценность которого превосходит аналог конкурента.</a:t>
                      </a:r>
                    </a:p>
                    <a:p>
                      <a:pPr marL="90488" marR="0" lvl="0" indent="-9048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AutoNum type="arabicPeriod"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Наличие достаточно ёмкого рынка, чтобы вместить двух конкурентов и более.</a:t>
                      </a:r>
                    </a:p>
                    <a:p>
                      <a:pPr marL="90488" marR="0" lvl="0" indent="-9048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AutoNum type="arabicPeriod"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В случае, если избранная позиция в максимальной степени соответствует возможностям конкурентных преимуществ организации.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Создание продукта рыночной новизны, с помощью которого можно заполнить существующую «брешь» на рынке при отсутствии конкуренции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90488" marR="0" lvl="0" indent="-9048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AutoNum type="arabicPeriod"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Наличие значительного технического преимущества.</a:t>
                      </a:r>
                    </a:p>
                    <a:p>
                      <a:pPr marL="90488" marR="0" lvl="0" indent="-9048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AutoNum type="arabicPeriod"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Экономические возможности реализации проекта при просчитанном уровне цен.</a:t>
                      </a:r>
                    </a:p>
                    <a:p>
                      <a:pPr marL="90488" marR="0" lvl="0" indent="-9048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AutoNum type="arabicPeriod"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Достаточное число потенциальных покупателей, которые предпочтут новый товар.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ru-RU" sz="2400" b="1" i="1" smtClean="0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Маркетинговое сегментирование рынка подчинено стратегическим целям производителя и направленно на: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2781300"/>
            <a:ext cx="4038600" cy="3086100"/>
          </a:xfrm>
        </p:spPr>
        <p:txBody>
          <a:bodyPr/>
          <a:lstStyle/>
          <a:p>
            <a:pPr eaLnBrk="1" hangingPunct="1"/>
            <a:r>
              <a:rPr lang="ru-RU" altLang="ru-RU" sz="2000" smtClean="0">
                <a:latin typeface="Times New Roman" panose="02020603050405020304" pitchFamily="18" charset="0"/>
              </a:rPr>
              <a:t>Увеличение доли рынка;</a:t>
            </a:r>
          </a:p>
          <a:p>
            <a:pPr eaLnBrk="1" hangingPunct="1"/>
            <a:r>
              <a:rPr lang="ru-RU" altLang="ru-RU" sz="2000" smtClean="0">
                <a:latin typeface="Times New Roman" panose="02020603050405020304" pitchFamily="18" charset="0"/>
              </a:rPr>
              <a:t>Овладение новыми рынками;</a:t>
            </a:r>
          </a:p>
          <a:p>
            <a:pPr eaLnBrk="1" hangingPunct="1"/>
            <a:r>
              <a:rPr lang="ru-RU" altLang="ru-RU" sz="2000" smtClean="0">
                <a:latin typeface="Times New Roman" panose="02020603050405020304" pitchFamily="18" charset="0"/>
              </a:rPr>
              <a:t>Ослабление позиций конкурентов;</a:t>
            </a:r>
          </a:p>
          <a:p>
            <a:pPr eaLnBrk="1" hangingPunct="1"/>
            <a:r>
              <a:rPr lang="ru-RU" altLang="ru-RU" sz="2000" smtClean="0">
                <a:latin typeface="Times New Roman" panose="02020603050405020304" pitchFamily="18" charset="0"/>
              </a:rPr>
              <a:t>Удержание своих позиций на наиболее важных рынках и т.д.</a:t>
            </a:r>
          </a:p>
        </p:txBody>
      </p:sp>
      <p:pic>
        <p:nvPicPr>
          <p:cNvPr id="18436" name="Picture 5" descr="nseg_s2"/>
          <p:cNvPicPr>
            <a:picLocks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716463" y="1628775"/>
            <a:ext cx="4176712" cy="4464050"/>
          </a:xfrm>
          <a:noFill/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ru-RU" sz="2400" b="1" i="1" smtClean="0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Наиболее используемы в сегментировании следующие методы: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4648200" y="2349500"/>
            <a:ext cx="4038600" cy="3517900"/>
          </a:xfrm>
        </p:spPr>
        <p:txBody>
          <a:bodyPr/>
          <a:lstStyle/>
          <a:p>
            <a:pPr marL="90488" indent="271463" eaLnBrk="1" hangingPunct="1">
              <a:buFont typeface="Wingdings" panose="05000000000000000000" pitchFamily="2" charset="2"/>
              <a:buChar char="v"/>
              <a:defRPr/>
            </a:pPr>
            <a:r>
              <a:rPr lang="ru-RU" sz="1800" b="1" i="1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Метод группировок</a:t>
            </a:r>
          </a:p>
          <a:p>
            <a:pPr marL="90488" indent="271463" eaLnBrk="1" hangingPunct="1">
              <a:buFont typeface="Wingdings" panose="05000000000000000000" pitchFamily="2" charset="2"/>
              <a:buNone/>
              <a:defRPr/>
            </a:pPr>
            <a:r>
              <a:rPr lang="ru-RU" sz="1800" smtClean="0">
                <a:latin typeface="Times New Roman" pitchFamily="18" charset="0"/>
              </a:rPr>
              <a:t>Состоит в последовательной разбивке совокупности объектов на группы по наиболее значимым признакам.</a:t>
            </a:r>
          </a:p>
          <a:p>
            <a:pPr marL="90488" indent="271463" eaLnBrk="1" hangingPunct="1">
              <a:buFont typeface="Wingdings" panose="05000000000000000000" pitchFamily="2" charset="2"/>
              <a:buChar char="v"/>
              <a:defRPr/>
            </a:pPr>
            <a:r>
              <a:rPr lang="ru-RU" sz="1800" b="1" i="1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Метод многомерной классификации</a:t>
            </a:r>
          </a:p>
          <a:p>
            <a:pPr marL="90488" indent="271463" eaLnBrk="1" hangingPunct="1">
              <a:buFont typeface="Wingdings" panose="05000000000000000000" pitchFamily="2" charset="2"/>
              <a:buNone/>
              <a:defRPr/>
            </a:pPr>
            <a:r>
              <a:rPr lang="ru-RU" sz="1800" smtClean="0">
                <a:latin typeface="Times New Roman" pitchFamily="18" charset="0"/>
              </a:rPr>
              <a:t>Классификация проводится по комплексу анализированных признаков одновременно.</a:t>
            </a:r>
          </a:p>
        </p:txBody>
      </p:sp>
      <p:pic>
        <p:nvPicPr>
          <p:cNvPr id="19460" name="Picture 7" descr="contract_management_software_grl"/>
          <p:cNvPicPr>
            <a:picLocks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900113" y="1557338"/>
            <a:ext cx="3240087" cy="4679950"/>
          </a:xfrm>
          <a:noFill/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ru-RU" sz="2400" b="1" i="1" smtClean="0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Наиболее широко известны следующие варианты действия организации при выборе целевых сегментов:</a:t>
            </a:r>
          </a:p>
        </p:txBody>
      </p:sp>
      <p:pic>
        <p:nvPicPr>
          <p:cNvPr id="20483" name="Picture 5" descr="segmentation-people"/>
          <p:cNvPicPr>
            <a:picLocks noChangeAspect="1" noChangeArrowheads="1"/>
          </p:cNvPicPr>
          <p:nvPr>
            <p:ph sz="quarter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292725" y="1557338"/>
            <a:ext cx="2308225" cy="2290762"/>
          </a:xfrm>
          <a:noFill/>
        </p:spPr>
      </p:pic>
      <p:sp>
        <p:nvSpPr>
          <p:cNvPr id="20484" name="Rectangle 3"/>
          <p:cNvSpPr>
            <a:spLocks noGrp="1" noChangeArrowheads="1"/>
          </p:cNvSpPr>
          <p:nvPr>
            <p:ph type="body" sz="half" idx="3"/>
          </p:nvPr>
        </p:nvSpPr>
        <p:spPr/>
        <p:txBody>
          <a:bodyPr/>
          <a:lstStyle/>
          <a:p>
            <a:pPr marL="180975" indent="-180975" eaLnBrk="1" hangingPunct="1">
              <a:lnSpc>
                <a:spcPct val="90000"/>
              </a:lnSpc>
              <a:buFont typeface="Wingdings" panose="05000000000000000000" pitchFamily="2" charset="2"/>
              <a:buAutoNum type="arabicParenR"/>
            </a:pPr>
            <a:r>
              <a:rPr lang="ru-RU" altLang="ru-RU" sz="1600" smtClean="0">
                <a:latin typeface="Times New Roman" panose="02020603050405020304" pitchFamily="18" charset="0"/>
              </a:rPr>
              <a:t>Сконцентрировать усилия, направленные на реализацию одного товара (услуги) на одном сегменте.</a:t>
            </a:r>
          </a:p>
          <a:p>
            <a:pPr marL="180975" indent="-180975" eaLnBrk="1" hangingPunct="1">
              <a:lnSpc>
                <a:spcPct val="90000"/>
              </a:lnSpc>
              <a:buFont typeface="Wingdings" panose="05000000000000000000" pitchFamily="2" charset="2"/>
              <a:buAutoNum type="arabicParenR"/>
            </a:pPr>
            <a:r>
              <a:rPr lang="ru-RU" altLang="ru-RU" sz="1600" smtClean="0">
                <a:latin typeface="Times New Roman" panose="02020603050405020304" pitchFamily="18" charset="0"/>
              </a:rPr>
              <a:t>Предложить один товар всем рыночным сегментам.</a:t>
            </a:r>
          </a:p>
          <a:p>
            <a:pPr marL="180975" indent="-180975" eaLnBrk="1" hangingPunct="1">
              <a:lnSpc>
                <a:spcPct val="90000"/>
              </a:lnSpc>
              <a:buFont typeface="Wingdings" panose="05000000000000000000" pitchFamily="2" charset="2"/>
              <a:buAutoNum type="arabicParenR"/>
            </a:pPr>
            <a:r>
              <a:rPr lang="ru-RU" altLang="ru-RU" sz="1600" smtClean="0">
                <a:latin typeface="Times New Roman" panose="02020603050405020304" pitchFamily="18" charset="0"/>
              </a:rPr>
              <a:t>Предложить все товары одному рынку.</a:t>
            </a:r>
          </a:p>
          <a:p>
            <a:pPr marL="180975" indent="-180975" eaLnBrk="1" hangingPunct="1">
              <a:lnSpc>
                <a:spcPct val="90000"/>
              </a:lnSpc>
              <a:buFont typeface="Wingdings" panose="05000000000000000000" pitchFamily="2" charset="2"/>
              <a:buAutoNum type="arabicParenR"/>
            </a:pPr>
            <a:r>
              <a:rPr lang="ru-RU" altLang="ru-RU" sz="1600" smtClean="0">
                <a:latin typeface="Times New Roman" panose="02020603050405020304" pitchFamily="18" charset="0"/>
              </a:rPr>
              <a:t>Для некоторых выбранных сегментов предложить разные товары (услуги).</a:t>
            </a:r>
          </a:p>
          <a:p>
            <a:pPr marL="180975" indent="-180975" eaLnBrk="1" hangingPunct="1">
              <a:lnSpc>
                <a:spcPct val="90000"/>
              </a:lnSpc>
              <a:buFont typeface="Wingdings" panose="05000000000000000000" pitchFamily="2" charset="2"/>
              <a:buAutoNum type="arabicParenR"/>
            </a:pPr>
            <a:r>
              <a:rPr lang="ru-RU" altLang="ru-RU" sz="1600" smtClean="0">
                <a:latin typeface="Times New Roman" panose="02020603050405020304" pitchFamily="18" charset="0"/>
              </a:rPr>
              <a:t>Не учитывать результаты сегментации и поставлять на весь рынок все выпускаемые товары (услуги).</a:t>
            </a:r>
          </a:p>
        </p:txBody>
      </p:sp>
      <p:pic>
        <p:nvPicPr>
          <p:cNvPr id="20485" name="Picture 7" descr="Алина-задумалась"/>
          <p:cNvPicPr>
            <a:picLocks noChangeAspect="1" noChangeArrowheads="1"/>
          </p:cNvPicPr>
          <p:nvPr>
            <p:ph sz="quarter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854200" y="1557338"/>
            <a:ext cx="1925638" cy="2447925"/>
          </a:xfrm>
          <a:noFill/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ru-RU" sz="2000" b="1" i="1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Критерии оценки привлекательности сегмента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68313" y="1989138"/>
            <a:ext cx="4038600" cy="3886200"/>
          </a:xfrm>
        </p:spPr>
        <p:txBody>
          <a:bodyPr/>
          <a:lstStyle/>
          <a:p>
            <a:pPr marL="271463" indent="-271463" eaLnBrk="1" hangingPunct="1">
              <a:buFont typeface="Wingdings" panose="05000000000000000000" pitchFamily="2" charset="2"/>
              <a:buAutoNum type="romanUcPeriod"/>
              <a:tabLst>
                <a:tab pos="271463" algn="l"/>
              </a:tabLst>
            </a:pPr>
            <a:r>
              <a:rPr lang="ru-RU" altLang="ru-RU" sz="1800" b="1" smtClean="0">
                <a:latin typeface="Times New Roman" panose="02020603050405020304" pitchFamily="18" charset="0"/>
              </a:rPr>
              <a:t>Размер сегмента и скорость её изменения</a:t>
            </a:r>
          </a:p>
          <a:p>
            <a:pPr marL="271463" indent="-271463" eaLnBrk="1" hangingPunct="1">
              <a:buFont typeface="Wingdings" panose="05000000000000000000" pitchFamily="2" charset="2"/>
              <a:buAutoNum type="romanUcPeriod"/>
              <a:tabLst>
                <a:tab pos="271463" algn="l"/>
              </a:tabLst>
            </a:pPr>
            <a:r>
              <a:rPr lang="ru-RU" altLang="ru-RU" sz="1800" b="1" smtClean="0">
                <a:latin typeface="Times New Roman" panose="02020603050405020304" pitchFamily="18" charset="0"/>
              </a:rPr>
              <a:t>Структурная привлекательность</a:t>
            </a:r>
          </a:p>
          <a:p>
            <a:pPr marL="271463" indent="-271463" eaLnBrk="1" hangingPunct="1">
              <a:buFont typeface="Wingdings" panose="05000000000000000000" pitchFamily="2" charset="2"/>
              <a:buNone/>
              <a:tabLst>
                <a:tab pos="271463" algn="l"/>
              </a:tabLst>
            </a:pPr>
            <a:r>
              <a:rPr lang="ru-RU" altLang="ru-RU" sz="1800" b="1" smtClean="0">
                <a:latin typeface="Times New Roman" panose="02020603050405020304" pitchFamily="18" charset="0"/>
              </a:rPr>
              <a:t>      </a:t>
            </a:r>
            <a:r>
              <a:rPr lang="ru-RU" altLang="ru-RU" sz="1800" smtClean="0">
                <a:latin typeface="Times New Roman" panose="02020603050405020304" pitchFamily="18" charset="0"/>
              </a:rPr>
              <a:t>(уровень конкуренции, сила позиций покупателей и поставщиков комплектующих, возможность замены продукта на принципиально новый, удовлетворяющий те же потребности).</a:t>
            </a:r>
          </a:p>
          <a:p>
            <a:pPr marL="271463" indent="-271463" eaLnBrk="1" hangingPunct="1">
              <a:buFont typeface="Wingdings" panose="05000000000000000000" pitchFamily="2" charset="2"/>
              <a:buAutoNum type="romanUcPeriod" startAt="3"/>
              <a:tabLst>
                <a:tab pos="271463" algn="l"/>
              </a:tabLst>
            </a:pPr>
            <a:r>
              <a:rPr lang="ru-RU" altLang="ru-RU" sz="1800" b="1" smtClean="0">
                <a:latin typeface="Times New Roman" panose="02020603050405020304" pitchFamily="18" charset="0"/>
              </a:rPr>
              <a:t>Цели и ресурсы</a:t>
            </a:r>
            <a:r>
              <a:rPr lang="ru-RU" altLang="ru-RU" sz="1800" smtClean="0">
                <a:latin typeface="Times New Roman" panose="02020603050405020304" pitchFamily="18" charset="0"/>
              </a:rPr>
              <a:t> организации, осваивающей целевой сегмент.</a:t>
            </a:r>
          </a:p>
        </p:txBody>
      </p:sp>
      <p:pic>
        <p:nvPicPr>
          <p:cNvPr id="21508" name="Picture 6" descr="1260927120_1735in"/>
          <p:cNvPicPr>
            <a:picLocks noChangeAspect="1" noChangeArrowheads="1"/>
          </p:cNvPicPr>
          <p:nvPr>
            <p:ph sz="quarter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859338" y="1484313"/>
            <a:ext cx="3082925" cy="2257425"/>
          </a:xfrm>
          <a:noFill/>
        </p:spPr>
      </p:pic>
      <p:pic>
        <p:nvPicPr>
          <p:cNvPr id="21509" name="Picture 7" descr="business-meeting"/>
          <p:cNvPicPr>
            <a:picLocks noChangeAspect="1" noChangeArrowheads="1"/>
          </p:cNvPicPr>
          <p:nvPr>
            <p:ph sz="quarter" idx="3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859338" y="4000500"/>
            <a:ext cx="3127375" cy="2165350"/>
          </a:xfr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838200" indent="-838200" algn="ctr" eaLnBrk="1" hangingPunct="1">
              <a:defRPr/>
            </a:pPr>
            <a:r>
              <a:rPr lang="ru-RU" sz="4000" b="1" i="1" dirty="0" smtClean="0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en-US" sz="4000" b="1" i="1" dirty="0" smtClean="0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4000" b="1" i="1" dirty="0" smtClean="0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Потребитель, его мотивации и покупательское поведение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marL="180975" indent="180975" eaLnBrk="1" hangingPunct="1">
              <a:buFont typeface="Wingdings" panose="05000000000000000000" pitchFamily="2" charset="2"/>
              <a:buNone/>
              <a:defRPr/>
            </a:pPr>
            <a:r>
              <a:rPr lang="ru-RU" sz="18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Потребитель и его покупательское поведение</a:t>
            </a:r>
            <a:r>
              <a:rPr lang="ru-RU" sz="1800" dirty="0" smtClean="0">
                <a:latin typeface="Times New Roman" pitchFamily="18" charset="0"/>
              </a:rPr>
              <a:t> – объект самого пристального внимания всех организаций-товаропроизводителей, работающих на рынке на основе принципов и методов современного маркетинга.</a:t>
            </a:r>
          </a:p>
          <a:p>
            <a:pPr marL="180975" indent="180975" eaLnBrk="1" hangingPunct="1">
              <a:buFont typeface="Wingdings" panose="05000000000000000000" pitchFamily="2" charset="2"/>
              <a:buNone/>
              <a:defRPr/>
            </a:pPr>
            <a:r>
              <a:rPr lang="ru-RU" sz="1800" dirty="0" smtClean="0">
                <a:latin typeface="Times New Roman" pitchFamily="18" charset="0"/>
              </a:rPr>
              <a:t>Именно </a:t>
            </a:r>
            <a:r>
              <a:rPr lang="ru-RU" sz="1800" b="1" i="1" dirty="0" smtClean="0">
                <a:latin typeface="Times New Roman" pitchFamily="18" charset="0"/>
              </a:rPr>
              <a:t>потребительский спрос</a:t>
            </a:r>
            <a:r>
              <a:rPr lang="ru-RU" sz="1800" dirty="0" smtClean="0">
                <a:latin typeface="Times New Roman" pitchFamily="18" charset="0"/>
              </a:rPr>
              <a:t> в конечном счёте определяет успех или поражение организации на рынке.</a:t>
            </a:r>
          </a:p>
        </p:txBody>
      </p:sp>
      <p:pic>
        <p:nvPicPr>
          <p:cNvPr id="4100" name="Picture 5" descr="14"/>
          <p:cNvPicPr>
            <a:picLocks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500563" y="2276475"/>
            <a:ext cx="4465637" cy="3373438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ru-RU" sz="4000" b="1" i="1" smtClean="0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ІІІ. Позиционирование товара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ru-RU" altLang="ru-RU" sz="1800" smtClean="0"/>
              <a:t>Позиционирование – это разработка товара и создание такого имиджа, который в представлении покупателя выгодно отличался бы от товаров-конкурентов.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ru-RU" altLang="ru-RU" sz="1800" smtClean="0"/>
              <a:t>Позиционирование – это логическое продолжение и завершение процесса сегментации рынка и исходный момент для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ru-RU" altLang="ru-RU" sz="1800" smtClean="0"/>
              <a:t> 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altLang="ru-RU" smtClean="0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ru-RU" altLang="ru-RU" smtClean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altLang="ru-RU" smtClean="0"/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ru-RU" altLang="ru-RU" smtClean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altLang="ru-RU" smtClean="0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ru-RU" altLang="ru-RU" smtClean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altLang="ru-RU" smtClean="0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ru-RU" altLang="ru-RU" smtClean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altLang="ru-RU" smtClean="0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ru-RU" altLang="ru-RU" smtClean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altLang="ru-RU" smtClean="0"/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ru-RU" altLang="ru-RU" smtClean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altLang="ru-RU" smtClean="0"/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ru-RU" altLang="ru-RU" smtClean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altLang="ru-RU" smtClean="0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ru-RU" altLang="ru-RU" smtClean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altLang="ru-RU" smtClean="0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ru-RU" altLang="ru-RU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altLang="ru-RU" sz="4000" smtClean="0">
                <a:solidFill>
                  <a:schemeClr val="bg2"/>
                </a:solidFill>
                <a:latin typeface="Times New Roman" panose="02020603050405020304" pitchFamily="18" charset="0"/>
              </a:rPr>
              <a:t>Потребность можно рассматривать с разных сторон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endParaRPr lang="ru-RU" altLang="ru-RU" smtClean="0"/>
          </a:p>
        </p:txBody>
      </p:sp>
      <p:sp>
        <p:nvSpPr>
          <p:cNvPr id="5124" name="Rectangle 5"/>
          <p:cNvSpPr>
            <a:spLocks noChangeArrowheads="1"/>
          </p:cNvSpPr>
          <p:nvPr/>
        </p:nvSpPr>
        <p:spPr bwMode="auto">
          <a:xfrm>
            <a:off x="5435600" y="1916113"/>
            <a:ext cx="2089150" cy="1081087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/>
              <a:t>Социальная</a:t>
            </a:r>
          </a:p>
        </p:txBody>
      </p:sp>
      <p:sp>
        <p:nvSpPr>
          <p:cNvPr id="5125" name="Rectangle 8"/>
          <p:cNvSpPr>
            <a:spLocks noChangeArrowheads="1"/>
          </p:cNvSpPr>
          <p:nvPr/>
        </p:nvSpPr>
        <p:spPr bwMode="auto">
          <a:xfrm>
            <a:off x="1692275" y="1916113"/>
            <a:ext cx="2232025" cy="1081087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/>
              <a:t>Биологическая</a:t>
            </a:r>
          </a:p>
        </p:txBody>
      </p:sp>
      <p:sp>
        <p:nvSpPr>
          <p:cNvPr id="5126" name="Rectangle 9"/>
          <p:cNvSpPr>
            <a:spLocks noChangeArrowheads="1"/>
          </p:cNvSpPr>
          <p:nvPr/>
        </p:nvSpPr>
        <p:spPr bwMode="auto">
          <a:xfrm>
            <a:off x="755650" y="3644900"/>
            <a:ext cx="2232025" cy="1079500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/>
              <a:t>Экономическая</a:t>
            </a:r>
          </a:p>
        </p:txBody>
      </p:sp>
      <p:sp>
        <p:nvSpPr>
          <p:cNvPr id="5127" name="Rectangle 10"/>
          <p:cNvSpPr>
            <a:spLocks noChangeArrowheads="1"/>
          </p:cNvSpPr>
          <p:nvPr/>
        </p:nvSpPr>
        <p:spPr bwMode="auto">
          <a:xfrm>
            <a:off x="3851275" y="4797425"/>
            <a:ext cx="2160588" cy="1008063"/>
          </a:xfrm>
          <a:prstGeom prst="rect">
            <a:avLst/>
          </a:prstGeom>
          <a:solidFill>
            <a:srgbClr val="CC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/>
              <a:t>Культурная</a:t>
            </a:r>
          </a:p>
        </p:txBody>
      </p:sp>
      <p:sp>
        <p:nvSpPr>
          <p:cNvPr id="5128" name="Rectangle 11"/>
          <p:cNvSpPr>
            <a:spLocks noChangeArrowheads="1"/>
          </p:cNvSpPr>
          <p:nvPr/>
        </p:nvSpPr>
        <p:spPr bwMode="auto">
          <a:xfrm>
            <a:off x="6732588" y="3644900"/>
            <a:ext cx="2016125" cy="10795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/>
              <a:t>Социальная</a:t>
            </a:r>
          </a:p>
        </p:txBody>
      </p:sp>
      <p:sp>
        <p:nvSpPr>
          <p:cNvPr id="5129" name="Line 17"/>
          <p:cNvSpPr>
            <a:spLocks noChangeShapeType="1"/>
          </p:cNvSpPr>
          <p:nvPr/>
        </p:nvSpPr>
        <p:spPr bwMode="auto">
          <a:xfrm flipH="1">
            <a:off x="3851275" y="1628775"/>
            <a:ext cx="215900" cy="2873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130" name="Line 18"/>
          <p:cNvSpPr>
            <a:spLocks noChangeShapeType="1"/>
          </p:cNvSpPr>
          <p:nvPr/>
        </p:nvSpPr>
        <p:spPr bwMode="auto">
          <a:xfrm>
            <a:off x="5435600" y="1700213"/>
            <a:ext cx="73025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131" name="Line 19"/>
          <p:cNvSpPr>
            <a:spLocks noChangeShapeType="1"/>
          </p:cNvSpPr>
          <p:nvPr/>
        </p:nvSpPr>
        <p:spPr bwMode="auto">
          <a:xfrm flipH="1">
            <a:off x="3132138" y="1628775"/>
            <a:ext cx="360362" cy="2873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132" name="Line 20"/>
          <p:cNvSpPr>
            <a:spLocks noChangeShapeType="1"/>
          </p:cNvSpPr>
          <p:nvPr/>
        </p:nvSpPr>
        <p:spPr bwMode="auto">
          <a:xfrm flipH="1">
            <a:off x="1547813" y="2997200"/>
            <a:ext cx="647700" cy="5762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133" name="Line 21"/>
          <p:cNvSpPr>
            <a:spLocks noChangeShapeType="1"/>
          </p:cNvSpPr>
          <p:nvPr/>
        </p:nvSpPr>
        <p:spPr bwMode="auto">
          <a:xfrm>
            <a:off x="6659563" y="1628775"/>
            <a:ext cx="144462" cy="2873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134" name="Line 22"/>
          <p:cNvSpPr>
            <a:spLocks noChangeShapeType="1"/>
          </p:cNvSpPr>
          <p:nvPr/>
        </p:nvSpPr>
        <p:spPr bwMode="auto">
          <a:xfrm>
            <a:off x="7164388" y="2997200"/>
            <a:ext cx="287337" cy="647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135" name="Line 23"/>
          <p:cNvSpPr>
            <a:spLocks noChangeShapeType="1"/>
          </p:cNvSpPr>
          <p:nvPr/>
        </p:nvSpPr>
        <p:spPr bwMode="auto">
          <a:xfrm>
            <a:off x="4716463" y="1628775"/>
            <a:ext cx="0" cy="31686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476250"/>
            <a:ext cx="8229600" cy="1295400"/>
          </a:xfrm>
        </p:spPr>
        <p:txBody>
          <a:bodyPr/>
          <a:lstStyle/>
          <a:p>
            <a:pPr algn="ctr" eaLnBrk="1" hangingPunct="1">
              <a:defRPr/>
            </a:pPr>
            <a:r>
              <a:rPr lang="ru-RU" sz="2800" b="1" i="1" smtClean="0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«Знание и понимание нужд своего потребителя» - основной принцип маркетинга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73238"/>
            <a:ext cx="8229600" cy="4392612"/>
          </a:xfrm>
        </p:spPr>
        <p:txBody>
          <a:bodyPr/>
          <a:lstStyle/>
          <a:p>
            <a:pPr marL="90488" indent="271463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ru-RU" altLang="ru-RU" sz="1800" b="1" i="1" smtClean="0">
                <a:latin typeface="Times New Roman" panose="02020603050405020304" pitchFamily="18" charset="0"/>
              </a:rPr>
              <a:t>Правильное понимание потребителей предоставляет организации следующие возможности:</a:t>
            </a:r>
          </a:p>
          <a:p>
            <a:pPr marL="90488" indent="271463" eaLnBrk="1" hangingPunct="1">
              <a:lnSpc>
                <a:spcPct val="90000"/>
              </a:lnSpc>
              <a:buFont typeface="Wingdings" panose="05000000000000000000" pitchFamily="2" charset="2"/>
              <a:buChar char="v"/>
            </a:pPr>
            <a:r>
              <a:rPr lang="ru-RU" altLang="ru-RU" sz="1800" smtClean="0">
                <a:latin typeface="Times New Roman" panose="02020603050405020304" pitchFamily="18" charset="0"/>
              </a:rPr>
              <a:t>Прогнозирование потребностей;</a:t>
            </a:r>
          </a:p>
          <a:p>
            <a:pPr marL="90488" indent="271463" eaLnBrk="1" hangingPunct="1">
              <a:lnSpc>
                <a:spcPct val="90000"/>
              </a:lnSpc>
              <a:buFont typeface="Wingdings" panose="05000000000000000000" pitchFamily="2" charset="2"/>
              <a:buChar char="v"/>
            </a:pPr>
            <a:r>
              <a:rPr lang="ru-RU" altLang="ru-RU" sz="1800" smtClean="0">
                <a:latin typeface="Times New Roman" panose="02020603050405020304" pitchFamily="18" charset="0"/>
              </a:rPr>
              <a:t>Выявление товаров, пользующихся наибольшим спросом;</a:t>
            </a:r>
          </a:p>
          <a:p>
            <a:pPr marL="90488" indent="271463" eaLnBrk="1" hangingPunct="1">
              <a:lnSpc>
                <a:spcPct val="90000"/>
              </a:lnSpc>
              <a:buFont typeface="Wingdings" panose="05000000000000000000" pitchFamily="2" charset="2"/>
              <a:buChar char="v"/>
            </a:pPr>
            <a:r>
              <a:rPr lang="ru-RU" altLang="ru-RU" sz="1800" smtClean="0">
                <a:latin typeface="Times New Roman" panose="02020603050405020304" pitchFamily="18" charset="0"/>
              </a:rPr>
              <a:t>Улучшение взаимоотношений с потенциальными потребителями;</a:t>
            </a:r>
          </a:p>
          <a:p>
            <a:pPr marL="90488" indent="271463" eaLnBrk="1" hangingPunct="1">
              <a:lnSpc>
                <a:spcPct val="90000"/>
              </a:lnSpc>
              <a:buFont typeface="Wingdings" panose="05000000000000000000" pitchFamily="2" charset="2"/>
              <a:buChar char="v"/>
            </a:pPr>
            <a:r>
              <a:rPr lang="ru-RU" altLang="ru-RU" sz="1800" smtClean="0">
                <a:latin typeface="Times New Roman" panose="02020603050405020304" pitchFamily="18" charset="0"/>
              </a:rPr>
              <a:t>Приобретение доверия потребителей за счет понимания их запросов;</a:t>
            </a:r>
          </a:p>
          <a:p>
            <a:pPr marL="90488" indent="271463" eaLnBrk="1" hangingPunct="1">
              <a:lnSpc>
                <a:spcPct val="90000"/>
              </a:lnSpc>
              <a:buFont typeface="Wingdings" panose="05000000000000000000" pitchFamily="2" charset="2"/>
              <a:buChar char="v"/>
            </a:pPr>
            <a:r>
              <a:rPr lang="ru-RU" altLang="ru-RU" sz="1800" smtClean="0">
                <a:latin typeface="Times New Roman" panose="02020603050405020304" pitchFamily="18" charset="0"/>
              </a:rPr>
              <a:t>Понимание мотивации потребителя при принятии им решения о покупке;</a:t>
            </a:r>
          </a:p>
          <a:p>
            <a:pPr marL="90488" indent="271463" eaLnBrk="1" hangingPunct="1">
              <a:lnSpc>
                <a:spcPct val="90000"/>
              </a:lnSpc>
              <a:buFont typeface="Wingdings" panose="05000000000000000000" pitchFamily="2" charset="2"/>
              <a:buChar char="v"/>
            </a:pPr>
            <a:r>
              <a:rPr lang="ru-RU" altLang="ru-RU" sz="1800" smtClean="0">
                <a:latin typeface="Times New Roman" panose="02020603050405020304" pitchFamily="18" charset="0"/>
              </a:rPr>
              <a:t>Определение им источников информации, используемых при принятии решения о покупке товара (услуги);</a:t>
            </a:r>
          </a:p>
          <a:p>
            <a:pPr marL="90488" indent="271463" eaLnBrk="1" hangingPunct="1">
              <a:lnSpc>
                <a:spcPct val="90000"/>
              </a:lnSpc>
              <a:buFont typeface="Wingdings" panose="05000000000000000000" pitchFamily="2" charset="2"/>
              <a:buChar char="v"/>
            </a:pPr>
            <a:r>
              <a:rPr lang="ru-RU" altLang="ru-RU" sz="1800" smtClean="0">
                <a:latin typeface="Times New Roman" panose="02020603050405020304" pitchFamily="18" charset="0"/>
              </a:rPr>
              <a:t>Установление, кто и каким образом оказывает влияние на выработку и принятие решения о приобретения товара (услуги);</a:t>
            </a:r>
          </a:p>
          <a:p>
            <a:pPr marL="90488" indent="271463" eaLnBrk="1" hangingPunct="1">
              <a:lnSpc>
                <a:spcPct val="90000"/>
              </a:lnSpc>
              <a:buFont typeface="Wingdings" panose="05000000000000000000" pitchFamily="2" charset="2"/>
              <a:buChar char="v"/>
            </a:pPr>
            <a:r>
              <a:rPr lang="ru-RU" altLang="ru-RU" sz="1800" smtClean="0">
                <a:latin typeface="Times New Roman" panose="02020603050405020304" pitchFamily="18" charset="0"/>
              </a:rPr>
              <a:t>Выработка соответствующей стратегии и конкретных элементов наиболее эффективного комплекса маркетинга;</a:t>
            </a:r>
          </a:p>
          <a:p>
            <a:pPr marL="90488" indent="271463" eaLnBrk="1" hangingPunct="1">
              <a:lnSpc>
                <a:spcPct val="90000"/>
              </a:lnSpc>
              <a:buFont typeface="Wingdings" panose="05000000000000000000" pitchFamily="2" charset="2"/>
              <a:buChar char="v"/>
            </a:pPr>
            <a:r>
              <a:rPr lang="ru-RU" altLang="ru-RU" sz="1800" smtClean="0">
                <a:latin typeface="Times New Roman" panose="02020603050405020304" pitchFamily="18" charset="0"/>
              </a:rPr>
              <a:t>Создание системы обратной связи и эффективной работы со своими потребителями;</a:t>
            </a:r>
          </a:p>
          <a:p>
            <a:pPr marL="90488" indent="271463" eaLnBrk="1" hangingPunct="1">
              <a:lnSpc>
                <a:spcPct val="90000"/>
              </a:lnSpc>
              <a:buFont typeface="Wingdings" panose="05000000000000000000" pitchFamily="2" charset="2"/>
              <a:buChar char="v"/>
            </a:pPr>
            <a:endParaRPr lang="ru-RU" altLang="ru-RU" sz="1800" smtClean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ru-RU" sz="2800" b="1" i="1" dirty="0" smtClean="0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Формирование правильного понимания потребителей в маркетинге исходит из следующих принципов: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marL="271463" indent="271463" eaLnBrk="1" hangingPunct="1">
              <a:buFont typeface="Wingdings" panose="05000000000000000000" pitchFamily="2" charset="2"/>
              <a:buAutoNum type="alphaLcParenR"/>
              <a:defRPr/>
            </a:pPr>
            <a:r>
              <a:rPr lang="ru-RU" sz="2000" smtClean="0"/>
              <a:t>Потребитель </a:t>
            </a:r>
            <a:r>
              <a:rPr lang="ru-RU" sz="2000" b="1" i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независим</a:t>
            </a:r>
            <a:r>
              <a:rPr lang="ru-RU" sz="2000" smtClean="0"/>
              <a:t>;</a:t>
            </a:r>
          </a:p>
          <a:p>
            <a:pPr marL="271463" indent="271463" eaLnBrk="1" hangingPunct="1">
              <a:buFont typeface="Wingdings" panose="05000000000000000000" pitchFamily="2" charset="2"/>
              <a:buAutoNum type="alphaLcParenR"/>
              <a:defRPr/>
            </a:pPr>
            <a:r>
              <a:rPr lang="ru-RU" sz="2000" smtClean="0"/>
              <a:t>Поведение потребителей постигается </a:t>
            </a:r>
            <a:r>
              <a:rPr lang="ru-RU" sz="2000" b="1" i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с помощью исследований</a:t>
            </a:r>
            <a:r>
              <a:rPr lang="ru-RU" sz="2000" smtClean="0"/>
              <a:t>;</a:t>
            </a:r>
          </a:p>
          <a:p>
            <a:pPr marL="271463" indent="271463" eaLnBrk="1" hangingPunct="1">
              <a:buFont typeface="Wingdings" panose="05000000000000000000" pitchFamily="2" charset="2"/>
              <a:buAutoNum type="alphaLcParenR"/>
              <a:defRPr/>
            </a:pPr>
            <a:r>
              <a:rPr lang="ru-RU" sz="2000" smtClean="0"/>
              <a:t>Поведение потребителей </a:t>
            </a:r>
            <a:r>
              <a:rPr lang="ru-RU" sz="2000" b="1" i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социально законно</a:t>
            </a:r>
            <a:r>
              <a:rPr lang="ru-RU" sz="2000" smtClean="0"/>
              <a:t>;</a:t>
            </a:r>
          </a:p>
        </p:txBody>
      </p:sp>
      <p:pic>
        <p:nvPicPr>
          <p:cNvPr id="7172" name="Picture 6" descr="d0bad0b0d180d182d0b8d0bdd0bad0b8-d0bdd0b0-d181d0b0d0b9d182"/>
          <p:cNvPicPr>
            <a:picLocks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116013" y="3716338"/>
            <a:ext cx="6769100" cy="2449512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ru-RU" sz="2400" b="1" i="1" smtClean="0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Все многообразие факторов, влияющих на потребителей товаров (услуг), можно первоначально разбить на 2 большие группы группы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2781300"/>
            <a:ext cx="4038600" cy="3086100"/>
          </a:xfrm>
        </p:spPr>
        <p:txBody>
          <a:bodyPr/>
          <a:lstStyle/>
          <a:p>
            <a:pPr marL="452438" indent="-271463" eaLnBrk="1" hangingPunct="1">
              <a:buFont typeface="Wingdings" panose="05000000000000000000" pitchFamily="2" charset="2"/>
              <a:buAutoNum type="romanUcPeriod"/>
            </a:pPr>
            <a:r>
              <a:rPr lang="ru-RU" altLang="ru-RU" sz="2000" b="1" smtClean="0">
                <a:latin typeface="Times New Roman" panose="02020603050405020304" pitchFamily="18" charset="0"/>
              </a:rPr>
              <a:t>Внешние побудительные факторы:</a:t>
            </a:r>
          </a:p>
          <a:p>
            <a:pPr marL="452438" indent="-271463" eaLnBrk="1" hangingPunct="1">
              <a:buFont typeface="Wingdings" panose="05000000000000000000" pitchFamily="2" charset="2"/>
              <a:buAutoNum type="arabicPeriod"/>
            </a:pPr>
            <a:r>
              <a:rPr lang="ru-RU" altLang="ru-RU" sz="1800" smtClean="0">
                <a:latin typeface="Times New Roman" panose="02020603050405020304" pitchFamily="18" charset="0"/>
              </a:rPr>
              <a:t>Факторы маркетинга;</a:t>
            </a:r>
          </a:p>
          <a:p>
            <a:pPr marL="452438" indent="-271463" eaLnBrk="1" hangingPunct="1">
              <a:buFont typeface="Wingdings" panose="05000000000000000000" pitchFamily="2" charset="2"/>
              <a:buAutoNum type="arabicPeriod"/>
            </a:pPr>
            <a:r>
              <a:rPr lang="ru-RU" altLang="ru-RU" sz="1800" smtClean="0">
                <a:latin typeface="Times New Roman" panose="02020603050405020304" pitchFamily="18" charset="0"/>
              </a:rPr>
              <a:t>Факторы среды.</a:t>
            </a:r>
          </a:p>
          <a:p>
            <a:pPr marL="452438" indent="-271463" eaLnBrk="1" hangingPunct="1">
              <a:buFont typeface="Wingdings" panose="05000000000000000000" pitchFamily="2" charset="2"/>
              <a:buAutoNum type="romanUcPeriod" startAt="2"/>
            </a:pPr>
            <a:r>
              <a:rPr lang="ru-RU" altLang="ru-RU" sz="2000" b="1" smtClean="0">
                <a:latin typeface="Times New Roman" panose="02020603050405020304" pitchFamily="18" charset="0"/>
              </a:rPr>
              <a:t>Личностные факторы;</a:t>
            </a:r>
          </a:p>
        </p:txBody>
      </p:sp>
      <p:pic>
        <p:nvPicPr>
          <p:cNvPr id="8196" name="Picture 5" descr="segmentation2"/>
          <p:cNvPicPr>
            <a:picLocks noChangeAspect="1" noChangeArrowheads="1"/>
          </p:cNvPicPr>
          <p:nvPr>
            <p:ph sz="quarter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449888" y="1981200"/>
            <a:ext cx="2435225" cy="1866900"/>
          </a:xfrm>
          <a:noFill/>
        </p:spPr>
      </p:pic>
      <p:pic>
        <p:nvPicPr>
          <p:cNvPr id="8197" name="Picture 10" descr="44735024_85747296"/>
          <p:cNvPicPr>
            <a:picLocks noChangeAspect="1" noChangeArrowheads="1"/>
          </p:cNvPicPr>
          <p:nvPr>
            <p:ph sz="quarter" idx="3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807075" y="4000500"/>
            <a:ext cx="1719263" cy="1866900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6"/>
          <p:cNvSpPr>
            <a:spLocks noGrp="1" noChangeArrowheads="1"/>
          </p:cNvSpPr>
          <p:nvPr>
            <p:ph type="title"/>
          </p:nvPr>
        </p:nvSpPr>
        <p:spPr>
          <a:xfrm>
            <a:off x="468313" y="549275"/>
            <a:ext cx="8229600" cy="5851525"/>
          </a:xfrm>
        </p:spPr>
        <p:txBody>
          <a:bodyPr/>
          <a:lstStyle/>
          <a:p>
            <a:pPr eaLnBrk="1" hangingPunct="1"/>
            <a:endParaRPr lang="ru-RU" altLang="ru-RU" smtClean="0"/>
          </a:p>
        </p:txBody>
      </p:sp>
      <p:sp>
        <p:nvSpPr>
          <p:cNvPr id="45063" name="Rectangle 7"/>
          <p:cNvSpPr>
            <a:spLocks noChangeArrowheads="1"/>
          </p:cNvSpPr>
          <p:nvPr/>
        </p:nvSpPr>
        <p:spPr bwMode="auto">
          <a:xfrm>
            <a:off x="1403350" y="692150"/>
            <a:ext cx="2376488" cy="18002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ru-RU" sz="1600" b="1" i="1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Общеэкономические</a:t>
            </a:r>
          </a:p>
          <a:p>
            <a:pPr algn="ctr">
              <a:defRPr/>
            </a:pPr>
            <a:r>
              <a:rPr lang="ru-RU" sz="1600" b="1" i="1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факторы</a:t>
            </a:r>
          </a:p>
          <a:p>
            <a:pPr algn="ctr">
              <a:defRPr/>
            </a:pPr>
            <a:r>
              <a:rPr lang="ru-RU" sz="1400">
                <a:latin typeface="Arial" charset="0"/>
              </a:rPr>
              <a:t>Уровень материального</a:t>
            </a:r>
          </a:p>
          <a:p>
            <a:pPr algn="ctr">
              <a:defRPr/>
            </a:pPr>
            <a:r>
              <a:rPr lang="ru-RU" sz="1400">
                <a:latin typeface="Arial" charset="0"/>
              </a:rPr>
              <a:t> благосостояния </a:t>
            </a:r>
          </a:p>
          <a:p>
            <a:pPr algn="ctr">
              <a:defRPr/>
            </a:pPr>
            <a:r>
              <a:rPr lang="ru-RU" sz="1400">
                <a:latin typeface="Arial" charset="0"/>
              </a:rPr>
              <a:t>массового потребителя. </a:t>
            </a:r>
          </a:p>
          <a:p>
            <a:pPr algn="ctr">
              <a:defRPr/>
            </a:pPr>
            <a:r>
              <a:rPr lang="ru-RU" sz="1400">
                <a:latin typeface="Arial" charset="0"/>
              </a:rPr>
              <a:t>Соотношение рабочего</a:t>
            </a:r>
          </a:p>
          <a:p>
            <a:pPr algn="ctr">
              <a:defRPr/>
            </a:pPr>
            <a:r>
              <a:rPr lang="ru-RU" sz="1400">
                <a:latin typeface="Arial" charset="0"/>
              </a:rPr>
              <a:t> и свободного времени</a:t>
            </a:r>
          </a:p>
          <a:p>
            <a:pPr algn="ctr">
              <a:defRPr/>
            </a:pPr>
            <a:r>
              <a:rPr lang="ru-RU" sz="1400">
                <a:latin typeface="Arial" charset="0"/>
              </a:rPr>
              <a:t> у трудового населения.</a:t>
            </a:r>
          </a:p>
        </p:txBody>
      </p:sp>
      <p:sp>
        <p:nvSpPr>
          <p:cNvPr id="45066" name="Rectangle 10"/>
          <p:cNvSpPr>
            <a:spLocks noChangeArrowheads="1"/>
          </p:cNvSpPr>
          <p:nvPr/>
        </p:nvSpPr>
        <p:spPr bwMode="auto">
          <a:xfrm>
            <a:off x="5580063" y="549275"/>
            <a:ext cx="2376487" cy="216058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ru-RU" sz="1600" b="1" i="1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Факторы культурного</a:t>
            </a:r>
          </a:p>
          <a:p>
            <a:pPr algn="ctr">
              <a:defRPr/>
            </a:pPr>
            <a:r>
              <a:rPr lang="ru-RU" sz="1600" b="1" i="1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и общественно-</a:t>
            </a:r>
          </a:p>
          <a:p>
            <a:pPr algn="ctr">
              <a:defRPr/>
            </a:pPr>
            <a:r>
              <a:rPr lang="ru-RU" sz="1600" b="1" i="1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психологического</a:t>
            </a:r>
          </a:p>
          <a:p>
            <a:pPr algn="ctr">
              <a:defRPr/>
            </a:pPr>
            <a:r>
              <a:rPr lang="ru-RU" sz="1600" b="1" i="1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Характера</a:t>
            </a:r>
          </a:p>
          <a:p>
            <a:pPr algn="ctr">
              <a:defRPr/>
            </a:pPr>
            <a:r>
              <a:rPr lang="ru-RU" sz="1400">
                <a:latin typeface="Arial" charset="0"/>
              </a:rPr>
              <a:t>Приоритеты в системе</a:t>
            </a:r>
          </a:p>
          <a:p>
            <a:pPr algn="ctr">
              <a:defRPr/>
            </a:pPr>
            <a:r>
              <a:rPr lang="ru-RU" sz="1400">
                <a:latin typeface="Arial" charset="0"/>
              </a:rPr>
              <a:t>духовных ценностей</a:t>
            </a:r>
          </a:p>
          <a:p>
            <a:pPr algn="ctr">
              <a:defRPr/>
            </a:pPr>
            <a:r>
              <a:rPr lang="ru-RU" sz="1400">
                <a:latin typeface="Arial" charset="0"/>
              </a:rPr>
              <a:t> общества. </a:t>
            </a:r>
          </a:p>
          <a:p>
            <a:pPr algn="ctr">
              <a:defRPr/>
            </a:pPr>
            <a:r>
              <a:rPr lang="ru-RU" sz="1400">
                <a:latin typeface="Arial" charset="0"/>
              </a:rPr>
              <a:t>Психология потребления.</a:t>
            </a:r>
            <a:endParaRPr lang="ru-RU" sz="1600">
              <a:latin typeface="Arial" charset="0"/>
            </a:endParaRPr>
          </a:p>
        </p:txBody>
      </p:sp>
      <p:sp>
        <p:nvSpPr>
          <p:cNvPr id="45067" name="Rectangle 11"/>
          <p:cNvSpPr>
            <a:spLocks noChangeArrowheads="1"/>
          </p:cNvSpPr>
          <p:nvPr/>
        </p:nvSpPr>
        <p:spPr bwMode="auto">
          <a:xfrm>
            <a:off x="3635375" y="2565400"/>
            <a:ext cx="1512888" cy="50323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ru-RU" sz="1600" b="1" i="1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Потребитель</a:t>
            </a:r>
          </a:p>
        </p:txBody>
      </p:sp>
      <p:sp>
        <p:nvSpPr>
          <p:cNvPr id="45068" name="Rectangle 12"/>
          <p:cNvSpPr>
            <a:spLocks noChangeArrowheads="1"/>
          </p:cNvSpPr>
          <p:nvPr/>
        </p:nvSpPr>
        <p:spPr bwMode="auto">
          <a:xfrm>
            <a:off x="1619250" y="3573463"/>
            <a:ext cx="1946275" cy="10080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ru-RU" b="1" i="1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Социально-</a:t>
            </a:r>
          </a:p>
          <a:p>
            <a:pPr algn="ctr">
              <a:defRPr/>
            </a:pPr>
            <a:r>
              <a:rPr lang="ru-RU" b="1" i="1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демографические</a:t>
            </a:r>
          </a:p>
          <a:p>
            <a:pPr algn="ctr">
              <a:defRPr/>
            </a:pPr>
            <a:r>
              <a:rPr lang="ru-RU" b="1" i="1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 факторы</a:t>
            </a:r>
          </a:p>
        </p:txBody>
      </p:sp>
      <p:sp>
        <p:nvSpPr>
          <p:cNvPr id="45069" name="Rectangle 13"/>
          <p:cNvSpPr>
            <a:spLocks noChangeArrowheads="1"/>
          </p:cNvSpPr>
          <p:nvPr/>
        </p:nvSpPr>
        <p:spPr bwMode="auto">
          <a:xfrm>
            <a:off x="5435600" y="3573463"/>
            <a:ext cx="1944688" cy="10080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ru-RU" b="1" i="1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Личностно-</a:t>
            </a:r>
          </a:p>
          <a:p>
            <a:pPr algn="ctr">
              <a:defRPr/>
            </a:pPr>
            <a:r>
              <a:rPr lang="ru-RU" b="1" i="1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поведенческие</a:t>
            </a:r>
          </a:p>
          <a:p>
            <a:pPr algn="ctr">
              <a:defRPr/>
            </a:pPr>
            <a:r>
              <a:rPr lang="ru-RU" b="1" i="1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факторы</a:t>
            </a:r>
          </a:p>
        </p:txBody>
      </p:sp>
      <p:sp>
        <p:nvSpPr>
          <p:cNvPr id="9224" name="Rectangle 14"/>
          <p:cNvSpPr>
            <a:spLocks noChangeArrowheads="1"/>
          </p:cNvSpPr>
          <p:nvPr/>
        </p:nvSpPr>
        <p:spPr bwMode="auto">
          <a:xfrm>
            <a:off x="5435600" y="4868863"/>
            <a:ext cx="2881313" cy="16557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Char char="•"/>
            </a:pPr>
            <a:r>
              <a:rPr lang="ru-RU" altLang="ru-RU" sz="1400"/>
              <a:t>Личностные особенности</a:t>
            </a:r>
          </a:p>
          <a:p>
            <a:pPr eaLnBrk="1" hangingPunct="1">
              <a:buFontTx/>
              <a:buChar char="•"/>
            </a:pPr>
            <a:r>
              <a:rPr lang="ru-RU" altLang="ru-RU" sz="1400"/>
              <a:t>Стиль жизни</a:t>
            </a:r>
          </a:p>
          <a:p>
            <a:pPr eaLnBrk="1" hangingPunct="1">
              <a:buFontTx/>
              <a:buChar char="•"/>
            </a:pPr>
            <a:r>
              <a:rPr lang="ru-RU" altLang="ru-RU" sz="1400"/>
              <a:t>Интересы в свободное время</a:t>
            </a:r>
          </a:p>
          <a:p>
            <a:pPr eaLnBrk="1" hangingPunct="1">
              <a:buFontTx/>
              <a:buChar char="•"/>
            </a:pPr>
            <a:r>
              <a:rPr lang="ru-RU" altLang="ru-RU" sz="1400"/>
              <a:t>Система духовных ценностей</a:t>
            </a:r>
          </a:p>
          <a:p>
            <a:pPr eaLnBrk="1" hangingPunct="1">
              <a:buFontTx/>
              <a:buChar char="•"/>
            </a:pPr>
            <a:r>
              <a:rPr lang="ru-RU" altLang="ru-RU" sz="1400"/>
              <a:t>Целевые установки и мотивации</a:t>
            </a:r>
          </a:p>
        </p:txBody>
      </p:sp>
      <p:sp>
        <p:nvSpPr>
          <p:cNvPr id="9225" name="Rectangle 15"/>
          <p:cNvSpPr>
            <a:spLocks noChangeArrowheads="1"/>
          </p:cNvSpPr>
          <p:nvPr/>
        </p:nvSpPr>
        <p:spPr bwMode="auto">
          <a:xfrm>
            <a:off x="1116013" y="4868863"/>
            <a:ext cx="2663825" cy="16557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Char char="•"/>
            </a:pPr>
            <a:r>
              <a:rPr lang="ru-RU" altLang="ru-RU" sz="1400"/>
              <a:t>Возраст и пол</a:t>
            </a:r>
          </a:p>
          <a:p>
            <a:pPr eaLnBrk="1" hangingPunct="1">
              <a:buFontTx/>
              <a:buChar char="•"/>
            </a:pPr>
            <a:r>
              <a:rPr lang="ru-RU" altLang="ru-RU" sz="1400"/>
              <a:t>Профессия и образование</a:t>
            </a:r>
          </a:p>
          <a:p>
            <a:pPr eaLnBrk="1" hangingPunct="1">
              <a:buFontTx/>
              <a:buChar char="•"/>
            </a:pPr>
            <a:r>
              <a:rPr lang="ru-RU" altLang="ru-RU" sz="1400"/>
              <a:t>Социальная группа</a:t>
            </a:r>
          </a:p>
          <a:p>
            <a:pPr eaLnBrk="1" hangingPunct="1">
              <a:buFontTx/>
              <a:buChar char="•"/>
            </a:pPr>
            <a:r>
              <a:rPr lang="ru-RU" altLang="ru-RU" sz="1400"/>
              <a:t>Семейное и имущественное</a:t>
            </a:r>
          </a:p>
          <a:p>
            <a:pPr eaLnBrk="1" hangingPunct="1"/>
            <a:r>
              <a:rPr lang="ru-RU" altLang="ru-RU" sz="1400"/>
              <a:t>положение</a:t>
            </a:r>
          </a:p>
          <a:p>
            <a:pPr eaLnBrk="1" hangingPunct="1">
              <a:buFontTx/>
              <a:buChar char="•"/>
            </a:pPr>
            <a:r>
              <a:rPr lang="ru-RU" altLang="ru-RU" sz="1400"/>
              <a:t>Состав семьи</a:t>
            </a:r>
          </a:p>
          <a:p>
            <a:pPr eaLnBrk="1" hangingPunct="1">
              <a:buFontTx/>
              <a:buChar char="•"/>
            </a:pPr>
            <a:r>
              <a:rPr lang="ru-RU" altLang="ru-RU" sz="1400"/>
              <a:t>Город/сельская местность</a:t>
            </a:r>
          </a:p>
          <a:p>
            <a:pPr eaLnBrk="1" hangingPunct="1"/>
            <a:endParaRPr lang="ru-RU" altLang="ru-RU" sz="1400"/>
          </a:p>
        </p:txBody>
      </p:sp>
      <p:sp>
        <p:nvSpPr>
          <p:cNvPr id="9226" name="Line 18"/>
          <p:cNvSpPr>
            <a:spLocks noChangeShapeType="1"/>
          </p:cNvSpPr>
          <p:nvPr/>
        </p:nvSpPr>
        <p:spPr bwMode="auto">
          <a:xfrm>
            <a:off x="2411413" y="2492375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227" name="Line 19"/>
          <p:cNvSpPr>
            <a:spLocks noChangeShapeType="1"/>
          </p:cNvSpPr>
          <p:nvPr/>
        </p:nvSpPr>
        <p:spPr bwMode="auto">
          <a:xfrm>
            <a:off x="2411413" y="2852738"/>
            <a:ext cx="0" cy="647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228" name="Line 20"/>
          <p:cNvSpPr>
            <a:spLocks noChangeShapeType="1"/>
          </p:cNvSpPr>
          <p:nvPr/>
        </p:nvSpPr>
        <p:spPr bwMode="auto">
          <a:xfrm>
            <a:off x="6443663" y="2924175"/>
            <a:ext cx="0" cy="647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229" name="Line 22"/>
          <p:cNvSpPr>
            <a:spLocks noChangeShapeType="1"/>
          </p:cNvSpPr>
          <p:nvPr/>
        </p:nvSpPr>
        <p:spPr bwMode="auto">
          <a:xfrm>
            <a:off x="2411413" y="2852738"/>
            <a:ext cx="12239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230" name="Line 23"/>
          <p:cNvSpPr>
            <a:spLocks noChangeShapeType="1"/>
          </p:cNvSpPr>
          <p:nvPr/>
        </p:nvSpPr>
        <p:spPr bwMode="auto">
          <a:xfrm>
            <a:off x="2411413" y="2636838"/>
            <a:ext cx="12239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231" name="Line 24"/>
          <p:cNvSpPr>
            <a:spLocks noChangeShapeType="1"/>
          </p:cNvSpPr>
          <p:nvPr/>
        </p:nvSpPr>
        <p:spPr bwMode="auto">
          <a:xfrm flipH="1">
            <a:off x="5148263" y="2636838"/>
            <a:ext cx="431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232" name="Line 25"/>
          <p:cNvSpPr>
            <a:spLocks noChangeShapeType="1"/>
          </p:cNvSpPr>
          <p:nvPr/>
        </p:nvSpPr>
        <p:spPr bwMode="auto">
          <a:xfrm flipH="1">
            <a:off x="5148263" y="2924175"/>
            <a:ext cx="1295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233" name="Line 33"/>
          <p:cNvSpPr>
            <a:spLocks noChangeShapeType="1"/>
          </p:cNvSpPr>
          <p:nvPr/>
        </p:nvSpPr>
        <p:spPr bwMode="auto">
          <a:xfrm>
            <a:off x="2411413" y="4581525"/>
            <a:ext cx="0" cy="2873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234" name="Line 36"/>
          <p:cNvSpPr>
            <a:spLocks noChangeShapeType="1"/>
          </p:cNvSpPr>
          <p:nvPr/>
        </p:nvSpPr>
        <p:spPr bwMode="auto">
          <a:xfrm>
            <a:off x="6443663" y="4581525"/>
            <a:ext cx="0" cy="2873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altLang="ru-RU" smtClean="0"/>
          </a:p>
        </p:txBody>
      </p:sp>
      <p:sp>
        <p:nvSpPr>
          <p:cNvPr id="46086" name="Rectangle 6"/>
          <p:cNvSpPr>
            <a:spLocks noGrp="1" noChangeArrowheads="1"/>
          </p:cNvSpPr>
          <p:nvPr>
            <p:ph type="body" sz="half" idx="3"/>
          </p:nvPr>
        </p:nvSpPr>
        <p:spPr>
          <a:xfrm>
            <a:off x="4648200" y="692150"/>
            <a:ext cx="4038600" cy="5175250"/>
          </a:xfrm>
        </p:spPr>
        <p:txBody>
          <a:bodyPr/>
          <a:lstStyle/>
          <a:p>
            <a:pPr marL="180975" indent="180975" eaLnBrk="1" hangingPunct="1">
              <a:buFont typeface="Wingdings" panose="05000000000000000000" pitchFamily="2" charset="2"/>
              <a:buNone/>
              <a:defRPr/>
            </a:pPr>
            <a:r>
              <a:rPr lang="ru-RU" sz="1800" smtClean="0">
                <a:latin typeface="Times New Roman" pitchFamily="18" charset="0"/>
              </a:rPr>
              <a:t>С учетом широкого диапозона источников информации задача организации состоит в том, чтобы сделать сведения о себе и своей продукции как можно более доступными для потенциальных клиентов. Для этого целесообразно:</a:t>
            </a:r>
          </a:p>
          <a:p>
            <a:pPr marL="180975" indent="180975" eaLnBrk="1" hangingPunct="1">
              <a:buFont typeface="Wingdings" panose="05000000000000000000" pitchFamily="2" charset="2"/>
              <a:buNone/>
              <a:defRPr/>
            </a:pPr>
            <a:endParaRPr lang="ru-RU" sz="1800" smtClean="0">
              <a:latin typeface="Times New Roman" pitchFamily="18" charset="0"/>
            </a:endParaRPr>
          </a:p>
          <a:p>
            <a:pPr marL="180975" indent="180975" eaLnBrk="1" hangingPunct="1">
              <a:defRPr/>
            </a:pPr>
            <a:r>
              <a:rPr lang="ru-RU" sz="2000" b="1" i="1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Выявить основные источники, из которых клиенты получают информацию;</a:t>
            </a:r>
          </a:p>
          <a:p>
            <a:pPr marL="180975" indent="180975" eaLnBrk="1" hangingPunct="1">
              <a:buFont typeface="Wingdings" panose="05000000000000000000" pitchFamily="2" charset="2"/>
              <a:buNone/>
              <a:defRPr/>
            </a:pPr>
            <a:endParaRPr lang="ru-RU" sz="2000" b="1" i="1" smtClean="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  <a:p>
            <a:pPr marL="180975" indent="180975" eaLnBrk="1" hangingPunct="1">
              <a:defRPr/>
            </a:pPr>
            <a:r>
              <a:rPr lang="ru-RU" sz="2000" b="1" i="1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Оценить важность различных источников для принятия решения;</a:t>
            </a:r>
          </a:p>
        </p:txBody>
      </p:sp>
      <p:pic>
        <p:nvPicPr>
          <p:cNvPr id="10244" name="Picture 10" descr="15"/>
          <p:cNvPicPr>
            <a:picLocks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971550" y="620713"/>
            <a:ext cx="3384550" cy="2538412"/>
          </a:xfrm>
          <a:noFill/>
        </p:spPr>
      </p:pic>
      <p:pic>
        <p:nvPicPr>
          <p:cNvPr id="10245" name="Picture 11" descr="0003q9xa"/>
          <p:cNvPicPr>
            <a:picLocks noChangeAspect="1" noChangeArrowheads="1"/>
          </p:cNvPicPr>
          <p:nvPr>
            <p:ph sz="quarter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971550" y="3500438"/>
            <a:ext cx="3384550" cy="2268537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ru-RU" sz="2000" b="1" i="1" smtClean="0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Человек принадлежит ко многим референтным группам. Его позиция в каждой из них может быть определена ролью и статусом. Значение личностных факторов имеет исключительное значение, поскольку они оказывают влияние на: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Ш"/>
            </a:pPr>
            <a:r>
              <a:rPr lang="ru-RU" altLang="ru-RU" sz="1800" smtClean="0"/>
              <a:t>Вид предлагаемых товаров (услуг);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Ш"/>
            </a:pPr>
            <a:r>
              <a:rPr lang="ru-RU" altLang="ru-RU" sz="1800" smtClean="0"/>
              <a:t>Выбор мест их приобретения;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Ш"/>
            </a:pPr>
            <a:r>
              <a:rPr lang="ru-RU" altLang="ru-RU" sz="1800" smtClean="0"/>
              <a:t>Возможный размер цены, которую потребитель готов уплатить за предоставляемый товар (услуги);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Ш"/>
            </a:pPr>
            <a:r>
              <a:rPr lang="ru-RU" altLang="ru-RU" sz="1800" smtClean="0"/>
              <a:t>Способы, при помощи которых можно повлиять на клиента и склонить его на свою сторону.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Ш"/>
            </a:pPr>
            <a:endParaRPr lang="ru-RU" altLang="ru-RU" sz="1800" smtClean="0"/>
          </a:p>
        </p:txBody>
      </p:sp>
      <p:pic>
        <p:nvPicPr>
          <p:cNvPr id="11268" name="Picture 5" descr="img03"/>
          <p:cNvPicPr>
            <a:picLocks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08175" y="3716338"/>
            <a:ext cx="5543550" cy="2808287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Пиксел">
  <a:themeElements>
    <a:clrScheme name="Пиксел 12">
      <a:dk1>
        <a:srgbClr val="000000"/>
      </a:dk1>
      <a:lt1>
        <a:srgbClr val="FFFFFF"/>
      </a:lt1>
      <a:dk2>
        <a:srgbClr val="000000"/>
      </a:dk2>
      <a:lt2>
        <a:srgbClr val="00007D"/>
      </a:lt2>
      <a:accent1>
        <a:srgbClr val="9999FF"/>
      </a:accent1>
      <a:accent2>
        <a:srgbClr val="9999CC"/>
      </a:accent2>
      <a:accent3>
        <a:srgbClr val="FFFFFF"/>
      </a:accent3>
      <a:accent4>
        <a:srgbClr val="000000"/>
      </a:accent4>
      <a:accent5>
        <a:srgbClr val="CACAFF"/>
      </a:accent5>
      <a:accent6>
        <a:srgbClr val="8A8AB9"/>
      </a:accent6>
      <a:hlink>
        <a:srgbClr val="666699"/>
      </a:hlink>
      <a:folHlink>
        <a:srgbClr val="CCCCE6"/>
      </a:folHlink>
    </a:clrScheme>
    <a:fontScheme name="Пиксел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Пиксел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иксел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иксел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иксел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иксел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иксел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иксел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иксел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иксел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иксел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иксел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иксел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Pixel</Template>
  <TotalTime>302</TotalTime>
  <Words>975</Words>
  <Application>Microsoft Office PowerPoint</Application>
  <PresentationFormat>Экран (4:3)</PresentationFormat>
  <Paragraphs>140</Paragraphs>
  <Slides>29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29</vt:i4>
      </vt:variant>
    </vt:vector>
  </HeadingPairs>
  <TitlesOfParts>
    <vt:vector size="35" baseType="lpstr">
      <vt:lpstr>Arial</vt:lpstr>
      <vt:lpstr>Wingdings</vt:lpstr>
      <vt:lpstr>Calibri</vt:lpstr>
      <vt:lpstr>Arial Black</vt:lpstr>
      <vt:lpstr>Times New Roman</vt:lpstr>
      <vt:lpstr>Пиксел</vt:lpstr>
      <vt:lpstr>Покупательское поведение, сегментирование рынка и позиционирование товара</vt:lpstr>
      <vt:lpstr>І. Потребитель, его мотивации и покупательское поведение</vt:lpstr>
      <vt:lpstr>Потребность можно рассматривать с разных сторон</vt:lpstr>
      <vt:lpstr>«Знание и понимание нужд своего потребителя» - основной принцип маркетинга</vt:lpstr>
      <vt:lpstr>Формирование правильного понимания потребителей в маркетинге исходит из следующих принципов:</vt:lpstr>
      <vt:lpstr>Все многообразие факторов, влияющих на потребителей товаров (услуг), можно первоначально разбить на 2 большие группы группы</vt:lpstr>
      <vt:lpstr>Презентация PowerPoint</vt:lpstr>
      <vt:lpstr>Презентация PowerPoint</vt:lpstr>
      <vt:lpstr>Человек принадлежит ко многим референтным группам. Его позиция в каждой из них может быть определена ролью и статусом. Значение личностных факторов имеет исключительное значение, поскольку они оказывают влияние на:</vt:lpstr>
      <vt:lpstr>Среди наиболее значимых личностных факторов обычно выделяют следующие:</vt:lpstr>
      <vt:lpstr>ІІ. Сегментация рынка </vt:lpstr>
      <vt:lpstr>Маркетинговое сегментирование имеет ряд безусловных достоинств:</vt:lpstr>
      <vt:lpstr>Презентация PowerPoint</vt:lpstr>
      <vt:lpstr>Основные подходы к позиционированию товара базируются:</vt:lpstr>
      <vt:lpstr>Варианты определения организацией своей рыночной позиции</vt:lpstr>
      <vt:lpstr>Маркетинговое сегментирование рынка подчинено стратегическим целям производителя и направленно на:</vt:lpstr>
      <vt:lpstr>Наиболее используемы в сегментировании следующие методы:</vt:lpstr>
      <vt:lpstr>Наиболее широко известны следующие варианты действия организации при выборе целевых сегментов:</vt:lpstr>
      <vt:lpstr>Критерии оценки привлекательности сегмента</vt:lpstr>
      <vt:lpstr>ІІІ. Позиционирование товара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home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Покупательское поведение, сегментирование рынка и позиционирование товара</dc:title>
  <dc:creator>DJ_Diesel</dc:creator>
  <cp:lastModifiedBy>admin</cp:lastModifiedBy>
  <cp:revision>6</cp:revision>
  <dcterms:created xsi:type="dcterms:W3CDTF">2010-06-03T11:01:07Z</dcterms:created>
  <dcterms:modified xsi:type="dcterms:W3CDTF">2015-04-08T14:52:10Z</dcterms:modified>
</cp:coreProperties>
</file>