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732" r:id="rId3"/>
  </p:sldMasterIdLst>
  <p:sldIdLst>
    <p:sldId id="256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25C0F-75BD-488F-B4CB-7CAFDE34452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0D3BA"/>
                </a:solidFill>
              </a:defRPr>
            </a:lvl1pPr>
          </a:lstStyle>
          <a:p>
            <a:fld id="{18EA1F5C-3948-4694-BFA7-0E98D734E9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8031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F5AC0-733A-45EB-96A5-8D6FCEDF401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BBEA-ECD0-4F41-A2C0-AB06AB9151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8291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A29B8-FF2F-48F0-9E0B-225AE56E989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FE742-7762-4C1C-B257-E51D97280F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5552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CB5AE9-B99C-4076-AFF9-E746C327A89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D6888-00EA-425E-A2A5-132C526EF9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3077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DFD70-5910-43F0-8BE2-5CD8E4611CC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4388F-71B8-421E-8247-E51FC7FA10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20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CD4552-2B17-4DF7-8C64-14BC640CDAF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5C252-67C3-484E-94B0-3D277A1AC8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9944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EF08-8FD5-4E51-921B-2351E682952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E59EF-C80A-4049-927D-488E4154CA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8110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7988CC-E03C-4652-BC38-CCD9C5284D5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282A6-9D42-4DE5-9CFC-28AA02A9E1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3454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E74B-9C6B-4D0E-B30D-33F53E4A449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F30A0-470F-4A09-8891-7CA0CD7B08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9528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A53086-A7FF-44C9-9C81-85A7C34EDF6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D1A6-5313-46B8-9593-990949AE33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5184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D69D6E-71D7-4D55-A4BD-4388A962EB7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28EA4-2E91-4DD6-9538-474CA8FE98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067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81DA7-0147-44A9-943D-0686202BFBE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98A6C-9F8F-4502-BDD2-94984677E4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18287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17A3AA-1209-44A9-A223-E7E2BA86139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DD7C2-18AE-4D26-AFEE-68EFBADC5B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6698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6AAD6-FFD6-4AC1-A354-9DDCB67FE45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C273D-020E-4A8D-B357-8CCCCBE8DE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718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7CE79-CCEE-4964-969D-F5D3E0E4075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9CD21-C834-4189-88C6-C2FFDED993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74504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0703B-5BFD-475F-A635-650D474BB30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94F353-983F-4D14-AFA3-A28BB0B1FF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98734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1F74B-D3B3-455C-B4E1-937E4A82469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131BA-21FF-4C4C-82B1-427F0C5121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794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20D1E-A200-488D-A046-3FCDBDA024C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C3C98-3061-4DFE-BBF8-97EEB127F7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46588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9DCF0-8BDB-449D-9C28-CF35010BDC0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BB7B5-5C86-4B2B-A68F-EDB80A1FFB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9057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9CFE73-B333-49B1-9634-9AF9ED0DFE9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0EF18E-3904-4D2A-9AC9-D2F1766B6FE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2318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AEFC5-0C24-439F-AE61-5824381B57A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EB436-8A0D-4FB3-837F-DD3339CFD3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6614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6D662-5537-4C69-BEB4-E32B28D1DF4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1800B-2073-44D0-A8F4-22498A7C82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02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1A990-3B38-43E7-840E-3A714793199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0D3BA"/>
                </a:solidFill>
              </a:defRPr>
            </a:lvl1pPr>
          </a:lstStyle>
          <a:p>
            <a:fld id="{2648D539-96B6-4039-87D3-46FA291F7C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0392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D5CBB-D740-44FE-933E-42A177517FC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B71E1-F257-4D9F-8AB8-8BB9484201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73086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EBC2-7E9A-45CF-BE1F-15760D1B505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64ABD-7B84-4643-958E-056946A399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7084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0FCF2-E2BC-4A3B-AFAC-C3D0A0E84E8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D9C9-882F-49D3-8877-219F950CD5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6670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0F6F5-EB20-4AC1-9E92-DFCEB2EE35F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A641D-2ADA-49A9-87B5-5D34B97292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561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F755C-96D4-47E4-B844-89C74AF43C0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68F82-5AAA-42B7-810C-CF5F2D3DF0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532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1569-AF61-46CE-9E2F-D88C444EA97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0C92A-BC22-43C1-8C07-35E39E4F1C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2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1C63D-ECFD-4F8E-AB6B-A547FE4B217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A95C2-1BDC-467C-865F-6FEF89E693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708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6E15-5AA3-477E-A8D2-BBBB770AF8E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39E19-E547-4F66-9D18-B05D218547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751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8B37-12A7-4305-9D40-AE5F50AC656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2C8B9-6194-426C-8040-5D6CADD6EB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970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8BD5D-6F30-460A-A0C6-2BF1A2A7DC0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233BFACE-44CE-44C9-A8D4-73C0382B33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285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12585B-3FDB-41FD-8EF4-D528E711B1D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15A51"/>
                </a:solidFill>
                <a:latin typeface="Constantia" panose="02030602050306030303" pitchFamily="18" charset="0"/>
              </a:defRPr>
            </a:lvl1pPr>
          </a:lstStyle>
          <a:p>
            <a:fld id="{23B15034-F019-44E5-B570-E95199EA775D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01" r:id="rId2"/>
    <p:sldLayoutId id="2147483823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24" r:id="rId9"/>
    <p:sldLayoutId id="2147483807" r:id="rId10"/>
    <p:sldLayoutId id="21474838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1CCB5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F1CCB5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9D57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7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3DC797B-B263-4F9E-A05A-71471AEE659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fld id="{B4A9CB4E-5A7D-459F-9153-10612C1B9DD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09" r:id="rId2"/>
    <p:sldLayoutId id="2147483826" r:id="rId3"/>
    <p:sldLayoutId id="2147483810" r:id="rId4"/>
    <p:sldLayoutId id="2147483827" r:id="rId5"/>
    <p:sldLayoutId id="2147483811" r:id="rId6"/>
    <p:sldLayoutId id="2147483828" r:id="rId7"/>
    <p:sldLayoutId id="2147483829" r:id="rId8"/>
    <p:sldLayoutId id="2147483830" r:id="rId9"/>
    <p:sldLayoutId id="2147483812" r:id="rId10"/>
    <p:sldLayoutId id="21474838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87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308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E882D74E-8087-406F-830B-8F20F123432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fld id="{28DC4E0F-C005-42D3-82AB-E0C408FEC5E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14" r:id="rId2"/>
    <p:sldLayoutId id="2147483815" r:id="rId3"/>
    <p:sldLayoutId id="2147483816" r:id="rId4"/>
    <p:sldLayoutId id="2147483832" r:id="rId5"/>
    <p:sldLayoutId id="2147483833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32.jpeg"/><Relationship Id="rId18" Type="http://schemas.openxmlformats.org/officeDocument/2006/relationships/image" Target="../media/image3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12" Type="http://schemas.openxmlformats.org/officeDocument/2006/relationships/image" Target="../media/image31.jpeg"/><Relationship Id="rId17" Type="http://schemas.openxmlformats.org/officeDocument/2006/relationships/image" Target="../media/image36.jpeg"/><Relationship Id="rId2" Type="http://schemas.openxmlformats.org/officeDocument/2006/relationships/image" Target="../media/image21.jpeg"/><Relationship Id="rId16" Type="http://schemas.openxmlformats.org/officeDocument/2006/relationships/image" Target="../media/image35.jpe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5.jpeg"/><Relationship Id="rId11" Type="http://schemas.openxmlformats.org/officeDocument/2006/relationships/image" Target="../media/image30.jpeg"/><Relationship Id="rId5" Type="http://schemas.openxmlformats.org/officeDocument/2006/relationships/image" Target="../media/image24.jpeg"/><Relationship Id="rId15" Type="http://schemas.openxmlformats.org/officeDocument/2006/relationships/image" Target="../media/image34.jpeg"/><Relationship Id="rId10" Type="http://schemas.openxmlformats.org/officeDocument/2006/relationships/image" Target="../media/image29.jpeg"/><Relationship Id="rId19" Type="http://schemas.openxmlformats.org/officeDocument/2006/relationships/image" Target="../media/image38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Relationship Id="rId14" Type="http://schemas.openxmlformats.org/officeDocument/2006/relationships/image" Target="../media/image3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jpeg"/><Relationship Id="rId3" Type="http://schemas.openxmlformats.org/officeDocument/2006/relationships/image" Target="../media/image40.jpeg"/><Relationship Id="rId7" Type="http://schemas.openxmlformats.org/officeDocument/2006/relationships/image" Target="../media/image44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4" Type="http://schemas.openxmlformats.org/officeDocument/2006/relationships/image" Target="../media/image41.jpeg"/><Relationship Id="rId9" Type="http://schemas.openxmlformats.org/officeDocument/2006/relationships/image" Target="../media/image4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jpe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1700808"/>
            <a:ext cx="7851648" cy="1828800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smtClean="0"/>
              <a:t>Тема презентації: </a:t>
            </a:r>
            <a:r>
              <a:rPr lang="uk-UA" sz="4800" err="1" smtClean="0"/>
              <a:t>“Нестле</a:t>
            </a:r>
            <a:r>
              <a:rPr lang="uk-UA" sz="4800" smtClean="0"/>
              <a:t>”,</a:t>
            </a:r>
            <a:br>
              <a:rPr lang="uk-UA" sz="4800" smtClean="0"/>
            </a:br>
            <a:r>
              <a:rPr lang="uk-UA" sz="4800" smtClean="0"/>
              <a:t>“</a:t>
            </a:r>
            <a:r>
              <a:rPr lang="en-US" sz="480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rPr>
              <a:t>Procter &amp; Gamble</a:t>
            </a:r>
            <a:r>
              <a:rPr lang="uk-UA" sz="4800" smtClean="0"/>
              <a:t>”</a:t>
            </a:r>
            <a:endParaRPr lang="ru-RU" sz="4800"/>
          </a:p>
        </p:txBody>
      </p:sp>
      <p:sp>
        <p:nvSpPr>
          <p:cNvPr id="5" name="Текст 4"/>
          <p:cNvSpPr>
            <a:spLocks noGrp="1"/>
          </p:cNvSpPr>
          <p:nvPr>
            <p:ph type="subTitle" idx="1"/>
          </p:nvPr>
        </p:nvSpPr>
        <p:spPr>
          <a:xfrm>
            <a:off x="6228184" y="4365104"/>
            <a:ext cx="2592288" cy="20162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uk-UA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Виконала : </a:t>
            </a:r>
            <a:r>
              <a:rPr lang="en-US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</a:t>
            </a:r>
            <a:r>
              <a:rPr lang="uk-UA" sz="2400" b="1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Сімаковська</a:t>
            </a:r>
            <a:r>
              <a:rPr lang="uk-UA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uk-UA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Олександра </a:t>
            </a:r>
            <a:r>
              <a:rPr lang="en-US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</a:t>
            </a:r>
            <a:r>
              <a:rPr lang="uk-UA" sz="2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 курс 4 група ТЗФ</a:t>
            </a:r>
            <a:endParaRPr lang="en-US" sz="24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Текст 2"/>
          <p:cNvSpPr>
            <a:spLocks noGrp="1"/>
          </p:cNvSpPr>
          <p:nvPr>
            <p:ph type="body" idx="1"/>
          </p:nvPr>
        </p:nvSpPr>
        <p:spPr>
          <a:xfrm>
            <a:off x="722313" y="1484313"/>
            <a:ext cx="7772400" cy="4608512"/>
          </a:xfrm>
        </p:spPr>
        <p:txBody>
          <a:bodyPr/>
          <a:lstStyle/>
          <a:p>
            <a:pPr marL="44450" algn="just" eaLnBrk="1" hangingPunct="1">
              <a:lnSpc>
                <a:spcPct val="150000"/>
              </a:lnSpc>
            </a:pPr>
            <a:r>
              <a:rPr lang="ru-RU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Загальна чисельність персоналу компанії </a:t>
            </a: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близько 130 тис. співробітників в 80 країнах. </a:t>
            </a:r>
          </a:p>
          <a:p>
            <a:pPr marL="44450" algn="just" eaLnBrk="1" hangingPunct="1">
              <a:lnSpc>
                <a:spcPct val="150000"/>
              </a:lnSpc>
            </a:pPr>
            <a:r>
              <a:rPr lang="ru-RU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Корпорація має виробництво: </a:t>
            </a: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США, Канаді, Англії, Франції і Германії і тд.</a:t>
            </a:r>
          </a:p>
          <a:p>
            <a:pPr marL="44450" algn="just" eaLnBrk="1" hangingPunct="1">
              <a:lnSpc>
                <a:spcPct val="150000"/>
              </a:lnSpc>
            </a:pPr>
            <a:r>
              <a:rPr lang="uk-UA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Procter &amp; Gamble (</a:t>
            </a:r>
            <a:r>
              <a:rPr lang="ru-RU" alt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США)</a:t>
            </a: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76.5% річного доходу отримують із зовнішнього  ринку,  внутрішнього  –  23.5%.</a:t>
            </a:r>
          </a:p>
          <a:p>
            <a:pPr marL="44450" algn="just" eaLnBrk="1" hangingPunct="1">
              <a:lnSpc>
                <a:spcPct val="150000"/>
              </a:lnSpc>
            </a:pP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В сорока п'яти країнах компанія виробляє свою високоякісну продукцію, що користується довірою споживачів в усьому світі. Понад 300 торгових марок компанії продається у 140 країнах світу.</a:t>
            </a:r>
          </a:p>
          <a:p>
            <a:pPr marL="44450" algn="just" eaLnBrk="1" hangingPunct="1">
              <a:lnSpc>
                <a:spcPct val="150000"/>
              </a:lnSpc>
            </a:pPr>
            <a:endParaRPr lang="ru-RU" altLang="ru-RU" sz="1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algn="just" eaLnBrk="1" hangingPunct="1">
              <a:lnSpc>
                <a:spcPct val="150000"/>
              </a:lnSpc>
            </a:pPr>
            <a:endParaRPr lang="ru-RU" altLang="ru-RU" sz="1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63688" y="332656"/>
            <a:ext cx="5217839" cy="922387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Procter &amp; Gamble</a:t>
            </a:r>
            <a:endParaRPr lang="ru-RU" sz="4300" b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rgbClr val="FFFFFF"/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268760"/>
            <a:ext cx="7772400" cy="4968552"/>
          </a:xfrm>
          <a:extLst/>
        </p:spPr>
        <p:txBody>
          <a:bodyPr numCol="3">
            <a:normAutofit fontScale="92500" lnSpcReduction="1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Миючі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чистячі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err="1" smtClean="0">
                <a:latin typeface="Times New Roman" pitchFamily="18" charset="0"/>
                <a:cs typeface="Times New Roman" pitchFamily="18" charset="0"/>
              </a:rPr>
              <a:t>Dreft</a:t>
            </a: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Ariel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Tide		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ACE		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Comet		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Mr. Proper	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DAX</a:t>
            </a: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err="1" smtClean="0">
                <a:latin typeface="Times New Roman" pitchFamily="18" charset="0"/>
                <a:cs typeface="Times New Roman" pitchFamily="18" charset="0"/>
              </a:rPr>
              <a:t>Bonux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err="1" smtClean="0">
                <a:latin typeface="Times New Roman" pitchFamily="18" charset="0"/>
                <a:cs typeface="Times New Roman" pitchFamily="18" charset="0"/>
              </a:rPr>
              <a:t>Lenor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Fairy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Gala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Товари для дітей: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Дитячі </a:t>
            </a:r>
            <a:r>
              <a:rPr lang="uk-UA" sz="1600" err="1" smtClean="0">
                <a:latin typeface="Times New Roman" pitchFamily="18" charset="0"/>
                <a:cs typeface="Times New Roman" pitchFamily="18" charset="0"/>
              </a:rPr>
              <a:t>підгузники</a:t>
            </a: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Pampers</a:t>
            </a: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 Дитячі серветки </a:t>
            </a: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Pampers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по догляду за </a:t>
            </a: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шкірою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Olay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жіночої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гігієни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Always		</a:t>
            </a: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Always </a:t>
            </a: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щоденні</a:t>
            </a:r>
            <a:endParaRPr lang="ru-RU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500" err="1" smtClean="0">
                <a:latin typeface="Times New Roman" pitchFamily="18" charset="0"/>
                <a:cs typeface="Times New Roman" pitchFamily="18" charset="0"/>
              </a:rPr>
              <a:t>Tampax</a:t>
            </a: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Discreet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Only You</a:t>
            </a: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по догляду за </a:t>
            </a:r>
            <a:r>
              <a:rPr lang="ru-RU" sz="1500" err="1" smtClean="0">
                <a:latin typeface="Times New Roman" pitchFamily="18" charset="0"/>
                <a:cs typeface="Times New Roman" pitchFamily="18" charset="0"/>
              </a:rPr>
              <a:t>волоссям</a:t>
            </a: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Pantene Pro-V	</a:t>
            </a: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Head &amp; Shoulders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Clairol Herbal Essences</a:t>
            </a: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err="1" smtClean="0">
                <a:latin typeface="Times New Roman" pitchFamily="18" charset="0"/>
                <a:cs typeface="Times New Roman" pitchFamily="18" charset="0"/>
              </a:rPr>
              <a:t>Shamtu</a:t>
            </a:r>
            <a:endParaRPr lang="en-US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err="1" smtClean="0">
                <a:latin typeface="Times New Roman" pitchFamily="18" charset="0"/>
                <a:cs typeface="Times New Roman" pitchFamily="18" charset="0"/>
              </a:rPr>
              <a:t>Shandy</a:t>
            </a: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 	</a:t>
            </a:r>
            <a:endParaRPr lang="uk-UA" sz="15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5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err="1" smtClean="0">
                <a:latin typeface="Times New Roman" pitchFamily="18" charset="0"/>
                <a:cs typeface="Times New Roman" pitchFamily="18" charset="0"/>
              </a:rPr>
              <a:t>Londa</a:t>
            </a:r>
            <a:endParaRPr lang="ru-RU" sz="1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63688" y="332656"/>
            <a:ext cx="5217839" cy="922387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Procter &amp; Gamble</a:t>
            </a:r>
            <a:endParaRPr lang="ru-RU" sz="4300" b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rgbClr val="FFFFFF"/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6628" name="Рисунок 15" descr="ace_6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3495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Рисунок 16" descr="ariel_6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628775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Рисунок 17" descr="bonux_6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941888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Рисунок 18" descr="comet_6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5589588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Рисунок 19" descr="dax_60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6449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Рисунок 20" descr="dreft_60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997200"/>
            <a:ext cx="690562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Рисунок 21" descr="fairy_60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292600"/>
            <a:ext cx="647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Рисунок 22" descr="pampers_60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76475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Рисунок 23" descr="always_60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07670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7" name="Рисунок 24" descr="discreet_60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5373688"/>
            <a:ext cx="5762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8" name="Рисунок 25" descr="olay_60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429000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Рисунок 26" descr="onlyyou_60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5373688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0" name="Рисунок 27" descr="tampax_60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797425"/>
            <a:ext cx="5461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1" name="Рисунок 28" descr="default.jpe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5157788"/>
            <a:ext cx="12858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2" name="Рисунок 29" descr="авім.jpe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300663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3" name="Рисунок 30" descr="шд.jpeg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508500"/>
            <a:ext cx="1079500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4" name="Рисунок 31" descr="лд.jpe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3068638"/>
            <a:ext cx="9620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5" name="Рисунок 32" descr="ещд.jpe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0767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484784"/>
            <a:ext cx="7772400" cy="4464496"/>
          </a:xfrm>
          <a:extLst/>
        </p:spPr>
        <p:txBody>
          <a:bodyPr numCol="3">
            <a:normAutofit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по догляду за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тілом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Camay	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Safeguard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Old Spice		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Gillette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дезодоранти</a:t>
            </a: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антиперспіранти</a:t>
            </a: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по догляду за ротовою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порожниною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Blend-a-med</a:t>
            </a:r>
            <a:endParaRPr lang="uk-UA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Oral-B</a:t>
            </a: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Електротовари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прилади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домашнього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Braun	</a:t>
            </a: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Duracell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63688" y="332656"/>
            <a:ext cx="5217839" cy="922387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Procter &amp; Gamble</a:t>
            </a:r>
            <a:endParaRPr lang="ru-RU" sz="4300" b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rgbClr val="FFFFFF"/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7652" name="Рисунок 4" descr="default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500438"/>
            <a:ext cx="863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Рисунок 5" descr="ав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797425"/>
            <a:ext cx="10287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Рисунок 6" descr="л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500438"/>
            <a:ext cx="1428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Рисунок 7" descr="шпо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868863"/>
            <a:ext cx="8636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Рисунок 8" descr="амв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221163"/>
            <a:ext cx="13906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Рисунок 9" descr="вві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357563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Рисунок 10" descr="шлпг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789363"/>
            <a:ext cx="1409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9" name="Рисунок 11" descr="ганрл.jpe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213100"/>
            <a:ext cx="9144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3824064"/>
          </a:xfrm>
          <a:extLst/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6600" b="0" i="1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Garamond" pitchFamily="18" charset="0"/>
              </a:rPr>
              <a:t>Дякую</a:t>
            </a:r>
            <a:r>
              <a:rPr lang="ru-RU" sz="6600" b="0" i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Garamond" pitchFamily="18" charset="0"/>
              </a:rPr>
              <a:t> за </a:t>
            </a:r>
            <a:r>
              <a:rPr lang="ru-RU" sz="6600" b="0" i="1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Garamond" pitchFamily="18" charset="0"/>
              </a:rPr>
              <a:t>увагу</a:t>
            </a:r>
            <a:r>
              <a:rPr lang="ru-RU" sz="6600" b="0" i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Garamond" pitchFamily="18" charset="0"/>
              </a:rPr>
              <a:t>.</a:t>
            </a:r>
            <a:endParaRPr lang="ru-RU" sz="6600" b="0" i="1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549275"/>
            <a:ext cx="2951162" cy="935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smtClean="0">
                <a:solidFill>
                  <a:schemeClr val="tx2">
                    <a:satMod val="130000"/>
                  </a:schemeClr>
                </a:solidFill>
              </a:rPr>
              <a:t>Nestlé</a:t>
            </a:r>
            <a:endParaRPr lang="ru-RU" sz="480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483768" y="980728"/>
            <a:ext cx="6192688" cy="504056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1400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defRPr/>
            </a:pPr>
            <a:endParaRPr lang="uk-UA" sz="1400">
              <a:ln/>
              <a:solidFill>
                <a:schemeClr val="accent3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1400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</a:t>
            </a:r>
            <a:r>
              <a:rPr lang="en-US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Nestlé S.A. (</a:t>
            </a:r>
            <a:r>
              <a:rPr lang="uk-UA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виголошується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Нестл</a:t>
            </a:r>
            <a:r>
              <a:rPr lang="vi-VN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е́ С. А.</a:t>
            </a:r>
            <a:r>
              <a:rPr lang="uk-UA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lang="uk-UA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найбільший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світі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концерн по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виробництву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продуктів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харчування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Головний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офіс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компанії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знаходиться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швейцарському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місті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Веве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Петер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Брабек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Головний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виконавчий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директор </a:t>
            </a:r>
            <a:r>
              <a:rPr lang="en-US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Nestl</a:t>
            </a:r>
            <a:r>
              <a:rPr lang="en-US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en-US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Nestl</a:t>
            </a:r>
            <a:r>
              <a:rPr lang="en-US" err="1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—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найбільша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світова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компанія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області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виробництва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продуктів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харчування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На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всіх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континентах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нашої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планети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окрім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Антарктиди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споживачі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можуть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придбати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її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смачну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і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корисну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продукцію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Nestlé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налічує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481 фабрику в 87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err="1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>
                <a:ln/>
                <a:solidFill>
                  <a:schemeClr val="accent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1052736"/>
            <a:ext cx="6567432" cy="54006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20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20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Nestlé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265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персон.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Nestlé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присутній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на ринках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напоїв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кондитерської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кулінарії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дитячого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заморожених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готових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сніданків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Foodserv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ces</a:t>
            </a:r>
            <a:r>
              <a:rPr lang="en-US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корма для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Nestlé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акціями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парфюмерно-косметичної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фармацевтичної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. Так, “</a:t>
            </a:r>
            <a:r>
              <a:rPr lang="en-US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Nestle”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філії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ніш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– Америка,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Росія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Бельгія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Голландія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Германія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, Велика Британия, Польша, та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половини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18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0" cap="none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4213" y="549275"/>
            <a:ext cx="2951162" cy="935038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lnSpc>
                <a:spcPts val="4500"/>
              </a:lnSpc>
              <a:spcAft>
                <a:spcPts val="0"/>
              </a:spcAft>
              <a:defRPr/>
            </a:pPr>
            <a:r>
              <a:rPr lang="en-US" sz="4800" b="1" cap="all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Nestlé</a:t>
            </a:r>
            <a:endParaRPr lang="ru-RU" sz="4800" b="1" cap="all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84213" y="549275"/>
            <a:ext cx="2951162" cy="935038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lnSpc>
                <a:spcPts val="4500"/>
              </a:lnSpc>
              <a:spcAft>
                <a:spcPts val="0"/>
              </a:spcAft>
              <a:defRPr/>
            </a:pPr>
            <a:r>
              <a:rPr lang="en-US" sz="4800" b="1" cap="all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Nestlé</a:t>
            </a:r>
            <a:endParaRPr lang="ru-RU" sz="4800" b="1" cap="all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764704"/>
            <a:ext cx="6480497" cy="489364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              </a:t>
            </a:r>
            <a:br>
              <a:rPr lang="en-US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</a:br>
            <a:r>
              <a:rPr lang="en-US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              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Чистий прибуток зріс на 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15.8%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і склав 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10.6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млрд. швейцарських франків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. В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результаті показник  досяг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9.9%,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піднявшись на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60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базисних пунктів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. </a:t>
            </a:r>
            <a:r>
              <a:rPr lang="ru-RU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Прибуток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на </a:t>
            </a:r>
            <a:r>
              <a:rPr lang="ru-RU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акцію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знову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продемонстрував двозначний показник зростання - 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16.4%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і досягнув</a:t>
            </a:r>
            <a:r>
              <a:rPr lang="en-GB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 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рівня у 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27.81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швейцарських франків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.</a:t>
            </a:r>
            <a:endParaRPr lang="ru-RU" altLang="zh-CN" sz="1600" b="0" cap="none" smtClean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У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2007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році органічне зростання напрямку </a:t>
            </a:r>
            <a:r>
              <a:rPr lang="uk-UA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„Харчові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продукти та </a:t>
            </a:r>
            <a:r>
              <a:rPr lang="uk-UA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напої”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uk-UA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Nestlè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(включаючи такі керовані на глобальному рівні напрямки як </a:t>
            </a:r>
            <a:r>
              <a:rPr lang="uk-UA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Nestlè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en-US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Waters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 </a:t>
            </a:r>
            <a:r>
              <a:rPr lang="uk-UA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Nestlè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en-GB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Nutrition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 </a:t>
            </a:r>
            <a:r>
              <a:rPr lang="en-GB" altLang="zh-CN" sz="16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Nespresso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спільні підприємства, а також Зони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)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становило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4.2%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у Європі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 8.6%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у Північній та Південній Америці і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9.6%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у Азії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Океанії та Африці</a:t>
            </a:r>
            <a:r>
              <a:rPr lang="ru-RU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.</a:t>
            </a:r>
            <a:endParaRPr lang="ru-RU" altLang="zh-CN" sz="1600" b="0" cap="none" smtClean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Обсяг продажів та показник </a:t>
            </a:r>
            <a:r>
              <a:rPr lang="en-GB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EBIT </a:t>
            </a:r>
            <a:r>
              <a:rPr lang="uk-UA" altLang="zh-CN" sz="16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за зонами відповідальності та географічними регіонами</a:t>
            </a:r>
            <a:r>
              <a:rPr lang="en-GB" altLang="zh-CN" sz="1600" b="0" i="1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 </a:t>
            </a:r>
            <a:endParaRPr lang="ru-RU" altLang="zh-CN" sz="1600" b="0" cap="none" smtClean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4438" y="1196975"/>
            <a:ext cx="6408737" cy="504031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uk-UA" altLang="zh-CN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             Зона Європа: </a:t>
            </a:r>
            <a:r>
              <a:rPr lang="uk-UA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обсяг продажів сягнув 28.5 млрд. швейцарських франків, реальне внутрішнє зростання - 2%, органічне зростання - 3%. В 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рамках </a:t>
            </a:r>
            <a:r>
              <a:rPr lang="uk-UA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Зони країни Східної Європи продемонстрували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двозначний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показник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зростання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(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головним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чином у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Росії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та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Польщі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), а на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ключових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західноєвропейських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ринках (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Німеччина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Франція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та Велика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Британія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)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спостерігалися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позитивні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тенденції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росту. </a:t>
            </a:r>
            <a:r>
              <a:rPr lang="ru-RU" altLang="zh-CN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</a:t>
            </a:r>
            <a:r>
              <a:rPr lang="uk-UA" altLang="zh-CN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окращення</a:t>
            </a:r>
            <a:r>
              <a:rPr lang="uk-UA" altLang="zh-CN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показника ЕВІТ </a:t>
            </a:r>
            <a:r>
              <a:rPr lang="uk-UA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на 30 базисних пунктів вдалося досягти, перш за все, завдяки удосконаленню показників операційної діяльності, - незважаючи на серйозні інвестиції у продукцію </a:t>
            </a:r>
            <a:r>
              <a:rPr lang="uk-UA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преміум</a:t>
            </a:r>
            <a:r>
              <a:rPr lang="en-US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-</a:t>
            </a:r>
            <a:r>
              <a:rPr lang="en-US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</a:t>
            </a:r>
            <a:r>
              <a:rPr lang="ru-RU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сегменту. </a:t>
            </a:r>
            <a:r>
              <a:rPr lang="en-US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/>
            </a:r>
            <a:br>
              <a:rPr lang="en-US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</a:br>
            <a:r>
              <a:rPr lang="en-US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               </a:t>
            </a:r>
            <a:r>
              <a:rPr lang="uk-UA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Найбільш кращим місцем виготовлення шоколадної ( кондитерської ) продукції в країнах: Литви, </a:t>
            </a:r>
            <a:r>
              <a:rPr lang="uk-UA" altLang="zh-CN" sz="1400" b="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Латвіїї</a:t>
            </a:r>
            <a:r>
              <a:rPr lang="uk-UA" altLang="zh-CN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, Норвегії, Данії. Майже кожна кондитерська продукція , краще реалізується в місцях, більш прохолодного клімату, що якраз відповідає клімат цих країн.</a:t>
            </a:r>
            <a:endParaRPr lang="ru-RU" sz="1400" b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4213" y="549275"/>
            <a:ext cx="2951162" cy="935038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lnSpc>
                <a:spcPts val="4500"/>
              </a:lnSpc>
              <a:spcAft>
                <a:spcPts val="0"/>
              </a:spcAft>
              <a:defRPr/>
            </a:pPr>
            <a:r>
              <a:rPr lang="en-US" sz="4800" b="1" cap="all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Nestlé</a:t>
            </a:r>
            <a:endParaRPr lang="ru-RU" sz="4800" b="1" cap="all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1052736"/>
            <a:ext cx="6170072" cy="5400600"/>
          </a:xfrm>
        </p:spPr>
        <p:txBody>
          <a:bodyPr numCol="2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Торгівельні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марки </a:t>
            </a:r>
            <a:r>
              <a:rPr lang="en-US" sz="1400" cap="none" smtClean="0">
                <a:ln/>
                <a:solidFill>
                  <a:schemeClr val="accent3"/>
                </a:solidFill>
                <a:effectLst/>
              </a:rPr>
              <a:t>Nestlé</a:t>
            </a:r>
            <a:r>
              <a:rPr lang="uk-UA" sz="1400" cap="none" smtClean="0">
                <a:ln/>
                <a:solidFill>
                  <a:schemeClr val="accent3"/>
                </a:solidFill>
                <a:effectLst/>
              </a:rPr>
              <a:t> : </a:t>
            </a:r>
            <a:r>
              <a:rPr lang="uk-UA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400" b="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Nescafé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Nesquik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Maggi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4. «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Світоч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Nestlé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Coffee-mate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7. Детское питание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8. Для домашних животных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9. «ТОРЧИН»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10. «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Мівіна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11. Специальное питание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12. Готовые завтраки 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13. Мороженое</a:t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14.  </a:t>
            </a:r>
            <a:r>
              <a:rPr lang="ru-RU" sz="1400" cap="none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Быстров</a:t>
            </a: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cap="none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1400" cap="none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4213" y="549275"/>
            <a:ext cx="2951162" cy="935038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lnSpc>
                <a:spcPts val="4500"/>
              </a:lnSpc>
              <a:spcAft>
                <a:spcPts val="0"/>
              </a:spcAft>
              <a:defRPr/>
            </a:pPr>
            <a:r>
              <a:rPr lang="en-US" sz="4800" b="1" cap="all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Nestlé</a:t>
            </a:r>
            <a:endParaRPr lang="ru-RU" sz="4800" b="1" cap="all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1508" name="Рисунок 21" descr="bistrof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445125"/>
            <a:ext cx="8096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Рисунок 22" descr="coffee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437063"/>
            <a:ext cx="7905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Рисунок 23" descr="cwp_s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3789363"/>
            <a:ext cx="666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Рисунок 24" descr="default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492375"/>
            <a:ext cx="1143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Рисунок 25" descr="icecreamlogo-new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581525"/>
            <a:ext cx="714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Рисунок 26" descr="maggi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492375"/>
            <a:ext cx="847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Рисунок 27" descr="nescaf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412875"/>
            <a:ext cx="78105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Рисунок 28" descr="nesquick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844675"/>
            <a:ext cx="6000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Рисунок 29" descr="nestle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716338"/>
            <a:ext cx="8096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Рисунок 30" descr="nestle_blue.gi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5300663"/>
            <a:ext cx="800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Рисунок 31" descr="nestle_nutritoin_new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141663"/>
            <a:ext cx="8763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Рисунок 32" descr="Purina.gi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412875"/>
            <a:ext cx="9525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Рисунок 33" descr="svitoch.gif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068638"/>
            <a:ext cx="7048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1" name="Рисунок 34" descr="torchin.gi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844675"/>
            <a:ext cx="9525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217839" cy="922387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Procter &amp; Gamble</a:t>
            </a:r>
            <a:endParaRPr lang="ru-RU"/>
          </a:p>
        </p:txBody>
      </p:sp>
      <p:sp>
        <p:nvSpPr>
          <p:cNvPr id="22531" name="Текст 2"/>
          <p:cNvSpPr>
            <a:spLocks noGrp="1"/>
          </p:cNvSpPr>
          <p:nvPr>
            <p:ph type="body" idx="1"/>
          </p:nvPr>
        </p:nvSpPr>
        <p:spPr>
          <a:xfrm>
            <a:off x="722313" y="1484313"/>
            <a:ext cx="7772400" cy="4392612"/>
          </a:xfrm>
        </p:spPr>
        <p:txBody>
          <a:bodyPr/>
          <a:lstStyle/>
          <a:p>
            <a:pPr marL="44450" eaLnBrk="1" hangingPunct="1">
              <a:lnSpc>
                <a:spcPct val="150000"/>
              </a:lnSpc>
            </a:pPr>
            <a:r>
              <a:rPr lang="uk-UA" altLang="ru-RU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ru-RU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Procter &amp; Gamble Co. </a:t>
            </a:r>
            <a:r>
              <a:rPr lang="en-US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по-російськи виголошується Проктер енд Гембл), </a:t>
            </a:r>
            <a:r>
              <a:rPr lang="en-US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P&amp;g (NYSE: PG) — </a:t>
            </a:r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американська компанія, один з лідерів світового ринку споживчих товарів. Боб Макдоналд Голова правління, президент і голова корпорації.</a:t>
            </a:r>
          </a:p>
          <a:p>
            <a:pPr marL="44450" eaLnBrk="1" hangingPunct="1">
              <a:lnSpc>
                <a:spcPct val="150000"/>
              </a:lnSpc>
            </a:pPr>
            <a:r>
              <a:rPr lang="ru-RU" altLang="ru-RU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Компанія</a:t>
            </a:r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займає 22 місце в списку </a:t>
            </a:r>
            <a:r>
              <a:rPr lang="en-US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Fortune 500 </a:t>
            </a:r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є одній з провідних компаній США за об'ємом прибули і ринковій капіталізації. </a:t>
            </a:r>
          </a:p>
          <a:p>
            <a:pPr marL="44450" eaLnBrk="1" hangingPunct="1">
              <a:lnSpc>
                <a:spcPct val="150000"/>
              </a:lnSpc>
            </a:pPr>
            <a:r>
              <a:rPr lang="en-US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P&amp;g </a:t>
            </a:r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найбільшим в світі рекламодавцем, витрати компанії на рекламу перевищують 8 млрд. дол. Штаб-квартира — до Цинциннаті, штату Огайо.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484313"/>
            <a:ext cx="7772400" cy="4537075"/>
          </a:xfrm>
        </p:spPr>
        <p:txBody>
          <a:bodyPr>
            <a:normAutofit fontScale="85000" lnSpcReduction="2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  Види діяльності, які здійснює компанія: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Gillette, Braun, Oral-B, Duracell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Londa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Престижная парфюмерия.          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    1967 –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Gillette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акціонером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Braun. </a:t>
            </a:r>
            <a:endParaRPr lang="uk-UA" sz="18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1984 –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Оголошено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про покупку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ORAL-B Laboratories Inc.,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Провідного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виробника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зубних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щіток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північно-американському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ринку                 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    1996 –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Duracell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об'єднується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Gillette.</a:t>
            </a:r>
            <a:endParaRPr lang="uk-UA" sz="18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2005 –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Злиття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Procter &amp; Gamble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Gillette.</a:t>
            </a:r>
            <a:endParaRPr lang="uk-UA" sz="18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1966 -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Londa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все більше спеціалізується на виробництві фарб для волосся.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1987 – Покупка компанією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AG 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французького виробника ексклюзивних товарів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Parfum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Rochas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S.a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8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1990 –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Londa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err="1" smtClean="0">
                <a:latin typeface="Times New Roman" pitchFamily="18" charset="0"/>
                <a:cs typeface="Times New Roman" pitchFamily="18" charset="0"/>
              </a:rPr>
              <a:t>рєїнтегріруєтся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в об'єднання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і виступає під фірмовим найменуванням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Londa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GMBH.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63688" y="332656"/>
            <a:ext cx="5217839" cy="922387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Procter &amp; Gamble</a:t>
            </a:r>
            <a:endParaRPr lang="ru-RU" sz="4300" b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rgbClr val="FFFFFF"/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052513"/>
            <a:ext cx="7772400" cy="5184775"/>
          </a:xfrm>
        </p:spPr>
        <p:txBody>
          <a:bodyPr>
            <a:normAutofit fontScale="85000" lnSpcReduction="1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1993 – 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Придбання компанією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AG 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американського дизайнерського бренду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Sebastian International Inc., </a:t>
            </a:r>
            <a:r>
              <a:rPr lang="uk-UA" sz="1800" err="1" smtClean="0">
                <a:latin typeface="Times New Roman" pitchFamily="18" charset="0"/>
                <a:cs typeface="Times New Roman" pitchFamily="18" charset="0"/>
              </a:rPr>
              <a:t>Лос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err="1" smtClean="0">
                <a:latin typeface="Times New Roman" pitchFamily="18" charset="0"/>
                <a:cs typeface="Times New Roman" pitchFamily="18" charset="0"/>
              </a:rPr>
              <a:t>Анжелес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     1994-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компанією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AG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відомого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парфюмерного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Muelhens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KG. </a:t>
            </a:r>
            <a:endParaRPr lang="uk-UA" sz="18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1997 –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Підставу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Cosmopolitan Cosmetics GMBH –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утримувача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Parfum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Rochas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S.a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Muelhens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KG. 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2000 –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Структурні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з'являються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професійний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підрозділ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підрозділ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кінцевого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підрозділ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парфюмерії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косметики.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     2003 -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P&amp;g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набуває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контрольного пакету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акцій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Wella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AG.</a:t>
            </a:r>
            <a:endParaRPr lang="uk-UA" sz="18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                 З 1991 - 2005 року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P&amp;g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 придбала такі акції з парфумерії: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Laura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Biagiotti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Hugo Boss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 Giorgio Beverly Hills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Lacoste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Baldessarini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, Jean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Patou</a:t>
            </a:r>
            <a:r>
              <a:rPr lang="en-US" sz="1800" smtClean="0">
                <a:latin typeface="Times New Roman" pitchFamily="18" charset="0"/>
                <a:cs typeface="Times New Roman" pitchFamily="18" charset="0"/>
              </a:rPr>
              <a:t>, Valentino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800" smtClean="0">
                <a:latin typeface="Times New Roman" pitchFamily="18" charset="0"/>
                <a:cs typeface="Times New Roman" pitchFamily="18" charset="0"/>
              </a:rPr>
              <a:t>Gucci, Escada, Dunhill, Montblanc, Rochas, Anna Sui, Puma, Ghost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err="1" smtClean="0">
                <a:latin typeface="Times New Roman" pitchFamily="18" charset="0"/>
                <a:cs typeface="Times New Roman" pitchFamily="18" charset="0"/>
              </a:rPr>
              <a:t>Dolce&amp;Gabbana</a:t>
            </a:r>
            <a:r>
              <a:rPr lang="uk-UA" sz="1800" smtClean="0">
                <a:latin typeface="Times New Roman" pitchFamily="18" charset="0"/>
                <a:cs typeface="Times New Roman" pitchFamily="18" charset="0"/>
              </a:rPr>
              <a:t>. Останнє не було куплено, а лише був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підписанній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ліцензійний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err="1" smtClean="0">
                <a:latin typeface="Times New Roman" pitchFamily="18" charset="0"/>
                <a:cs typeface="Times New Roman" pitchFamily="18" charset="0"/>
              </a:rPr>
              <a:t>торгівельної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марки.</a:t>
            </a:r>
            <a:endParaRPr lang="ru-RU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63688" y="332656"/>
            <a:ext cx="5217839" cy="922387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Procter &amp; Gamble</a:t>
            </a:r>
            <a:endParaRPr lang="ru-RU" sz="4300" b="1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rgbClr val="FFFFFF"/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Поток">
  <a:themeElements>
    <a:clrScheme name="Другая 5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EE6316"/>
      </a:accent2>
      <a:accent3>
        <a:srgbClr val="F1CCB5"/>
      </a:accent3>
      <a:accent4>
        <a:srgbClr val="F9D57B"/>
      </a:accent4>
      <a:accent5>
        <a:srgbClr val="7BA79D"/>
      </a:accent5>
      <a:accent6>
        <a:srgbClr val="968C8C"/>
      </a:accent6>
      <a:hlink>
        <a:srgbClr val="F7B615"/>
      </a:hlink>
      <a:folHlink>
        <a:srgbClr val="000232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олнцестояние">
  <a:themeElements>
    <a:clrScheme name="Другая 12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BF654C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ородская">
  <a:themeElements>
    <a:clrScheme name="Другая 11">
      <a:dk1>
        <a:sysClr val="windowText" lastClr="000000"/>
      </a:dk1>
      <a:lt1>
        <a:sysClr val="window" lastClr="FFFFFF"/>
      </a:lt1>
      <a:dk2>
        <a:srgbClr val="E98D27"/>
      </a:dk2>
      <a:lt2>
        <a:srgbClr val="DEDEDE"/>
      </a:lt2>
      <a:accent1>
        <a:srgbClr val="E98D27"/>
      </a:accent1>
      <a:accent2>
        <a:srgbClr val="EDD055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5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EE6316"/>
    </a:accent2>
    <a:accent3>
      <a:srgbClr val="F1CCB5"/>
    </a:accent3>
    <a:accent4>
      <a:srgbClr val="F9D57B"/>
    </a:accent4>
    <a:accent5>
      <a:srgbClr val="7BA79D"/>
    </a:accent5>
    <a:accent6>
      <a:srgbClr val="968C8C"/>
    </a:accent6>
    <a:hlink>
      <a:srgbClr val="F7B615"/>
    </a:hlink>
    <a:folHlink>
      <a:srgbClr val="000232"/>
    </a:folHlink>
  </a:clrScheme>
</a:themeOverride>
</file>

<file path=ppt/theme/themeOverride2.xml><?xml version="1.0" encoding="utf-8"?>
<a:themeOverride xmlns:a="http://schemas.openxmlformats.org/drawingml/2006/main">
  <a:clrScheme name="Другая 5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EE6316"/>
    </a:accent2>
    <a:accent3>
      <a:srgbClr val="F1CCB5"/>
    </a:accent3>
    <a:accent4>
      <a:srgbClr val="F9D57B"/>
    </a:accent4>
    <a:accent5>
      <a:srgbClr val="7BA79D"/>
    </a:accent5>
    <a:accent6>
      <a:srgbClr val="968C8C"/>
    </a:accent6>
    <a:hlink>
      <a:srgbClr val="F7B615"/>
    </a:hlink>
    <a:folHlink>
      <a:srgbClr val="00023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</TotalTime>
  <Words>675</Words>
  <Application>Microsoft Office PowerPoint</Application>
  <PresentationFormat>Экран (4:3)</PresentationFormat>
  <Paragraphs>117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Corbel</vt:lpstr>
      <vt:lpstr>Verdana</vt:lpstr>
      <vt:lpstr>Trebuchet MS</vt:lpstr>
      <vt:lpstr>Georgia</vt:lpstr>
      <vt:lpstr>Gill Sans MT</vt:lpstr>
      <vt:lpstr>Times New Roman</vt:lpstr>
      <vt:lpstr>SimSun</vt:lpstr>
      <vt:lpstr>Поток</vt:lpstr>
      <vt:lpstr>Солнцестояние</vt:lpstr>
      <vt:lpstr>Городская</vt:lpstr>
      <vt:lpstr>Тема презентації: “Нестле”, “Procter &amp; Gamble”</vt:lpstr>
      <vt:lpstr>Nestlé</vt:lpstr>
      <vt:lpstr>                        У групі Nestlé працюють 265 тисяч персон. Продукція Nestlé присутній на ринках напоїв, кондитерської продукції, кулінарії, дитячого і спеціального харчування, заморожених продуктів, готових сніданків Foodservіces і професійних продуктів, а також корма для тварин. Окрім виробництва продуктів харчування, компанія Nestlé також володіє акціями підприємств парфюмерно-косметичної і фармацевтичної промисловості. Так, “Nestle” має філії в більш ніш 100 країнах, серед них є – Америка, Росія, Бельгія, Голландія, Германія, Велика Британия, Польша, та інші країни половини світу.</vt:lpstr>
      <vt:lpstr>                                Чистий прибуток зріс на 15.8% і склав 10.6 млрд. швейцарських франків. В результаті показник  досяг 9.9%, піднявшись на 60 базисних пунктів. Прибуток на акцію знову продемонстрував двозначний показник зростання - 16.4% і досягнув рівня у 27.81 швейцарських франків. У 2007 році органічне зростання напрямку „Харчові продукти та напої” Nestlè (включаючи такі керовані на глобальному рівні напрямки як Nestlè Waters, Nestlè Nutrition, Nespresso, спільні підприємства, а також Зони) становило 4.2% у Європі, 8.6% у Північній та Південній Америці і 9.6% у Азії, Океанії та Африці. Обсяг продажів та показник EBIT за зонами відповідальності та географічними регіонами </vt:lpstr>
      <vt:lpstr>              Зона Європа: обсяг продажів сягнув 28.5 млрд. швейцарських франків, реальне внутрішнє зростання - 2%, органічне зростання - 3%. В рамках Зони країни Східної Європи продемонстрували двозначний показник зростання (головним чином у Росії та Польщі), а на ключових західноєвропейських ринках (Німеччина, Франція та Велика Британія) спостерігалися позитивні тенденції росту. Покращення показника ЕВІТ на 30 базисних пунктів вдалося досягти, перш за все, завдяки удосконаленню показників операційної діяльності, - незважаючи на серйозні інвестиції у продукцію преміум - сегменту.                 Найбільш кращим місцем виготовлення шоколадної ( кондитерської ) продукції в країнах: Литви, Латвіїї, Норвегії, Данії. Майже кожна кондитерська продукція , краще реалізується в місцях, більш прохолодного клімату, що якраз відповідає клімат цих країн.</vt:lpstr>
      <vt:lpstr>Торгівельні марки Nestlé :  1. Nescafé  2. Nesquik 3. Maggi   4. «Світоч»  5. Nestlé  6. Coffee-mate   7. Детское питание  8. Для домашних животных  9. «ТОРЧИН»  10. «Мівіна»  11. Специальное питание 12. Готовые завтраки  13. Мороженое 14.  Быстров  </vt:lpstr>
      <vt:lpstr>Procter &amp; Gamble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увагу.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Наталия</dc:creator>
  <cp:lastModifiedBy>admin</cp:lastModifiedBy>
  <cp:revision>28</cp:revision>
  <dcterms:created xsi:type="dcterms:W3CDTF">2010-09-20T20:18:28Z</dcterms:created>
  <dcterms:modified xsi:type="dcterms:W3CDTF">2015-04-08T14:30:15Z</dcterms:modified>
</cp:coreProperties>
</file>