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20" r:id="rId2"/>
    <p:sldId id="312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</p:sldIdLst>
  <p:sldSz cx="9721850" cy="7308850"/>
  <p:notesSz cx="6858000" cy="9144000"/>
  <p:defaultTextStyle>
    <a:defPPr>
      <a:defRPr lang="en-US"/>
    </a:defPPr>
    <a:lvl1pPr algn="ctr" rtl="0" fontAlgn="base">
      <a:lnSpc>
        <a:spcPts val="2200"/>
      </a:lnSpc>
      <a:spcBef>
        <a:spcPct val="0"/>
      </a:spcBef>
      <a:spcAft>
        <a:spcPct val="0"/>
      </a:spcAft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1pPr>
    <a:lvl2pPr marL="457200" algn="ctr" rtl="0" fontAlgn="base">
      <a:lnSpc>
        <a:spcPts val="2200"/>
      </a:lnSpc>
      <a:spcBef>
        <a:spcPct val="0"/>
      </a:spcBef>
      <a:spcAft>
        <a:spcPct val="0"/>
      </a:spcAft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2pPr>
    <a:lvl3pPr marL="914400" algn="ctr" rtl="0" fontAlgn="base">
      <a:lnSpc>
        <a:spcPts val="2200"/>
      </a:lnSpc>
      <a:spcBef>
        <a:spcPct val="0"/>
      </a:spcBef>
      <a:spcAft>
        <a:spcPct val="0"/>
      </a:spcAft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3pPr>
    <a:lvl4pPr marL="1371600" algn="ctr" rtl="0" fontAlgn="base">
      <a:lnSpc>
        <a:spcPts val="2200"/>
      </a:lnSpc>
      <a:spcBef>
        <a:spcPct val="0"/>
      </a:spcBef>
      <a:spcAft>
        <a:spcPct val="0"/>
      </a:spcAft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4pPr>
    <a:lvl5pPr marL="1828800" algn="ctr" rtl="0" fontAlgn="base">
      <a:lnSpc>
        <a:spcPts val="2200"/>
      </a:lnSpc>
      <a:spcBef>
        <a:spcPct val="0"/>
      </a:spcBef>
      <a:spcAft>
        <a:spcPct val="0"/>
      </a:spcAft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CDCDC"/>
    <a:srgbClr val="C4C4C4"/>
    <a:srgbClr val="B80000"/>
    <a:srgbClr val="CC0000"/>
    <a:srgbClr val="777777"/>
    <a:srgbClr val="B2B2B2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54" autoAdjust="0"/>
    <p:restoredTop sz="96833" autoAdjust="0"/>
  </p:normalViewPr>
  <p:slideViewPr>
    <p:cSldViewPr snapToGrid="0">
      <p:cViewPr>
        <p:scale>
          <a:sx n="75" d="100"/>
          <a:sy n="75" d="100"/>
        </p:scale>
        <p:origin x="-1242" y="-636"/>
      </p:cViewPr>
      <p:guideLst>
        <p:guide orient="horz" pos="2302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658B5C1-F39A-4C5A-86FE-D53CD96F7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85800"/>
            <a:ext cx="4562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DABCDA3-E622-4C99-8615-E433B4B53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AchterRoodLogoAlleenM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7218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33788" y="2979738"/>
            <a:ext cx="5521325" cy="903287"/>
          </a:xfrm>
        </p:spPr>
        <p:txBody>
          <a:bodyPr/>
          <a:lstStyle>
            <a:lvl1pPr>
              <a:lnSpc>
                <a:spcPts val="33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33788" y="3870325"/>
            <a:ext cx="5510212" cy="6254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ct val="0"/>
              </a:spcBef>
              <a:buFont typeface="Wingdings" pitchFamily="2" charset="2"/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D9CF5-4936-46EA-A273-5387B8AE0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1260475"/>
            <a:ext cx="1906587" cy="5365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00175" y="1260475"/>
            <a:ext cx="5567363" cy="5365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647A20-677A-4DD0-8D53-FC6349CBE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DB9061-2E17-4FF2-B961-7983117921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695825"/>
            <a:ext cx="8262938" cy="145256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3097213"/>
            <a:ext cx="8262938" cy="15986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352BF3-271A-4E7A-BAA1-C2CD3E44C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00175" y="1878013"/>
            <a:ext cx="3736975" cy="4748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9550" y="1878013"/>
            <a:ext cx="3736975" cy="4748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F6538-C840-4065-81DC-34636042E8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92100"/>
            <a:ext cx="875030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636713"/>
            <a:ext cx="4295775" cy="681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" y="2317750"/>
            <a:ext cx="4295775" cy="42116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8713" y="1636713"/>
            <a:ext cx="4297362" cy="681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8713" y="2317750"/>
            <a:ext cx="4297362" cy="42116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96EEE6-A5E1-4D48-9F7F-93C091AFB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1C709A-675B-43B3-8B4A-86C95820E5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3B652-7E4F-4B5D-8267-C47010F46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90513"/>
            <a:ext cx="3198813" cy="1238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475" y="290513"/>
            <a:ext cx="5435600" cy="62388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528763"/>
            <a:ext cx="3198813" cy="50006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B008A-36BB-4E0B-9F47-63C9B292BF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5116513"/>
            <a:ext cx="5834063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652463"/>
            <a:ext cx="5834063" cy="43862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719763"/>
            <a:ext cx="5834063" cy="8588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1EDA26-E6CF-49FF-90DE-7BC3636BF5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0" descr="AchterRoodLogoAlleenMTS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7218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0175" y="1260475"/>
            <a:ext cx="7621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0175" y="1878013"/>
            <a:ext cx="7626350" cy="474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4663" y="7038975"/>
            <a:ext cx="226853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rgbClr val="777777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0950" y="6858000"/>
            <a:ext cx="719931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600" b="1">
                <a:solidFill>
                  <a:srgbClr val="777777"/>
                </a:solidFill>
              </a:defRPr>
            </a:lvl1pPr>
          </a:lstStyle>
          <a:p>
            <a:r>
              <a:rPr lang="en-US"/>
              <a:t>This is the header text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7038975"/>
            <a:ext cx="56673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rgbClr val="ED1C24"/>
                </a:solidFill>
              </a:defRPr>
            </a:lvl1pPr>
          </a:lstStyle>
          <a:p>
            <a:fld id="{AB1E8DCF-FD69-47AC-A43A-366189176A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+mj-lt"/>
          <a:ea typeface="+mj-ea"/>
          <a:cs typeface="+mj-cs"/>
        </a:defRPr>
      </a:lvl1pPr>
      <a:lvl2pPr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2pPr>
      <a:lvl3pPr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3pPr>
      <a:lvl4pPr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4pPr>
      <a:lvl5pPr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5pPr>
      <a:lvl6pPr marL="457200" algn="l" defTabSz="966788" rtl="0" fontAlgn="base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6pPr>
      <a:lvl7pPr marL="914400" algn="l" defTabSz="966788" rtl="0" fontAlgn="base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7pPr>
      <a:lvl8pPr marL="1371600" algn="l" defTabSz="966788" rtl="0" fontAlgn="base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8pPr>
      <a:lvl9pPr marL="1828800" algn="l" defTabSz="966788" rtl="0" fontAlgn="base">
        <a:lnSpc>
          <a:spcPts val="2200"/>
        </a:lnSpc>
        <a:spcBef>
          <a:spcPct val="0"/>
        </a:spcBef>
        <a:spcAft>
          <a:spcPct val="0"/>
        </a:spcAft>
        <a:defRPr sz="2000" b="1">
          <a:solidFill>
            <a:srgbClr val="777777"/>
          </a:solidFill>
          <a:latin typeface="Helvetica" pitchFamily="34" charset="0"/>
        </a:defRPr>
      </a:lvl9pPr>
    </p:titleStyle>
    <p:bodyStyle>
      <a:lvl1pPr marL="361950" indent="-361950" algn="l" defTabSz="966788" rtl="0" eaLnBrk="0" fontAlgn="base" hangingPunct="0">
        <a:lnSpc>
          <a:spcPts val="2200"/>
        </a:lnSpc>
        <a:spcBef>
          <a:spcPts val="1100"/>
        </a:spcBef>
        <a:spcAft>
          <a:spcPct val="0"/>
        </a:spcAft>
        <a:buClr>
          <a:srgbClr val="ED1C24"/>
        </a:buClr>
        <a:buFont typeface="Wingdings" pitchFamily="2" charset="2"/>
        <a:buChar char="n"/>
        <a:defRPr>
          <a:solidFill>
            <a:srgbClr val="777777"/>
          </a:solidFill>
          <a:latin typeface="+mn-lt"/>
          <a:ea typeface="+mn-ea"/>
          <a:cs typeface="+mn-cs"/>
        </a:defRPr>
      </a:lvl1pPr>
      <a:lvl2pPr marL="785813" indent="-244475"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buClr>
          <a:srgbClr val="B2B2B2"/>
        </a:buClr>
        <a:buSzPct val="65000"/>
        <a:buFont typeface="Wingdings" pitchFamily="2" charset="2"/>
        <a:buChar char="n"/>
        <a:defRPr sz="1600">
          <a:solidFill>
            <a:srgbClr val="777777"/>
          </a:solidFill>
          <a:latin typeface="+mn-lt"/>
        </a:defRPr>
      </a:lvl2pPr>
      <a:lvl3pPr marL="1206500" indent="-241300"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3pPr>
      <a:lvl4pPr marL="1692275" indent="-306388"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4pPr>
      <a:lvl5pPr marL="2217738" indent="-346075" algn="l" defTabSz="966788" rtl="0" eaLnBrk="0" fontAlgn="base" hangingPunct="0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5pPr>
      <a:lvl6pPr marL="2674938" indent="-346075" algn="l" defTabSz="966788" rtl="0" fontAlgn="base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6pPr>
      <a:lvl7pPr marL="3132138" indent="-346075" algn="l" defTabSz="966788" rtl="0" fontAlgn="base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7pPr>
      <a:lvl8pPr marL="3589338" indent="-346075" algn="l" defTabSz="966788" rtl="0" fontAlgn="base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8pPr>
      <a:lvl9pPr marL="4046538" indent="-346075" algn="l" defTabSz="966788" rtl="0" fontAlgn="base">
        <a:lnSpc>
          <a:spcPts val="2200"/>
        </a:lnSpc>
        <a:spcBef>
          <a:spcPct val="0"/>
        </a:spcBef>
        <a:spcAft>
          <a:spcPct val="0"/>
        </a:spcAft>
        <a:buFont typeface="Helvetica" pitchFamily="34" charset="0"/>
        <a:buChar char="-"/>
        <a:defRPr sz="1600">
          <a:solidFill>
            <a:srgbClr val="77777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Внутреннее исследование</a:t>
            </a:r>
            <a:endParaRPr lang="nl-NL" b="1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21850" cy="730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-238125" y="1744663"/>
            <a:ext cx="9345613" cy="1076325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algn="l" defTabSz="966788">
              <a:lnSpc>
                <a:spcPts val="2800"/>
              </a:lnSpc>
              <a:buClr>
                <a:srgbClr val="B2B2B2"/>
              </a:buClr>
              <a:buFont typeface="Wingdings" pitchFamily="2" charset="2"/>
              <a:buNone/>
            </a:pPr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Раздаточный материал к дипломной работе на тему </a:t>
            </a: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«Совершенствование системы внутреннего маркетинга»</a:t>
            </a:r>
            <a:endParaRPr lang="en-US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1" algn="l" defTabSz="966788">
              <a:lnSpc>
                <a:spcPts val="2800"/>
              </a:lnSpc>
              <a:buClr>
                <a:srgbClr val="B2B2B2"/>
              </a:buClr>
              <a:buFont typeface="Wingdings" pitchFamily="2" charset="2"/>
              <a:buNone/>
            </a:pPr>
            <a:endParaRPr lang="ru-RU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Градация оценок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Mystery Shopper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3860800" y="1206500"/>
            <a:ext cx="2019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Продолжение Таблицы 7</a:t>
            </a:r>
          </a:p>
        </p:txBody>
      </p:sp>
      <p:grpSp>
        <p:nvGrpSpPr>
          <p:cNvPr id="12292" name="Group 44"/>
          <p:cNvGrpSpPr>
            <a:grpSpLocks/>
          </p:cNvGrpSpPr>
          <p:nvPr/>
        </p:nvGrpSpPr>
        <p:grpSpPr bwMode="auto">
          <a:xfrm>
            <a:off x="107950" y="1908175"/>
            <a:ext cx="9613900" cy="3832225"/>
            <a:chOff x="68" y="1434"/>
            <a:chExt cx="5636" cy="2009"/>
          </a:xfrm>
        </p:grpSpPr>
        <p:pic>
          <p:nvPicPr>
            <p:cNvPr id="12293" name="Picture 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" y="1434"/>
              <a:ext cx="4421" cy="2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4" name="Picture 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70" y="1437"/>
              <a:ext cx="1234" cy="2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Результаты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Mystery Shopper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3315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2650" y="1250950"/>
            <a:ext cx="818515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594100" y="6565900"/>
            <a:ext cx="27225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7. Результаты </a:t>
            </a:r>
            <a:r>
              <a:rPr lang="en-US" sz="1200"/>
              <a:t>Mystery Shopper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Результаты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Mystery Shopper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1841500"/>
            <a:ext cx="926465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527300" y="1346200"/>
            <a:ext cx="45577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8. Оценка макро-региональных Контактных центров</a:t>
            </a:r>
          </a:p>
          <a:p>
            <a:endParaRPr lang="ru-RU" sz="1200"/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592263" y="6227763"/>
            <a:ext cx="689133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74663">
              <a:buClr>
                <a:srgbClr val="FF3300"/>
              </a:buClr>
              <a:buFont typeface="Wingdings" pitchFamily="2" charset="2"/>
              <a:buNone/>
              <a:tabLst>
                <a:tab pos="474663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i="1">
                <a:solidFill>
                  <a:srgbClr val="7030A0"/>
                </a:solidFill>
                <a:latin typeface="Times New Roman" pitchFamily="18" charset="0"/>
              </a:rPr>
              <a:t>Красным цветом выделена минимальная оценка параметра</a:t>
            </a:r>
          </a:p>
          <a:p>
            <a:pPr indent="474663">
              <a:buClr>
                <a:srgbClr val="FF3300"/>
              </a:buClr>
              <a:buFont typeface="Wingdings" pitchFamily="2" charset="2"/>
              <a:buNone/>
              <a:tabLst>
                <a:tab pos="474663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i="1">
                <a:solidFill>
                  <a:srgbClr val="00B050"/>
                </a:solidFill>
                <a:latin typeface="Times New Roman" pitchFamily="18" charset="0"/>
              </a:rPr>
              <a:t>Зеленым цветом выделена максимальная оценка параметра</a:t>
            </a:r>
            <a:endParaRPr lang="en-GB" b="1" i="1">
              <a:solidFill>
                <a:srgbClr val="00B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Результаты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Customer Satisfaction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044700" y="6248400"/>
            <a:ext cx="56149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8. Оценка параметров телефонного обслуживания Контактного центра</a:t>
            </a:r>
          </a:p>
        </p:txBody>
      </p:sp>
      <p:pic>
        <p:nvPicPr>
          <p:cNvPr id="15364" name="Picture 1" descr="3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3289300"/>
            <a:ext cx="456723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4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2200" y="3327400"/>
            <a:ext cx="46259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2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727200"/>
            <a:ext cx="55213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Результаты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Customer Satisfaction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6387" name="Picture 3" descr="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8400"/>
            <a:ext cx="542607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4457700"/>
            <a:ext cx="5451475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355600" y="4419600"/>
            <a:ext cx="287655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9. Итоговый показатель работы</a:t>
            </a:r>
          </a:p>
          <a:p>
            <a:r>
              <a:rPr lang="ru-RU" sz="1200"/>
              <a:t>Контактных центров в динамике 0890</a:t>
            </a:r>
          </a:p>
          <a:p>
            <a:endParaRPr lang="ru-RU" sz="1200"/>
          </a:p>
        </p:txBody>
      </p:sp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4360863" y="6577013"/>
            <a:ext cx="486092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Рис. 10. Итоговый показатель работы Контактных центров 0890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Результаты фокус - группы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7411" name="Picture 2" descr="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1257300"/>
            <a:ext cx="47132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1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0300" y="1257300"/>
            <a:ext cx="4621213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2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800" y="4178300"/>
            <a:ext cx="4725988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6096000" y="5473700"/>
            <a:ext cx="26987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11. Результаты фокус - группы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-114300" y="1647825"/>
            <a:ext cx="9429750" cy="1319213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Показатель «Качество» обслуживания  - к</a:t>
            </a:r>
            <a:r>
              <a:rPr lang="ru-RU" sz="1600">
                <a:solidFill>
                  <a:schemeClr val="tx1"/>
                </a:solidFill>
                <a:cs typeface="Arial" charset="0"/>
              </a:rPr>
              <a:t>ритери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й</a:t>
            </a:r>
            <a:r>
              <a:rPr lang="ru-RU" sz="1600">
                <a:solidFill>
                  <a:schemeClr val="tx1"/>
                </a:solidFill>
                <a:cs typeface="Arial" charset="0"/>
              </a:rPr>
              <a:t> участия 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сотрудника </a:t>
            </a:r>
            <a:r>
              <a:rPr lang="ru-RU" sz="1600">
                <a:solidFill>
                  <a:schemeClr val="tx1"/>
                </a:solidFill>
                <a:cs typeface="Arial" charset="0"/>
              </a:rPr>
              <a:t>в системе мотивации 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Контактного центра </a:t>
            </a:r>
            <a:r>
              <a:rPr lang="ru-RU" sz="1600">
                <a:solidFill>
                  <a:schemeClr val="tx1"/>
                </a:solidFill>
                <a:cs typeface="Arial" charset="0"/>
              </a:rPr>
              <a:t>в отчетном периоде</a:t>
            </a:r>
            <a:endParaRPr lang="ru-RU" sz="16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Проходной балл для участия в премировании – 85 баллов, в соответствии со шкалой премирования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09775" y="504825"/>
            <a:ext cx="7191375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Основные изменения системы мотивации</a:t>
            </a:r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228600" y="3160713"/>
            <a:ext cx="9224963" cy="1401762"/>
            <a:chOff x="179" y="1871"/>
            <a:chExt cx="5811" cy="883"/>
          </a:xfrm>
        </p:grpSpPr>
        <p:sp>
          <p:nvSpPr>
            <p:cNvPr id="18440" name="Rectangle 69"/>
            <p:cNvSpPr>
              <a:spLocks noChangeArrowheads="1"/>
            </p:cNvSpPr>
            <p:nvPr/>
          </p:nvSpPr>
          <p:spPr bwMode="auto">
            <a:xfrm>
              <a:off x="5681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37,5%</a:t>
              </a:r>
            </a:p>
          </p:txBody>
        </p:sp>
        <p:sp>
          <p:nvSpPr>
            <p:cNvPr id="18441" name="Rectangle 70"/>
            <p:cNvSpPr>
              <a:spLocks noChangeArrowheads="1"/>
            </p:cNvSpPr>
            <p:nvPr/>
          </p:nvSpPr>
          <p:spPr bwMode="auto">
            <a:xfrm>
              <a:off x="5372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35%</a:t>
              </a:r>
            </a:p>
          </p:txBody>
        </p:sp>
        <p:sp>
          <p:nvSpPr>
            <p:cNvPr id="18442" name="Rectangle 71"/>
            <p:cNvSpPr>
              <a:spLocks noChangeArrowheads="1"/>
            </p:cNvSpPr>
            <p:nvPr/>
          </p:nvSpPr>
          <p:spPr bwMode="auto">
            <a:xfrm>
              <a:off x="506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32,5%</a:t>
              </a:r>
            </a:p>
          </p:txBody>
        </p:sp>
        <p:sp>
          <p:nvSpPr>
            <p:cNvPr id="18443" name="Rectangle 72"/>
            <p:cNvSpPr>
              <a:spLocks noChangeArrowheads="1"/>
            </p:cNvSpPr>
            <p:nvPr/>
          </p:nvSpPr>
          <p:spPr bwMode="auto">
            <a:xfrm>
              <a:off x="4755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30%</a:t>
              </a:r>
            </a:p>
          </p:txBody>
        </p:sp>
        <p:sp>
          <p:nvSpPr>
            <p:cNvPr id="18444" name="Rectangle 73"/>
            <p:cNvSpPr>
              <a:spLocks noChangeArrowheads="1"/>
            </p:cNvSpPr>
            <p:nvPr/>
          </p:nvSpPr>
          <p:spPr bwMode="auto">
            <a:xfrm>
              <a:off x="444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27,5%</a:t>
              </a:r>
            </a:p>
          </p:txBody>
        </p:sp>
        <p:sp>
          <p:nvSpPr>
            <p:cNvPr id="18445" name="Rectangle 74"/>
            <p:cNvSpPr>
              <a:spLocks noChangeArrowheads="1"/>
            </p:cNvSpPr>
            <p:nvPr/>
          </p:nvSpPr>
          <p:spPr bwMode="auto">
            <a:xfrm>
              <a:off x="413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25%</a:t>
              </a:r>
            </a:p>
          </p:txBody>
        </p:sp>
        <p:sp>
          <p:nvSpPr>
            <p:cNvPr id="18446" name="Rectangle 75"/>
            <p:cNvSpPr>
              <a:spLocks noChangeArrowheads="1"/>
            </p:cNvSpPr>
            <p:nvPr/>
          </p:nvSpPr>
          <p:spPr bwMode="auto">
            <a:xfrm>
              <a:off x="3828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24%</a:t>
              </a:r>
            </a:p>
          </p:txBody>
        </p:sp>
        <p:sp>
          <p:nvSpPr>
            <p:cNvPr id="18447" name="Rectangle 76"/>
            <p:cNvSpPr>
              <a:spLocks noChangeArrowheads="1"/>
            </p:cNvSpPr>
            <p:nvPr/>
          </p:nvSpPr>
          <p:spPr bwMode="auto">
            <a:xfrm>
              <a:off x="3519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23%</a:t>
              </a:r>
            </a:p>
          </p:txBody>
        </p:sp>
        <p:sp>
          <p:nvSpPr>
            <p:cNvPr id="18448" name="Rectangle 77"/>
            <p:cNvSpPr>
              <a:spLocks noChangeArrowheads="1"/>
            </p:cNvSpPr>
            <p:nvPr/>
          </p:nvSpPr>
          <p:spPr bwMode="auto">
            <a:xfrm>
              <a:off x="3210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22%</a:t>
              </a:r>
            </a:p>
          </p:txBody>
        </p:sp>
        <p:sp>
          <p:nvSpPr>
            <p:cNvPr id="18449" name="Rectangle 78"/>
            <p:cNvSpPr>
              <a:spLocks noChangeArrowheads="1"/>
            </p:cNvSpPr>
            <p:nvPr/>
          </p:nvSpPr>
          <p:spPr bwMode="auto">
            <a:xfrm>
              <a:off x="2902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21%</a:t>
              </a:r>
            </a:p>
          </p:txBody>
        </p:sp>
        <p:sp>
          <p:nvSpPr>
            <p:cNvPr id="18450" name="Rectangle 79"/>
            <p:cNvSpPr>
              <a:spLocks noChangeArrowheads="1"/>
            </p:cNvSpPr>
            <p:nvPr/>
          </p:nvSpPr>
          <p:spPr bwMode="auto">
            <a:xfrm>
              <a:off x="259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20%</a:t>
              </a:r>
            </a:p>
          </p:txBody>
        </p:sp>
        <p:sp>
          <p:nvSpPr>
            <p:cNvPr id="18451" name="Rectangle 80"/>
            <p:cNvSpPr>
              <a:spLocks noChangeArrowheads="1"/>
            </p:cNvSpPr>
            <p:nvPr/>
          </p:nvSpPr>
          <p:spPr bwMode="auto">
            <a:xfrm>
              <a:off x="2284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19%</a:t>
              </a:r>
            </a:p>
          </p:txBody>
        </p:sp>
        <p:sp>
          <p:nvSpPr>
            <p:cNvPr id="18452" name="Rectangle 81"/>
            <p:cNvSpPr>
              <a:spLocks noChangeArrowheads="1"/>
            </p:cNvSpPr>
            <p:nvPr/>
          </p:nvSpPr>
          <p:spPr bwMode="auto">
            <a:xfrm>
              <a:off x="1975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18%</a:t>
              </a:r>
            </a:p>
          </p:txBody>
        </p:sp>
        <p:sp>
          <p:nvSpPr>
            <p:cNvPr id="18453" name="Rectangle 82"/>
            <p:cNvSpPr>
              <a:spLocks noChangeArrowheads="1"/>
            </p:cNvSpPr>
            <p:nvPr/>
          </p:nvSpPr>
          <p:spPr bwMode="auto">
            <a:xfrm>
              <a:off x="166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17%</a:t>
              </a:r>
            </a:p>
          </p:txBody>
        </p:sp>
        <p:sp>
          <p:nvSpPr>
            <p:cNvPr id="18454" name="Rectangle 83"/>
            <p:cNvSpPr>
              <a:spLocks noChangeArrowheads="1"/>
            </p:cNvSpPr>
            <p:nvPr/>
          </p:nvSpPr>
          <p:spPr bwMode="auto">
            <a:xfrm>
              <a:off x="135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16%</a:t>
              </a:r>
            </a:p>
          </p:txBody>
        </p:sp>
        <p:sp>
          <p:nvSpPr>
            <p:cNvPr id="18455" name="Rectangle 84"/>
            <p:cNvSpPr>
              <a:spLocks noChangeArrowheads="1"/>
            </p:cNvSpPr>
            <p:nvPr/>
          </p:nvSpPr>
          <p:spPr bwMode="auto">
            <a:xfrm>
              <a:off x="1049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15%</a:t>
              </a:r>
            </a:p>
          </p:txBody>
        </p:sp>
        <p:sp>
          <p:nvSpPr>
            <p:cNvPr id="18456" name="Rectangle 85"/>
            <p:cNvSpPr>
              <a:spLocks noChangeArrowheads="1"/>
            </p:cNvSpPr>
            <p:nvPr/>
          </p:nvSpPr>
          <p:spPr bwMode="auto">
            <a:xfrm>
              <a:off x="179" y="2321"/>
              <a:ext cx="870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</a:pPr>
              <a:r>
                <a:rPr lang="ru-RU" sz="1300" b="1">
                  <a:solidFill>
                    <a:schemeClr val="tx1"/>
                  </a:solidFill>
                </a:rPr>
                <a:t>Размер премии (% от оклада)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57" name="Rectangle 86"/>
            <p:cNvSpPr>
              <a:spLocks noChangeArrowheads="1"/>
            </p:cNvSpPr>
            <p:nvPr/>
          </p:nvSpPr>
          <p:spPr bwMode="auto">
            <a:xfrm>
              <a:off x="5681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100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58" name="Rectangle 87"/>
            <p:cNvSpPr>
              <a:spLocks noChangeArrowheads="1"/>
            </p:cNvSpPr>
            <p:nvPr/>
          </p:nvSpPr>
          <p:spPr bwMode="auto">
            <a:xfrm>
              <a:off x="5372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59" name="Rectangle 88"/>
            <p:cNvSpPr>
              <a:spLocks noChangeArrowheads="1"/>
            </p:cNvSpPr>
            <p:nvPr/>
          </p:nvSpPr>
          <p:spPr bwMode="auto">
            <a:xfrm>
              <a:off x="506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0" name="Rectangle 89"/>
            <p:cNvSpPr>
              <a:spLocks noChangeArrowheads="1"/>
            </p:cNvSpPr>
            <p:nvPr/>
          </p:nvSpPr>
          <p:spPr bwMode="auto">
            <a:xfrm>
              <a:off x="4755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1" name="Rectangle 90"/>
            <p:cNvSpPr>
              <a:spLocks noChangeArrowheads="1"/>
            </p:cNvSpPr>
            <p:nvPr/>
          </p:nvSpPr>
          <p:spPr bwMode="auto">
            <a:xfrm>
              <a:off x="444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2" name="Rectangle 91"/>
            <p:cNvSpPr>
              <a:spLocks noChangeArrowheads="1"/>
            </p:cNvSpPr>
            <p:nvPr/>
          </p:nvSpPr>
          <p:spPr bwMode="auto">
            <a:xfrm>
              <a:off x="413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3" name="Rectangle 92"/>
            <p:cNvSpPr>
              <a:spLocks noChangeArrowheads="1"/>
            </p:cNvSpPr>
            <p:nvPr/>
          </p:nvSpPr>
          <p:spPr bwMode="auto">
            <a:xfrm>
              <a:off x="3828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94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4" name="Rectangle 93"/>
            <p:cNvSpPr>
              <a:spLocks noChangeArrowheads="1"/>
            </p:cNvSpPr>
            <p:nvPr/>
          </p:nvSpPr>
          <p:spPr bwMode="auto">
            <a:xfrm>
              <a:off x="3519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93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5" name="Rectangle 94"/>
            <p:cNvSpPr>
              <a:spLocks noChangeArrowheads="1"/>
            </p:cNvSpPr>
            <p:nvPr/>
          </p:nvSpPr>
          <p:spPr bwMode="auto">
            <a:xfrm>
              <a:off x="3210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92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6" name="Rectangle 95"/>
            <p:cNvSpPr>
              <a:spLocks noChangeArrowheads="1"/>
            </p:cNvSpPr>
            <p:nvPr/>
          </p:nvSpPr>
          <p:spPr bwMode="auto">
            <a:xfrm>
              <a:off x="2902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91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7" name="Rectangle 96"/>
            <p:cNvSpPr>
              <a:spLocks noChangeArrowheads="1"/>
            </p:cNvSpPr>
            <p:nvPr/>
          </p:nvSpPr>
          <p:spPr bwMode="auto">
            <a:xfrm>
              <a:off x="259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8" name="Rectangle 97"/>
            <p:cNvSpPr>
              <a:spLocks noChangeArrowheads="1"/>
            </p:cNvSpPr>
            <p:nvPr/>
          </p:nvSpPr>
          <p:spPr bwMode="auto">
            <a:xfrm>
              <a:off x="2284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69" name="Rectangle 98"/>
            <p:cNvSpPr>
              <a:spLocks noChangeArrowheads="1"/>
            </p:cNvSpPr>
            <p:nvPr/>
          </p:nvSpPr>
          <p:spPr bwMode="auto">
            <a:xfrm>
              <a:off x="1975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70" name="Rectangle 99"/>
            <p:cNvSpPr>
              <a:spLocks noChangeArrowheads="1"/>
            </p:cNvSpPr>
            <p:nvPr/>
          </p:nvSpPr>
          <p:spPr bwMode="auto">
            <a:xfrm>
              <a:off x="166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71" name="Rectangle 100"/>
            <p:cNvSpPr>
              <a:spLocks noChangeArrowheads="1"/>
            </p:cNvSpPr>
            <p:nvPr/>
          </p:nvSpPr>
          <p:spPr bwMode="auto">
            <a:xfrm>
              <a:off x="135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72" name="Rectangle 101"/>
            <p:cNvSpPr>
              <a:spLocks noChangeArrowheads="1"/>
            </p:cNvSpPr>
            <p:nvPr/>
          </p:nvSpPr>
          <p:spPr bwMode="auto">
            <a:xfrm>
              <a:off x="1049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18473" name="Rectangle 102"/>
            <p:cNvSpPr>
              <a:spLocks noChangeArrowheads="1"/>
            </p:cNvSpPr>
            <p:nvPr/>
          </p:nvSpPr>
          <p:spPr bwMode="auto">
            <a:xfrm>
              <a:off x="179" y="1871"/>
              <a:ext cx="870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  <a:tabLst>
                  <a:tab pos="85725" algn="l"/>
                </a:tabLst>
              </a:pPr>
              <a:r>
                <a:rPr lang="ru-RU" sz="1300" b="1">
                  <a:solidFill>
                    <a:schemeClr val="bg1"/>
                  </a:solidFill>
                </a:rPr>
                <a:t>Баллы по качеству обслуживания</a:t>
              </a:r>
              <a:endParaRPr lang="en-US" sz="1300" b="1">
                <a:solidFill>
                  <a:schemeClr val="bg1"/>
                </a:solidFill>
              </a:endParaRPr>
            </a:p>
          </p:txBody>
        </p:sp>
        <p:sp>
          <p:nvSpPr>
            <p:cNvPr id="18474" name="Line 103"/>
            <p:cNvSpPr>
              <a:spLocks noChangeShapeType="1"/>
            </p:cNvSpPr>
            <p:nvPr/>
          </p:nvSpPr>
          <p:spPr bwMode="auto">
            <a:xfrm>
              <a:off x="179" y="187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75" name="Line 104"/>
            <p:cNvSpPr>
              <a:spLocks noChangeShapeType="1"/>
            </p:cNvSpPr>
            <p:nvPr/>
          </p:nvSpPr>
          <p:spPr bwMode="auto">
            <a:xfrm>
              <a:off x="179" y="2754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76" name="Line 105"/>
            <p:cNvSpPr>
              <a:spLocks noChangeShapeType="1"/>
            </p:cNvSpPr>
            <p:nvPr/>
          </p:nvSpPr>
          <p:spPr bwMode="auto">
            <a:xfrm>
              <a:off x="17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77" name="Line 106"/>
            <p:cNvSpPr>
              <a:spLocks noChangeShapeType="1"/>
            </p:cNvSpPr>
            <p:nvPr/>
          </p:nvSpPr>
          <p:spPr bwMode="auto">
            <a:xfrm>
              <a:off x="599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78" name="Line 107"/>
            <p:cNvSpPr>
              <a:spLocks noChangeShapeType="1"/>
            </p:cNvSpPr>
            <p:nvPr/>
          </p:nvSpPr>
          <p:spPr bwMode="auto">
            <a:xfrm>
              <a:off x="179" y="232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79" name="Line 108"/>
            <p:cNvSpPr>
              <a:spLocks noChangeShapeType="1"/>
            </p:cNvSpPr>
            <p:nvPr/>
          </p:nvSpPr>
          <p:spPr bwMode="auto">
            <a:xfrm>
              <a:off x="104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0" name="Line 109"/>
            <p:cNvSpPr>
              <a:spLocks noChangeShapeType="1"/>
            </p:cNvSpPr>
            <p:nvPr/>
          </p:nvSpPr>
          <p:spPr bwMode="auto">
            <a:xfrm>
              <a:off x="135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1" name="Line 110"/>
            <p:cNvSpPr>
              <a:spLocks noChangeShapeType="1"/>
            </p:cNvSpPr>
            <p:nvPr/>
          </p:nvSpPr>
          <p:spPr bwMode="auto">
            <a:xfrm>
              <a:off x="166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2" name="Line 111"/>
            <p:cNvSpPr>
              <a:spLocks noChangeShapeType="1"/>
            </p:cNvSpPr>
            <p:nvPr/>
          </p:nvSpPr>
          <p:spPr bwMode="auto">
            <a:xfrm>
              <a:off x="197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3" name="Line 112"/>
            <p:cNvSpPr>
              <a:spLocks noChangeShapeType="1"/>
            </p:cNvSpPr>
            <p:nvPr/>
          </p:nvSpPr>
          <p:spPr bwMode="auto">
            <a:xfrm>
              <a:off x="2284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4" name="Line 113"/>
            <p:cNvSpPr>
              <a:spLocks noChangeShapeType="1"/>
            </p:cNvSpPr>
            <p:nvPr/>
          </p:nvSpPr>
          <p:spPr bwMode="auto">
            <a:xfrm>
              <a:off x="259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5" name="Line 114"/>
            <p:cNvSpPr>
              <a:spLocks noChangeShapeType="1"/>
            </p:cNvSpPr>
            <p:nvPr/>
          </p:nvSpPr>
          <p:spPr bwMode="auto">
            <a:xfrm>
              <a:off x="290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6" name="Line 115"/>
            <p:cNvSpPr>
              <a:spLocks noChangeShapeType="1"/>
            </p:cNvSpPr>
            <p:nvPr/>
          </p:nvSpPr>
          <p:spPr bwMode="auto">
            <a:xfrm>
              <a:off x="321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7" name="Line 116"/>
            <p:cNvSpPr>
              <a:spLocks noChangeShapeType="1"/>
            </p:cNvSpPr>
            <p:nvPr/>
          </p:nvSpPr>
          <p:spPr bwMode="auto">
            <a:xfrm>
              <a:off x="351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8" name="Line 117"/>
            <p:cNvSpPr>
              <a:spLocks noChangeShapeType="1"/>
            </p:cNvSpPr>
            <p:nvPr/>
          </p:nvSpPr>
          <p:spPr bwMode="auto">
            <a:xfrm>
              <a:off x="3828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89" name="Line 118"/>
            <p:cNvSpPr>
              <a:spLocks noChangeShapeType="1"/>
            </p:cNvSpPr>
            <p:nvPr/>
          </p:nvSpPr>
          <p:spPr bwMode="auto">
            <a:xfrm>
              <a:off x="413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90" name="Line 119"/>
            <p:cNvSpPr>
              <a:spLocks noChangeShapeType="1"/>
            </p:cNvSpPr>
            <p:nvPr/>
          </p:nvSpPr>
          <p:spPr bwMode="auto">
            <a:xfrm>
              <a:off x="444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91" name="Line 120"/>
            <p:cNvSpPr>
              <a:spLocks noChangeShapeType="1"/>
            </p:cNvSpPr>
            <p:nvPr/>
          </p:nvSpPr>
          <p:spPr bwMode="auto">
            <a:xfrm>
              <a:off x="475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92" name="Line 121"/>
            <p:cNvSpPr>
              <a:spLocks noChangeShapeType="1"/>
            </p:cNvSpPr>
            <p:nvPr/>
          </p:nvSpPr>
          <p:spPr bwMode="auto">
            <a:xfrm>
              <a:off x="506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93" name="Line 122"/>
            <p:cNvSpPr>
              <a:spLocks noChangeShapeType="1"/>
            </p:cNvSpPr>
            <p:nvPr/>
          </p:nvSpPr>
          <p:spPr bwMode="auto">
            <a:xfrm>
              <a:off x="537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8494" name="Line 123"/>
            <p:cNvSpPr>
              <a:spLocks noChangeShapeType="1"/>
            </p:cNvSpPr>
            <p:nvPr/>
          </p:nvSpPr>
          <p:spPr bwMode="auto">
            <a:xfrm>
              <a:off x="5681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</p:grpSp>
      <p:sp>
        <p:nvSpPr>
          <p:cNvPr id="18437" name="Text Box 125"/>
          <p:cNvSpPr txBox="1">
            <a:spLocks noChangeArrowheads="1"/>
          </p:cNvSpPr>
          <p:nvPr/>
        </p:nvSpPr>
        <p:spPr bwMode="auto">
          <a:xfrm>
            <a:off x="193675" y="1301750"/>
            <a:ext cx="5006975" cy="2794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66788"/>
            <a:r>
              <a:rPr lang="ru-RU" sz="1600" b="1">
                <a:solidFill>
                  <a:srgbClr val="CC0000"/>
                </a:solidFill>
              </a:rPr>
              <a:t>Оценка параметра «Клиентоориентированность»</a:t>
            </a:r>
          </a:p>
        </p:txBody>
      </p:sp>
      <p:sp>
        <p:nvSpPr>
          <p:cNvPr id="64" name="Text Box 126"/>
          <p:cNvSpPr txBox="1">
            <a:spLocks noChangeArrowheads="1"/>
          </p:cNvSpPr>
          <p:nvPr/>
        </p:nvSpPr>
        <p:spPr bwMode="auto">
          <a:xfrm>
            <a:off x="-36513" y="4778375"/>
            <a:ext cx="9429751" cy="6350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Параметр «Клиентоориентированность» = Критерии исследования </a:t>
            </a:r>
            <a:r>
              <a:rPr lang="en-US" sz="1600">
                <a:solidFill>
                  <a:schemeClr val="tx1"/>
                </a:solidFill>
                <a:latin typeface="Arial" charset="0"/>
                <a:cs typeface="Arial" charset="0"/>
              </a:rPr>
              <a:t>Mystery Shopper Index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(1,2,3,4)  для голосовых и неголосовых каналов доступа в Контактный центр </a:t>
            </a:r>
          </a:p>
        </p:txBody>
      </p:sp>
      <p:sp>
        <p:nvSpPr>
          <p:cNvPr id="65" name="Text Box 127"/>
          <p:cNvSpPr txBox="1">
            <a:spLocks noChangeArrowheads="1"/>
          </p:cNvSpPr>
          <p:nvPr/>
        </p:nvSpPr>
        <p:spPr bwMode="auto">
          <a:xfrm>
            <a:off x="292100" y="5529263"/>
            <a:ext cx="8874125" cy="15875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71463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None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Итоговая оценка Клиентоориентированности рассчитывается по следующей схеме: от допустимого значения, равного 9</a:t>
            </a:r>
            <a:r>
              <a:rPr lang="en-US" sz="1600">
                <a:solidFill>
                  <a:schemeClr val="tx1"/>
                </a:solidFill>
                <a:latin typeface="Arial" charset="0"/>
                <a:cs typeface="Arial" charset="0"/>
              </a:rPr>
              <a:t>5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баллов, за каждую оценку "1" вычитается 10 баллов, за оценку "2" вычитается 5 баллов, а за каждую оценку "4" прибавляется 0,1 балла. 9</a:t>
            </a:r>
            <a:r>
              <a:rPr lang="en-US" sz="1600">
                <a:solidFill>
                  <a:schemeClr val="tx1"/>
                </a:solidFill>
                <a:latin typeface="Arial" charset="0"/>
                <a:cs typeface="Arial" charset="0"/>
              </a:rPr>
              <a:t>5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баллов принято как допустимое значение при оценке «3» по каждому параметру каждого диалога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4" grpId="0"/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7" descr="MPj02897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9613" y="1603375"/>
            <a:ext cx="3575050" cy="2562225"/>
          </a:xfrm>
          <a:prstGeom prst="rect">
            <a:avLst/>
          </a:prstGeom>
          <a:noFill/>
          <a:ln w="12700" algn="ctr">
            <a:solidFill>
              <a:srgbClr val="B80000"/>
            </a:solidFill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0" y="3392488"/>
            <a:ext cx="6378575" cy="9525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Предусмотрена мотивация сотрудников с высокими качественными показателями при незначительном отклонении от целевой продуктивности</a:t>
            </a:r>
            <a:endParaRPr lang="ru-RU" sz="16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2413" y="1416050"/>
            <a:ext cx="3816350" cy="2794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66788"/>
            <a:r>
              <a:rPr lang="ru-RU" sz="1600" b="1">
                <a:solidFill>
                  <a:srgbClr val="CC0000"/>
                </a:solidFill>
              </a:rPr>
              <a:t>Оценка параметра «Продуктивность»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-42863" y="1979613"/>
            <a:ext cx="5878513" cy="9525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Диапазон продуктивности скорректирован на основании среднего значения фактической продуктивности всех Макро-регионов в 2008 году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0" y="4522788"/>
            <a:ext cx="9378950" cy="9525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None/>
              <a:tabLst>
                <a:tab pos="0" algn="l"/>
                <a:tab pos="800100" algn="l"/>
              </a:tabLst>
            </a:pPr>
            <a:r>
              <a:rPr lang="ru-RU" sz="1600" b="1">
                <a:solidFill>
                  <a:schemeClr val="tx1"/>
                </a:solidFill>
                <a:latin typeface="Arial" charset="0"/>
                <a:cs typeface="Arial" charset="0"/>
              </a:rPr>
              <a:t>Отклонение от целевой продуктивности рассчитывается как процентное отношение целевой продуктивности к фактической продуктивности сотрудника. Отклонение от целевой продуктивности не может быть более 10%</a:t>
            </a:r>
          </a:p>
        </p:txBody>
      </p:sp>
      <p:sp>
        <p:nvSpPr>
          <p:cNvPr id="9" name="Rectangle 89"/>
          <p:cNvSpPr>
            <a:spLocks noChangeArrowheads="1"/>
          </p:cNvSpPr>
          <p:nvPr/>
        </p:nvSpPr>
        <p:spPr bwMode="auto">
          <a:xfrm>
            <a:off x="1971675" y="441325"/>
            <a:ext cx="7191375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Основные изменения системы мотивации</a:t>
            </a:r>
          </a:p>
        </p:txBody>
      </p:sp>
      <p:pic>
        <p:nvPicPr>
          <p:cNvPr id="19464" name="Picture 166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41288" y="5583238"/>
            <a:ext cx="943768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167"/>
          <p:cNvSpPr txBox="1">
            <a:spLocks noChangeArrowheads="1"/>
          </p:cNvSpPr>
          <p:nvPr/>
        </p:nvSpPr>
        <p:spPr bwMode="auto">
          <a:xfrm>
            <a:off x="485775" y="6515100"/>
            <a:ext cx="8929688" cy="5588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66788">
              <a:spcBef>
                <a:spcPct val="50000"/>
              </a:spcBef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В случае если отклонение от целевой продуктивности составляет более 10%, сотрудник не принимает участие в системе мотивации в отчетном периоде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87488" y="412750"/>
            <a:ext cx="7820025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Пример расчета премии сотрудника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0" y="1328738"/>
            <a:ext cx="9264650" cy="1001712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По итогам отчетного месяца сотрудник </a:t>
            </a:r>
            <a:r>
              <a:rPr lang="ru-RU" sz="1600" b="1">
                <a:solidFill>
                  <a:schemeClr val="tx1"/>
                </a:solidFill>
                <a:latin typeface="Arial" charset="0"/>
                <a:cs typeface="Arial" charset="0"/>
              </a:rPr>
              <a:t>А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достиг максимального балла по параметру «Качество» - </a:t>
            </a:r>
            <a:r>
              <a:rPr lang="ru-RU" sz="1600">
                <a:solidFill>
                  <a:srgbClr val="B80000"/>
                </a:solidFill>
                <a:latin typeface="Arial" charset="0"/>
                <a:cs typeface="Arial" charset="0"/>
              </a:rPr>
              <a:t>100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баллов и выполнил целевую продуктивность - 35 звонков в час на100%</a:t>
            </a:r>
          </a:p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None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	Премия сотрудника </a:t>
            </a:r>
            <a:r>
              <a:rPr lang="ru-RU" sz="1600" b="1">
                <a:solidFill>
                  <a:schemeClr val="tx1"/>
                </a:solidFill>
                <a:latin typeface="Arial" charset="0"/>
                <a:cs typeface="Arial" charset="0"/>
              </a:rPr>
              <a:t>А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будет максимальной и составит </a:t>
            </a:r>
            <a:r>
              <a:rPr lang="ru-RU" sz="1600">
                <a:solidFill>
                  <a:srgbClr val="B80000"/>
                </a:solidFill>
                <a:latin typeface="Arial" charset="0"/>
                <a:cs typeface="Arial" charset="0"/>
              </a:rPr>
              <a:t>37.5% от оклада</a:t>
            </a:r>
          </a:p>
        </p:txBody>
      </p:sp>
      <p:grpSp>
        <p:nvGrpSpPr>
          <p:cNvPr id="20484" name="Group 6"/>
          <p:cNvGrpSpPr>
            <a:grpSpLocks/>
          </p:cNvGrpSpPr>
          <p:nvPr/>
        </p:nvGrpSpPr>
        <p:grpSpPr bwMode="auto">
          <a:xfrm>
            <a:off x="142875" y="2524125"/>
            <a:ext cx="9224963" cy="1401763"/>
            <a:chOff x="179" y="1871"/>
            <a:chExt cx="5811" cy="883"/>
          </a:xfrm>
        </p:grpSpPr>
        <p:sp>
          <p:nvSpPr>
            <p:cNvPr id="20544" name="Rectangle 7"/>
            <p:cNvSpPr>
              <a:spLocks noChangeArrowheads="1"/>
            </p:cNvSpPr>
            <p:nvPr/>
          </p:nvSpPr>
          <p:spPr bwMode="auto">
            <a:xfrm>
              <a:off x="5681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37,5%</a:t>
              </a:r>
            </a:p>
          </p:txBody>
        </p:sp>
        <p:sp>
          <p:nvSpPr>
            <p:cNvPr id="20545" name="Rectangle 8"/>
            <p:cNvSpPr>
              <a:spLocks noChangeArrowheads="1"/>
            </p:cNvSpPr>
            <p:nvPr/>
          </p:nvSpPr>
          <p:spPr bwMode="auto">
            <a:xfrm>
              <a:off x="5372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35%</a:t>
              </a:r>
            </a:p>
          </p:txBody>
        </p:sp>
        <p:sp>
          <p:nvSpPr>
            <p:cNvPr id="20546" name="Rectangle 9"/>
            <p:cNvSpPr>
              <a:spLocks noChangeArrowheads="1"/>
            </p:cNvSpPr>
            <p:nvPr/>
          </p:nvSpPr>
          <p:spPr bwMode="auto">
            <a:xfrm>
              <a:off x="506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32,5%</a:t>
              </a:r>
            </a:p>
          </p:txBody>
        </p:sp>
        <p:sp>
          <p:nvSpPr>
            <p:cNvPr id="20547" name="Rectangle 10"/>
            <p:cNvSpPr>
              <a:spLocks noChangeArrowheads="1"/>
            </p:cNvSpPr>
            <p:nvPr/>
          </p:nvSpPr>
          <p:spPr bwMode="auto">
            <a:xfrm>
              <a:off x="4755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30%</a:t>
              </a:r>
            </a:p>
          </p:txBody>
        </p:sp>
        <p:sp>
          <p:nvSpPr>
            <p:cNvPr id="20548" name="Rectangle 11"/>
            <p:cNvSpPr>
              <a:spLocks noChangeArrowheads="1"/>
            </p:cNvSpPr>
            <p:nvPr/>
          </p:nvSpPr>
          <p:spPr bwMode="auto">
            <a:xfrm>
              <a:off x="444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27,5%</a:t>
              </a:r>
            </a:p>
          </p:txBody>
        </p:sp>
        <p:sp>
          <p:nvSpPr>
            <p:cNvPr id="20549" name="Rectangle 12"/>
            <p:cNvSpPr>
              <a:spLocks noChangeArrowheads="1"/>
            </p:cNvSpPr>
            <p:nvPr/>
          </p:nvSpPr>
          <p:spPr bwMode="auto">
            <a:xfrm>
              <a:off x="413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25%</a:t>
              </a:r>
            </a:p>
          </p:txBody>
        </p:sp>
        <p:sp>
          <p:nvSpPr>
            <p:cNvPr id="20550" name="Rectangle 13"/>
            <p:cNvSpPr>
              <a:spLocks noChangeArrowheads="1"/>
            </p:cNvSpPr>
            <p:nvPr/>
          </p:nvSpPr>
          <p:spPr bwMode="auto">
            <a:xfrm>
              <a:off x="3828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24%</a:t>
              </a:r>
            </a:p>
          </p:txBody>
        </p:sp>
        <p:sp>
          <p:nvSpPr>
            <p:cNvPr id="20551" name="Rectangle 14"/>
            <p:cNvSpPr>
              <a:spLocks noChangeArrowheads="1"/>
            </p:cNvSpPr>
            <p:nvPr/>
          </p:nvSpPr>
          <p:spPr bwMode="auto">
            <a:xfrm>
              <a:off x="3519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23%</a:t>
              </a:r>
            </a:p>
          </p:txBody>
        </p:sp>
        <p:sp>
          <p:nvSpPr>
            <p:cNvPr id="20552" name="Rectangle 15"/>
            <p:cNvSpPr>
              <a:spLocks noChangeArrowheads="1"/>
            </p:cNvSpPr>
            <p:nvPr/>
          </p:nvSpPr>
          <p:spPr bwMode="auto">
            <a:xfrm>
              <a:off x="3210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22%</a:t>
              </a:r>
            </a:p>
          </p:txBody>
        </p:sp>
        <p:sp>
          <p:nvSpPr>
            <p:cNvPr id="20553" name="Rectangle 16"/>
            <p:cNvSpPr>
              <a:spLocks noChangeArrowheads="1"/>
            </p:cNvSpPr>
            <p:nvPr/>
          </p:nvSpPr>
          <p:spPr bwMode="auto">
            <a:xfrm>
              <a:off x="2902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21%</a:t>
              </a:r>
            </a:p>
          </p:txBody>
        </p:sp>
        <p:sp>
          <p:nvSpPr>
            <p:cNvPr id="20554" name="Rectangle 17"/>
            <p:cNvSpPr>
              <a:spLocks noChangeArrowheads="1"/>
            </p:cNvSpPr>
            <p:nvPr/>
          </p:nvSpPr>
          <p:spPr bwMode="auto">
            <a:xfrm>
              <a:off x="259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20%</a:t>
              </a:r>
            </a:p>
          </p:txBody>
        </p:sp>
        <p:sp>
          <p:nvSpPr>
            <p:cNvPr id="20555" name="Rectangle 18"/>
            <p:cNvSpPr>
              <a:spLocks noChangeArrowheads="1"/>
            </p:cNvSpPr>
            <p:nvPr/>
          </p:nvSpPr>
          <p:spPr bwMode="auto">
            <a:xfrm>
              <a:off x="2284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19%</a:t>
              </a:r>
            </a:p>
          </p:txBody>
        </p:sp>
        <p:sp>
          <p:nvSpPr>
            <p:cNvPr id="20556" name="Rectangle 19"/>
            <p:cNvSpPr>
              <a:spLocks noChangeArrowheads="1"/>
            </p:cNvSpPr>
            <p:nvPr/>
          </p:nvSpPr>
          <p:spPr bwMode="auto">
            <a:xfrm>
              <a:off x="1975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18%</a:t>
              </a:r>
            </a:p>
          </p:txBody>
        </p:sp>
        <p:sp>
          <p:nvSpPr>
            <p:cNvPr id="20557" name="Rectangle 20"/>
            <p:cNvSpPr>
              <a:spLocks noChangeArrowheads="1"/>
            </p:cNvSpPr>
            <p:nvPr/>
          </p:nvSpPr>
          <p:spPr bwMode="auto">
            <a:xfrm>
              <a:off x="166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17%</a:t>
              </a:r>
            </a:p>
          </p:txBody>
        </p:sp>
        <p:sp>
          <p:nvSpPr>
            <p:cNvPr id="20558" name="Rectangle 21"/>
            <p:cNvSpPr>
              <a:spLocks noChangeArrowheads="1"/>
            </p:cNvSpPr>
            <p:nvPr/>
          </p:nvSpPr>
          <p:spPr bwMode="auto">
            <a:xfrm>
              <a:off x="135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16%</a:t>
              </a:r>
            </a:p>
          </p:txBody>
        </p:sp>
        <p:sp>
          <p:nvSpPr>
            <p:cNvPr id="20559" name="Rectangle 22"/>
            <p:cNvSpPr>
              <a:spLocks noChangeArrowheads="1"/>
            </p:cNvSpPr>
            <p:nvPr/>
          </p:nvSpPr>
          <p:spPr bwMode="auto">
            <a:xfrm>
              <a:off x="1049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15%</a:t>
              </a:r>
            </a:p>
          </p:txBody>
        </p:sp>
        <p:sp>
          <p:nvSpPr>
            <p:cNvPr id="20560" name="Rectangle 23"/>
            <p:cNvSpPr>
              <a:spLocks noChangeArrowheads="1"/>
            </p:cNvSpPr>
            <p:nvPr/>
          </p:nvSpPr>
          <p:spPr bwMode="auto">
            <a:xfrm>
              <a:off x="179" y="2321"/>
              <a:ext cx="870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</a:pPr>
              <a:r>
                <a:rPr lang="ru-RU" sz="1300" b="1">
                  <a:solidFill>
                    <a:schemeClr val="tx1"/>
                  </a:solidFill>
                </a:rPr>
                <a:t>Размер премии (% от оклада)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1" name="Rectangle 24"/>
            <p:cNvSpPr>
              <a:spLocks noChangeArrowheads="1"/>
            </p:cNvSpPr>
            <p:nvPr/>
          </p:nvSpPr>
          <p:spPr bwMode="auto">
            <a:xfrm>
              <a:off x="5681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100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2" name="Rectangle 25"/>
            <p:cNvSpPr>
              <a:spLocks noChangeArrowheads="1"/>
            </p:cNvSpPr>
            <p:nvPr/>
          </p:nvSpPr>
          <p:spPr bwMode="auto">
            <a:xfrm>
              <a:off x="5372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3" name="Rectangle 26"/>
            <p:cNvSpPr>
              <a:spLocks noChangeArrowheads="1"/>
            </p:cNvSpPr>
            <p:nvPr/>
          </p:nvSpPr>
          <p:spPr bwMode="auto">
            <a:xfrm>
              <a:off x="506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4" name="Rectangle 27"/>
            <p:cNvSpPr>
              <a:spLocks noChangeArrowheads="1"/>
            </p:cNvSpPr>
            <p:nvPr/>
          </p:nvSpPr>
          <p:spPr bwMode="auto">
            <a:xfrm>
              <a:off x="4755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5" name="Rectangle 28"/>
            <p:cNvSpPr>
              <a:spLocks noChangeArrowheads="1"/>
            </p:cNvSpPr>
            <p:nvPr/>
          </p:nvSpPr>
          <p:spPr bwMode="auto">
            <a:xfrm>
              <a:off x="444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6" name="Rectangle 29"/>
            <p:cNvSpPr>
              <a:spLocks noChangeArrowheads="1"/>
            </p:cNvSpPr>
            <p:nvPr/>
          </p:nvSpPr>
          <p:spPr bwMode="auto">
            <a:xfrm>
              <a:off x="413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7" name="Rectangle 30"/>
            <p:cNvSpPr>
              <a:spLocks noChangeArrowheads="1"/>
            </p:cNvSpPr>
            <p:nvPr/>
          </p:nvSpPr>
          <p:spPr bwMode="auto">
            <a:xfrm>
              <a:off x="3828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94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8" name="Rectangle 31"/>
            <p:cNvSpPr>
              <a:spLocks noChangeArrowheads="1"/>
            </p:cNvSpPr>
            <p:nvPr/>
          </p:nvSpPr>
          <p:spPr bwMode="auto">
            <a:xfrm>
              <a:off x="3519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93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69" name="Rectangle 32"/>
            <p:cNvSpPr>
              <a:spLocks noChangeArrowheads="1"/>
            </p:cNvSpPr>
            <p:nvPr/>
          </p:nvSpPr>
          <p:spPr bwMode="auto">
            <a:xfrm>
              <a:off x="3210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92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0" name="Rectangle 33"/>
            <p:cNvSpPr>
              <a:spLocks noChangeArrowheads="1"/>
            </p:cNvSpPr>
            <p:nvPr/>
          </p:nvSpPr>
          <p:spPr bwMode="auto">
            <a:xfrm>
              <a:off x="2902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91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1" name="Rectangle 34"/>
            <p:cNvSpPr>
              <a:spLocks noChangeArrowheads="1"/>
            </p:cNvSpPr>
            <p:nvPr/>
          </p:nvSpPr>
          <p:spPr bwMode="auto">
            <a:xfrm>
              <a:off x="259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2" name="Rectangle 35"/>
            <p:cNvSpPr>
              <a:spLocks noChangeArrowheads="1"/>
            </p:cNvSpPr>
            <p:nvPr/>
          </p:nvSpPr>
          <p:spPr bwMode="auto">
            <a:xfrm>
              <a:off x="2284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3" name="Rectangle 36"/>
            <p:cNvSpPr>
              <a:spLocks noChangeArrowheads="1"/>
            </p:cNvSpPr>
            <p:nvPr/>
          </p:nvSpPr>
          <p:spPr bwMode="auto">
            <a:xfrm>
              <a:off x="1975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4" name="Rectangle 37"/>
            <p:cNvSpPr>
              <a:spLocks noChangeArrowheads="1"/>
            </p:cNvSpPr>
            <p:nvPr/>
          </p:nvSpPr>
          <p:spPr bwMode="auto">
            <a:xfrm>
              <a:off x="166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5" name="Rectangle 38"/>
            <p:cNvSpPr>
              <a:spLocks noChangeArrowheads="1"/>
            </p:cNvSpPr>
            <p:nvPr/>
          </p:nvSpPr>
          <p:spPr bwMode="auto">
            <a:xfrm>
              <a:off x="135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6" name="Rectangle 39"/>
            <p:cNvSpPr>
              <a:spLocks noChangeArrowheads="1"/>
            </p:cNvSpPr>
            <p:nvPr/>
          </p:nvSpPr>
          <p:spPr bwMode="auto">
            <a:xfrm>
              <a:off x="1049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77" name="Rectangle 40"/>
            <p:cNvSpPr>
              <a:spLocks noChangeArrowheads="1"/>
            </p:cNvSpPr>
            <p:nvPr/>
          </p:nvSpPr>
          <p:spPr bwMode="auto">
            <a:xfrm>
              <a:off x="179" y="1871"/>
              <a:ext cx="870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  <a:tabLst>
                  <a:tab pos="85725" algn="l"/>
                </a:tabLst>
              </a:pPr>
              <a:r>
                <a:rPr lang="ru-RU" sz="1300" b="1">
                  <a:solidFill>
                    <a:schemeClr val="bg1"/>
                  </a:solidFill>
                </a:rPr>
                <a:t>Баллы по качеству обслуживания</a:t>
              </a:r>
              <a:endParaRPr lang="en-US" sz="1300" b="1">
                <a:solidFill>
                  <a:schemeClr val="bg1"/>
                </a:solidFill>
              </a:endParaRPr>
            </a:p>
          </p:txBody>
        </p:sp>
        <p:sp>
          <p:nvSpPr>
            <p:cNvPr id="20578" name="Line 41"/>
            <p:cNvSpPr>
              <a:spLocks noChangeShapeType="1"/>
            </p:cNvSpPr>
            <p:nvPr/>
          </p:nvSpPr>
          <p:spPr bwMode="auto">
            <a:xfrm>
              <a:off x="179" y="187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79" name="Line 42"/>
            <p:cNvSpPr>
              <a:spLocks noChangeShapeType="1"/>
            </p:cNvSpPr>
            <p:nvPr/>
          </p:nvSpPr>
          <p:spPr bwMode="auto">
            <a:xfrm>
              <a:off x="179" y="2754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0" name="Line 43"/>
            <p:cNvSpPr>
              <a:spLocks noChangeShapeType="1"/>
            </p:cNvSpPr>
            <p:nvPr/>
          </p:nvSpPr>
          <p:spPr bwMode="auto">
            <a:xfrm>
              <a:off x="17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1" name="Line 44"/>
            <p:cNvSpPr>
              <a:spLocks noChangeShapeType="1"/>
            </p:cNvSpPr>
            <p:nvPr/>
          </p:nvSpPr>
          <p:spPr bwMode="auto">
            <a:xfrm>
              <a:off x="599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2" name="Line 45"/>
            <p:cNvSpPr>
              <a:spLocks noChangeShapeType="1"/>
            </p:cNvSpPr>
            <p:nvPr/>
          </p:nvSpPr>
          <p:spPr bwMode="auto">
            <a:xfrm>
              <a:off x="179" y="232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3" name="Line 46"/>
            <p:cNvSpPr>
              <a:spLocks noChangeShapeType="1"/>
            </p:cNvSpPr>
            <p:nvPr/>
          </p:nvSpPr>
          <p:spPr bwMode="auto">
            <a:xfrm>
              <a:off x="104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4" name="Line 47"/>
            <p:cNvSpPr>
              <a:spLocks noChangeShapeType="1"/>
            </p:cNvSpPr>
            <p:nvPr/>
          </p:nvSpPr>
          <p:spPr bwMode="auto">
            <a:xfrm>
              <a:off x="135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5" name="Line 48"/>
            <p:cNvSpPr>
              <a:spLocks noChangeShapeType="1"/>
            </p:cNvSpPr>
            <p:nvPr/>
          </p:nvSpPr>
          <p:spPr bwMode="auto">
            <a:xfrm>
              <a:off x="166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6" name="Line 49"/>
            <p:cNvSpPr>
              <a:spLocks noChangeShapeType="1"/>
            </p:cNvSpPr>
            <p:nvPr/>
          </p:nvSpPr>
          <p:spPr bwMode="auto">
            <a:xfrm>
              <a:off x="197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7" name="Line 50"/>
            <p:cNvSpPr>
              <a:spLocks noChangeShapeType="1"/>
            </p:cNvSpPr>
            <p:nvPr/>
          </p:nvSpPr>
          <p:spPr bwMode="auto">
            <a:xfrm>
              <a:off x="2284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8" name="Line 51"/>
            <p:cNvSpPr>
              <a:spLocks noChangeShapeType="1"/>
            </p:cNvSpPr>
            <p:nvPr/>
          </p:nvSpPr>
          <p:spPr bwMode="auto">
            <a:xfrm>
              <a:off x="259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89" name="Line 52"/>
            <p:cNvSpPr>
              <a:spLocks noChangeShapeType="1"/>
            </p:cNvSpPr>
            <p:nvPr/>
          </p:nvSpPr>
          <p:spPr bwMode="auto">
            <a:xfrm>
              <a:off x="290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0" name="Line 53"/>
            <p:cNvSpPr>
              <a:spLocks noChangeShapeType="1"/>
            </p:cNvSpPr>
            <p:nvPr/>
          </p:nvSpPr>
          <p:spPr bwMode="auto">
            <a:xfrm>
              <a:off x="321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1" name="Line 54"/>
            <p:cNvSpPr>
              <a:spLocks noChangeShapeType="1"/>
            </p:cNvSpPr>
            <p:nvPr/>
          </p:nvSpPr>
          <p:spPr bwMode="auto">
            <a:xfrm>
              <a:off x="351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2" name="Line 55"/>
            <p:cNvSpPr>
              <a:spLocks noChangeShapeType="1"/>
            </p:cNvSpPr>
            <p:nvPr/>
          </p:nvSpPr>
          <p:spPr bwMode="auto">
            <a:xfrm>
              <a:off x="3828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3" name="Line 56"/>
            <p:cNvSpPr>
              <a:spLocks noChangeShapeType="1"/>
            </p:cNvSpPr>
            <p:nvPr/>
          </p:nvSpPr>
          <p:spPr bwMode="auto">
            <a:xfrm>
              <a:off x="413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4" name="Line 57"/>
            <p:cNvSpPr>
              <a:spLocks noChangeShapeType="1"/>
            </p:cNvSpPr>
            <p:nvPr/>
          </p:nvSpPr>
          <p:spPr bwMode="auto">
            <a:xfrm>
              <a:off x="444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5" name="Line 58"/>
            <p:cNvSpPr>
              <a:spLocks noChangeShapeType="1"/>
            </p:cNvSpPr>
            <p:nvPr/>
          </p:nvSpPr>
          <p:spPr bwMode="auto">
            <a:xfrm>
              <a:off x="475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6" name="Line 59"/>
            <p:cNvSpPr>
              <a:spLocks noChangeShapeType="1"/>
            </p:cNvSpPr>
            <p:nvPr/>
          </p:nvSpPr>
          <p:spPr bwMode="auto">
            <a:xfrm>
              <a:off x="506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7" name="Line 60"/>
            <p:cNvSpPr>
              <a:spLocks noChangeShapeType="1"/>
            </p:cNvSpPr>
            <p:nvPr/>
          </p:nvSpPr>
          <p:spPr bwMode="auto">
            <a:xfrm>
              <a:off x="537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98" name="Line 61"/>
            <p:cNvSpPr>
              <a:spLocks noChangeShapeType="1"/>
            </p:cNvSpPr>
            <p:nvPr/>
          </p:nvSpPr>
          <p:spPr bwMode="auto">
            <a:xfrm>
              <a:off x="5681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</p:grpSp>
      <p:sp>
        <p:nvSpPr>
          <p:cNvPr id="63" name="Oval 62"/>
          <p:cNvSpPr>
            <a:spLocks noChangeArrowheads="1"/>
          </p:cNvSpPr>
          <p:nvPr/>
        </p:nvSpPr>
        <p:spPr bwMode="auto">
          <a:xfrm>
            <a:off x="8786813" y="2420938"/>
            <a:ext cx="642937" cy="1614487"/>
          </a:xfrm>
          <a:prstGeom prst="ellipse">
            <a:avLst/>
          </a:prstGeom>
          <a:noFill/>
          <a:ln w="12700" algn="ctr">
            <a:solidFill>
              <a:srgbClr val="B8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64" name="Text Box 64"/>
          <p:cNvSpPr txBox="1">
            <a:spLocks noChangeArrowheads="1"/>
          </p:cNvSpPr>
          <p:nvPr/>
        </p:nvSpPr>
        <p:spPr bwMode="auto">
          <a:xfrm>
            <a:off x="42863" y="4073525"/>
            <a:ext cx="9264650" cy="1636713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По итогам отчетного месяца сотрудник </a:t>
            </a:r>
            <a:r>
              <a:rPr lang="ru-RU" sz="1600" b="1">
                <a:solidFill>
                  <a:schemeClr val="tx1"/>
                </a:solidFill>
                <a:latin typeface="Arial" charset="0"/>
                <a:cs typeface="Arial" charset="0"/>
              </a:rPr>
              <a:t>В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достиг максимального балла по параметру «Качество» - </a:t>
            </a:r>
            <a:r>
              <a:rPr lang="ru-RU" sz="1600">
                <a:solidFill>
                  <a:srgbClr val="B80000"/>
                </a:solidFill>
                <a:latin typeface="Arial" charset="0"/>
                <a:cs typeface="Arial" charset="0"/>
              </a:rPr>
              <a:t>100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баллов и не выполнил целевую продуктивность - 32 звонка в час (фактическое значение продуктивности сотрудника составляет 90% от целевой продуктивности 35 звонков в час, что соответствует 5 баллам параметра «Качество»</a:t>
            </a:r>
          </a:p>
          <a:p>
            <a:pPr marL="628650" indent="-357188" algn="l" defTabSz="966788">
              <a:lnSpc>
                <a:spcPts val="2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None/>
              <a:tabLst>
                <a:tab pos="0" algn="l"/>
                <a:tab pos="800100" algn="l"/>
              </a:tabLst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	Премия сотрудника </a:t>
            </a:r>
            <a:r>
              <a:rPr lang="ru-RU" sz="1600" b="1">
                <a:solidFill>
                  <a:schemeClr val="tx1"/>
                </a:solidFill>
                <a:latin typeface="Arial" charset="0"/>
                <a:cs typeface="Arial" charset="0"/>
              </a:rPr>
              <a:t>В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 составит</a:t>
            </a:r>
            <a:r>
              <a:rPr lang="ru-RU" sz="1600">
                <a:solidFill>
                  <a:srgbClr val="B80000"/>
                </a:solidFill>
                <a:latin typeface="Arial" charset="0"/>
                <a:cs typeface="Arial" charset="0"/>
              </a:rPr>
              <a:t> 25% от оклада 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(100-5=95 баллов) </a:t>
            </a:r>
          </a:p>
        </p:txBody>
      </p: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204788" y="5661025"/>
            <a:ext cx="9224962" cy="1401763"/>
            <a:chOff x="179" y="1871"/>
            <a:chExt cx="5811" cy="883"/>
          </a:xfrm>
        </p:grpSpPr>
        <p:sp>
          <p:nvSpPr>
            <p:cNvPr id="20489" name="Rectangle 66"/>
            <p:cNvSpPr>
              <a:spLocks noChangeArrowheads="1"/>
            </p:cNvSpPr>
            <p:nvPr/>
          </p:nvSpPr>
          <p:spPr bwMode="auto">
            <a:xfrm>
              <a:off x="5681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37,5%</a:t>
              </a:r>
            </a:p>
          </p:txBody>
        </p:sp>
        <p:sp>
          <p:nvSpPr>
            <p:cNvPr id="20490" name="Rectangle 67"/>
            <p:cNvSpPr>
              <a:spLocks noChangeArrowheads="1"/>
            </p:cNvSpPr>
            <p:nvPr/>
          </p:nvSpPr>
          <p:spPr bwMode="auto">
            <a:xfrm>
              <a:off x="5372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35%</a:t>
              </a:r>
            </a:p>
          </p:txBody>
        </p:sp>
        <p:sp>
          <p:nvSpPr>
            <p:cNvPr id="20491" name="Rectangle 68"/>
            <p:cNvSpPr>
              <a:spLocks noChangeArrowheads="1"/>
            </p:cNvSpPr>
            <p:nvPr/>
          </p:nvSpPr>
          <p:spPr bwMode="auto">
            <a:xfrm>
              <a:off x="506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32,5%</a:t>
              </a:r>
            </a:p>
          </p:txBody>
        </p:sp>
        <p:sp>
          <p:nvSpPr>
            <p:cNvPr id="20492" name="Rectangle 69"/>
            <p:cNvSpPr>
              <a:spLocks noChangeArrowheads="1"/>
            </p:cNvSpPr>
            <p:nvPr/>
          </p:nvSpPr>
          <p:spPr bwMode="auto">
            <a:xfrm>
              <a:off x="4755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30%</a:t>
              </a:r>
            </a:p>
          </p:txBody>
        </p:sp>
        <p:sp>
          <p:nvSpPr>
            <p:cNvPr id="20493" name="Rectangle 70"/>
            <p:cNvSpPr>
              <a:spLocks noChangeArrowheads="1"/>
            </p:cNvSpPr>
            <p:nvPr/>
          </p:nvSpPr>
          <p:spPr bwMode="auto">
            <a:xfrm>
              <a:off x="444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27,5%</a:t>
              </a:r>
            </a:p>
          </p:txBody>
        </p:sp>
        <p:sp>
          <p:nvSpPr>
            <p:cNvPr id="20494" name="Rectangle 71"/>
            <p:cNvSpPr>
              <a:spLocks noChangeArrowheads="1"/>
            </p:cNvSpPr>
            <p:nvPr/>
          </p:nvSpPr>
          <p:spPr bwMode="auto">
            <a:xfrm>
              <a:off x="413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25%</a:t>
              </a:r>
            </a:p>
          </p:txBody>
        </p:sp>
        <p:sp>
          <p:nvSpPr>
            <p:cNvPr id="20495" name="Rectangle 72"/>
            <p:cNvSpPr>
              <a:spLocks noChangeArrowheads="1"/>
            </p:cNvSpPr>
            <p:nvPr/>
          </p:nvSpPr>
          <p:spPr bwMode="auto">
            <a:xfrm>
              <a:off x="3828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24%</a:t>
              </a:r>
            </a:p>
          </p:txBody>
        </p:sp>
        <p:sp>
          <p:nvSpPr>
            <p:cNvPr id="20496" name="Rectangle 73"/>
            <p:cNvSpPr>
              <a:spLocks noChangeArrowheads="1"/>
            </p:cNvSpPr>
            <p:nvPr/>
          </p:nvSpPr>
          <p:spPr bwMode="auto">
            <a:xfrm>
              <a:off x="3519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23%</a:t>
              </a:r>
            </a:p>
          </p:txBody>
        </p:sp>
        <p:sp>
          <p:nvSpPr>
            <p:cNvPr id="20497" name="Rectangle 74"/>
            <p:cNvSpPr>
              <a:spLocks noChangeArrowheads="1"/>
            </p:cNvSpPr>
            <p:nvPr/>
          </p:nvSpPr>
          <p:spPr bwMode="auto">
            <a:xfrm>
              <a:off x="3210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22%</a:t>
              </a:r>
            </a:p>
          </p:txBody>
        </p:sp>
        <p:sp>
          <p:nvSpPr>
            <p:cNvPr id="20498" name="Rectangle 75"/>
            <p:cNvSpPr>
              <a:spLocks noChangeArrowheads="1"/>
            </p:cNvSpPr>
            <p:nvPr/>
          </p:nvSpPr>
          <p:spPr bwMode="auto">
            <a:xfrm>
              <a:off x="2902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21%</a:t>
              </a:r>
            </a:p>
          </p:txBody>
        </p:sp>
        <p:sp>
          <p:nvSpPr>
            <p:cNvPr id="20499" name="Rectangle 76"/>
            <p:cNvSpPr>
              <a:spLocks noChangeArrowheads="1"/>
            </p:cNvSpPr>
            <p:nvPr/>
          </p:nvSpPr>
          <p:spPr bwMode="auto">
            <a:xfrm>
              <a:off x="2593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20%</a:t>
              </a:r>
            </a:p>
          </p:txBody>
        </p:sp>
        <p:sp>
          <p:nvSpPr>
            <p:cNvPr id="20500" name="Rectangle 77"/>
            <p:cNvSpPr>
              <a:spLocks noChangeArrowheads="1"/>
            </p:cNvSpPr>
            <p:nvPr/>
          </p:nvSpPr>
          <p:spPr bwMode="auto">
            <a:xfrm>
              <a:off x="2284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19%</a:t>
              </a:r>
            </a:p>
          </p:txBody>
        </p:sp>
        <p:sp>
          <p:nvSpPr>
            <p:cNvPr id="20501" name="Rectangle 78"/>
            <p:cNvSpPr>
              <a:spLocks noChangeArrowheads="1"/>
            </p:cNvSpPr>
            <p:nvPr/>
          </p:nvSpPr>
          <p:spPr bwMode="auto">
            <a:xfrm>
              <a:off x="1975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18%</a:t>
              </a:r>
            </a:p>
          </p:txBody>
        </p:sp>
        <p:sp>
          <p:nvSpPr>
            <p:cNvPr id="20502" name="Rectangle 79"/>
            <p:cNvSpPr>
              <a:spLocks noChangeArrowheads="1"/>
            </p:cNvSpPr>
            <p:nvPr/>
          </p:nvSpPr>
          <p:spPr bwMode="auto">
            <a:xfrm>
              <a:off x="1666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17%</a:t>
              </a:r>
            </a:p>
          </p:txBody>
        </p:sp>
        <p:sp>
          <p:nvSpPr>
            <p:cNvPr id="20503" name="Rectangle 80"/>
            <p:cNvSpPr>
              <a:spLocks noChangeArrowheads="1"/>
            </p:cNvSpPr>
            <p:nvPr/>
          </p:nvSpPr>
          <p:spPr bwMode="auto">
            <a:xfrm>
              <a:off x="1357" y="2321"/>
              <a:ext cx="309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16%</a:t>
              </a:r>
            </a:p>
          </p:txBody>
        </p:sp>
        <p:sp>
          <p:nvSpPr>
            <p:cNvPr id="20504" name="Rectangle 81"/>
            <p:cNvSpPr>
              <a:spLocks noChangeArrowheads="1"/>
            </p:cNvSpPr>
            <p:nvPr/>
          </p:nvSpPr>
          <p:spPr bwMode="auto">
            <a:xfrm>
              <a:off x="1049" y="2321"/>
              <a:ext cx="308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15%</a:t>
              </a:r>
            </a:p>
          </p:txBody>
        </p:sp>
        <p:sp>
          <p:nvSpPr>
            <p:cNvPr id="20505" name="Rectangle 82"/>
            <p:cNvSpPr>
              <a:spLocks noChangeArrowheads="1"/>
            </p:cNvSpPr>
            <p:nvPr/>
          </p:nvSpPr>
          <p:spPr bwMode="auto">
            <a:xfrm>
              <a:off x="179" y="2321"/>
              <a:ext cx="870" cy="433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</a:pPr>
              <a:r>
                <a:rPr lang="ru-RU" sz="1300" b="1">
                  <a:solidFill>
                    <a:schemeClr val="tx1"/>
                  </a:solidFill>
                </a:rPr>
                <a:t>Размер премии (% от оклада)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06" name="Rectangle 83"/>
            <p:cNvSpPr>
              <a:spLocks noChangeArrowheads="1"/>
            </p:cNvSpPr>
            <p:nvPr/>
          </p:nvSpPr>
          <p:spPr bwMode="auto">
            <a:xfrm>
              <a:off x="5681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100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07" name="Rectangle 84"/>
            <p:cNvSpPr>
              <a:spLocks noChangeArrowheads="1"/>
            </p:cNvSpPr>
            <p:nvPr/>
          </p:nvSpPr>
          <p:spPr bwMode="auto">
            <a:xfrm>
              <a:off x="5372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08" name="Rectangle 85"/>
            <p:cNvSpPr>
              <a:spLocks noChangeArrowheads="1"/>
            </p:cNvSpPr>
            <p:nvPr/>
          </p:nvSpPr>
          <p:spPr bwMode="auto">
            <a:xfrm>
              <a:off x="506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09" name="Rectangle 86"/>
            <p:cNvSpPr>
              <a:spLocks noChangeArrowheads="1"/>
            </p:cNvSpPr>
            <p:nvPr/>
          </p:nvSpPr>
          <p:spPr bwMode="auto">
            <a:xfrm>
              <a:off x="4755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0" name="Rectangle 87"/>
            <p:cNvSpPr>
              <a:spLocks noChangeArrowheads="1"/>
            </p:cNvSpPr>
            <p:nvPr/>
          </p:nvSpPr>
          <p:spPr bwMode="auto">
            <a:xfrm>
              <a:off x="444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1" name="Rectangle 88"/>
            <p:cNvSpPr>
              <a:spLocks noChangeArrowheads="1"/>
            </p:cNvSpPr>
            <p:nvPr/>
          </p:nvSpPr>
          <p:spPr bwMode="auto">
            <a:xfrm>
              <a:off x="413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2" name="Rectangle 89"/>
            <p:cNvSpPr>
              <a:spLocks noChangeArrowheads="1"/>
            </p:cNvSpPr>
            <p:nvPr/>
          </p:nvSpPr>
          <p:spPr bwMode="auto">
            <a:xfrm>
              <a:off x="3828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94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3" name="Rectangle 90"/>
            <p:cNvSpPr>
              <a:spLocks noChangeArrowheads="1"/>
            </p:cNvSpPr>
            <p:nvPr/>
          </p:nvSpPr>
          <p:spPr bwMode="auto">
            <a:xfrm>
              <a:off x="3519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93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4" name="Rectangle 91"/>
            <p:cNvSpPr>
              <a:spLocks noChangeArrowheads="1"/>
            </p:cNvSpPr>
            <p:nvPr/>
          </p:nvSpPr>
          <p:spPr bwMode="auto">
            <a:xfrm>
              <a:off x="3210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92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5" name="Rectangle 92"/>
            <p:cNvSpPr>
              <a:spLocks noChangeArrowheads="1"/>
            </p:cNvSpPr>
            <p:nvPr/>
          </p:nvSpPr>
          <p:spPr bwMode="auto">
            <a:xfrm>
              <a:off x="2902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91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6" name="Rectangle 93"/>
            <p:cNvSpPr>
              <a:spLocks noChangeArrowheads="1"/>
            </p:cNvSpPr>
            <p:nvPr/>
          </p:nvSpPr>
          <p:spPr bwMode="auto">
            <a:xfrm>
              <a:off x="2593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90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7" name="Rectangle 94"/>
            <p:cNvSpPr>
              <a:spLocks noChangeArrowheads="1"/>
            </p:cNvSpPr>
            <p:nvPr/>
          </p:nvSpPr>
          <p:spPr bwMode="auto">
            <a:xfrm>
              <a:off x="2284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89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8" name="Rectangle 95"/>
            <p:cNvSpPr>
              <a:spLocks noChangeArrowheads="1"/>
            </p:cNvSpPr>
            <p:nvPr/>
          </p:nvSpPr>
          <p:spPr bwMode="auto">
            <a:xfrm>
              <a:off x="1975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88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19" name="Rectangle 96"/>
            <p:cNvSpPr>
              <a:spLocks noChangeArrowheads="1"/>
            </p:cNvSpPr>
            <p:nvPr/>
          </p:nvSpPr>
          <p:spPr bwMode="auto">
            <a:xfrm>
              <a:off x="1666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87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20" name="Rectangle 97"/>
            <p:cNvSpPr>
              <a:spLocks noChangeArrowheads="1"/>
            </p:cNvSpPr>
            <p:nvPr/>
          </p:nvSpPr>
          <p:spPr bwMode="auto">
            <a:xfrm>
              <a:off x="1357" y="1871"/>
              <a:ext cx="309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86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21" name="Rectangle 98"/>
            <p:cNvSpPr>
              <a:spLocks noChangeArrowheads="1"/>
            </p:cNvSpPr>
            <p:nvPr/>
          </p:nvSpPr>
          <p:spPr bwMode="auto">
            <a:xfrm>
              <a:off x="1049" y="1871"/>
              <a:ext cx="308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361950" indent="-361950" defTabSz="966788" fontAlgn="ctr">
                <a:lnSpc>
                  <a:spcPct val="100000"/>
                </a:lnSpc>
              </a:pPr>
              <a:r>
                <a:rPr lang="en-US" sz="1300" b="1">
                  <a:solidFill>
                    <a:srgbClr val="FFFFFF"/>
                  </a:solidFill>
                </a:rPr>
                <a:t>85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20522" name="Rectangle 99"/>
            <p:cNvSpPr>
              <a:spLocks noChangeArrowheads="1"/>
            </p:cNvSpPr>
            <p:nvPr/>
          </p:nvSpPr>
          <p:spPr bwMode="auto">
            <a:xfrm>
              <a:off x="179" y="1871"/>
              <a:ext cx="870" cy="450"/>
            </a:xfrm>
            <a:prstGeom prst="rect">
              <a:avLst/>
            </a:prstGeom>
            <a:solidFill>
              <a:srgbClr val="FF0000"/>
            </a:solidFill>
            <a:ln w="50800" algn="ctr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5725" algn="l" defTabSz="966788" fontAlgn="ctr">
                <a:lnSpc>
                  <a:spcPct val="100000"/>
                </a:lnSpc>
                <a:tabLst>
                  <a:tab pos="85725" algn="l"/>
                </a:tabLst>
              </a:pPr>
              <a:r>
                <a:rPr lang="ru-RU" sz="1300" b="1">
                  <a:solidFill>
                    <a:schemeClr val="bg1"/>
                  </a:solidFill>
                </a:rPr>
                <a:t>Баллы по качеству обслуживания</a:t>
              </a:r>
              <a:endParaRPr lang="en-US" sz="1300" b="1">
                <a:solidFill>
                  <a:schemeClr val="bg1"/>
                </a:solidFill>
              </a:endParaRPr>
            </a:p>
          </p:txBody>
        </p:sp>
        <p:sp>
          <p:nvSpPr>
            <p:cNvPr id="20523" name="Line 100"/>
            <p:cNvSpPr>
              <a:spLocks noChangeShapeType="1"/>
            </p:cNvSpPr>
            <p:nvPr/>
          </p:nvSpPr>
          <p:spPr bwMode="auto">
            <a:xfrm>
              <a:off x="179" y="187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4" name="Line 101"/>
            <p:cNvSpPr>
              <a:spLocks noChangeShapeType="1"/>
            </p:cNvSpPr>
            <p:nvPr/>
          </p:nvSpPr>
          <p:spPr bwMode="auto">
            <a:xfrm>
              <a:off x="179" y="2754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5" name="Line 102"/>
            <p:cNvSpPr>
              <a:spLocks noChangeShapeType="1"/>
            </p:cNvSpPr>
            <p:nvPr/>
          </p:nvSpPr>
          <p:spPr bwMode="auto">
            <a:xfrm>
              <a:off x="17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6" name="Line 103"/>
            <p:cNvSpPr>
              <a:spLocks noChangeShapeType="1"/>
            </p:cNvSpPr>
            <p:nvPr/>
          </p:nvSpPr>
          <p:spPr bwMode="auto">
            <a:xfrm>
              <a:off x="599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7" name="Line 104"/>
            <p:cNvSpPr>
              <a:spLocks noChangeShapeType="1"/>
            </p:cNvSpPr>
            <p:nvPr/>
          </p:nvSpPr>
          <p:spPr bwMode="auto">
            <a:xfrm>
              <a:off x="179" y="2321"/>
              <a:ext cx="5811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8" name="Line 105"/>
            <p:cNvSpPr>
              <a:spLocks noChangeShapeType="1"/>
            </p:cNvSpPr>
            <p:nvPr/>
          </p:nvSpPr>
          <p:spPr bwMode="auto">
            <a:xfrm>
              <a:off x="104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29" name="Line 106"/>
            <p:cNvSpPr>
              <a:spLocks noChangeShapeType="1"/>
            </p:cNvSpPr>
            <p:nvPr/>
          </p:nvSpPr>
          <p:spPr bwMode="auto">
            <a:xfrm>
              <a:off x="135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0" name="Line 107"/>
            <p:cNvSpPr>
              <a:spLocks noChangeShapeType="1"/>
            </p:cNvSpPr>
            <p:nvPr/>
          </p:nvSpPr>
          <p:spPr bwMode="auto">
            <a:xfrm>
              <a:off x="166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1" name="Line 108"/>
            <p:cNvSpPr>
              <a:spLocks noChangeShapeType="1"/>
            </p:cNvSpPr>
            <p:nvPr/>
          </p:nvSpPr>
          <p:spPr bwMode="auto">
            <a:xfrm>
              <a:off x="197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2" name="Line 109"/>
            <p:cNvSpPr>
              <a:spLocks noChangeShapeType="1"/>
            </p:cNvSpPr>
            <p:nvPr/>
          </p:nvSpPr>
          <p:spPr bwMode="auto">
            <a:xfrm>
              <a:off x="2284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3" name="Line 110"/>
            <p:cNvSpPr>
              <a:spLocks noChangeShapeType="1"/>
            </p:cNvSpPr>
            <p:nvPr/>
          </p:nvSpPr>
          <p:spPr bwMode="auto">
            <a:xfrm>
              <a:off x="259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4" name="Line 111"/>
            <p:cNvSpPr>
              <a:spLocks noChangeShapeType="1"/>
            </p:cNvSpPr>
            <p:nvPr/>
          </p:nvSpPr>
          <p:spPr bwMode="auto">
            <a:xfrm>
              <a:off x="290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5" name="Line 112"/>
            <p:cNvSpPr>
              <a:spLocks noChangeShapeType="1"/>
            </p:cNvSpPr>
            <p:nvPr/>
          </p:nvSpPr>
          <p:spPr bwMode="auto">
            <a:xfrm>
              <a:off x="3210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6" name="Line 113"/>
            <p:cNvSpPr>
              <a:spLocks noChangeShapeType="1"/>
            </p:cNvSpPr>
            <p:nvPr/>
          </p:nvSpPr>
          <p:spPr bwMode="auto">
            <a:xfrm>
              <a:off x="3519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7" name="Line 114"/>
            <p:cNvSpPr>
              <a:spLocks noChangeShapeType="1"/>
            </p:cNvSpPr>
            <p:nvPr/>
          </p:nvSpPr>
          <p:spPr bwMode="auto">
            <a:xfrm>
              <a:off x="3828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8" name="Line 115"/>
            <p:cNvSpPr>
              <a:spLocks noChangeShapeType="1"/>
            </p:cNvSpPr>
            <p:nvPr/>
          </p:nvSpPr>
          <p:spPr bwMode="auto">
            <a:xfrm>
              <a:off x="4137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39" name="Line 116"/>
            <p:cNvSpPr>
              <a:spLocks noChangeShapeType="1"/>
            </p:cNvSpPr>
            <p:nvPr/>
          </p:nvSpPr>
          <p:spPr bwMode="auto">
            <a:xfrm>
              <a:off x="4446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40" name="Line 117"/>
            <p:cNvSpPr>
              <a:spLocks noChangeShapeType="1"/>
            </p:cNvSpPr>
            <p:nvPr/>
          </p:nvSpPr>
          <p:spPr bwMode="auto">
            <a:xfrm>
              <a:off x="4755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41" name="Line 118"/>
            <p:cNvSpPr>
              <a:spLocks noChangeShapeType="1"/>
            </p:cNvSpPr>
            <p:nvPr/>
          </p:nvSpPr>
          <p:spPr bwMode="auto">
            <a:xfrm>
              <a:off x="5063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42" name="Line 119"/>
            <p:cNvSpPr>
              <a:spLocks noChangeShapeType="1"/>
            </p:cNvSpPr>
            <p:nvPr/>
          </p:nvSpPr>
          <p:spPr bwMode="auto">
            <a:xfrm>
              <a:off x="5372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20543" name="Line 120"/>
            <p:cNvSpPr>
              <a:spLocks noChangeShapeType="1"/>
            </p:cNvSpPr>
            <p:nvPr/>
          </p:nvSpPr>
          <p:spPr bwMode="auto">
            <a:xfrm>
              <a:off x="5681" y="1871"/>
              <a:ext cx="0" cy="8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ru-RU"/>
            </a:p>
          </p:txBody>
        </p:sp>
      </p:grpSp>
      <p:sp>
        <p:nvSpPr>
          <p:cNvPr id="121" name="Oval 121"/>
          <p:cNvSpPr>
            <a:spLocks noChangeArrowheads="1"/>
          </p:cNvSpPr>
          <p:nvPr/>
        </p:nvSpPr>
        <p:spPr bwMode="auto">
          <a:xfrm>
            <a:off x="6288088" y="5665788"/>
            <a:ext cx="692150" cy="1643062"/>
          </a:xfrm>
          <a:prstGeom prst="ellipse">
            <a:avLst/>
          </a:prstGeom>
          <a:noFill/>
          <a:ln w="12700" algn="ctr">
            <a:solidFill>
              <a:srgbClr val="B8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1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66788"/>
            <a:fld id="{79C80043-D698-42FC-8567-160770752DCF}" type="slidenum">
              <a:rPr lang="en-US"/>
              <a:pPr defTabSz="966788"/>
              <a:t>19</a:t>
            </a:fld>
            <a:endParaRPr lang="en-US"/>
          </a:p>
        </p:txBody>
      </p:sp>
      <p:sp>
        <p:nvSpPr>
          <p:cNvPr id="123" name="Rectangle 2"/>
          <p:cNvSpPr>
            <a:spLocks noChangeArrowheads="1"/>
          </p:cNvSpPr>
          <p:nvPr/>
        </p:nvSpPr>
        <p:spPr bwMode="auto">
          <a:xfrm>
            <a:off x="1973263" y="228600"/>
            <a:ext cx="7191375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Преимущества системы мотивации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314325" y="1347788"/>
            <a:ext cx="8964613" cy="327025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61938" indent="-261938" algn="l" defTabSz="966788">
              <a:lnSpc>
                <a:spcPts val="30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271463" algn="l"/>
                <a:tab pos="800100" algn="l"/>
              </a:tabLst>
            </a:pPr>
            <a:r>
              <a:rPr lang="ru-RU">
                <a:solidFill>
                  <a:schemeClr val="tx1"/>
                </a:solidFill>
                <a:latin typeface="Arial" charset="0"/>
              </a:rPr>
              <a:t>Нацеленность на удовлетворенности Клиента, что способствует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улучшению качественных показателей Контактных центров Бизнес-единицы «МТС Россия»</a:t>
            </a:r>
          </a:p>
          <a:p>
            <a:pPr marL="261938" indent="-261938" algn="l" defTabSz="966788">
              <a:lnSpc>
                <a:spcPts val="1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271463" algn="l"/>
                <a:tab pos="800100" algn="l"/>
              </a:tabLst>
            </a:pP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61938" indent="-261938" algn="l" defTabSz="966788">
              <a:lnSpc>
                <a:spcPts val="30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271463" algn="l"/>
                <a:tab pos="800100" algn="l"/>
              </a:tabLst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Корреляция методики оценки деятельности сотрудников Контактных центров с проводимыми Федеральными исследованиями - </a:t>
            </a:r>
            <a:r>
              <a:rPr lang="en-US">
                <a:solidFill>
                  <a:schemeClr val="tx1"/>
                </a:solidFill>
                <a:latin typeface="Arial" charset="0"/>
                <a:cs typeface="Arial" charset="0"/>
              </a:rPr>
              <a:t>Mystery Shopper Index 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и </a:t>
            </a:r>
            <a:r>
              <a:rPr lang="en-US">
                <a:solidFill>
                  <a:schemeClr val="tx1"/>
                </a:solidFill>
                <a:latin typeface="Arial" charset="0"/>
                <a:cs typeface="Arial" charset="0"/>
              </a:rPr>
              <a:t>Customer Satisfaction Index</a:t>
            </a: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61938" indent="-261938" algn="l" defTabSz="966788">
              <a:lnSpc>
                <a:spcPts val="15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271463" algn="l"/>
                <a:tab pos="800100" algn="l"/>
              </a:tabLst>
            </a:pP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61938" indent="-261938" algn="l" defTabSz="966788">
              <a:lnSpc>
                <a:spcPts val="3000"/>
              </a:lnSpc>
              <a:spcBef>
                <a:spcPct val="20000"/>
              </a:spcBef>
              <a:buClr>
                <a:srgbClr val="CC0000"/>
              </a:buClr>
              <a:buSzPct val="150000"/>
              <a:buFont typeface="Wingdings" pitchFamily="2" charset="2"/>
              <a:buChar char="§"/>
              <a:tabLst>
                <a:tab pos="271463" algn="l"/>
                <a:tab pos="800100" algn="l"/>
              </a:tabLst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Предоставление эффективной обратной связи как инструмент индивидуальной работы аудиторов группы мониторинга напрямую с сотрудниками</a:t>
            </a: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100" y="5010150"/>
            <a:ext cx="2295525" cy="2054225"/>
          </a:xfrm>
          <a:prstGeom prst="rect">
            <a:avLst/>
          </a:prstGeom>
          <a:noFill/>
          <a:ln w="12700" algn="ctr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21510" name="Picture 5" descr="MPj042368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5700" y="5010150"/>
            <a:ext cx="2028825" cy="2028825"/>
          </a:xfrm>
          <a:prstGeom prst="rect">
            <a:avLst/>
          </a:prstGeom>
          <a:noFill/>
          <a:ln w="12700" algn="ctr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21511" name="Picture 6" descr="MPj040928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5238" y="5010150"/>
            <a:ext cx="2036762" cy="2032000"/>
          </a:xfrm>
          <a:prstGeom prst="rect">
            <a:avLst/>
          </a:prstGeom>
          <a:noFill/>
          <a:ln w="12700" algn="ctr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21512" name="Picture 7" descr="MPj0409400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875" y="4997450"/>
            <a:ext cx="2028825" cy="2028825"/>
          </a:xfrm>
          <a:prstGeom prst="rect">
            <a:avLst/>
          </a:prstGeom>
          <a:noFill/>
          <a:ln w="12700" algn="ctr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Модели маркетинга услуг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4099" name="Рисунок 2" descr="http://www.cfin.ru/press/marketing/2000-3/09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0938"/>
            <a:ext cx="4787900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21"/>
          <p:cNvSpPr txBox="1">
            <a:spLocks noChangeArrowheads="1"/>
          </p:cNvSpPr>
          <p:nvPr/>
        </p:nvSpPr>
        <p:spPr bwMode="auto">
          <a:xfrm>
            <a:off x="558800" y="3530600"/>
            <a:ext cx="36337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1. Концепция маркетинга услуг Д. Ратмела </a:t>
            </a:r>
          </a:p>
        </p:txBody>
      </p:sp>
      <p:pic>
        <p:nvPicPr>
          <p:cNvPr id="4101" name="Рисунок 3" descr="http://www.cfin.ru/press/marketing/2000-3/09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25" y="1320800"/>
            <a:ext cx="46069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23"/>
          <p:cNvSpPr txBox="1">
            <a:spLocks noChangeArrowheads="1"/>
          </p:cNvSpPr>
          <p:nvPr/>
        </p:nvSpPr>
        <p:spPr bwMode="auto">
          <a:xfrm>
            <a:off x="5156200" y="2997200"/>
            <a:ext cx="419576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2. «Сервакшн»-модель маркетинга услуг П. Эйглие</a:t>
            </a:r>
          </a:p>
          <a:p>
            <a:r>
              <a:rPr lang="ru-RU" sz="1200"/>
              <a:t>и Е. Лангеарда</a:t>
            </a:r>
          </a:p>
        </p:txBody>
      </p:sp>
      <p:pic>
        <p:nvPicPr>
          <p:cNvPr id="4103" name="Рисунок 4" descr="http://www.cfin.ru/press/marketing/2000-3/09_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51300"/>
            <a:ext cx="49768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Box 25"/>
          <p:cNvSpPr txBox="1">
            <a:spLocks noChangeArrowheads="1"/>
          </p:cNvSpPr>
          <p:nvPr/>
        </p:nvSpPr>
        <p:spPr bwMode="auto">
          <a:xfrm>
            <a:off x="330200" y="6464300"/>
            <a:ext cx="44180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3. «4Р»-модель Д. Маккарти и «7Р»-модель М. Битнер</a:t>
            </a:r>
          </a:p>
        </p:txBody>
      </p:sp>
      <p:pic>
        <p:nvPicPr>
          <p:cNvPr id="4105" name="Picture 31" descr="mis_02"/>
          <p:cNvPicPr>
            <a:picLocks noChangeAspect="1" noChangeArrowheads="1"/>
          </p:cNvPicPr>
          <p:nvPr/>
        </p:nvPicPr>
        <p:blipFill>
          <a:blip r:embed="rId5" cstate="print">
            <a:lum contrast="80000"/>
          </a:blip>
          <a:srcRect/>
          <a:stretch>
            <a:fillRect/>
          </a:stretch>
        </p:blipFill>
        <p:spPr bwMode="auto">
          <a:xfrm>
            <a:off x="4965700" y="4005263"/>
            <a:ext cx="4586288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Box 27"/>
          <p:cNvSpPr txBox="1">
            <a:spLocks noChangeArrowheads="1"/>
          </p:cNvSpPr>
          <p:nvPr/>
        </p:nvSpPr>
        <p:spPr bwMode="auto">
          <a:xfrm>
            <a:off x="6286500" y="6477000"/>
            <a:ext cx="2147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4. </a:t>
            </a:r>
            <a:r>
              <a:rPr lang="ru-RU" sz="1200" i="1"/>
              <a:t>Модель Ф. Котлера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633788" y="3870325"/>
            <a:ext cx="5510212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61950" indent="-361950" algn="l" defTabSz="966788">
              <a:spcBef>
                <a:spcPts val="1100"/>
              </a:spcBef>
              <a:buClr>
                <a:srgbClr val="ED1C24"/>
              </a:buClr>
              <a:buFont typeface="Wingdings" pitchFamily="2" charset="2"/>
              <a:buChar char="n"/>
              <a:defRPr/>
            </a:pPr>
            <a:r>
              <a:rPr lang="ru-RU" b="1" kern="0">
                <a:solidFill>
                  <a:srgbClr val="777777"/>
                </a:solidFill>
                <a:latin typeface="+mn-lt"/>
              </a:rPr>
              <a:t>Внутреннее исследование</a:t>
            </a:r>
            <a:endParaRPr lang="nl-NL" b="1" kern="0">
              <a:solidFill>
                <a:srgbClr val="777777"/>
              </a:solidFill>
              <a:latin typeface="+mn-lt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21850" cy="730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76238" y="1798638"/>
            <a:ext cx="8994775" cy="71755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algn="l" defTabSz="966788">
              <a:lnSpc>
                <a:spcPts val="2800"/>
              </a:lnSpc>
              <a:buClr>
                <a:srgbClr val="B2B2B2"/>
              </a:buClr>
              <a:buFont typeface="Wingdings" pitchFamily="2" charset="2"/>
              <a:buNone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Спасибо за внимание</a:t>
            </a:r>
            <a:endParaRPr lang="en-US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1" algn="l" defTabSz="966788">
              <a:lnSpc>
                <a:spcPts val="2800"/>
              </a:lnSpc>
              <a:buClr>
                <a:srgbClr val="B2B2B2"/>
              </a:buClr>
              <a:buFont typeface="Wingdings" pitchFamily="2" charset="2"/>
              <a:buNone/>
            </a:pPr>
            <a:endParaRPr lang="ru-RU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Схема управление Контактным центром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print"/>
          <a:srcRect l="3256" t="1559" r="1114" b="1987"/>
          <a:stretch>
            <a:fillRect/>
          </a:stretch>
        </p:blipFill>
        <p:spPr bwMode="auto">
          <a:xfrm>
            <a:off x="0" y="1308100"/>
            <a:ext cx="4813300" cy="2932113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</p:pic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457200" y="4241800"/>
            <a:ext cx="35131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5. Структура управления макро-регионом</a:t>
            </a:r>
          </a:p>
        </p:txBody>
      </p:sp>
      <p:pic>
        <p:nvPicPr>
          <p:cNvPr id="5125" name="Picture 3" descr="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4988" y="3378200"/>
            <a:ext cx="5199062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15"/>
          <p:cNvSpPr txBox="1">
            <a:spLocks noChangeArrowheads="1"/>
          </p:cNvSpPr>
          <p:nvPr/>
        </p:nvSpPr>
        <p:spPr bwMode="auto">
          <a:xfrm>
            <a:off x="5029200" y="6388100"/>
            <a:ext cx="38227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6. Функциональная схема Контактного центра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Текущая система мотивации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5100" y="1531938"/>
          <a:ext cx="4711700" cy="2754948"/>
        </p:xfrm>
        <a:graphic>
          <a:graphicData uri="http://schemas.openxmlformats.org/drawingml/2006/table">
            <a:tbl>
              <a:tblPr/>
              <a:tblGrid>
                <a:gridCol w="422275"/>
                <a:gridCol w="3795713"/>
                <a:gridCol w="493712"/>
              </a:tblGrid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параметра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(max)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Правильность ответов, точность соблюдения процедур и инструкций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к клиенту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работы с базами данных и приложениями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ведения диалога, правильность речи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Регистрация результатов диалога с клиентом (ввод Call-кодов, заполнение комментария).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177" name="TextBox 3"/>
          <p:cNvSpPr txBox="1">
            <a:spLocks noChangeArrowheads="1"/>
          </p:cNvSpPr>
          <p:nvPr/>
        </p:nvSpPr>
        <p:spPr bwMode="auto">
          <a:xfrm>
            <a:off x="406400" y="1143000"/>
            <a:ext cx="43132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1. Параметры оценки качества, градация оценок</a:t>
            </a:r>
          </a:p>
        </p:txBody>
      </p:sp>
      <p:sp>
        <p:nvSpPr>
          <p:cNvPr id="6178" name="Rectangle 1"/>
          <p:cNvSpPr>
            <a:spLocks noChangeArrowheads="1"/>
          </p:cNvSpPr>
          <p:nvPr/>
        </p:nvSpPr>
        <p:spPr bwMode="auto">
          <a:xfrm>
            <a:off x="4897438" y="1549400"/>
            <a:ext cx="5186362" cy="1108075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indent="431800" algn="l">
              <a:lnSpc>
                <a:spcPct val="100000"/>
              </a:lnSpc>
            </a:pPr>
            <a:r>
              <a:rPr lang="ru-RU" sz="1200" b="1">
                <a:solidFill>
                  <a:schemeClr val="tx1"/>
                </a:solidFill>
                <a:latin typeface="Arial" charset="0"/>
                <a:ea typeface="Calibri" pitchFamily="34" charset="0"/>
                <a:cs typeface="Arial" charset="0"/>
              </a:rPr>
              <a:t>№1. За совершенные в работе ошибки максимальная</a:t>
            </a:r>
            <a:endParaRPr lang="en-US" sz="1200" b="1">
              <a:solidFill>
                <a:schemeClr val="tx1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indent="431800" algn="l">
              <a:lnSpc>
                <a:spcPct val="100000"/>
              </a:lnSpc>
            </a:pPr>
            <a:r>
              <a:rPr lang="ru-RU" sz="1200" b="1">
                <a:solidFill>
                  <a:schemeClr val="tx1"/>
                </a:solidFill>
                <a:latin typeface="Arial" charset="0"/>
                <a:ea typeface="Calibri" pitchFamily="34" charset="0"/>
                <a:cs typeface="Arial" charset="0"/>
              </a:rPr>
              <a:t>оценка может быть снижена в зависимости от</a:t>
            </a:r>
            <a:endParaRPr lang="en-US" sz="1200" b="1">
              <a:solidFill>
                <a:schemeClr val="tx1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indent="431800" algn="l">
              <a:lnSpc>
                <a:spcPct val="100000"/>
              </a:lnSpc>
            </a:pPr>
            <a:r>
              <a:rPr lang="ru-RU" sz="1200" b="1">
                <a:solidFill>
                  <a:schemeClr val="tx1"/>
                </a:solidFill>
                <a:latin typeface="Arial" charset="0"/>
                <a:ea typeface="Calibri" pitchFamily="34" charset="0"/>
                <a:cs typeface="Arial" charset="0"/>
              </a:rPr>
              <a:t>категории этих ошибок: </a:t>
            </a:r>
          </a:p>
          <a:p>
            <a:pPr indent="431800" algn="l" eaLnBrk="0" hangingPunct="0">
              <a:lnSpc>
                <a:spcPct val="100000"/>
              </a:lnSpc>
            </a:pPr>
            <a:r>
              <a:rPr lang="ru-RU" sz="1200">
                <a:solidFill>
                  <a:schemeClr val="tx1"/>
                </a:solidFill>
                <a:latin typeface="Arial" charset="0"/>
                <a:ea typeface="Calibri" pitchFamily="34" charset="0"/>
                <a:cs typeface="Arial" charset="0"/>
              </a:rPr>
              <a:t>— грубые ошибки - оценка снижается на 35 баллов; </a:t>
            </a:r>
            <a:endParaRPr lang="ru-RU" sz="12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31800" algn="l" eaLnBrk="0" hangingPunct="0">
              <a:lnSpc>
                <a:spcPct val="100000"/>
              </a:lnSpc>
            </a:pPr>
            <a:r>
              <a:rPr lang="ru-RU" sz="1200">
                <a:solidFill>
                  <a:schemeClr val="tx1"/>
                </a:solidFill>
                <a:latin typeface="Arial" charset="0"/>
                <a:cs typeface="Calibri" pitchFamily="34" charset="0"/>
              </a:rPr>
              <a:t>— ошибки - оценка снижается на 10 баллов; </a:t>
            </a:r>
          </a:p>
          <a:p>
            <a:pPr indent="431800" algn="l" eaLnBrk="0" hangingPunct="0">
              <a:lnSpc>
                <a:spcPct val="100000"/>
              </a:lnSpc>
            </a:pPr>
            <a:r>
              <a:rPr lang="ru-RU" sz="1200">
                <a:solidFill>
                  <a:schemeClr val="tx1"/>
                </a:solidFill>
                <a:latin typeface="Arial" charset="0"/>
                <a:cs typeface="Calibri" pitchFamily="34" charset="0"/>
              </a:rPr>
              <a:t>— недочеты</a:t>
            </a:r>
            <a:r>
              <a:rPr lang="ru-RU" sz="1200" b="1">
                <a:solidFill>
                  <a:schemeClr val="tx1"/>
                </a:solidFill>
                <a:latin typeface="Arial" charset="0"/>
                <a:cs typeface="Calibri" pitchFamily="34" charset="0"/>
              </a:rPr>
              <a:t> </a:t>
            </a:r>
            <a:r>
              <a:rPr lang="ru-RU" sz="1200">
                <a:solidFill>
                  <a:schemeClr val="tx1"/>
                </a:solidFill>
                <a:latin typeface="Arial" charset="0"/>
                <a:cs typeface="Calibri" pitchFamily="34" charset="0"/>
              </a:rPr>
              <a:t>- оценка снижается на 2 балла.</a:t>
            </a:r>
            <a:r>
              <a:rPr lang="ru-RU" sz="120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32400" y="3049588"/>
          <a:ext cx="4076700" cy="1170686"/>
        </p:xfrm>
        <a:graphic>
          <a:graphicData uri="http://schemas.openxmlformats.org/drawingml/2006/table">
            <a:tbl>
              <a:tblPr/>
              <a:tblGrid>
                <a:gridCol w="3319463"/>
                <a:gridCol w="757237"/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оценки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Постоянная доброжелательность, участие и готовность помочь. В голосе нет раздражения, усталости или безразличия.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Любые отклонения.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93" name="TextBox 6"/>
          <p:cNvSpPr txBox="1">
            <a:spLocks noChangeArrowheads="1"/>
          </p:cNvSpPr>
          <p:nvPr/>
        </p:nvSpPr>
        <p:spPr bwMode="auto">
          <a:xfrm>
            <a:off x="4806950" y="2641600"/>
            <a:ext cx="494665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Arial" charset="0"/>
                <a:cs typeface="Arial" charset="0"/>
              </a:rPr>
              <a:t>Таблица 2. Градация оценок по параметру «отношение к клиенту»</a:t>
            </a:r>
          </a:p>
          <a:p>
            <a:endParaRPr lang="ru-RU" sz="1200">
              <a:latin typeface="Arial" charset="0"/>
              <a:cs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1300" y="4813300"/>
          <a:ext cx="9321800" cy="2297748"/>
        </p:xfrm>
        <a:graphic>
          <a:graphicData uri="http://schemas.openxmlformats.org/drawingml/2006/table">
            <a:tbl>
              <a:tblPr/>
              <a:tblGrid>
                <a:gridCol w="8128000"/>
                <a:gridCol w="1193800"/>
              </a:tblGrid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оценки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Безупречно, без замечаний и быстро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3-х недочетов.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4-х недочетов или наличие не более 2-х ошибок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4-х недочетов или более 2-х ошибок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8-и недочетов или более 4-х ошибок.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систематически не сверяется информация по договору клиента с данными в информационной системе, затрачивает неоправданно длительное время на поиск информации или выполнение определенных действий в базе данных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47625" marB="476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17" name="TextBox 9"/>
          <p:cNvSpPr txBox="1">
            <a:spLocks noChangeArrowheads="1"/>
          </p:cNvSpPr>
          <p:nvPr/>
        </p:nvSpPr>
        <p:spPr bwMode="auto">
          <a:xfrm>
            <a:off x="1219200" y="4419600"/>
            <a:ext cx="698182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3. Градация оценок по параметру «навыки работы с базами данных и приложениями»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Текущая система мотивации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7500" y="1582738"/>
          <a:ext cx="9220200" cy="3103372"/>
        </p:xfrm>
        <a:graphic>
          <a:graphicData uri="http://schemas.openxmlformats.org/drawingml/2006/table">
            <a:tbl>
              <a:tblPr/>
              <a:tblGrid>
                <a:gridCol w="8483600"/>
                <a:gridCol w="736600"/>
              </a:tblGrid>
              <a:tr h="107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оценки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Сотрудник применяет «активное слушание». Сотрудник задает точные наводящие вопросы, что позволяет быстро дать полный и правильный ответ. Сотрудник умеет подвести клиента к нужному выводу, корректно прекратить беспредметный разговор. Достойно ведет себя в конфликтных ситуациях. Правильная русская речь.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Сотрудник неубедителен или неточен только в одной ситуации (в одной тематике). Правильная русская речь. Сотрудник допускает иногда некорректные с точки зрения грамотности слова и обороты, но это не влияет на понимание абонентом информации и не вызывает раздражения абонента.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Клиент вынужден сам задавать дополнительные вопросы для получения необходимой информации. В речи сотрудника есть ошибки, сленг или слова-паразиты. Сотрудник употребляет термины, принятые внутри Компании, но непонятные для клиента. Сотрудник невнимательно слушает клиента (например, многократно переспрашивает одну и ту же информацию). Сотрудник не умеет выделить главную для решения вопроса абонента информацию, разговор неструктурирован, что удлиняет время обслуживания.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ведения диалога отсутствуют. Сотрудник вызывает у клиента раздражение или агрессию своей манерой ведения диалога или бессмысленными вопросами.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402" marR="424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1" name="TextBox 3"/>
          <p:cNvSpPr txBox="1">
            <a:spLocks noChangeArrowheads="1"/>
          </p:cNvSpPr>
          <p:nvPr/>
        </p:nvSpPr>
        <p:spPr bwMode="auto">
          <a:xfrm>
            <a:off x="1651000" y="1168400"/>
            <a:ext cx="66294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4. Градация оценок по параметру «навыки ведения диалога, правильность речи»</a:t>
            </a:r>
          </a:p>
          <a:p>
            <a:endParaRPr lang="ru-RU" sz="12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68438" y="5545138"/>
          <a:ext cx="6480175" cy="1351725"/>
        </p:xfrm>
        <a:graphic>
          <a:graphicData uri="http://schemas.openxmlformats.org/drawingml/2006/table">
            <a:tbl>
              <a:tblPr/>
              <a:tblGrid>
                <a:gridCol w="5859462"/>
                <a:gridCol w="620713"/>
              </a:tblGrid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оценки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Коротко, информативно, грамотно. Информация вносится во всех необходимых и оговоренных инструкцией случаях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занесенной в базу данных информации не всегда понятна сложившаяся ситуация и действия сотрудника. Информация вносится в 80% случаев и более.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вносится менее чем в 80% случаев.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9" name="TextBox 5"/>
          <p:cNvSpPr txBox="1">
            <a:spLocks noChangeArrowheads="1"/>
          </p:cNvSpPr>
          <p:nvPr/>
        </p:nvSpPr>
        <p:spPr bwMode="auto">
          <a:xfrm>
            <a:off x="1117600" y="4978400"/>
            <a:ext cx="74549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Таблица 5. Градация оценок по параметру «регистрация результатов диалога с клиентом»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Текущая система мотивации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60400" y="2628900"/>
          <a:ext cx="8483600" cy="2947925"/>
        </p:xfrm>
        <a:graphic>
          <a:graphicData uri="http://schemas.openxmlformats.org/drawingml/2006/table">
            <a:tbl>
              <a:tblPr/>
              <a:tblGrid>
                <a:gridCol w="3073400"/>
                <a:gridCol w="914400"/>
                <a:gridCol w="1460500"/>
                <a:gridCol w="1435100"/>
                <a:gridCol w="160020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параметра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 (max)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Весовой коэфф-т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Набранные баллы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Итоговый показатель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Правильность ответов, точность соблюдения процедур и инструкций.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a* 0,3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к клиенту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b* 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работы с базами данных и приложениями.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c* 0,2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ведения диалога, правильность речи.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 * 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Регистрация результатов диалога с клиентом (ввод Call-кодов, заполнение комментария).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e* 0,1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Продуктивность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f* 0,2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Σ К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5425" marR="554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51" name="TextBox 3"/>
          <p:cNvSpPr txBox="1">
            <a:spLocks noChangeArrowheads="1"/>
          </p:cNvSpPr>
          <p:nvPr/>
        </p:nvSpPr>
        <p:spPr bwMode="auto">
          <a:xfrm>
            <a:off x="2641600" y="2032000"/>
            <a:ext cx="446405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6. Расчет итогового показателя работы сотрудника</a:t>
            </a:r>
          </a:p>
          <a:p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Типология продаж и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SERVQUAL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9219" name="Picture 1"/>
          <p:cNvPicPr>
            <a:picLocks noChangeAspect="1" noChangeArrowheads="1"/>
          </p:cNvPicPr>
          <p:nvPr/>
        </p:nvPicPr>
        <p:blipFill>
          <a:blip r:embed="rId2" cstate="print"/>
          <a:srcRect l="2632" t="2946" r="2737" b="5846"/>
          <a:stretch>
            <a:fillRect/>
          </a:stretch>
        </p:blipFill>
        <p:spPr bwMode="auto">
          <a:xfrm>
            <a:off x="0" y="1181100"/>
            <a:ext cx="3898900" cy="2068513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31900" y="3403600"/>
            <a:ext cx="2020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Рис. 6. Типология продаж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898900" y="2651125"/>
          <a:ext cx="5657850" cy="4493260"/>
        </p:xfrm>
        <a:graphic>
          <a:graphicData uri="http://schemas.openxmlformats.org/drawingml/2006/table">
            <a:tbl>
              <a:tblPr/>
              <a:tblGrid>
                <a:gridCol w="1657350"/>
                <a:gridCol w="4000500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Измерение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318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Краткое описание измерения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Надежность (Reliability)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выполнить обещанные услуги точно и основательно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Материальность (Tangibles)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помещений, оборудования, внешнего вида персонала и других физических свидетельств услуги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Отзывчивость (Responsiveness)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Желание помочь клиенту и быстрое оказание ему услуги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Уверенность (Assurance)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Воспринимаемая компетентность и вежливость персонала. Формируемое доверие компании и персонала к себе. Безопасность услуг.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Сопереживание (Empathy)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Доступность (физический и психологический контакт с сотрудниками должен быть легким и приятным), коммуникативность (фирма информирует потребителей об услугах на понятном им языке), понимание (стремление лучше понять специфические потребности клиента и приспособиться к ним)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214" marR="682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4" name="TextBox 6"/>
          <p:cNvSpPr txBox="1">
            <a:spLocks noChangeArrowheads="1"/>
          </p:cNvSpPr>
          <p:nvPr/>
        </p:nvSpPr>
        <p:spPr bwMode="auto">
          <a:xfrm>
            <a:off x="4584700" y="2247900"/>
            <a:ext cx="4470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6. Измерения качества услуг в модели SERVQUAL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Градация оценок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Mystery Shopper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grpSp>
        <p:nvGrpSpPr>
          <p:cNvPr id="10243" name="Group 237"/>
          <p:cNvGrpSpPr>
            <a:grpSpLocks/>
          </p:cNvGrpSpPr>
          <p:nvPr/>
        </p:nvGrpSpPr>
        <p:grpSpPr bwMode="auto">
          <a:xfrm>
            <a:off x="171450" y="1612900"/>
            <a:ext cx="9385300" cy="5000625"/>
            <a:chOff x="113" y="1026"/>
            <a:chExt cx="4174" cy="2032"/>
          </a:xfrm>
        </p:grpSpPr>
        <p:pic>
          <p:nvPicPr>
            <p:cNvPr id="10245" name="Picture 2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" y="1026"/>
              <a:ext cx="3274" cy="2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6" name="Picture 2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6" y="1026"/>
              <a:ext cx="911" cy="2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3225800" y="1193800"/>
            <a:ext cx="342106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Таблица 7. Градация оценок </a:t>
            </a:r>
            <a:r>
              <a:rPr lang="en-US" sz="1200"/>
              <a:t>Mystery Shopper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3513" y="377825"/>
            <a:ext cx="77168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defTabSz="966788">
              <a:defRPr/>
            </a:pP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Градация оценок 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Mystery Shopper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860800" y="1206500"/>
            <a:ext cx="2019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Продолжение Таблицы 7</a:t>
            </a:r>
          </a:p>
        </p:txBody>
      </p:sp>
      <p:grpSp>
        <p:nvGrpSpPr>
          <p:cNvPr id="11268" name="Group 10"/>
          <p:cNvGrpSpPr>
            <a:grpSpLocks/>
          </p:cNvGrpSpPr>
          <p:nvPr/>
        </p:nvGrpSpPr>
        <p:grpSpPr bwMode="auto">
          <a:xfrm>
            <a:off x="107950" y="1776413"/>
            <a:ext cx="9613900" cy="4662487"/>
            <a:chOff x="340" y="1619"/>
            <a:chExt cx="6257" cy="2837"/>
          </a:xfrm>
        </p:grpSpPr>
        <p:pic>
          <p:nvPicPr>
            <p:cNvPr id="11269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" y="1619"/>
              <a:ext cx="4911" cy="2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30" y="1622"/>
              <a:ext cx="1367" cy="2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 2.2 Шаблон презентации Группы МТС (Лого)">
  <a:themeElements>
    <a:clrScheme name="Приложение 2.2 Шаблон презентации Группы МТС (Лого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D1C24"/>
      </a:accent1>
      <a:accent2>
        <a:srgbClr val="969696"/>
      </a:accent2>
      <a:accent3>
        <a:srgbClr val="FFFFFF"/>
      </a:accent3>
      <a:accent4>
        <a:srgbClr val="000000"/>
      </a:accent4>
      <a:accent5>
        <a:srgbClr val="F4ABAC"/>
      </a:accent5>
      <a:accent6>
        <a:srgbClr val="878787"/>
      </a:accent6>
      <a:hlink>
        <a:srgbClr val="FFCC00"/>
      </a:hlink>
      <a:folHlink>
        <a:srgbClr val="0000FF"/>
      </a:folHlink>
    </a:clrScheme>
    <a:fontScheme name="Приложение 2.2 Шаблон презентации Группы МТС (Лого)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ED1C24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66788" rtl="0" eaLnBrk="1" fontAlgn="base" latinLnBrk="0" hangingPunct="1">
          <a:lnSpc>
            <a:spcPts val="22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ED1C24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66788" rtl="0" eaLnBrk="1" fontAlgn="base" latinLnBrk="0" hangingPunct="1">
          <a:lnSpc>
            <a:spcPts val="22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Приложение 2.2 Шаблон презентации Группы МТС (Лого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1C24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4ABAC"/>
        </a:accent5>
        <a:accent6>
          <a:srgbClr val="878787"/>
        </a:accent6>
        <a:hlink>
          <a:srgbClr val="FFCC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 2.2 Шаблон презентации Группы МТС (Лого)</Template>
  <TotalTime>1380</TotalTime>
  <Words>1458</Words>
  <Application>Microsoft Office PowerPoint</Application>
  <PresentationFormat>Произвольный</PresentationFormat>
  <Paragraphs>284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Приложение 2.2 Шаблон презентации Группы МТС (Лого)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Изменение методики оценки деятельности сотрудников Контактных центров Бизнес-Единицы «МТС Россия»</dc:title>
  <dc:creator>mts</dc:creator>
  <cp:lastModifiedBy>Максим</cp:lastModifiedBy>
  <cp:revision>321</cp:revision>
  <dcterms:created xsi:type="dcterms:W3CDTF">2008-11-18T07:07:19Z</dcterms:created>
  <dcterms:modified xsi:type="dcterms:W3CDTF">2010-08-31T16:33:46Z</dcterms:modified>
</cp:coreProperties>
</file>