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8" r:id="rId1"/>
  </p:sldMasterIdLst>
  <p:sldIdLst>
    <p:sldId id="256" r:id="rId2"/>
    <p:sldId id="257" r:id="rId3"/>
    <p:sldId id="264" r:id="rId4"/>
    <p:sldId id="268" r:id="rId5"/>
    <p:sldId id="265" r:id="rId6"/>
    <p:sldId id="266" r:id="rId7"/>
    <p:sldId id="267" r:id="rId8"/>
    <p:sldId id="260" r:id="rId9"/>
    <p:sldId id="258" r:id="rId10"/>
    <p:sldId id="261" r:id="rId11"/>
    <p:sldId id="263" r:id="rId12"/>
    <p:sldId id="262" r:id="rId13"/>
    <p:sldId id="269" r:id="rId1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8080"/>
    <a:srgbClr val="9A2B08"/>
    <a:srgbClr val="006600"/>
    <a:srgbClr val="FF00FF"/>
    <a:srgbClr val="FFFF66"/>
    <a:srgbClr val="00FF00"/>
    <a:srgbClr val="FF0066"/>
    <a:srgbClr val="D8DA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499" autoAdjust="0"/>
    <p:restoredTop sz="94660"/>
  </p:normalViewPr>
  <p:slideViewPr>
    <p:cSldViewPr>
      <p:cViewPr varScale="1">
        <p:scale>
          <a:sx n="43" d="100"/>
          <a:sy n="43" d="100"/>
        </p:scale>
        <p:origin x="1266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642" name="Group 2"/>
          <p:cNvGrpSpPr>
            <a:grpSpLocks/>
          </p:cNvGrpSpPr>
          <p:nvPr/>
        </p:nvGrpSpPr>
        <p:grpSpPr bwMode="auto">
          <a:xfrm>
            <a:off x="319088" y="1752600"/>
            <a:ext cx="8824912" cy="5129213"/>
            <a:chOff x="201" y="1104"/>
            <a:chExt cx="5559" cy="3231"/>
          </a:xfrm>
        </p:grpSpPr>
        <p:sp>
          <p:nvSpPr>
            <p:cNvPr id="112643" name="Freeform 3"/>
            <p:cNvSpPr>
              <a:spLocks/>
            </p:cNvSpPr>
            <p:nvPr/>
          </p:nvSpPr>
          <p:spPr bwMode="ltGray">
            <a:xfrm>
              <a:off x="210" y="1104"/>
              <a:ext cx="5550" cy="3216"/>
            </a:xfrm>
            <a:custGeom>
              <a:avLst/>
              <a:gdLst>
                <a:gd name="T0" fmla="*/ 335 w 5550"/>
                <a:gd name="T1" fmla="*/ 0 h 3216"/>
                <a:gd name="T2" fmla="*/ 333 w 5550"/>
                <a:gd name="T3" fmla="*/ 1290 h 3216"/>
                <a:gd name="T4" fmla="*/ 0 w 5550"/>
                <a:gd name="T5" fmla="*/ 1290 h 3216"/>
                <a:gd name="T6" fmla="*/ 6 w 5550"/>
                <a:gd name="T7" fmla="*/ 3210 h 3216"/>
                <a:gd name="T8" fmla="*/ 5550 w 5550"/>
                <a:gd name="T9" fmla="*/ 3216 h 3216"/>
                <a:gd name="T10" fmla="*/ 5550 w 5550"/>
                <a:gd name="T11" fmla="*/ 0 h 3216"/>
                <a:gd name="T12" fmla="*/ 335 w 5550"/>
                <a:gd name="T13" fmla="*/ 0 h 3216"/>
                <a:gd name="T14" fmla="*/ 335 w 5550"/>
                <a:gd name="T15" fmla="*/ 0 h 32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550" h="3216">
                  <a:moveTo>
                    <a:pt x="335" y="0"/>
                  </a:moveTo>
                  <a:lnTo>
                    <a:pt x="333" y="1290"/>
                  </a:lnTo>
                  <a:lnTo>
                    <a:pt x="0" y="1290"/>
                  </a:lnTo>
                  <a:lnTo>
                    <a:pt x="6" y="3210"/>
                  </a:lnTo>
                  <a:lnTo>
                    <a:pt x="5550" y="3216"/>
                  </a:lnTo>
                  <a:lnTo>
                    <a:pt x="5550" y="0"/>
                  </a:lnTo>
                  <a:lnTo>
                    <a:pt x="335" y="0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chemeClr val="bg2">
                <a:alpha val="39999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44" name="Freeform 4"/>
            <p:cNvSpPr>
              <a:spLocks/>
            </p:cNvSpPr>
            <p:nvPr/>
          </p:nvSpPr>
          <p:spPr bwMode="ltGray">
            <a:xfrm>
              <a:off x="528" y="2400"/>
              <a:ext cx="5232" cy="1920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45" name="Freeform 5"/>
            <p:cNvSpPr>
              <a:spLocks/>
            </p:cNvSpPr>
            <p:nvPr/>
          </p:nvSpPr>
          <p:spPr bwMode="ltGray">
            <a:xfrm>
              <a:off x="201" y="2377"/>
              <a:ext cx="3455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46" name="Freeform 6"/>
            <p:cNvSpPr>
              <a:spLocks/>
            </p:cNvSpPr>
            <p:nvPr/>
          </p:nvSpPr>
          <p:spPr bwMode="ltGray">
            <a:xfrm>
              <a:off x="528" y="1104"/>
              <a:ext cx="4894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47" name="Freeform 7"/>
            <p:cNvSpPr>
              <a:spLocks/>
            </p:cNvSpPr>
            <p:nvPr/>
          </p:nvSpPr>
          <p:spPr bwMode="ltGray">
            <a:xfrm>
              <a:off x="201" y="2377"/>
              <a:ext cx="30" cy="1958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2648" name="Freeform 8"/>
            <p:cNvSpPr>
              <a:spLocks/>
            </p:cNvSpPr>
            <p:nvPr/>
          </p:nvSpPr>
          <p:spPr bwMode="ltGray">
            <a:xfrm>
              <a:off x="528" y="1104"/>
              <a:ext cx="29" cy="322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2649" name="Rectangle 9"/>
          <p:cNvSpPr>
            <a:spLocks noGrp="1" noChangeArrowheads="1"/>
          </p:cNvSpPr>
          <p:nvPr>
            <p:ph type="ctrTitle" sz="quarter"/>
          </p:nvPr>
        </p:nvSpPr>
        <p:spPr>
          <a:xfrm>
            <a:off x="990600" y="1905000"/>
            <a:ext cx="7772400" cy="1736725"/>
          </a:xfrm>
        </p:spPr>
        <p:txBody>
          <a:bodyPr anchor="t"/>
          <a:lstStyle>
            <a:lvl1pPr>
              <a:defRPr sz="54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2650" name="Rectangle 1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990600" y="3962400"/>
            <a:ext cx="6781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12651" name="Rectangle 11"/>
          <p:cNvSpPr>
            <a:spLocks noGrp="1" noChangeArrowheads="1"/>
          </p:cNvSpPr>
          <p:nvPr>
            <p:ph type="dt" sz="quarter" idx="2"/>
          </p:nvPr>
        </p:nvSpPr>
        <p:spPr>
          <a:xfrm>
            <a:off x="9906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652" name="Rectangle 12"/>
          <p:cNvSpPr>
            <a:spLocks noGrp="1" noChangeArrowheads="1"/>
          </p:cNvSpPr>
          <p:nvPr>
            <p:ph type="ftr" sz="quarter" idx="3"/>
          </p:nvPr>
        </p:nvSpPr>
        <p:spPr>
          <a:xfrm>
            <a:off x="3468688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12653" name="Rectangle 1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C95015-E839-4B09-A0D5-322B8C15B7D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FB581A-E6E4-42AE-A79C-21BC9203E19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861272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8463" y="244475"/>
            <a:ext cx="2097087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44475"/>
            <a:ext cx="6138863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91D57-1B36-44BB-8660-682C9B78FB8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213855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0700120-B57B-486A-9ECF-78EAC03DEC5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716085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0310FE31-92EF-405B-B35F-7D92751F19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101388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918075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39846366-3E11-4D67-B884-B4626E9B4B4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69755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Заголовок и два объекта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918075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838200" y="4076700"/>
            <a:ext cx="8007350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FC42625-13B4-4A9C-935E-F9F99716CD8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2645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Заголовок, два объект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838200" y="19050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838200" y="4076700"/>
            <a:ext cx="3927475" cy="20193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57E8001E-9C00-4AB1-B818-12B809CE2D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736249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81854-DD16-42E7-AB83-879FECB9980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413542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F72A9A-6094-4758-889C-86D5B3E588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8234458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B4E68E-B820-4CFF-8D27-872AAFD8E8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36432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8B255C-7BB2-4E47-B0D6-B987FC552C5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618049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8E4353-DD24-4905-BD06-657C5516062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568966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C7C178-893D-43C3-9530-2939461F2E7E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7096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80852E-F651-401B-A23D-6A53C8F5E78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675935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A9EA2D-7915-40F6-82C6-9559D95E688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789789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accent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618" name="Group 2"/>
          <p:cNvGrpSpPr>
            <a:grpSpLocks/>
          </p:cNvGrpSpPr>
          <p:nvPr/>
        </p:nvGrpSpPr>
        <p:grpSpPr bwMode="auto">
          <a:xfrm>
            <a:off x="319088" y="1828800"/>
            <a:ext cx="8824912" cy="5029200"/>
            <a:chOff x="201" y="1152"/>
            <a:chExt cx="5559" cy="3168"/>
          </a:xfrm>
        </p:grpSpPr>
        <p:sp>
          <p:nvSpPr>
            <p:cNvPr id="111619" name="Freeform 3"/>
            <p:cNvSpPr>
              <a:spLocks/>
            </p:cNvSpPr>
            <p:nvPr/>
          </p:nvSpPr>
          <p:spPr bwMode="ltGray">
            <a:xfrm>
              <a:off x="528" y="2909"/>
              <a:ext cx="5232" cy="1411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20" name="Freeform 4"/>
            <p:cNvSpPr>
              <a:spLocks/>
            </p:cNvSpPr>
            <p:nvPr/>
          </p:nvSpPr>
          <p:spPr bwMode="ltGray">
            <a:xfrm>
              <a:off x="210" y="1152"/>
              <a:ext cx="5550" cy="3168"/>
            </a:xfrm>
            <a:custGeom>
              <a:avLst/>
              <a:gdLst>
                <a:gd name="T0" fmla="*/ 330 w 5550"/>
                <a:gd name="T1" fmla="*/ 1764 h 3168"/>
                <a:gd name="T2" fmla="*/ 0 w 5550"/>
                <a:gd name="T3" fmla="*/ 1764 h 3168"/>
                <a:gd name="T4" fmla="*/ 0 w 5550"/>
                <a:gd name="T5" fmla="*/ 3168 h 3168"/>
                <a:gd name="T6" fmla="*/ 5550 w 5550"/>
                <a:gd name="T7" fmla="*/ 3168 h 3168"/>
                <a:gd name="T8" fmla="*/ 5550 w 5550"/>
                <a:gd name="T9" fmla="*/ 0 h 3168"/>
                <a:gd name="T10" fmla="*/ 330 w 5550"/>
                <a:gd name="T11" fmla="*/ 0 h 3168"/>
                <a:gd name="T12" fmla="*/ 330 w 5550"/>
                <a:gd name="T13" fmla="*/ 1764 h 31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550" h="3168">
                  <a:moveTo>
                    <a:pt x="330" y="1764"/>
                  </a:moveTo>
                  <a:lnTo>
                    <a:pt x="0" y="1764"/>
                  </a:lnTo>
                  <a:lnTo>
                    <a:pt x="0" y="3168"/>
                  </a:lnTo>
                  <a:lnTo>
                    <a:pt x="5550" y="3168"/>
                  </a:lnTo>
                  <a:lnTo>
                    <a:pt x="5550" y="0"/>
                  </a:lnTo>
                  <a:lnTo>
                    <a:pt x="330" y="0"/>
                  </a:lnTo>
                  <a:lnTo>
                    <a:pt x="330" y="1764"/>
                  </a:lnTo>
                  <a:close/>
                </a:path>
              </a:pathLst>
            </a:custGeom>
            <a:solidFill>
              <a:schemeClr val="bg2">
                <a:alpha val="3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21" name="Freeform 5"/>
            <p:cNvSpPr>
              <a:spLocks/>
            </p:cNvSpPr>
            <p:nvPr/>
          </p:nvSpPr>
          <p:spPr bwMode="ltGray">
            <a:xfrm>
              <a:off x="528" y="2932"/>
              <a:ext cx="5232" cy="1388"/>
            </a:xfrm>
            <a:custGeom>
              <a:avLst/>
              <a:gdLst>
                <a:gd name="T0" fmla="*/ 0 w 4897"/>
                <a:gd name="T1" fmla="*/ 0 h 2182"/>
                <a:gd name="T2" fmla="*/ 0 w 4897"/>
                <a:gd name="T3" fmla="*/ 2182 h 2182"/>
                <a:gd name="T4" fmla="*/ 4897 w 4897"/>
                <a:gd name="T5" fmla="*/ 2182 h 2182"/>
                <a:gd name="T6" fmla="*/ 4897 w 4897"/>
                <a:gd name="T7" fmla="*/ 0 h 2182"/>
                <a:gd name="T8" fmla="*/ 0 w 4897"/>
                <a:gd name="T9" fmla="*/ 0 h 2182"/>
                <a:gd name="T10" fmla="*/ 0 w 4897"/>
                <a:gd name="T11" fmla="*/ 0 h 21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897" h="2182">
                  <a:moveTo>
                    <a:pt x="0" y="0"/>
                  </a:moveTo>
                  <a:lnTo>
                    <a:pt x="0" y="2182"/>
                  </a:lnTo>
                  <a:lnTo>
                    <a:pt x="4897" y="2182"/>
                  </a:lnTo>
                  <a:lnTo>
                    <a:pt x="489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alpha val="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22" name="Freeform 6"/>
            <p:cNvSpPr>
              <a:spLocks/>
            </p:cNvSpPr>
            <p:nvPr/>
          </p:nvSpPr>
          <p:spPr bwMode="ltGray">
            <a:xfrm>
              <a:off x="528" y="1152"/>
              <a:ext cx="4607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23" name="Freeform 7"/>
            <p:cNvSpPr>
              <a:spLocks/>
            </p:cNvSpPr>
            <p:nvPr/>
          </p:nvSpPr>
          <p:spPr bwMode="ltGray">
            <a:xfrm>
              <a:off x="528" y="1152"/>
              <a:ext cx="29" cy="1785"/>
            </a:xfrm>
            <a:custGeom>
              <a:avLst/>
              <a:gdLst>
                <a:gd name="T0" fmla="*/ 0 w 29"/>
                <a:gd name="T1" fmla="*/ 0 h 2161"/>
                <a:gd name="T2" fmla="*/ 0 w 29"/>
                <a:gd name="T3" fmla="*/ 2161 h 2161"/>
                <a:gd name="T4" fmla="*/ 29 w 29"/>
                <a:gd name="T5" fmla="*/ 2161 h 2161"/>
                <a:gd name="T6" fmla="*/ 27 w 29"/>
                <a:gd name="T7" fmla="*/ 27 h 2161"/>
                <a:gd name="T8" fmla="*/ 0 w 29"/>
                <a:gd name="T9" fmla="*/ 0 h 2161"/>
                <a:gd name="T10" fmla="*/ 0 w 29"/>
                <a:gd name="T11" fmla="*/ 0 h 21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9" h="2161">
                  <a:moveTo>
                    <a:pt x="0" y="0"/>
                  </a:moveTo>
                  <a:lnTo>
                    <a:pt x="0" y="2161"/>
                  </a:lnTo>
                  <a:lnTo>
                    <a:pt x="29" y="2161"/>
                  </a:lnTo>
                  <a:lnTo>
                    <a:pt x="27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24" name="Freeform 8"/>
            <p:cNvSpPr>
              <a:spLocks/>
            </p:cNvSpPr>
            <p:nvPr/>
          </p:nvSpPr>
          <p:spPr bwMode="ltGray">
            <a:xfrm>
              <a:off x="527" y="2904"/>
              <a:ext cx="29" cy="1416"/>
            </a:xfrm>
            <a:custGeom>
              <a:avLst/>
              <a:gdLst>
                <a:gd name="T0" fmla="*/ 0 w 29"/>
                <a:gd name="T1" fmla="*/ 1416 h 1416"/>
                <a:gd name="T2" fmla="*/ 29 w 29"/>
                <a:gd name="T3" fmla="*/ 1416 h 1416"/>
                <a:gd name="T4" fmla="*/ 28 w 29"/>
                <a:gd name="T5" fmla="*/ 24 h 1416"/>
                <a:gd name="T6" fmla="*/ 0 w 29"/>
                <a:gd name="T7" fmla="*/ 0 h 1416"/>
                <a:gd name="T8" fmla="*/ 0 w 29"/>
                <a:gd name="T9" fmla="*/ 1416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9" h="1416">
                  <a:moveTo>
                    <a:pt x="0" y="1416"/>
                  </a:moveTo>
                  <a:lnTo>
                    <a:pt x="29" y="1416"/>
                  </a:lnTo>
                  <a:lnTo>
                    <a:pt x="28" y="24"/>
                  </a:lnTo>
                  <a:lnTo>
                    <a:pt x="0" y="0"/>
                  </a:lnTo>
                  <a:lnTo>
                    <a:pt x="0" y="1416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25" name="Freeform 9"/>
            <p:cNvSpPr>
              <a:spLocks/>
            </p:cNvSpPr>
            <p:nvPr/>
          </p:nvSpPr>
          <p:spPr bwMode="ltGray">
            <a:xfrm>
              <a:off x="201" y="2904"/>
              <a:ext cx="2879" cy="29"/>
            </a:xfrm>
            <a:custGeom>
              <a:avLst/>
              <a:gdLst>
                <a:gd name="T0" fmla="*/ 0 w 5387"/>
                <a:gd name="T1" fmla="*/ 0 h 149"/>
                <a:gd name="T2" fmla="*/ 0 w 5387"/>
                <a:gd name="T3" fmla="*/ 149 h 149"/>
                <a:gd name="T4" fmla="*/ 5387 w 5387"/>
                <a:gd name="T5" fmla="*/ 149 h 149"/>
                <a:gd name="T6" fmla="*/ 5387 w 5387"/>
                <a:gd name="T7" fmla="*/ 0 h 149"/>
                <a:gd name="T8" fmla="*/ 0 w 5387"/>
                <a:gd name="T9" fmla="*/ 0 h 149"/>
                <a:gd name="T10" fmla="*/ 0 w 5387"/>
                <a:gd name="T11" fmla="*/ 0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387" h="149">
                  <a:moveTo>
                    <a:pt x="0" y="0"/>
                  </a:moveTo>
                  <a:lnTo>
                    <a:pt x="0" y="149"/>
                  </a:lnTo>
                  <a:lnTo>
                    <a:pt x="5387" y="149"/>
                  </a:lnTo>
                  <a:lnTo>
                    <a:pt x="538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alpha val="0"/>
                  </a:schemeClr>
                </a:gs>
                <a:gs pos="100000">
                  <a:schemeClr val="bg2">
                    <a:gamma/>
                    <a:shade val="81961"/>
                    <a:invGamma/>
                  </a:scheme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11626" name="Freeform 10"/>
            <p:cNvSpPr>
              <a:spLocks/>
            </p:cNvSpPr>
            <p:nvPr/>
          </p:nvSpPr>
          <p:spPr bwMode="ltGray">
            <a:xfrm>
              <a:off x="201" y="2904"/>
              <a:ext cx="30" cy="1416"/>
            </a:xfrm>
            <a:custGeom>
              <a:avLst/>
              <a:gdLst>
                <a:gd name="T0" fmla="*/ 0 w 30"/>
                <a:gd name="T1" fmla="*/ 0 h 1416"/>
                <a:gd name="T2" fmla="*/ 0 w 30"/>
                <a:gd name="T3" fmla="*/ 1416 h 1416"/>
                <a:gd name="T4" fmla="*/ 29 w 30"/>
                <a:gd name="T5" fmla="*/ 1416 h 1416"/>
                <a:gd name="T6" fmla="*/ 30 w 30"/>
                <a:gd name="T7" fmla="*/ 27 h 1416"/>
                <a:gd name="T8" fmla="*/ 0 w 30"/>
                <a:gd name="T9" fmla="*/ 0 h 1416"/>
                <a:gd name="T10" fmla="*/ 0 w 30"/>
                <a:gd name="T11" fmla="*/ 0 h 14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0" h="1416">
                  <a:moveTo>
                    <a:pt x="0" y="0"/>
                  </a:moveTo>
                  <a:lnTo>
                    <a:pt x="0" y="1416"/>
                  </a:lnTo>
                  <a:lnTo>
                    <a:pt x="29" y="1416"/>
                  </a:lnTo>
                  <a:lnTo>
                    <a:pt x="30" y="27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87843"/>
                    <a:invGamma/>
                  </a:schemeClr>
                </a:gs>
                <a:gs pos="100000">
                  <a:schemeClr val="bg2">
                    <a:alpha val="10001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111627" name="Rectangle 11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38200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11628" name="Rectangle 1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11629" name="Rectangle 1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37375" y="6245225"/>
            <a:ext cx="19018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74628327-A41B-41B1-8F54-8686FD6D45F1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111630" name="Rectangle 14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44475"/>
            <a:ext cx="8385175" cy="143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11631" name="Rectangle 15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838200" y="1905000"/>
            <a:ext cx="8007350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  <p:sldLayoutId id="2147483702" r:id="rId14"/>
    <p:sldLayoutId id="2147483703" r:id="rId15"/>
    <p:sldLayoutId id="2147483704" r:id="rId16"/>
  </p:sldLayoutIdLst>
  <p:txStyles>
    <p:titleStyle>
      <a:lvl1pPr algn="l" rtl="0" fontAlgn="base">
        <a:spcBef>
          <a:spcPct val="0"/>
        </a:spcBef>
        <a:spcAft>
          <a:spcPct val="0"/>
        </a:spcAft>
        <a:defRPr sz="4400" b="1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 Black" panose="020B0A040201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" Target="slide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DDEBCF"/>
            </a:gs>
            <a:gs pos="25000">
              <a:srgbClr val="9CB86E"/>
            </a:gs>
            <a:gs pos="50000">
              <a:srgbClr val="156B13"/>
            </a:gs>
            <a:gs pos="75000">
              <a:srgbClr val="9CB86E"/>
            </a:gs>
            <a:gs pos="100000">
              <a:srgbClr val="DDEBC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" name="Picture 10" descr="Pk0127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5715000"/>
            <a:ext cx="1027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5" name="Picture 9" descr="pk80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5715000"/>
            <a:ext cx="1027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pk773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5025" y="1981200"/>
            <a:ext cx="2465388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k_054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888" y="5715000"/>
            <a:ext cx="1027112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7" name="Picture 11" descr="p_146i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715000"/>
            <a:ext cx="1027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8" name="Picture 12" descr="pk80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5715000"/>
            <a:ext cx="1027113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0" name="WordArt 14" descr="Белый мрамор"/>
          <p:cNvSpPr>
            <a:spLocks noChangeArrowheads="1" noChangeShapeType="1" noTextEdit="1"/>
          </p:cNvSpPr>
          <p:nvPr/>
        </p:nvSpPr>
        <p:spPr bwMode="auto">
          <a:xfrm>
            <a:off x="3352800" y="5029200"/>
            <a:ext cx="2416175" cy="517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  <a:contourClr>
                <a:srgbClr val="FFCC99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blipFill dpi="0" rotWithShape="0">
                  <a:blip r:embed="rId8"/>
                  <a:srcRect/>
                  <a:tile tx="0" ty="0" sx="100000" sy="100000" flip="none" algn="tl"/>
                </a:blipFill>
                <a:cs typeface="Arial" panose="020B0604020202020204" pitchFamily="34" charset="0"/>
              </a:rPr>
              <a:t>1782 - 1836</a:t>
            </a:r>
          </a:p>
        </p:txBody>
      </p:sp>
      <p:sp>
        <p:nvSpPr>
          <p:cNvPr id="4111" name="WordArt 15"/>
          <p:cNvSpPr>
            <a:spLocks noChangeArrowheads="1" noChangeShapeType="1" noTextEdit="1"/>
          </p:cNvSpPr>
          <p:nvPr/>
        </p:nvSpPr>
        <p:spPr bwMode="auto">
          <a:xfrm>
            <a:off x="1295400" y="381000"/>
            <a:ext cx="7162800" cy="12192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PerspectiveTopLeft"/>
              <a:lightRig rig="legacyNormal3" dir="r"/>
            </a:scene3d>
            <a:sp3d extrusionH="201600" prstMaterial="legacyMetal">
              <a:extrusionClr>
                <a:srgbClr val="FFFFFF"/>
              </a:extrusionClr>
              <a:contourClr>
                <a:srgbClr val="9A2B08"/>
              </a:contourClr>
            </a:sp3d>
          </a:bodyPr>
          <a:lstStyle/>
          <a:p>
            <a:pPr algn="ctr"/>
            <a:r>
              <a:rPr lang="ru-RU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chemeClr val="tx1"/>
                    </a:gs>
                    <a:gs pos="100000">
                      <a:srgbClr val="9A2B08"/>
                    </a:gs>
                  </a:gsLst>
                  <a:path path="rect">
                    <a:fillToRect l="50000" t="50000" r="50000" b="50000"/>
                  </a:path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Кипренский Орест Адамович</a:t>
            </a:r>
          </a:p>
        </p:txBody>
      </p:sp>
      <p:pic>
        <p:nvPicPr>
          <p:cNvPr id="4112" name="Picture 16" descr="1241061980_kiprenskii_mariuchcha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5715000"/>
            <a:ext cx="99060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1" dur="2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7" dur="20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0" dur="2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3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E6DCAC"/>
            </a:gs>
            <a:gs pos="23000">
              <a:srgbClr val="C7AC4C"/>
            </a:gs>
            <a:gs pos="55000">
              <a:srgbClr val="E6D78A"/>
            </a:gs>
            <a:gs pos="70000">
              <a:srgbClr val="C7AC4C"/>
            </a:gs>
            <a:gs pos="88000">
              <a:srgbClr val="E6D78A"/>
            </a:gs>
            <a:gs pos="100000">
              <a:srgbClr val="E6DCAC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81000" y="381000"/>
            <a:ext cx="8385175" cy="1431925"/>
          </a:xfrm>
        </p:spPr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Monotype Corsiva" panose="03010101010201010101" pitchFamily="66" charset="0"/>
              </a:rPr>
              <a:t>Карандашные портреты</a:t>
            </a:r>
          </a:p>
        </p:txBody>
      </p:sp>
      <p:sp>
        <p:nvSpPr>
          <p:cNvPr id="143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838200" y="1905000"/>
            <a:ext cx="3929063" cy="4648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/>
              <a:t>      </a:t>
            </a:r>
            <a:r>
              <a:rPr lang="ru-RU" altLang="ru-RU" sz="2400" b="1">
                <a:solidFill>
                  <a:srgbClr val="FFFFFF"/>
                </a:solidFill>
              </a:rPr>
              <a:t>Кипренский виртуозно рисовал в технике итальянского карандаша и пастели. В этой технике он нарисовал многих участников войны 1812 года: А. Томилова, П. Оленина и др. «Автопортрет с кистями за ухом» тоже выполнен в этом стиле</a:t>
            </a:r>
            <a:r>
              <a:rPr lang="ru-RU" altLang="ru-RU" sz="2400"/>
              <a:t>.</a:t>
            </a:r>
          </a:p>
        </p:txBody>
      </p:sp>
      <p:pic>
        <p:nvPicPr>
          <p:cNvPr id="14344" name="Picture 8" descr="pk8021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38800" y="1981200"/>
            <a:ext cx="2017713" cy="2133600"/>
          </a:xfrm>
        </p:spPr>
      </p:pic>
      <p:pic>
        <p:nvPicPr>
          <p:cNvPr id="14345" name="Picture 9" descr="pk7737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4343400"/>
            <a:ext cx="2085975" cy="2209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012"/>
            </a:gs>
            <a:gs pos="15000">
              <a:srgbClr val="A65528"/>
            </a:gs>
            <a:gs pos="35000">
              <a:srgbClr val="D49E6C"/>
            </a:gs>
            <a:gs pos="50000">
              <a:srgbClr val="D6B19C"/>
            </a:gs>
            <a:gs pos="65000">
              <a:srgbClr val="D49E6C"/>
            </a:gs>
            <a:gs pos="85000">
              <a:srgbClr val="A65528"/>
            </a:gs>
            <a:gs pos="100000">
              <a:srgbClr val="66301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sz="4700">
                <a:solidFill>
                  <a:srgbClr val="FFFF66"/>
                </a:solidFill>
                <a:latin typeface="Monotype Corsiva" panose="03010101010201010101" pitchFamily="66" charset="0"/>
              </a:rPr>
              <a:t>С. Авдулина и Д. Хвостова</a:t>
            </a:r>
          </a:p>
        </p:txBody>
      </p:sp>
      <p:sp>
        <p:nvSpPr>
          <p:cNvPr id="21511" name="Rectangle 7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838200" y="5105400"/>
            <a:ext cx="7848600" cy="9906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</a:t>
            </a:r>
            <a:r>
              <a:rPr lang="ru-RU" altLang="ru-RU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Очень выразительны портреты С. Авдулиной (слева)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 и  Д. Хвостовой (справа) 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800" b="1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    Эти портреты надолго врезаются в память.</a:t>
            </a:r>
          </a:p>
        </p:txBody>
      </p:sp>
      <p:pic>
        <p:nvPicPr>
          <p:cNvPr id="21512" name="Picture 8" descr="k_054i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524000"/>
            <a:ext cx="3168650" cy="3352800"/>
          </a:xfrm>
        </p:spPr>
      </p:pic>
      <p:pic>
        <p:nvPicPr>
          <p:cNvPr id="21513" name="Picture 9" descr="k03109i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524000"/>
            <a:ext cx="3168650" cy="3352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82"/>
            </a:gs>
            <a:gs pos="13000">
              <a:srgbClr val="0047FF"/>
            </a:gs>
            <a:gs pos="28000">
              <a:srgbClr val="000082"/>
            </a:gs>
            <a:gs pos="42999">
              <a:srgbClr val="0047FF"/>
            </a:gs>
            <a:gs pos="58000">
              <a:srgbClr val="000082"/>
            </a:gs>
            <a:gs pos="72000">
              <a:srgbClr val="0047FF"/>
            </a:gs>
            <a:gs pos="87000">
              <a:srgbClr val="000082"/>
            </a:gs>
            <a:gs pos="100000">
              <a:srgbClr val="0047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9" name="Rectangle 11"/>
          <p:cNvSpPr>
            <a:spLocks noGrp="1" noRot="1" noChangeArrowheads="1"/>
          </p:cNvSpPr>
          <p:nvPr>
            <p:ph type="body" sz="half" idx="3"/>
          </p:nvPr>
        </p:nvSpPr>
        <p:spPr>
          <a:xfrm>
            <a:off x="4916488" y="1905000"/>
            <a:ext cx="3929062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1500">
                <a:solidFill>
                  <a:schemeClr val="bg1"/>
                </a:solidFill>
              </a:rPr>
              <a:t>      </a:t>
            </a:r>
            <a:r>
              <a:rPr lang="ru-RU" altLang="ru-RU" sz="1500" b="1">
                <a:solidFill>
                  <a:srgbClr val="FFFFFF"/>
                </a:solidFill>
              </a:rPr>
              <a:t>Все портреты Кипренского поражают своей красотой, гармоничностью и выразительностью. Все его картины неповторимы, у каждой – своя история, свои пластические средства, своя методика исполнения. </a:t>
            </a:r>
            <a:r>
              <a:rPr lang="ru-RU" altLang="ru-RU" sz="1500" b="1"/>
              <a:t>Как создатель классического портрета на русской почве, Орест Кипренский не уступает Давиду и Энгру, а иногда и превосходит их, отсутствием внутренней сухости, поэтическим чувством. Трудно сравнить его с кем-нибудь в западноевропейском искусстве. Вот почему наша современная художественная культура не может, не должна пройти мимо превосходных образцов русского возрождения в творчестве Кипренского.</a:t>
            </a:r>
            <a:r>
              <a:rPr lang="ru-RU" altLang="ru-RU" sz="1400"/>
              <a:t> </a:t>
            </a:r>
          </a:p>
        </p:txBody>
      </p:sp>
      <p:pic>
        <p:nvPicPr>
          <p:cNvPr id="17420" name="Picture 12" descr="Pk0127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1828800"/>
            <a:ext cx="2160588" cy="2286000"/>
          </a:xfrm>
        </p:spPr>
      </p:pic>
      <p:pic>
        <p:nvPicPr>
          <p:cNvPr id="17421" name="Picture 13" descr="pk8005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895600" y="4114800"/>
            <a:ext cx="2303463" cy="2438400"/>
          </a:xfrm>
        </p:spPr>
      </p:pic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3124200" y="1905000"/>
            <a:ext cx="200025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FFFFFF"/>
                </a:solidFill>
              </a:rPr>
              <a:t>«Е. Г. Гагарина. </a:t>
            </a:r>
          </a:p>
          <a:p>
            <a:r>
              <a:rPr lang="ru-RU" altLang="ru-RU" b="1">
                <a:solidFill>
                  <a:srgbClr val="FFFFFF"/>
                </a:solidFill>
              </a:rPr>
              <a:t>в детстве»</a:t>
            </a:r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914400" y="6096000"/>
            <a:ext cx="2057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r>
              <a:rPr lang="ru-RU" altLang="ru-RU" b="1">
                <a:solidFill>
                  <a:srgbClr val="FFFFFF"/>
                </a:solidFill>
              </a:rPr>
              <a:t>«А. А. Челищев»</a:t>
            </a:r>
          </a:p>
        </p:txBody>
      </p:sp>
      <p:sp>
        <p:nvSpPr>
          <p:cNvPr id="17424" name="Rectangle 16"/>
          <p:cNvSpPr>
            <a:spLocks noGrp="1" noRot="1" noChangeArrowheads="1"/>
          </p:cNvSpPr>
          <p:nvPr>
            <p:ph type="title"/>
          </p:nvPr>
        </p:nvSpPr>
        <p:spPr>
          <a:xfrm>
            <a:off x="381000" y="304800"/>
            <a:ext cx="8385175" cy="1431925"/>
          </a:xfrm>
        </p:spPr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Monotype Corsiva" panose="03010101010201010101" pitchFamily="66" charset="0"/>
              </a:rPr>
              <a:t>Все его картины неповторимы…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733800" y="4648200"/>
            <a:ext cx="5257800" cy="1431925"/>
          </a:xfrm>
        </p:spPr>
        <p:txBody>
          <a:bodyPr/>
          <a:lstStyle/>
          <a:p>
            <a:r>
              <a:rPr lang="ru-RU" altLang="ru-RU" sz="3200">
                <a:solidFill>
                  <a:srgbClr val="006600"/>
                </a:solidFill>
              </a:rPr>
              <a:t>Презентацию выполнила Корева Ульяна 10кл.</a:t>
            </a:r>
          </a:p>
        </p:txBody>
      </p:sp>
      <p:sp>
        <p:nvSpPr>
          <p:cNvPr id="116740" name="Text Box 4"/>
          <p:cNvSpPr txBox="1">
            <a:spLocks noChangeArrowheads="1"/>
          </p:cNvSpPr>
          <p:nvPr/>
        </p:nvSpPr>
        <p:spPr bwMode="auto">
          <a:xfrm>
            <a:off x="838200" y="1295400"/>
            <a:ext cx="769620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4800" b="1">
                <a:solidFill>
                  <a:srgbClr val="006600"/>
                </a:solidFill>
              </a:rPr>
              <a:t>Спасибо за внимание!!!</a:t>
            </a:r>
            <a:r>
              <a:rPr lang="ru-RU" altLang="ru-RU" sz="4800" b="1">
                <a:solidFill>
                  <a:srgbClr val="006600"/>
                </a:solidFill>
                <a:sym typeface="Wingdings" panose="05000000000000000000" pitchFamily="2" charset="2"/>
              </a:rPr>
              <a:t></a:t>
            </a:r>
            <a:endParaRPr lang="ru-RU" altLang="ru-RU" sz="4800" b="1">
              <a:solidFill>
                <a:srgbClr val="0066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1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67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673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5CBF"/>
            </a:gs>
            <a:gs pos="12500">
              <a:srgbClr val="0087E6"/>
            </a:gs>
            <a:gs pos="37500">
              <a:srgbClr val="21D6E0"/>
            </a:gs>
            <a:gs pos="50000">
              <a:srgbClr val="03D4A8"/>
            </a:gs>
            <a:gs pos="62500">
              <a:srgbClr val="21D6E0"/>
            </a:gs>
            <a:gs pos="87500">
              <a:srgbClr val="0087E6"/>
            </a:gs>
            <a:gs pos="100000">
              <a:srgbClr val="005CB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4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Monotype Corsiva" panose="03010101010201010101" pitchFamily="66" charset="0"/>
              </a:rPr>
              <a:t>Кипренский Орест Адамович</a:t>
            </a:r>
          </a:p>
        </p:txBody>
      </p:sp>
      <p:sp>
        <p:nvSpPr>
          <p:cNvPr id="5126" name="Rectangle 6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4916488" y="1676400"/>
            <a:ext cx="3929062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400" b="1">
                <a:solidFill>
                  <a:srgbClr val="FFFF66"/>
                </a:solidFill>
              </a:rPr>
              <a:t>		КИПРЕНСКИЙ Орест Адамович</a:t>
            </a:r>
            <a:r>
              <a:rPr lang="ru-RU" altLang="ru-RU" sz="2400"/>
              <a:t> </a:t>
            </a:r>
            <a:r>
              <a:rPr lang="ru-RU" altLang="ru-RU" sz="2400" b="1"/>
              <a:t>(1782-1836),</a:t>
            </a:r>
            <a:r>
              <a:rPr lang="ru-RU" altLang="ru-RU" sz="2400"/>
              <a:t> </a:t>
            </a:r>
            <a:r>
              <a:rPr lang="ru-RU" altLang="ru-RU" sz="2400" b="1"/>
              <a:t>русский живописец и рисовальщик. Выдающийся мастер русского изобразительного искусства романтизма, получивший особую известность как замечательный портретист.</a:t>
            </a:r>
          </a:p>
        </p:txBody>
      </p:sp>
      <p:pic>
        <p:nvPicPr>
          <p:cNvPr id="5131" name="Picture 11" descr="kiprenskijores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752600"/>
            <a:ext cx="38481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FFFF"/>
            </a:gs>
            <a:gs pos="7001">
              <a:srgbClr val="E6E6E6"/>
            </a:gs>
            <a:gs pos="32001">
              <a:srgbClr val="7D8496"/>
            </a:gs>
            <a:gs pos="47000">
              <a:srgbClr val="E6E6E6"/>
            </a:gs>
            <a:gs pos="85001">
              <a:srgbClr val="7D8496"/>
            </a:gs>
            <a:gs pos="100000">
              <a:srgbClr val="E6E6E6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81000" y="228600"/>
            <a:ext cx="8385175" cy="1431925"/>
          </a:xfrm>
        </p:spPr>
        <p:txBody>
          <a:bodyPr/>
          <a:lstStyle/>
          <a:p>
            <a:r>
              <a:rPr lang="ru-RU" altLang="ru-RU">
                <a:solidFill>
                  <a:srgbClr val="FFFF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Monotype Corsiva" panose="03010101010201010101" pitchFamily="66" charset="0"/>
              </a:rPr>
              <a:t>Краткая биография. Учеба.</a:t>
            </a:r>
          </a:p>
        </p:txBody>
      </p:sp>
      <p:sp>
        <p:nvSpPr>
          <p:cNvPr id="23555" name="Rectangle 3"/>
          <p:cNvSpPr>
            <a:spLocks noGrp="1" noRot="1" noChangeArrowheads="1"/>
          </p:cNvSpPr>
          <p:nvPr>
            <p:ph type="body" sz="half" idx="2"/>
          </p:nvPr>
        </p:nvSpPr>
        <p:spPr>
          <a:xfrm>
            <a:off x="533400" y="1600200"/>
            <a:ext cx="8153400" cy="4876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800" b="1">
                <a:effectLst>
                  <a:outerShdw blurRad="38100" dist="38100" dir="2700000" algn="tl">
                    <a:srgbClr val="C0C0C0"/>
                  </a:outerShdw>
                </a:effectLst>
              </a:rPr>
              <a:t>		</a:t>
            </a: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Кипренский был незаконно рожденным сыном помещика А. С. Дьяконова</a:t>
            </a:r>
            <a:r>
              <a:rPr lang="ru-RU" altLang="ru-RU" sz="280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и крестьянки. Еще в детском возрасте выказал он большую охоту к рисованию, что побудило Дьяконова отпустить его на волю и определить, в 1788 г., в воспитанники </a:t>
            </a: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hlinkClick r:id="rId2" action="ppaction://hlinksldjump"/>
              </a:rPr>
              <a:t>Императорской Академии Художеств</a:t>
            </a:r>
            <a:r>
              <a:rPr lang="ru-RU" altLang="ru-RU" sz="2800" b="1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 Он был один из немногих выходцев из народа, который учился в вышеупомянутой Академии.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692" name="Picture 4" descr="262185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96AB94"/>
            </a:gs>
            <a:gs pos="8500">
              <a:srgbClr val="D4DEFF"/>
            </a:gs>
            <a:gs pos="23500">
              <a:srgbClr val="D4DEFF"/>
            </a:gs>
            <a:gs pos="50000">
              <a:srgbClr val="8488C4"/>
            </a:gs>
            <a:gs pos="76500">
              <a:srgbClr val="D4DEFF"/>
            </a:gs>
            <a:gs pos="91500">
              <a:srgbClr val="D4DEFF"/>
            </a:gs>
            <a:gs pos="100000">
              <a:srgbClr val="96AB94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Monotype Corsiva" panose="03010101010201010101" pitchFamily="66" charset="0"/>
              </a:rPr>
              <a:t>Покровительство А.С.Строганова</a:t>
            </a:r>
          </a:p>
        </p:txBody>
      </p:sp>
      <p:sp>
        <p:nvSpPr>
          <p:cNvPr id="3789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33400" y="1828800"/>
            <a:ext cx="3810000" cy="5029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1900"/>
              <a:t>     </a:t>
            </a:r>
            <a:r>
              <a:rPr lang="ru-RU" altLang="ru-RU" sz="1900" b="1"/>
              <a:t>Обучаясь Академии художеств, своими необычайными способностями и быстрым их развитием Кипренский приобрел себе особое покровительство тогдашнего президента академии, графа А. С. Строганова. Наивысшей мечтой Ореста было поехать в Италию и там совершенствовать свое образование. Но его мечтам в то время не суждено было сбыться. В Европе бушевали наполеоновские войны, и за границу мало кого отпускали.</a:t>
            </a:r>
          </a:p>
        </p:txBody>
      </p:sp>
      <p:pic>
        <p:nvPicPr>
          <p:cNvPr id="37893" name="Picture 5" descr="11-03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76400"/>
            <a:ext cx="3609975" cy="480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EFD1"/>
            </a:gs>
            <a:gs pos="32499">
              <a:srgbClr val="F0EBD5"/>
            </a:gs>
            <a:gs pos="50000">
              <a:srgbClr val="D1C39F"/>
            </a:gs>
            <a:gs pos="67501">
              <a:srgbClr val="F0EBD5"/>
            </a:gs>
            <a:gs pos="100000">
              <a:srgbClr val="FFEFD1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latin typeface="Monotype Corsiva" panose="03010101010201010101" pitchFamily="66" charset="0"/>
              </a:rPr>
              <a:t>            </a:t>
            </a:r>
            <a:r>
              <a:rPr lang="ru-RU" altLang="ru-RU">
                <a:solidFill>
                  <a:srgbClr val="FFFF66"/>
                </a:solidFill>
                <a:latin typeface="Monotype Corsiva" panose="03010101010201010101" pitchFamily="66" charset="0"/>
              </a:rPr>
              <a:t>В Италии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105400" y="1905000"/>
            <a:ext cx="3740150" cy="41910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/>
              <a:t>     В 1817 году возобновились поездки за границу, и сбылась мечта Ореста: его направили в Италию.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ru-RU" altLang="ru-RU" sz="2200"/>
              <a:t>     В Италии его талант оценили по достоинству. В знаменитой галерее  Уффици среди портретов великих живописцев мира висит автопортрет художника.</a:t>
            </a:r>
            <a:r>
              <a:rPr lang="ru-RU" altLang="ru-RU" sz="1800"/>
              <a:t>            </a:t>
            </a:r>
          </a:p>
        </p:txBody>
      </p:sp>
      <p:pic>
        <p:nvPicPr>
          <p:cNvPr id="38916" name="Picture 4" descr="italy_241020090203_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2057400"/>
            <a:ext cx="4267200" cy="341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917" name="Text Box 5"/>
          <p:cNvSpPr txBox="1">
            <a:spLocks noChangeArrowheads="1"/>
          </p:cNvSpPr>
          <p:nvPr/>
        </p:nvSpPr>
        <p:spPr bwMode="auto">
          <a:xfrm>
            <a:off x="1143000" y="5638800"/>
            <a:ext cx="2895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solidFill>
                  <a:srgbClr val="000000"/>
                </a:solidFill>
              </a:rPr>
              <a:t>Галерея Уффици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3012"/>
            </a:gs>
            <a:gs pos="15000">
              <a:srgbClr val="A65528"/>
            </a:gs>
            <a:gs pos="35000">
              <a:srgbClr val="D49E6C"/>
            </a:gs>
            <a:gs pos="50000">
              <a:srgbClr val="D6B19C"/>
            </a:gs>
            <a:gs pos="65000">
              <a:srgbClr val="D49E6C"/>
            </a:gs>
            <a:gs pos="85000">
              <a:srgbClr val="A65528"/>
            </a:gs>
            <a:gs pos="100000">
              <a:srgbClr val="663012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8385175" cy="1431925"/>
          </a:xfrm>
        </p:spPr>
        <p:txBody>
          <a:bodyPr/>
          <a:lstStyle/>
          <a:p>
            <a:r>
              <a:rPr lang="ru-RU" altLang="ru-RU" sz="4000">
                <a:latin typeface="Monotype Corsiva" panose="03010101010201010101" pitchFamily="66" charset="0"/>
              </a:rPr>
              <a:t>      Залпы на сенатской       </a:t>
            </a:r>
            <a:br>
              <a:rPr lang="ru-RU" altLang="ru-RU" sz="4000">
                <a:latin typeface="Monotype Corsiva" panose="03010101010201010101" pitchFamily="66" charset="0"/>
              </a:rPr>
            </a:br>
            <a:r>
              <a:rPr lang="ru-RU" altLang="ru-RU" sz="4000">
                <a:latin typeface="Monotype Corsiva" panose="03010101010201010101" pitchFamily="66" charset="0"/>
              </a:rPr>
              <a:t>  площади</a:t>
            </a:r>
            <a:r>
              <a:rPr lang="ru-RU" altLang="ru-RU"/>
              <a:t>   </a:t>
            </a:r>
          </a:p>
        </p:txBody>
      </p:sp>
      <p:sp>
        <p:nvSpPr>
          <p:cNvPr id="39941" name="Rectangle 5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09600" y="3962400"/>
            <a:ext cx="7848600" cy="25908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2800"/>
              <a:t>      </a:t>
            </a:r>
            <a:r>
              <a:rPr lang="ru-RU" altLang="ru-RU" sz="2800" b="1"/>
              <a:t>Из Италии Орест приехал за месяц до восстания декабристов. Прогремели залпы на сенатской площади. Кипренский дружил с многими из декабристов.</a:t>
            </a:r>
          </a:p>
        </p:txBody>
      </p:sp>
      <p:pic>
        <p:nvPicPr>
          <p:cNvPr id="39946" name="Picture 10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838200"/>
            <a:ext cx="492442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FF00FF"/>
            </a:gs>
            <a:gs pos="50000">
              <a:schemeClr val="bg1"/>
            </a:gs>
            <a:gs pos="100000">
              <a:srgbClr val="FF00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1" name="Rectangle 11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Monotype Corsiva" panose="03010101010201010101" pitchFamily="66" charset="0"/>
              </a:rPr>
              <a:t>Парадные портреты</a:t>
            </a:r>
          </a:p>
        </p:txBody>
      </p:sp>
      <p:sp>
        <p:nvSpPr>
          <p:cNvPr id="10252" name="Rectangle 12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685800" y="1524000"/>
            <a:ext cx="3929063" cy="4191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ru-RU" altLang="ru-RU" sz="1600"/>
              <a:t>     </a:t>
            </a:r>
            <a:r>
              <a:rPr lang="ru-RU" altLang="ru-RU" sz="1600" b="1"/>
              <a:t>Портрет лейб-гусарского полковника </a:t>
            </a:r>
            <a:r>
              <a:rPr lang="ru-RU" altLang="ru-RU" sz="1600" b="1">
                <a:solidFill>
                  <a:srgbClr val="FFFFFF"/>
                </a:solidFill>
              </a:rPr>
              <a:t>Евграфа Васильевича Давыдова</a:t>
            </a:r>
            <a:r>
              <a:rPr lang="ru-RU" altLang="ru-RU" sz="1600" b="1"/>
              <a:t> – пример умения Ореста Адамовича создавать парадные портреты непринужденно, показывая все тонкости жизни героев. Гусарский полковник изображен грациозно облокотившимся на каменную плиту. Задумчивый и отстраненный взгляд, большой открытый лоб создают впечатление одухотворенности образа. Возвышенный пафос усилен романтической атмосферой полумрака, грозовым пейзажем, где по поверхности скал как будто пробегают пятна света.</a:t>
            </a:r>
            <a:endParaRPr lang="ru-RU" altLang="ru-RU" sz="1600"/>
          </a:p>
        </p:txBody>
      </p:sp>
      <p:pic>
        <p:nvPicPr>
          <p:cNvPr id="10254" name="Picture 14" descr="pk8020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1600200"/>
            <a:ext cx="4381500" cy="487680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4D0808"/>
            </a:gs>
            <a:gs pos="15000">
              <a:srgbClr val="FF0300"/>
            </a:gs>
            <a:gs pos="27500">
              <a:srgbClr val="FF7A00"/>
            </a:gs>
            <a:gs pos="50000">
              <a:srgbClr val="FFF200"/>
            </a:gs>
            <a:gs pos="72500">
              <a:srgbClr val="FF7A00"/>
            </a:gs>
            <a:gs pos="85000">
              <a:srgbClr val="FF0300"/>
            </a:gs>
            <a:gs pos="100000">
              <a:srgbClr val="4D0808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>
                <a:solidFill>
                  <a:srgbClr val="FFFF66"/>
                </a:solidFill>
                <a:latin typeface="Monotype Corsiva" panose="03010101010201010101" pitchFamily="66" charset="0"/>
              </a:rPr>
              <a:t>Портрет А. С. Пушкина</a:t>
            </a:r>
            <a:r>
              <a:rPr lang="ru-RU" altLang="ru-RU">
                <a:solidFill>
                  <a:srgbClr val="FFFF66"/>
                </a:solidFill>
              </a:rPr>
              <a:t>.</a:t>
            </a:r>
          </a:p>
        </p:txBody>
      </p:sp>
      <p:sp>
        <p:nvSpPr>
          <p:cNvPr id="7172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533400" y="1905000"/>
            <a:ext cx="3962400" cy="44958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ru-RU" altLang="ru-RU" sz="2100"/>
              <a:t>     </a:t>
            </a:r>
            <a:r>
              <a:rPr lang="ru-RU" altLang="ru-RU" sz="2100" b="1">
                <a:solidFill>
                  <a:srgbClr val="FFFFFF"/>
                </a:solidFill>
              </a:rPr>
              <a:t>Этот портрет является одним из самых известных изображений Пушкина, здесь он выглядит торжественно и романтично, в ореоле поэтической славы . Сейчас портрет находится в Третьяковской галерее. Впервые был экспонирован на выставке Петербургской академии художеств в сентябре 1827 года.</a:t>
            </a:r>
          </a:p>
        </p:txBody>
      </p:sp>
      <p:pic>
        <p:nvPicPr>
          <p:cNvPr id="7176" name="Picture 8" descr="7"/>
          <p:cNvPicPr>
            <a:picLocks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057400"/>
            <a:ext cx="3560763" cy="41529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рава">
  <a:themeElements>
    <a:clrScheme name="Трава 9">
      <a:dk1>
        <a:srgbClr val="95C198"/>
      </a:dk1>
      <a:lt1>
        <a:srgbClr val="FFFFFF"/>
      </a:lt1>
      <a:dk2>
        <a:srgbClr val="C6E1C5"/>
      </a:dk2>
      <a:lt2>
        <a:srgbClr val="FFFFCC"/>
      </a:lt2>
      <a:accent1>
        <a:srgbClr val="2B877C"/>
      </a:accent1>
      <a:accent2>
        <a:srgbClr val="B2DA96"/>
      </a:accent2>
      <a:accent3>
        <a:srgbClr val="DFEEDF"/>
      </a:accent3>
      <a:accent4>
        <a:srgbClr val="DADADA"/>
      </a:accent4>
      <a:accent5>
        <a:srgbClr val="ACC3BF"/>
      </a:accent5>
      <a:accent6>
        <a:srgbClr val="A1C587"/>
      </a:accent6>
      <a:hlink>
        <a:srgbClr val="99FF33"/>
      </a:hlink>
      <a:folHlink>
        <a:srgbClr val="F2FFE5"/>
      </a:folHlink>
    </a:clrScheme>
    <a:fontScheme name="Трава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Трава 1">
        <a:dk1>
          <a:srgbClr val="FF9900"/>
        </a:dk1>
        <a:lt1>
          <a:srgbClr val="FFFFFF"/>
        </a:lt1>
        <a:dk2>
          <a:srgbClr val="FFCC66"/>
        </a:dk2>
        <a:lt2>
          <a:srgbClr val="CC6600"/>
        </a:lt2>
        <a:accent1>
          <a:srgbClr val="F05000"/>
        </a:accent1>
        <a:accent2>
          <a:srgbClr val="B28300"/>
        </a:accent2>
        <a:accent3>
          <a:srgbClr val="FFE2B8"/>
        </a:accent3>
        <a:accent4>
          <a:srgbClr val="DADADA"/>
        </a:accent4>
        <a:accent5>
          <a:srgbClr val="F6B3AA"/>
        </a:accent5>
        <a:accent6>
          <a:srgbClr val="A17600"/>
        </a:accent6>
        <a:hlink>
          <a:srgbClr val="99CC00"/>
        </a:hlink>
        <a:folHlink>
          <a:srgbClr val="0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2">
        <a:dk1>
          <a:srgbClr val="BB5F03"/>
        </a:dk1>
        <a:lt1>
          <a:srgbClr val="FFFFFF"/>
        </a:lt1>
        <a:dk2>
          <a:srgbClr val="993300"/>
        </a:dk2>
        <a:lt2>
          <a:srgbClr val="FEEC94"/>
        </a:lt2>
        <a:accent1>
          <a:srgbClr val="FF9900"/>
        </a:accent1>
        <a:accent2>
          <a:srgbClr val="B76A03"/>
        </a:accent2>
        <a:accent3>
          <a:srgbClr val="CAADAA"/>
        </a:accent3>
        <a:accent4>
          <a:srgbClr val="DADADA"/>
        </a:accent4>
        <a:accent5>
          <a:srgbClr val="FFCAAA"/>
        </a:accent5>
        <a:accent6>
          <a:srgbClr val="A65F02"/>
        </a:accent6>
        <a:hlink>
          <a:srgbClr val="FFFF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3">
        <a:dk1>
          <a:srgbClr val="56925A"/>
        </a:dk1>
        <a:lt1>
          <a:srgbClr val="FFFFFF"/>
        </a:lt1>
        <a:dk2>
          <a:srgbClr val="6FB56D"/>
        </a:dk2>
        <a:lt2>
          <a:srgbClr val="FFFFCC"/>
        </a:lt2>
        <a:accent1>
          <a:srgbClr val="2B877C"/>
        </a:accent1>
        <a:accent2>
          <a:srgbClr val="5A9A5F"/>
        </a:accent2>
        <a:accent3>
          <a:srgbClr val="BBD7BA"/>
        </a:accent3>
        <a:accent4>
          <a:srgbClr val="DADADA"/>
        </a:accent4>
        <a:accent5>
          <a:srgbClr val="ACC3BF"/>
        </a:accent5>
        <a:accent6>
          <a:srgbClr val="518B55"/>
        </a:accent6>
        <a:hlink>
          <a:srgbClr val="99FF33"/>
        </a:hlink>
        <a:folHlink>
          <a:srgbClr val="DDFFB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4">
        <a:dk1>
          <a:srgbClr val="006600"/>
        </a:dk1>
        <a:lt1>
          <a:srgbClr val="FFFFFF"/>
        </a:lt1>
        <a:dk2>
          <a:srgbClr val="008000"/>
        </a:dk2>
        <a:lt2>
          <a:srgbClr val="FFFFB7"/>
        </a:lt2>
        <a:accent1>
          <a:srgbClr val="99CC00"/>
        </a:accent1>
        <a:accent2>
          <a:srgbClr val="00CC00"/>
        </a:accent2>
        <a:accent3>
          <a:srgbClr val="AAC0AA"/>
        </a:accent3>
        <a:accent4>
          <a:srgbClr val="DADADA"/>
        </a:accent4>
        <a:accent5>
          <a:srgbClr val="CAE2AA"/>
        </a:accent5>
        <a:accent6>
          <a:srgbClr val="00B900"/>
        </a:accent6>
        <a:hlink>
          <a:srgbClr val="99FF66"/>
        </a:hlink>
        <a:folHlink>
          <a:srgbClr val="FFFF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5">
        <a:dk1>
          <a:srgbClr val="000000"/>
        </a:dk1>
        <a:lt1>
          <a:srgbClr val="CCECFF"/>
        </a:lt1>
        <a:dk2>
          <a:srgbClr val="000000"/>
        </a:dk2>
        <a:lt2>
          <a:srgbClr val="D6EDEE"/>
        </a:lt2>
        <a:accent1>
          <a:srgbClr val="E8F0F4"/>
        </a:accent1>
        <a:accent2>
          <a:srgbClr val="8EAAFA"/>
        </a:accent2>
        <a:accent3>
          <a:srgbClr val="E2F4FF"/>
        </a:accent3>
        <a:accent4>
          <a:srgbClr val="000000"/>
        </a:accent4>
        <a:accent5>
          <a:srgbClr val="F2F6F8"/>
        </a:accent5>
        <a:accent6>
          <a:srgbClr val="809AE3"/>
        </a:accent6>
        <a:hlink>
          <a:srgbClr val="0066FF"/>
        </a:hlink>
        <a:folHlink>
          <a:srgbClr val="9947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6">
        <a:dk1>
          <a:srgbClr val="48486A"/>
        </a:dk1>
        <a:lt1>
          <a:srgbClr val="FFFFFF"/>
        </a:lt1>
        <a:dk2>
          <a:srgbClr val="000099"/>
        </a:dk2>
        <a:lt2>
          <a:srgbClr val="F8F8F8"/>
        </a:lt2>
        <a:accent1>
          <a:srgbClr val="6699FF"/>
        </a:accent1>
        <a:accent2>
          <a:srgbClr val="0000FF"/>
        </a:accent2>
        <a:accent3>
          <a:srgbClr val="AAAACA"/>
        </a:accent3>
        <a:accent4>
          <a:srgbClr val="DADADA"/>
        </a:accent4>
        <a:accent5>
          <a:srgbClr val="B8CAFF"/>
        </a:accent5>
        <a:accent6>
          <a:srgbClr val="0000E7"/>
        </a:accent6>
        <a:hlink>
          <a:srgbClr val="3DCC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7">
        <a:dk1>
          <a:srgbClr val="573F8B"/>
        </a:dk1>
        <a:lt1>
          <a:srgbClr val="FFFFFF"/>
        </a:lt1>
        <a:dk2>
          <a:srgbClr val="666699"/>
        </a:dk2>
        <a:lt2>
          <a:srgbClr val="D9D9FF"/>
        </a:lt2>
        <a:accent1>
          <a:srgbClr val="CC99FF"/>
        </a:accent1>
        <a:accent2>
          <a:srgbClr val="9933FF"/>
        </a:accent2>
        <a:accent3>
          <a:srgbClr val="B8B8CA"/>
        </a:accent3>
        <a:accent4>
          <a:srgbClr val="DADADA"/>
        </a:accent4>
        <a:accent5>
          <a:srgbClr val="E2CAFF"/>
        </a:accent5>
        <a:accent6>
          <a:srgbClr val="8A2DE7"/>
        </a:accent6>
        <a:hlink>
          <a:srgbClr val="99F3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рава 8">
        <a:dk1>
          <a:srgbClr val="000000"/>
        </a:dk1>
        <a:lt1>
          <a:srgbClr val="EAEAEA"/>
        </a:lt1>
        <a:dk2>
          <a:srgbClr val="000000"/>
        </a:dk2>
        <a:lt2>
          <a:srgbClr val="C1C2CB"/>
        </a:lt2>
        <a:accent1>
          <a:srgbClr val="F1F1F7"/>
        </a:accent1>
        <a:accent2>
          <a:srgbClr val="8C8CB4"/>
        </a:accent2>
        <a:accent3>
          <a:srgbClr val="F3F3F3"/>
        </a:accent3>
        <a:accent4>
          <a:srgbClr val="000000"/>
        </a:accent4>
        <a:accent5>
          <a:srgbClr val="F7F7FA"/>
        </a:accent5>
        <a:accent6>
          <a:srgbClr val="7E7EA3"/>
        </a:accent6>
        <a:hlink>
          <a:srgbClr val="A3FFFF"/>
        </a:hlink>
        <a:folHlink>
          <a:srgbClr val="9E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рава 9">
        <a:dk1>
          <a:srgbClr val="95C198"/>
        </a:dk1>
        <a:lt1>
          <a:srgbClr val="FFFFFF"/>
        </a:lt1>
        <a:dk2>
          <a:srgbClr val="C6E1C5"/>
        </a:dk2>
        <a:lt2>
          <a:srgbClr val="FFFFCC"/>
        </a:lt2>
        <a:accent1>
          <a:srgbClr val="2B877C"/>
        </a:accent1>
        <a:accent2>
          <a:srgbClr val="B2DA96"/>
        </a:accent2>
        <a:accent3>
          <a:srgbClr val="DFEEDF"/>
        </a:accent3>
        <a:accent4>
          <a:srgbClr val="DADADA"/>
        </a:accent4>
        <a:accent5>
          <a:srgbClr val="ACC3BF"/>
        </a:accent5>
        <a:accent6>
          <a:srgbClr val="A1C587"/>
        </a:accent6>
        <a:hlink>
          <a:srgbClr val="99FF33"/>
        </a:hlink>
        <a:folHlink>
          <a:srgbClr val="F2FFE5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Трава 9">
    <a:dk1>
      <a:srgbClr val="95C198"/>
    </a:dk1>
    <a:lt1>
      <a:srgbClr val="FFFFFF"/>
    </a:lt1>
    <a:dk2>
      <a:srgbClr val="C6E1C5"/>
    </a:dk2>
    <a:lt2>
      <a:srgbClr val="FFFFCC"/>
    </a:lt2>
    <a:accent1>
      <a:srgbClr val="2B877C"/>
    </a:accent1>
    <a:accent2>
      <a:srgbClr val="B2DA96"/>
    </a:accent2>
    <a:accent3>
      <a:srgbClr val="DFEEDF"/>
    </a:accent3>
    <a:accent4>
      <a:srgbClr val="DADADA"/>
    </a:accent4>
    <a:accent5>
      <a:srgbClr val="ACC3BF"/>
    </a:accent5>
    <a:accent6>
      <a:srgbClr val="A1C587"/>
    </a:accent6>
    <a:hlink>
      <a:srgbClr val="99FF33"/>
    </a:hlink>
    <a:folHlink>
      <a:srgbClr val="F2FFE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Glass Layers</Template>
  <TotalTime>375</TotalTime>
  <Words>476</Words>
  <Application>Microsoft Office PowerPoint</Application>
  <PresentationFormat>Экран (4:3)</PresentationFormat>
  <Paragraphs>31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Arial Black</vt:lpstr>
      <vt:lpstr>Times New Roman</vt:lpstr>
      <vt:lpstr>Wingdings</vt:lpstr>
      <vt:lpstr>Monotype Corsiva</vt:lpstr>
      <vt:lpstr>Трава</vt:lpstr>
      <vt:lpstr>Презентация PowerPoint</vt:lpstr>
      <vt:lpstr>Кипренский Орест Адамович</vt:lpstr>
      <vt:lpstr>Краткая биография. Учеба.</vt:lpstr>
      <vt:lpstr>Презентация PowerPoint</vt:lpstr>
      <vt:lpstr>Покровительство А.С.Строганова</vt:lpstr>
      <vt:lpstr>            В Италии</vt:lpstr>
      <vt:lpstr>      Залпы на сенатской          площади   </vt:lpstr>
      <vt:lpstr>Парадные портреты</vt:lpstr>
      <vt:lpstr>Портрет А. С. Пушкина.</vt:lpstr>
      <vt:lpstr>Карандашные портреты</vt:lpstr>
      <vt:lpstr>С. Авдулина и Д. Хвостова</vt:lpstr>
      <vt:lpstr>Все его картины неповторимы…</vt:lpstr>
      <vt:lpstr>Презентацию выполнила Корева Ульяна 10кл.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admin</cp:lastModifiedBy>
  <cp:revision>7</cp:revision>
  <cp:lastPrinted>1601-01-01T00:00:00Z</cp:lastPrinted>
  <dcterms:created xsi:type="dcterms:W3CDTF">1601-01-01T00:00:00Z</dcterms:created>
  <dcterms:modified xsi:type="dcterms:W3CDTF">2015-04-08T17:49:37Z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