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8C613E"/>
    <a:srgbClr val="008080"/>
    <a:srgbClr val="26170E"/>
    <a:srgbClr val="FFCC99"/>
    <a:srgbClr val="3D2A1B"/>
    <a:srgbClr val="285858"/>
    <a:srgbClr val="D5D8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19A36132-7E88-4FD9-9233-51D728398CF8}" type="slidenum">
              <a:rPr lang="ru-RU" altLang="ru-RU"/>
              <a:pPr/>
              <a:t>‹#›</a:t>
            </a:fld>
            <a:endParaRPr lang="ru-RU" altLang="ru-RU"/>
          </a:p>
        </p:txBody>
      </p:sp>
    </p:spTree>
    <p:extLst>
      <p:ext uri="{BB962C8B-B14F-4D97-AF65-F5344CB8AC3E}">
        <p14:creationId xmlns:p14="http://schemas.microsoft.com/office/powerpoint/2010/main" val="310664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C72D5C83-8F98-4941-B5FE-83296AA4A20C}" type="slidenum">
              <a:rPr lang="ru-RU" altLang="ru-RU"/>
              <a:pPr/>
              <a:t>‹#›</a:t>
            </a:fld>
            <a:endParaRPr lang="ru-RU" altLang="ru-RU"/>
          </a:p>
        </p:txBody>
      </p:sp>
    </p:spTree>
    <p:extLst>
      <p:ext uri="{BB962C8B-B14F-4D97-AF65-F5344CB8AC3E}">
        <p14:creationId xmlns:p14="http://schemas.microsoft.com/office/powerpoint/2010/main" val="3171950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2B494860-AB50-47CD-9385-CF8A0C9B4897}" type="slidenum">
              <a:rPr lang="ru-RU" altLang="ru-RU"/>
              <a:pPr/>
              <a:t>‹#›</a:t>
            </a:fld>
            <a:endParaRPr lang="ru-RU" altLang="ru-RU"/>
          </a:p>
        </p:txBody>
      </p:sp>
    </p:spTree>
    <p:extLst>
      <p:ext uri="{BB962C8B-B14F-4D97-AF65-F5344CB8AC3E}">
        <p14:creationId xmlns:p14="http://schemas.microsoft.com/office/powerpoint/2010/main" val="2112336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38E72023-23F6-45B3-BF29-32F4B41F43B2}" type="slidenum">
              <a:rPr lang="ru-RU" altLang="ru-RU"/>
              <a:pPr/>
              <a:t>‹#›</a:t>
            </a:fld>
            <a:endParaRPr lang="ru-RU" altLang="ru-RU"/>
          </a:p>
        </p:txBody>
      </p:sp>
    </p:spTree>
    <p:extLst>
      <p:ext uri="{BB962C8B-B14F-4D97-AF65-F5344CB8AC3E}">
        <p14:creationId xmlns:p14="http://schemas.microsoft.com/office/powerpoint/2010/main" val="4103689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p>
        </p:txBody>
      </p:sp>
      <p:sp>
        <p:nvSpPr>
          <p:cNvPr id="7" name="Rectangle 5"/>
          <p:cNvSpPr>
            <a:spLocks noGrp="1" noChangeArrowheads="1"/>
          </p:cNvSpPr>
          <p:nvPr>
            <p:ph type="ftr" sz="quarter" idx="11"/>
          </p:nvPr>
        </p:nvSpPr>
        <p:spPr>
          <a:ln/>
        </p:spPr>
        <p:txBody>
          <a:bodyPr/>
          <a:lstStyle>
            <a:lvl1pPr>
              <a:defRPr/>
            </a:lvl1pPr>
          </a:lstStyle>
          <a:p>
            <a:pPr>
              <a:defRPr/>
            </a:pPr>
            <a:endParaRPr lang="ru-RU"/>
          </a:p>
        </p:txBody>
      </p:sp>
      <p:sp>
        <p:nvSpPr>
          <p:cNvPr id="8" name="Rectangle 6"/>
          <p:cNvSpPr>
            <a:spLocks noGrp="1" noChangeArrowheads="1"/>
          </p:cNvSpPr>
          <p:nvPr>
            <p:ph type="sldNum" sz="quarter" idx="12"/>
          </p:nvPr>
        </p:nvSpPr>
        <p:spPr>
          <a:ln/>
        </p:spPr>
        <p:txBody>
          <a:bodyPr/>
          <a:lstStyle>
            <a:lvl1pPr>
              <a:defRPr/>
            </a:lvl1pPr>
          </a:lstStyle>
          <a:p>
            <a:fld id="{3C256C61-B663-43F8-8459-8E22D59734F8}" type="slidenum">
              <a:rPr lang="ru-RU" altLang="ru-RU"/>
              <a:pPr/>
              <a:t>‹#›</a:t>
            </a:fld>
            <a:endParaRPr lang="ru-RU" altLang="ru-RU"/>
          </a:p>
        </p:txBody>
      </p:sp>
    </p:spTree>
    <p:extLst>
      <p:ext uri="{BB962C8B-B14F-4D97-AF65-F5344CB8AC3E}">
        <p14:creationId xmlns:p14="http://schemas.microsoft.com/office/powerpoint/2010/main" val="2521832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AndTx" preserve="1">
  <p:cSld name="Заголовок, два объекта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57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half" idx="3"/>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p>
        </p:txBody>
      </p:sp>
      <p:sp>
        <p:nvSpPr>
          <p:cNvPr id="7" name="Rectangle 5"/>
          <p:cNvSpPr>
            <a:spLocks noGrp="1" noChangeArrowheads="1"/>
          </p:cNvSpPr>
          <p:nvPr>
            <p:ph type="ftr" sz="quarter" idx="11"/>
          </p:nvPr>
        </p:nvSpPr>
        <p:spPr>
          <a:ln/>
        </p:spPr>
        <p:txBody>
          <a:bodyPr/>
          <a:lstStyle>
            <a:lvl1pPr>
              <a:defRPr/>
            </a:lvl1pPr>
          </a:lstStyle>
          <a:p>
            <a:pPr>
              <a:defRPr/>
            </a:pPr>
            <a:endParaRPr lang="ru-RU"/>
          </a:p>
        </p:txBody>
      </p:sp>
      <p:sp>
        <p:nvSpPr>
          <p:cNvPr id="8" name="Rectangle 6"/>
          <p:cNvSpPr>
            <a:spLocks noGrp="1" noChangeArrowheads="1"/>
          </p:cNvSpPr>
          <p:nvPr>
            <p:ph type="sldNum" sz="quarter" idx="12"/>
          </p:nvPr>
        </p:nvSpPr>
        <p:spPr>
          <a:ln/>
        </p:spPr>
        <p:txBody>
          <a:bodyPr/>
          <a:lstStyle>
            <a:lvl1pPr>
              <a:defRPr/>
            </a:lvl1pPr>
          </a:lstStyle>
          <a:p>
            <a:fld id="{D0FC2D56-F33F-4B28-877A-A212F999011A}" type="slidenum">
              <a:rPr lang="ru-RU" altLang="ru-RU"/>
              <a:pPr/>
              <a:t>‹#›</a:t>
            </a:fld>
            <a:endParaRPr lang="ru-RU" altLang="ru-RU"/>
          </a:p>
        </p:txBody>
      </p:sp>
    </p:spTree>
    <p:extLst>
      <p:ext uri="{BB962C8B-B14F-4D97-AF65-F5344CB8AC3E}">
        <p14:creationId xmlns:p14="http://schemas.microsoft.com/office/powerpoint/2010/main" val="2148113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08D73FFF-4215-4391-A1D3-C47A332E6C15}" type="slidenum">
              <a:rPr lang="ru-RU" altLang="ru-RU"/>
              <a:pPr/>
              <a:t>‹#›</a:t>
            </a:fld>
            <a:endParaRPr lang="ru-RU" altLang="ru-RU"/>
          </a:p>
        </p:txBody>
      </p:sp>
    </p:spTree>
    <p:extLst>
      <p:ext uri="{BB962C8B-B14F-4D97-AF65-F5344CB8AC3E}">
        <p14:creationId xmlns:p14="http://schemas.microsoft.com/office/powerpoint/2010/main" val="2234087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027C0744-C69A-4063-8C51-A02E5D9D0CF7}" type="slidenum">
              <a:rPr lang="ru-RU" altLang="ru-RU"/>
              <a:pPr/>
              <a:t>‹#›</a:t>
            </a:fld>
            <a:endParaRPr lang="ru-RU" altLang="ru-RU"/>
          </a:p>
        </p:txBody>
      </p:sp>
    </p:spTree>
    <p:extLst>
      <p:ext uri="{BB962C8B-B14F-4D97-AF65-F5344CB8AC3E}">
        <p14:creationId xmlns:p14="http://schemas.microsoft.com/office/powerpoint/2010/main" val="9156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7892280C-AB54-48F8-AEE4-328AA174B3CD}" type="slidenum">
              <a:rPr lang="ru-RU" altLang="ru-RU"/>
              <a:pPr/>
              <a:t>‹#›</a:t>
            </a:fld>
            <a:endParaRPr lang="ru-RU" altLang="ru-RU"/>
          </a:p>
        </p:txBody>
      </p:sp>
    </p:spTree>
    <p:extLst>
      <p:ext uri="{BB962C8B-B14F-4D97-AF65-F5344CB8AC3E}">
        <p14:creationId xmlns:p14="http://schemas.microsoft.com/office/powerpoint/2010/main" val="416267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fld id="{7C98C28B-6083-4A97-BF67-882271906CF8}" type="slidenum">
              <a:rPr lang="ru-RU" altLang="ru-RU"/>
              <a:pPr/>
              <a:t>‹#›</a:t>
            </a:fld>
            <a:endParaRPr lang="ru-RU" altLang="ru-RU"/>
          </a:p>
        </p:txBody>
      </p:sp>
    </p:spTree>
    <p:extLst>
      <p:ext uri="{BB962C8B-B14F-4D97-AF65-F5344CB8AC3E}">
        <p14:creationId xmlns:p14="http://schemas.microsoft.com/office/powerpoint/2010/main" val="1759084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4A2FB8A3-30FF-4068-86D5-CD1263F47A0E}" type="slidenum">
              <a:rPr lang="ru-RU" altLang="ru-RU"/>
              <a:pPr/>
              <a:t>‹#›</a:t>
            </a:fld>
            <a:endParaRPr lang="ru-RU" altLang="ru-RU"/>
          </a:p>
        </p:txBody>
      </p:sp>
    </p:spTree>
    <p:extLst>
      <p:ext uri="{BB962C8B-B14F-4D97-AF65-F5344CB8AC3E}">
        <p14:creationId xmlns:p14="http://schemas.microsoft.com/office/powerpoint/2010/main" val="8279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532A8032-D8B3-4C00-A111-B2E3B0008C7C}" type="slidenum">
              <a:rPr lang="ru-RU" altLang="ru-RU"/>
              <a:pPr/>
              <a:t>‹#›</a:t>
            </a:fld>
            <a:endParaRPr lang="ru-RU" altLang="ru-RU"/>
          </a:p>
        </p:txBody>
      </p:sp>
    </p:spTree>
    <p:extLst>
      <p:ext uri="{BB962C8B-B14F-4D97-AF65-F5344CB8AC3E}">
        <p14:creationId xmlns:p14="http://schemas.microsoft.com/office/powerpoint/2010/main" val="4256836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960B0D02-F429-4DA7-BBE6-FF42AE48B3A8}" type="slidenum">
              <a:rPr lang="ru-RU" altLang="ru-RU"/>
              <a:pPr/>
              <a:t>‹#›</a:t>
            </a:fld>
            <a:endParaRPr lang="ru-RU" altLang="ru-RU"/>
          </a:p>
        </p:txBody>
      </p:sp>
    </p:spTree>
    <p:extLst>
      <p:ext uri="{BB962C8B-B14F-4D97-AF65-F5344CB8AC3E}">
        <p14:creationId xmlns:p14="http://schemas.microsoft.com/office/powerpoint/2010/main" val="376454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6DC4262D-8BC5-4173-A6B7-76ECF19DF18E}" type="slidenum">
              <a:rPr lang="ru-RU" altLang="ru-RU"/>
              <a:pPr/>
              <a:t>‹#›</a:t>
            </a:fld>
            <a:endParaRPr lang="ru-RU" altLang="ru-RU"/>
          </a:p>
        </p:txBody>
      </p:sp>
    </p:spTree>
    <p:extLst>
      <p:ext uri="{BB962C8B-B14F-4D97-AF65-F5344CB8AC3E}">
        <p14:creationId xmlns:p14="http://schemas.microsoft.com/office/powerpoint/2010/main" val="124069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D9B68E4-F89B-477D-AD53-4F8906875A67}"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hyperlink" Target="http://ru.wikipedia.org/wiki/%D0%A1%D0%B0%D0%BD%D0%BA%D1%82-%D0%9F%D0%B5%D1%82%D0%B5%D1%80%D0%B1%D1%83%D1%80%D0%B3" TargetMode="External"/><Relationship Id="rId13" Type="http://schemas.openxmlformats.org/officeDocument/2006/relationships/hyperlink" Target="http://ru.wikipedia.org/wiki/1822" TargetMode="External"/><Relationship Id="rId3" Type="http://schemas.openxmlformats.org/officeDocument/2006/relationships/hyperlink" Target="http://ru.wikipedia.org/wiki/%D0%9B%D0%B5%D0%B2%D0%B8%D1%86%D0%BA%D0%B8%D0%B9,_%D0%93%D1%80%D0%B8%D0%B3%D0%BE%D1%80%D0%B8%D0%B9_%D0%9A%D0%B8%D1%80%D0%B8%D0%BB%D0%BB%D0%BE%D0%B2%D0%B8%D1%87" TargetMode="External"/><Relationship Id="rId7" Type="http://schemas.openxmlformats.org/officeDocument/2006/relationships/hyperlink" Target="http://ru.wikipedia.org/wiki/1750-%D0%B5" TargetMode="External"/><Relationship Id="rId12" Type="http://schemas.openxmlformats.org/officeDocument/2006/relationships/hyperlink" Target="http://ru.wikipedia.org/wiki/16_%D0%B0%D0%BF%D1%80%D0%B5%D0%BB%D1%8F" TargetMode="External"/><Relationship Id="rId2" Type="http://schemas.openxmlformats.org/officeDocument/2006/relationships/hyperlink" Target="http://ru.wikipedia.org/wiki/%D0%9A%D0%B8%D0%B5%D0%B2" TargetMode="External"/><Relationship Id="rId1" Type="http://schemas.openxmlformats.org/officeDocument/2006/relationships/slideLayout" Target="../slideLayouts/slideLayout14.xml"/><Relationship Id="rId6" Type="http://schemas.openxmlformats.org/officeDocument/2006/relationships/hyperlink" Target="http://ru.wikipedia.org/wiki/%D0%90%D0%BD%D0%B4%D1%80%D0%B5%D0%B5%D0%B2%D1%81%D0%BA%D0%B0%D1%8F_%D1%86%D0%B5%D1%80%D0%BA%D0%BE%D0%B2%D1%8C" TargetMode="External"/><Relationship Id="rId11" Type="http://schemas.openxmlformats.org/officeDocument/2006/relationships/hyperlink" Target="http://ru.wikipedia.org/wiki/%D0%91%D0%BE%D1%80%D0%BE%D0%B2%D0%B8%D0%BA%D0%BE%D0%B2%D1%81%D0%BA%D0%B8%D0%B9,_%D0%92%D0%BB%D0%B0%D0%B4%D0%B8%D0%BC%D0%B8%D1%80_%D0%9B%D1%83%D0%BA%D0%B8%D1%87" TargetMode="External"/><Relationship Id="rId5" Type="http://schemas.openxmlformats.org/officeDocument/2006/relationships/hyperlink" Target="http://ru.wikipedia.org/wiki/1758" TargetMode="External"/><Relationship Id="rId10" Type="http://schemas.openxmlformats.org/officeDocument/2006/relationships/hyperlink" Target="http://ru.wikipedia.org/wiki/1779" TargetMode="External"/><Relationship Id="rId4" Type="http://schemas.openxmlformats.org/officeDocument/2006/relationships/hyperlink" Target="http://ru.wikipedia.org/wiki/%D0%90%D0%BD%D1%82%D1%80%D0%BE%D0%BF%D0%BE%D0%B2,_%D0%90%D0%BB%D0%B5%D0%BA%D1%81%D0%B5%D0%B9_%D0%9F%D0%B5%D1%82%D1%80%D0%BE%D0%B2%D0%B8%D1%87" TargetMode="External"/><Relationship Id="rId9" Type="http://schemas.openxmlformats.org/officeDocument/2006/relationships/hyperlink" Target="http://ru.wikipedia.org/wiki/%D0%98%D0%BC%D0%BF%D0%B5%D1%80%D0%B0%D1%82%D0%BE%D1%80%D1%81%D0%BA%D0%B0%D1%8F_%D0%90%D0%BA%D0%B0%D0%B4%D0%B5%D0%BC%D0%B8%D1%8F_%D1%85%D1%83%D0%B4%D0%BE%D0%B6%D0%B5%D1%81%D1%82%D0%B2" TargetMode="External"/><Relationship Id="rId1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art-catalog.ru/museum.php?id_museum=200"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art-catalog.ru/museum.php?id_museum=200"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765E47"/>
            </a:gs>
            <a:gs pos="50000">
              <a:srgbClr val="FFCC99"/>
            </a:gs>
            <a:gs pos="100000">
              <a:srgbClr val="765E47"/>
            </a:gs>
          </a:gsLst>
          <a:lin ang="5400000" scaled="1"/>
        </a:gradFill>
        <a:effectLst/>
      </p:bgPr>
    </p:bg>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457200" y="274638"/>
            <a:ext cx="8229600" cy="706437"/>
          </a:xfrm>
        </p:spPr>
        <p:txBody>
          <a:bodyPr/>
          <a:lstStyle/>
          <a:p>
            <a:pPr eaLnBrk="1" hangingPunct="1"/>
            <a:r>
              <a:rPr lang="ru-RU" altLang="ru-RU" sz="2400" b="1" smtClean="0">
                <a:solidFill>
                  <a:srgbClr val="660033"/>
                </a:solidFill>
              </a:rPr>
              <a:t>Портрет Екатерины II</a:t>
            </a:r>
            <a:br>
              <a:rPr lang="ru-RU" altLang="ru-RU" sz="2400" b="1" smtClean="0">
                <a:solidFill>
                  <a:srgbClr val="660033"/>
                </a:solidFill>
              </a:rPr>
            </a:br>
            <a:r>
              <a:rPr lang="ru-RU" altLang="ru-RU" sz="2000" b="1" smtClean="0">
                <a:solidFill>
                  <a:srgbClr val="660033"/>
                </a:solidFill>
              </a:rPr>
              <a:t>в виде законодательницы в храме богини Правосудия </a:t>
            </a:r>
            <a:br>
              <a:rPr lang="ru-RU" altLang="ru-RU" sz="2000" b="1" smtClean="0">
                <a:solidFill>
                  <a:srgbClr val="660033"/>
                </a:solidFill>
              </a:rPr>
            </a:br>
            <a:endParaRPr lang="ru-RU" altLang="ru-RU" sz="2000" b="1" smtClean="0">
              <a:solidFill>
                <a:srgbClr val="660033"/>
              </a:solidFill>
            </a:endParaRPr>
          </a:p>
        </p:txBody>
      </p:sp>
      <p:sp>
        <p:nvSpPr>
          <p:cNvPr id="2054" name="Rectangle 6"/>
          <p:cNvSpPr>
            <a:spLocks noGrp="1" noChangeArrowheads="1"/>
          </p:cNvSpPr>
          <p:nvPr>
            <p:ph type="body" sz="half" idx="2"/>
          </p:nvPr>
        </p:nvSpPr>
        <p:spPr>
          <a:xfrm>
            <a:off x="4067175" y="1196975"/>
            <a:ext cx="4826000" cy="5400675"/>
          </a:xfrm>
        </p:spPr>
        <p:txBody>
          <a:bodyPr/>
          <a:lstStyle/>
          <a:p>
            <a:pPr eaLnBrk="1" hangingPunct="1">
              <a:lnSpc>
                <a:spcPct val="80000"/>
              </a:lnSpc>
            </a:pPr>
            <a:r>
              <a:rPr lang="ru-RU" altLang="ru-RU" sz="1200" b="1" smtClean="0">
                <a:solidFill>
                  <a:srgbClr val="000000"/>
                </a:solidFill>
                <a:latin typeface="Times New Roman" panose="02020603050405020304" pitchFamily="18" charset="0"/>
                <a:cs typeface="Times New Roman" panose="02020603050405020304" pitchFamily="18" charset="0"/>
              </a:rPr>
              <a:t>1783г, холст, масло,1780-е. Холст, масло. 110х77 </a:t>
            </a:r>
            <a:br>
              <a:rPr lang="ru-RU" altLang="ru-RU" sz="1200" b="1" smtClean="0">
                <a:solidFill>
                  <a:srgbClr val="000000"/>
                </a:solidFill>
                <a:latin typeface="Times New Roman" panose="02020603050405020304" pitchFamily="18" charset="0"/>
                <a:cs typeface="Times New Roman" panose="02020603050405020304" pitchFamily="18" charset="0"/>
              </a:rPr>
            </a:br>
            <a:r>
              <a:rPr lang="ru-RU" altLang="ru-RU" sz="1200" b="1" smtClean="0">
                <a:solidFill>
                  <a:srgbClr val="000000"/>
                </a:solidFill>
                <a:latin typeface="Times New Roman" panose="02020603050405020304" pitchFamily="18" charset="0"/>
                <a:cs typeface="Times New Roman" panose="02020603050405020304" pitchFamily="18" charset="0"/>
              </a:rPr>
              <a:t>Государственный Русский музей, Санкт-Петербург </a:t>
            </a:r>
          </a:p>
          <a:p>
            <a:pPr algn="ctr" eaLnBrk="1" hangingPunct="1">
              <a:lnSpc>
                <a:spcPct val="80000"/>
              </a:lnSpc>
            </a:pPr>
            <a:r>
              <a:rPr lang="ru-RU" altLang="ru-RU" sz="1200" smtClean="0">
                <a:solidFill>
                  <a:srgbClr val="000000"/>
                </a:solidFill>
                <a:cs typeface="Times New Roman" panose="02020603050405020304" pitchFamily="18" charset="0"/>
              </a:rPr>
              <a:t>Екатерина II Алексеевна (1733 - 1811)- императрица Всероссийская в 1762 - 96 годах, рожденная София-Фредерика-Амалия, принцесса Ангальт-Цербстская. Родилась 21 апреля 1729 г. Она была дочерью младшего брата маленького немецкого "фюрста"; мать ее происходила из дома Гольштейн-Готторп и приходилась двоюродной теткой будущему Петру III . Екатерина выросла в небогатой семье и получила посредственное воспитание. Кроме позднее создавшихся слухов, нет определенных фактов, указывающих на ее преждевременное развитие и раннее проявление дарований.</a:t>
            </a:r>
            <a:br>
              <a:rPr lang="ru-RU" altLang="ru-RU" sz="1200" smtClean="0">
                <a:solidFill>
                  <a:srgbClr val="000000"/>
                </a:solidFill>
                <a:cs typeface="Times New Roman" panose="02020603050405020304" pitchFamily="18" charset="0"/>
              </a:rPr>
            </a:br>
            <a:r>
              <a:rPr lang="ru-RU" altLang="ru-RU" sz="1200" smtClean="0">
                <a:solidFill>
                  <a:srgbClr val="000000"/>
                </a:solidFill>
                <a:cs typeface="Times New Roman" panose="02020603050405020304" pitchFamily="18" charset="0"/>
              </a:rPr>
              <a:t>В 1743 г. мать Екатерины и она сама получили приглашение от императрицы Елизаветы Петровны приехать в Петербург. Елизавета, по разным мотивам, выбрала в невесты своему наследнику Петру Феодоровичу, именно, Екатерину. </a:t>
            </a:r>
            <a:br>
              <a:rPr lang="ru-RU" altLang="ru-RU" sz="1200" smtClean="0">
                <a:solidFill>
                  <a:srgbClr val="000000"/>
                </a:solidFill>
                <a:cs typeface="Times New Roman" panose="02020603050405020304" pitchFamily="18" charset="0"/>
              </a:rPr>
            </a:br>
            <a:r>
              <a:rPr lang="ru-RU" altLang="ru-RU" sz="1200" smtClean="0">
                <a:solidFill>
                  <a:srgbClr val="000000"/>
                </a:solidFill>
                <a:cs typeface="Times New Roman" panose="02020603050405020304" pitchFamily="18" charset="0"/>
              </a:rPr>
              <a:t>Приехав в Москву, Екатерина, несмотря на юные годы, быстро освоилась с положением и поняла свою задачу: приспособиться к условиям, к Елизавете, ее двору, ко всей русской жизни, усвоить русский язык и православную веру. Обладая привлека тельной внешностью, Екатерина расположила в свою пользу и Елизавету, и двор. 21 августа 1745 г. Екатерина была обвенчана с великим князем Петром. </a:t>
            </a:r>
            <a:br>
              <a:rPr lang="ru-RU" altLang="ru-RU" sz="1200" smtClean="0">
                <a:solidFill>
                  <a:srgbClr val="000000"/>
                </a:solidFill>
                <a:cs typeface="Times New Roman" panose="02020603050405020304" pitchFamily="18" charset="0"/>
              </a:rPr>
            </a:br>
            <a:r>
              <a:rPr lang="ru-RU" altLang="ru-RU" sz="1200" smtClean="0">
                <a:solidFill>
                  <a:srgbClr val="000000"/>
                </a:solidFill>
                <a:cs typeface="Times New Roman" panose="02020603050405020304" pitchFamily="18" charset="0"/>
              </a:rPr>
              <a:t/>
            </a:r>
            <a:br>
              <a:rPr lang="ru-RU" altLang="ru-RU" sz="1200" smtClean="0">
                <a:solidFill>
                  <a:srgbClr val="000000"/>
                </a:solidFill>
                <a:cs typeface="Times New Roman" panose="02020603050405020304" pitchFamily="18" charset="0"/>
              </a:rPr>
            </a:br>
            <a:r>
              <a:rPr lang="ru-RU" altLang="ru-RU" sz="1200" smtClean="0">
                <a:solidFill>
                  <a:srgbClr val="000000"/>
                </a:solidFill>
                <a:cs typeface="Times New Roman" panose="02020603050405020304" pitchFamily="18" charset="0"/>
              </a:rPr>
              <a:t>Традиционно парадным является "Портрет Екатерины II в виде законодательницы в храме богини Правосудия" (нач. 1780-х). Живопись его блестяща и торжественна в звучном, аккордном сопоставлении белого и красного. Статуя богини Фемиды и своды законов у ног императрицы свидетельствуют о ее государственной деятельности, корабли на дальнем плане - о победах России на Черном море. Все детали, вместе с маковыми цветами, сжигаемыми на жертвеннике,- аллегория образа справедливой, приносящий свой покой в жертву общественному служению правительницы (с сайта ГРМ)</a:t>
            </a:r>
            <a:r>
              <a:rPr lang="ru-RU" altLang="ru-RU" sz="1200" smtClean="0"/>
              <a:t> </a:t>
            </a:r>
          </a:p>
        </p:txBody>
      </p:sp>
      <p:pic>
        <p:nvPicPr>
          <p:cNvPr id="2055" name="Picture 7" descr="ekaterina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23850" y="1125538"/>
            <a:ext cx="3681413" cy="5545137"/>
          </a:xfrm>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additive="base">
                                        <p:cTn id="7" dur="500" fill="hold"/>
                                        <p:tgtEl>
                                          <p:spTgt spid="2052"/>
                                        </p:tgtEl>
                                        <p:attrNameLst>
                                          <p:attrName>ppt_x</p:attrName>
                                        </p:attrNameLst>
                                      </p:cBhvr>
                                      <p:tavLst>
                                        <p:tav tm="0">
                                          <p:val>
                                            <p:strVal val="#ppt_x"/>
                                          </p:val>
                                        </p:tav>
                                        <p:tav tm="100000">
                                          <p:val>
                                            <p:strVal val="#ppt_x"/>
                                          </p:val>
                                        </p:tav>
                                      </p:tavLst>
                                    </p:anim>
                                    <p:anim calcmode="lin" valueType="num">
                                      <p:cBhvr additive="base">
                                        <p:cTn id="8"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055"/>
                                        </p:tgtEl>
                                        <p:attrNameLst>
                                          <p:attrName>style.visibility</p:attrName>
                                        </p:attrNameLst>
                                      </p:cBhvr>
                                      <p:to>
                                        <p:strVal val="visible"/>
                                      </p:to>
                                    </p:set>
                                    <p:animEffect transition="in" filter="blinds(horizontal)">
                                      <p:cBhvr>
                                        <p:cTn id="13" dur="500"/>
                                        <p:tgtEl>
                                          <p:spTgt spid="205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2054">
                                            <p:txEl>
                                              <p:pRg st="0" end="0"/>
                                            </p:txEl>
                                          </p:spTgt>
                                        </p:tgtEl>
                                        <p:attrNameLst>
                                          <p:attrName>style.visibility</p:attrName>
                                        </p:attrNameLst>
                                      </p:cBhvr>
                                      <p:to>
                                        <p:strVal val="visible"/>
                                      </p:to>
                                    </p:set>
                                    <p:animEffect transition="in" filter="box(in)">
                                      <p:cBhvr>
                                        <p:cTn id="18" dur="500"/>
                                        <p:tgtEl>
                                          <p:spTgt spid="2054">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2054">
                                            <p:txEl>
                                              <p:pRg st="1" end="1"/>
                                            </p:txEl>
                                          </p:spTgt>
                                        </p:tgtEl>
                                        <p:attrNameLst>
                                          <p:attrName>style.visibility</p:attrName>
                                        </p:attrNameLst>
                                      </p:cBhvr>
                                      <p:to>
                                        <p:strVal val="visible"/>
                                      </p:to>
                                    </p:set>
                                    <p:animEffect transition="in" filter="diamond(in)">
                                      <p:cBhvr>
                                        <p:cTn id="23" dur="2000"/>
                                        <p:tgtEl>
                                          <p:spTgt spid="205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3D2A1B"/>
            </a:gs>
            <a:gs pos="50000">
              <a:srgbClr val="FFCC99"/>
            </a:gs>
            <a:gs pos="100000">
              <a:srgbClr val="3D2A1B"/>
            </a:gs>
          </a:gsLst>
          <a:lin ang="2700000" scaled="1"/>
        </a:gradFill>
        <a:effectLst/>
      </p:bgPr>
    </p:bg>
    <p:spTree>
      <p:nvGrpSpPr>
        <p:cNvPr id="1" name=""/>
        <p:cNvGrpSpPr/>
        <p:nvPr/>
      </p:nvGrpSpPr>
      <p:grpSpPr>
        <a:xfrm>
          <a:off x="0" y="0"/>
          <a:ext cx="0" cy="0"/>
          <a:chOff x="0" y="0"/>
          <a:chExt cx="0" cy="0"/>
        </a:xfrm>
      </p:grpSpPr>
      <p:sp>
        <p:nvSpPr>
          <p:cNvPr id="24583" name="Rectangle 7"/>
          <p:cNvSpPr>
            <a:spLocks noGrp="1" noChangeArrowheads="1"/>
          </p:cNvSpPr>
          <p:nvPr>
            <p:ph type="title"/>
          </p:nvPr>
        </p:nvSpPr>
        <p:spPr>
          <a:xfrm>
            <a:off x="2268538" y="115888"/>
            <a:ext cx="6624637" cy="1009650"/>
          </a:xfrm>
        </p:spPr>
        <p:txBody>
          <a:bodyPr/>
          <a:lstStyle/>
          <a:p>
            <a:pPr eaLnBrk="1" hangingPunct="1"/>
            <a:r>
              <a:rPr lang="ru-RU" altLang="ru-RU" sz="2800" b="1" smtClean="0"/>
              <a:t>Левицкий Д.Г. (1735-1822 гг.)</a:t>
            </a:r>
            <a:br>
              <a:rPr lang="ru-RU" altLang="ru-RU" sz="2800" b="1" smtClean="0"/>
            </a:br>
            <a:endParaRPr lang="ru-RU" altLang="ru-RU" sz="2800" b="1" smtClean="0"/>
          </a:p>
        </p:txBody>
      </p:sp>
      <p:sp>
        <p:nvSpPr>
          <p:cNvPr id="24586" name="Rectangle 10"/>
          <p:cNvSpPr>
            <a:spLocks noGrp="1" noChangeArrowheads="1"/>
          </p:cNvSpPr>
          <p:nvPr>
            <p:ph type="body" sz="half" idx="3"/>
          </p:nvPr>
        </p:nvSpPr>
        <p:spPr>
          <a:xfrm>
            <a:off x="4427538" y="1125538"/>
            <a:ext cx="4176712" cy="5732462"/>
          </a:xfrm>
        </p:spPr>
        <p:txBody>
          <a:bodyPr/>
          <a:lstStyle/>
          <a:p>
            <a:pPr eaLnBrk="1" hangingPunct="1">
              <a:lnSpc>
                <a:spcPct val="80000"/>
              </a:lnSpc>
            </a:pPr>
            <a:r>
              <a:rPr lang="ru-RU" altLang="ru-RU" sz="1400" b="1" smtClean="0">
                <a:solidFill>
                  <a:srgbClr val="3D2A1B"/>
                </a:solidFill>
              </a:rPr>
              <a:t>Дмитрий Левицкий родился около 1735 года на Украине, в </a:t>
            </a:r>
            <a:r>
              <a:rPr lang="ru-RU" altLang="ru-RU" sz="1400" b="1" smtClean="0">
                <a:solidFill>
                  <a:srgbClr val="3D2A1B"/>
                </a:solidFill>
                <a:hlinkClick r:id="rId2" tooltip="Киев"/>
              </a:rPr>
              <a:t>Киеве</a:t>
            </a:r>
            <a:r>
              <a:rPr lang="ru-RU" altLang="ru-RU" sz="1400" b="1" smtClean="0">
                <a:solidFill>
                  <a:srgbClr val="3D2A1B"/>
                </a:solidFill>
              </a:rPr>
              <a:t> в семье священника </a:t>
            </a:r>
            <a:r>
              <a:rPr lang="ru-RU" altLang="ru-RU" sz="1400" b="1" smtClean="0">
                <a:solidFill>
                  <a:srgbClr val="3D2A1B"/>
                </a:solidFill>
                <a:hlinkClick r:id="rId3" tooltip="Левицкий, Григорий Кириллович"/>
              </a:rPr>
              <a:t>Г. К. Левицкого</a:t>
            </a:r>
            <a:r>
              <a:rPr lang="ru-RU" altLang="ru-RU" sz="1400" b="1" smtClean="0">
                <a:solidFill>
                  <a:srgbClr val="3D2A1B"/>
                </a:solidFill>
              </a:rPr>
              <a:t> (настоящая фамилия Нос, или Носов), известного также как художник-гравёр. Учился изобразительному искусству у отца и у живописца </a:t>
            </a:r>
            <a:r>
              <a:rPr lang="ru-RU" altLang="ru-RU" sz="1400" b="1" smtClean="0">
                <a:solidFill>
                  <a:srgbClr val="3D2A1B"/>
                </a:solidFill>
                <a:hlinkClick r:id="rId4" tooltip="Антропов, Алексей Петрович"/>
              </a:rPr>
              <a:t>А. П. Антропова</a:t>
            </a:r>
            <a:r>
              <a:rPr lang="ru-RU" altLang="ru-RU" sz="1400" b="1" smtClean="0">
                <a:solidFill>
                  <a:srgbClr val="3D2A1B"/>
                </a:solidFill>
              </a:rPr>
              <a:t> (с </a:t>
            </a:r>
            <a:r>
              <a:rPr lang="ru-RU" altLang="ru-RU" sz="1400" b="1" smtClean="0">
                <a:solidFill>
                  <a:srgbClr val="3D2A1B"/>
                </a:solidFill>
                <a:hlinkClick r:id="rId5" tooltip="1758"/>
              </a:rPr>
              <a:t>1758</a:t>
            </a:r>
            <a:r>
              <a:rPr lang="ru-RU" altLang="ru-RU" sz="1400" b="1" smtClean="0">
                <a:solidFill>
                  <a:srgbClr val="3D2A1B"/>
                </a:solidFill>
              </a:rPr>
              <a:t> года). Предположительно участвовал вместе с отцом в росписи </a:t>
            </a:r>
            <a:r>
              <a:rPr lang="ru-RU" altLang="ru-RU" sz="1400" b="1" smtClean="0">
                <a:solidFill>
                  <a:srgbClr val="3D2A1B"/>
                </a:solidFill>
                <a:hlinkClick r:id="rId6" tooltip="Андреевская церковь"/>
              </a:rPr>
              <a:t>Андреевского собора</a:t>
            </a:r>
            <a:r>
              <a:rPr lang="ru-RU" altLang="ru-RU" sz="1400" b="1" smtClean="0">
                <a:solidFill>
                  <a:srgbClr val="3D2A1B"/>
                </a:solidFill>
              </a:rPr>
              <a:t> в </a:t>
            </a:r>
            <a:r>
              <a:rPr lang="ru-RU" altLang="ru-RU" sz="1400" b="1" smtClean="0">
                <a:solidFill>
                  <a:srgbClr val="3D2A1B"/>
                </a:solidFill>
                <a:hlinkClick r:id="rId2" tooltip="Киев"/>
              </a:rPr>
              <a:t>Киеве</a:t>
            </a:r>
            <a:r>
              <a:rPr lang="ru-RU" altLang="ru-RU" sz="1400" b="1" smtClean="0">
                <a:solidFill>
                  <a:srgbClr val="3D2A1B"/>
                </a:solidFill>
              </a:rPr>
              <a:t> (середина </a:t>
            </a:r>
            <a:r>
              <a:rPr lang="ru-RU" altLang="ru-RU" sz="1400" b="1" smtClean="0">
                <a:solidFill>
                  <a:srgbClr val="3D2A1B"/>
                </a:solidFill>
                <a:hlinkClick r:id="rId7" tooltip="1750-е"/>
              </a:rPr>
              <a:t>1750-х</a:t>
            </a:r>
            <a:r>
              <a:rPr lang="ru-RU" altLang="ru-RU" sz="1400" b="1" smtClean="0">
                <a:solidFill>
                  <a:srgbClr val="3D2A1B"/>
                </a:solidFill>
              </a:rPr>
              <a:t> гг.).</a:t>
            </a:r>
          </a:p>
          <a:p>
            <a:pPr eaLnBrk="1" hangingPunct="1">
              <a:lnSpc>
                <a:spcPct val="80000"/>
              </a:lnSpc>
            </a:pPr>
            <a:r>
              <a:rPr lang="ru-RU" altLang="ru-RU" sz="1400" b="1" smtClean="0">
                <a:solidFill>
                  <a:srgbClr val="3D2A1B"/>
                </a:solidFill>
              </a:rPr>
              <a:t>Около </a:t>
            </a:r>
            <a:r>
              <a:rPr lang="ru-RU" altLang="ru-RU" sz="1400" b="1" smtClean="0">
                <a:solidFill>
                  <a:srgbClr val="3D2A1B"/>
                </a:solidFill>
                <a:hlinkClick r:id="rId5" tooltip="1758"/>
              </a:rPr>
              <a:t>1758</a:t>
            </a:r>
            <a:r>
              <a:rPr lang="ru-RU" altLang="ru-RU" sz="1400" b="1" smtClean="0">
                <a:solidFill>
                  <a:srgbClr val="3D2A1B"/>
                </a:solidFill>
              </a:rPr>
              <a:t> года Левицкий переехал в </a:t>
            </a:r>
            <a:r>
              <a:rPr lang="ru-RU" altLang="ru-RU" sz="1400" b="1" smtClean="0">
                <a:solidFill>
                  <a:srgbClr val="3D2A1B"/>
                </a:solidFill>
                <a:hlinkClick r:id="rId8" tooltip="Санкт-Петербург"/>
              </a:rPr>
              <a:t>Санкт-Петербург</a:t>
            </a:r>
            <a:r>
              <a:rPr lang="ru-RU" altLang="ru-RU" sz="1400" b="1" smtClean="0">
                <a:solidFill>
                  <a:srgbClr val="3D2A1B"/>
                </a:solidFill>
              </a:rPr>
              <a:t>. Учился в </a:t>
            </a:r>
            <a:r>
              <a:rPr lang="ru-RU" altLang="ru-RU" sz="1400" b="1" smtClean="0">
                <a:solidFill>
                  <a:srgbClr val="3D2A1B"/>
                </a:solidFill>
                <a:hlinkClick r:id="rId9" tooltip="Императорская Академия художеств"/>
              </a:rPr>
              <a:t>Академии Художеств</a:t>
            </a:r>
            <a:r>
              <a:rPr lang="ru-RU" altLang="ru-RU" sz="1400" b="1" smtClean="0">
                <a:solidFill>
                  <a:srgbClr val="3D2A1B"/>
                </a:solidFill>
              </a:rPr>
              <a:t>. С </a:t>
            </a:r>
            <a:r>
              <a:rPr lang="ru-RU" altLang="ru-RU" sz="1400" b="1" smtClean="0">
                <a:solidFill>
                  <a:srgbClr val="3D2A1B"/>
                </a:solidFill>
                <a:hlinkClick r:id="rId10" tooltip="1779"/>
              </a:rPr>
              <a:t>1779</a:t>
            </a:r>
            <a:r>
              <a:rPr lang="ru-RU" altLang="ru-RU" sz="1400" b="1" smtClean="0">
                <a:solidFill>
                  <a:srgbClr val="3D2A1B"/>
                </a:solidFill>
              </a:rPr>
              <a:t> г. преподавал в портретном классе Академии Художеств.</a:t>
            </a:r>
          </a:p>
          <a:p>
            <a:pPr eaLnBrk="1" hangingPunct="1">
              <a:lnSpc>
                <a:spcPct val="80000"/>
              </a:lnSpc>
            </a:pPr>
            <a:r>
              <a:rPr lang="ru-RU" altLang="ru-RU" sz="1400" b="1" smtClean="0">
                <a:solidFill>
                  <a:srgbClr val="3D2A1B"/>
                </a:solidFill>
              </a:rPr>
              <a:t>Оказал сильное влияние на становление художников П. И. Соколова, </a:t>
            </a:r>
            <a:r>
              <a:rPr lang="ru-RU" altLang="ru-RU" sz="1400" b="1" smtClean="0">
                <a:solidFill>
                  <a:srgbClr val="3D2A1B"/>
                </a:solidFill>
                <a:hlinkClick r:id="rId11" tooltip="Боровиковский, Владимир Лукич"/>
              </a:rPr>
              <a:t>В. Л. Боровиковского</a:t>
            </a:r>
            <a:r>
              <a:rPr lang="ru-RU" altLang="ru-RU" sz="1400" b="1" smtClean="0">
                <a:solidFill>
                  <a:srgbClr val="3D2A1B"/>
                </a:solidFill>
              </a:rPr>
              <a:t> и Г. Угрюмова.</a:t>
            </a:r>
          </a:p>
          <a:p>
            <a:pPr eaLnBrk="1" hangingPunct="1">
              <a:lnSpc>
                <a:spcPct val="80000"/>
              </a:lnSpc>
            </a:pPr>
            <a:r>
              <a:rPr lang="ru-RU" altLang="ru-RU" sz="1400" b="1" smtClean="0">
                <a:solidFill>
                  <a:srgbClr val="3D2A1B"/>
                </a:solidFill>
              </a:rPr>
              <a:t>Левицкий скончался 4 (</a:t>
            </a:r>
            <a:r>
              <a:rPr lang="ru-RU" altLang="ru-RU" sz="1400" b="1" smtClean="0">
                <a:solidFill>
                  <a:srgbClr val="3D2A1B"/>
                </a:solidFill>
                <a:hlinkClick r:id="rId12" tooltip="16 апреля"/>
              </a:rPr>
              <a:t>16</a:t>
            </a:r>
            <a:r>
              <a:rPr lang="ru-RU" altLang="ru-RU" sz="1400" b="1" smtClean="0">
                <a:solidFill>
                  <a:srgbClr val="3D2A1B"/>
                </a:solidFill>
              </a:rPr>
              <a:t>) апреля </a:t>
            </a:r>
            <a:r>
              <a:rPr lang="ru-RU" altLang="ru-RU" sz="1400" b="1" smtClean="0">
                <a:solidFill>
                  <a:srgbClr val="3D2A1B"/>
                </a:solidFill>
                <a:hlinkClick r:id="rId13" tooltip="1822"/>
              </a:rPr>
              <a:t>1822</a:t>
            </a:r>
            <a:r>
              <a:rPr lang="ru-RU" altLang="ru-RU" sz="1400" b="1" smtClean="0">
                <a:solidFill>
                  <a:srgbClr val="3D2A1B"/>
                </a:solidFill>
              </a:rPr>
              <a:t> г. в</a:t>
            </a:r>
            <a:r>
              <a:rPr lang="ru-RU" altLang="ru-RU" sz="1400" b="1" smtClean="0"/>
              <a:t> Петербурге.</a:t>
            </a:r>
          </a:p>
          <a:p>
            <a:pPr eaLnBrk="1" hangingPunct="1">
              <a:lnSpc>
                <a:spcPct val="80000"/>
              </a:lnSpc>
            </a:pPr>
            <a:r>
              <a:rPr lang="ru-RU" altLang="ru-RU" sz="1400" b="1" smtClean="0"/>
              <a:t>Дмитрий Григорьевич Левицкий — самый значительный мастер из славной плеяды художников XVIII века. Его творчество является кульминационной точкой развития русского портрета XVIII века. Художник как бы подвел итог тому, что было сделано за предшествующий период, и заложил основы новых достижений в области русского реалистического портрета</a:t>
            </a:r>
          </a:p>
        </p:txBody>
      </p:sp>
      <p:sp>
        <p:nvSpPr>
          <p:cNvPr id="24588" name="Rectangle 12"/>
          <p:cNvSpPr>
            <a:spLocks noGrp="1" noChangeArrowheads="1"/>
          </p:cNvSpPr>
          <p:nvPr>
            <p:ph sz="quarter" idx="2"/>
          </p:nvPr>
        </p:nvSpPr>
        <p:spPr>
          <a:xfrm>
            <a:off x="-107950" y="2781300"/>
            <a:ext cx="4464050" cy="4076700"/>
          </a:xfrm>
        </p:spPr>
        <p:txBody>
          <a:bodyPr/>
          <a:lstStyle/>
          <a:p>
            <a:pPr eaLnBrk="1" hangingPunct="1"/>
            <a:r>
              <a:rPr lang="ru-RU" altLang="ru-RU" sz="1000" smtClean="0"/>
              <a:t>Реалистическая тенденция, пронизывающая весь цикл "смольнянок", как бы преодолевает условную форму парадного портрета и выдвигает работу Левицкого в ряд наиболее передовых явлений русской живописи второй половины XVIII века. А по силе художественного выражения и по уровню мастерства "смольнянки" принадлежат к числу самых совершенных созданий русского и мирового искусства той эпохи</a:t>
            </a:r>
            <a:br>
              <a:rPr lang="ru-RU" altLang="ru-RU" sz="1000" smtClean="0"/>
            </a:br>
            <a:r>
              <a:rPr lang="ru-RU" altLang="ru-RU" sz="1000" smtClean="0"/>
              <a:t/>
            </a:r>
            <a:br>
              <a:rPr lang="ru-RU" altLang="ru-RU" sz="1000" smtClean="0"/>
            </a:br>
            <a:r>
              <a:rPr lang="ru-RU" altLang="ru-RU" sz="1000" smtClean="0"/>
              <a:t>Один из исследователей назвал "смольнянок" "чудом живописи". Эта оценка не кажется преувеличенной: "смольнянки" выделяются даже на фоне лучших живописных достижений XVIII века.</a:t>
            </a:r>
            <a:br>
              <a:rPr lang="ru-RU" altLang="ru-RU" sz="1000" smtClean="0"/>
            </a:br>
            <a:r>
              <a:rPr lang="ru-RU" altLang="ru-RU" sz="1000" smtClean="0"/>
              <a:t/>
            </a:r>
            <a:br>
              <a:rPr lang="ru-RU" altLang="ru-RU" sz="1000" smtClean="0"/>
            </a:br>
            <a:r>
              <a:rPr lang="ru-RU" altLang="ru-RU" sz="1000" smtClean="0"/>
              <a:t>Рисунок Левицкого отличается безупречной верностью и острой выразительностью. Но особенно значительны его достижения в области колористики и верной передачи жестов и движений позирующих ему девушек.</a:t>
            </a:r>
            <a:br>
              <a:rPr lang="ru-RU" altLang="ru-RU" sz="1000" smtClean="0"/>
            </a:br>
            <a:r>
              <a:rPr lang="ru-RU" altLang="ru-RU" sz="1000" smtClean="0"/>
              <a:t/>
            </a:r>
            <a:br>
              <a:rPr lang="ru-RU" altLang="ru-RU" sz="1000" smtClean="0"/>
            </a:br>
            <a:r>
              <a:rPr lang="ru-RU" altLang="ru-RU" sz="1000" smtClean="0"/>
              <a:t>В ряду произведений Левицкого "смольнянкам" принадлежит выдающееся место. В этих ранних полотнах с очевидной наглядностью выступают лучшие стороны творчества художника, острая и меткая наблюдательность, стремление к правдивой жизненности образов. В более поздних портретах, быть может, яснее проявляются качества Левицкого-психолога; но по силе поэтического чувства "смольнянки" остаются непревзойденными. </a:t>
            </a:r>
          </a:p>
        </p:txBody>
      </p:sp>
      <p:pic>
        <p:nvPicPr>
          <p:cNvPr id="24590" name="Picture 14" descr="levitsky_a"/>
          <p:cNvPicPr>
            <a:picLocks noGrp="1" noChangeAspect="1" noChangeArrowheads="1"/>
          </p:cNvPicPr>
          <p:nvPr>
            <p:ph sz="quarter" idx="1"/>
          </p:nvPr>
        </p:nvPicPr>
        <p:blipFill>
          <a:blip r:embed="rId14">
            <a:extLst>
              <a:ext uri="{28A0092B-C50C-407E-A947-70E740481C1C}">
                <a14:useLocalDpi xmlns:a14="http://schemas.microsoft.com/office/drawing/2010/main" val="0"/>
              </a:ext>
            </a:extLst>
          </a:blip>
          <a:srcRect/>
          <a:stretch>
            <a:fillRect/>
          </a:stretch>
        </p:blipFill>
        <p:spPr>
          <a:xfrm>
            <a:off x="395288" y="115888"/>
            <a:ext cx="2049462" cy="2665412"/>
          </a:xfr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83"/>
                                        </p:tgtEl>
                                        <p:attrNameLst>
                                          <p:attrName>style.visibility</p:attrName>
                                        </p:attrNameLst>
                                      </p:cBhvr>
                                      <p:to>
                                        <p:strVal val="visible"/>
                                      </p:to>
                                    </p:set>
                                    <p:anim calcmode="lin" valueType="num">
                                      <p:cBhvr additive="base">
                                        <p:cTn id="7" dur="500" fill="hold"/>
                                        <p:tgtEl>
                                          <p:spTgt spid="24583"/>
                                        </p:tgtEl>
                                        <p:attrNameLst>
                                          <p:attrName>ppt_x</p:attrName>
                                        </p:attrNameLst>
                                      </p:cBhvr>
                                      <p:tavLst>
                                        <p:tav tm="0">
                                          <p:val>
                                            <p:strVal val="#ppt_x"/>
                                          </p:val>
                                        </p:tav>
                                        <p:tav tm="100000">
                                          <p:val>
                                            <p:strVal val="#ppt_x"/>
                                          </p:val>
                                        </p:tav>
                                      </p:tavLst>
                                    </p:anim>
                                    <p:anim calcmode="lin" valueType="num">
                                      <p:cBhvr additive="base">
                                        <p:cTn id="8" dur="500" fill="hold"/>
                                        <p:tgtEl>
                                          <p:spTgt spid="2458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4590"/>
                                        </p:tgtEl>
                                        <p:attrNameLst>
                                          <p:attrName>style.visibility</p:attrName>
                                        </p:attrNameLst>
                                      </p:cBhvr>
                                      <p:to>
                                        <p:strVal val="visible"/>
                                      </p:to>
                                    </p:set>
                                    <p:animEffect transition="in" filter="blinds(horizontal)">
                                      <p:cBhvr>
                                        <p:cTn id="13" dur="500"/>
                                        <p:tgtEl>
                                          <p:spTgt spid="2459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nodeType="clickEffect">
                                  <p:stCondLst>
                                    <p:cond delay="0"/>
                                  </p:stCondLst>
                                  <p:childTnLst>
                                    <p:set>
                                      <p:cBhvr>
                                        <p:cTn id="17" dur="1" fill="hold">
                                          <p:stCondLst>
                                            <p:cond delay="0"/>
                                          </p:stCondLst>
                                        </p:cTn>
                                        <p:tgtEl>
                                          <p:spTgt spid="24588">
                                            <p:txEl>
                                              <p:pRg st="0" end="0"/>
                                            </p:txEl>
                                          </p:spTgt>
                                        </p:tgtEl>
                                        <p:attrNameLst>
                                          <p:attrName>style.visibility</p:attrName>
                                        </p:attrNameLst>
                                      </p:cBhvr>
                                      <p:to>
                                        <p:strVal val="visible"/>
                                      </p:to>
                                    </p:set>
                                    <p:animEffect transition="in" filter="diamond(in)">
                                      <p:cBhvr>
                                        <p:cTn id="18" dur="2000"/>
                                        <p:tgtEl>
                                          <p:spTgt spid="24588">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24586">
                                            <p:txEl>
                                              <p:pRg st="0" end="0"/>
                                            </p:txEl>
                                          </p:spTgt>
                                        </p:tgtEl>
                                        <p:attrNameLst>
                                          <p:attrName>style.visibility</p:attrName>
                                        </p:attrNameLst>
                                      </p:cBhvr>
                                      <p:to>
                                        <p:strVal val="visible"/>
                                      </p:to>
                                    </p:set>
                                    <p:animEffect transition="in" filter="checkerboard(across)">
                                      <p:cBhvr>
                                        <p:cTn id="23" dur="500"/>
                                        <p:tgtEl>
                                          <p:spTgt spid="24586">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24586">
                                            <p:txEl>
                                              <p:pRg st="1" end="1"/>
                                            </p:txEl>
                                          </p:spTgt>
                                        </p:tgtEl>
                                        <p:attrNameLst>
                                          <p:attrName>style.visibility</p:attrName>
                                        </p:attrNameLst>
                                      </p:cBhvr>
                                      <p:to>
                                        <p:strVal val="visible"/>
                                      </p:to>
                                    </p:set>
                                    <p:animEffect transition="in" filter="strips(downLeft)">
                                      <p:cBhvr>
                                        <p:cTn id="28" dur="500"/>
                                        <p:tgtEl>
                                          <p:spTgt spid="24586">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4586">
                                            <p:txEl>
                                              <p:pRg st="2" end="2"/>
                                            </p:txEl>
                                          </p:spTgt>
                                        </p:tgtEl>
                                        <p:attrNameLst>
                                          <p:attrName>style.visibility</p:attrName>
                                        </p:attrNameLst>
                                      </p:cBhvr>
                                      <p:to>
                                        <p:strVal val="visible"/>
                                      </p:to>
                                    </p:set>
                                    <p:animEffect transition="in" filter="checkerboard(across)">
                                      <p:cBhvr>
                                        <p:cTn id="33" dur="500"/>
                                        <p:tgtEl>
                                          <p:spTgt spid="24586">
                                            <p:txEl>
                                              <p:pRg st="2" end="2"/>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24586">
                                            <p:txEl>
                                              <p:pRg st="3" end="3"/>
                                            </p:txEl>
                                          </p:spTgt>
                                        </p:tgtEl>
                                        <p:attrNameLst>
                                          <p:attrName>style.visibility</p:attrName>
                                        </p:attrNameLst>
                                      </p:cBhvr>
                                      <p:to>
                                        <p:strVal val="visible"/>
                                      </p:to>
                                    </p:set>
                                    <p:animEffect transition="in" filter="checkerboard(across)">
                                      <p:cBhvr>
                                        <p:cTn id="38" dur="500"/>
                                        <p:tgtEl>
                                          <p:spTgt spid="24586">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1" presetClass="entr" presetSubtype="4" fill="hold" nodeType="clickEffect">
                                  <p:stCondLst>
                                    <p:cond delay="0"/>
                                  </p:stCondLst>
                                  <p:childTnLst>
                                    <p:set>
                                      <p:cBhvr>
                                        <p:cTn id="42" dur="1" fill="hold">
                                          <p:stCondLst>
                                            <p:cond delay="0"/>
                                          </p:stCondLst>
                                        </p:cTn>
                                        <p:tgtEl>
                                          <p:spTgt spid="24586">
                                            <p:txEl>
                                              <p:pRg st="4" end="4"/>
                                            </p:txEl>
                                          </p:spTgt>
                                        </p:tgtEl>
                                        <p:attrNameLst>
                                          <p:attrName>style.visibility</p:attrName>
                                        </p:attrNameLst>
                                      </p:cBhvr>
                                      <p:to>
                                        <p:strVal val="visible"/>
                                      </p:to>
                                    </p:set>
                                    <p:animEffect transition="in" filter="wheel(4)">
                                      <p:cBhvr>
                                        <p:cTn id="43" dur="2000"/>
                                        <p:tgtEl>
                                          <p:spTgt spid="245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p:bldP spid="2458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412D1D"/>
            </a:gs>
            <a:gs pos="50000">
              <a:srgbClr val="8C613E"/>
            </a:gs>
            <a:gs pos="100000">
              <a:srgbClr val="412D1D"/>
            </a:gs>
          </a:gsLst>
          <a:lin ang="5400000" scaled="1"/>
        </a:gra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ru-RU" altLang="ru-RU" sz="2400" smtClean="0"/>
              <a:t>Портрет Г.К.Левицкого (отца)</a:t>
            </a:r>
            <a:r>
              <a:rPr lang="ru-RU" altLang="ru-RU" smtClean="0"/>
              <a:t> </a:t>
            </a:r>
          </a:p>
        </p:txBody>
      </p:sp>
      <p:sp>
        <p:nvSpPr>
          <p:cNvPr id="27651" name="Rectangle 3"/>
          <p:cNvSpPr>
            <a:spLocks noGrp="1" noChangeArrowheads="1"/>
          </p:cNvSpPr>
          <p:nvPr>
            <p:ph type="body" sz="half" idx="2"/>
          </p:nvPr>
        </p:nvSpPr>
        <p:spPr>
          <a:xfrm>
            <a:off x="4284663" y="1600200"/>
            <a:ext cx="4608512" cy="5500688"/>
          </a:xfrm>
        </p:spPr>
        <p:txBody>
          <a:bodyPr/>
          <a:lstStyle/>
          <a:p>
            <a:pPr eaLnBrk="1" hangingPunct="1">
              <a:lnSpc>
                <a:spcPct val="80000"/>
              </a:lnSpc>
            </a:pPr>
            <a:r>
              <a:rPr lang="ru-RU" altLang="ru-RU" sz="1000" b="1" smtClean="0"/>
              <a:t>Портрет Г.К.Левицкого (?)</a:t>
            </a:r>
          </a:p>
          <a:p>
            <a:pPr eaLnBrk="1" hangingPunct="1">
              <a:lnSpc>
                <a:spcPct val="80000"/>
              </a:lnSpc>
            </a:pPr>
            <a:r>
              <a:rPr lang="ru-RU" altLang="ru-RU" sz="1000" b="1" smtClean="0"/>
              <a:t>1779г, холст, масло, </a:t>
            </a:r>
            <a:br>
              <a:rPr lang="ru-RU" altLang="ru-RU" sz="1000" b="1" smtClean="0"/>
            </a:br>
            <a:r>
              <a:rPr lang="ru-RU" altLang="ru-RU" sz="1000" b="1" smtClean="0"/>
              <a:t>Государственная Третьяковская галерея, Москва</a:t>
            </a:r>
          </a:p>
          <a:p>
            <a:pPr eaLnBrk="1" hangingPunct="1">
              <a:lnSpc>
                <a:spcPct val="80000"/>
              </a:lnSpc>
            </a:pPr>
            <a:r>
              <a:rPr lang="ru-RU" altLang="ru-RU" sz="1000" smtClean="0"/>
              <a:t>Одним из лучших из шедевров Д.Левицкого, безусловно, является «Портрет Г. К. Левицкого (?)». Почему у имени Г. К. Левицкого, отца художника, поставлен вопросительный знак? Вот тут-то всего лишь одна из многих-многих загадок и нераскрытых тайн биографии живописца. Ведь, до сих пор неизвестны место и дата рождения Дмитрия Григорьевича — Киев или Полтавщина? 1735 или 1737 год его рождения? Хотя год смерти его — 1822 — известен.</a:t>
            </a:r>
            <a:br>
              <a:rPr lang="ru-RU" altLang="ru-RU" sz="1000" smtClean="0"/>
            </a:br>
            <a:r>
              <a:rPr lang="ru-RU" altLang="ru-RU" sz="1000" smtClean="0"/>
              <a:t/>
            </a:r>
            <a:br>
              <a:rPr lang="ru-RU" altLang="ru-RU" sz="1000" smtClean="0"/>
            </a:br>
            <a:r>
              <a:rPr lang="ru-RU" altLang="ru-RU" sz="1000" smtClean="0"/>
              <a:t>Нет никаких подсказок из прошлого, однако, многое заставляет нас утверждать, что этот замечательный портрет изображает отца живописца.</a:t>
            </a:r>
            <a:br>
              <a:rPr lang="ru-RU" altLang="ru-RU" sz="1000" smtClean="0"/>
            </a:br>
            <a:r>
              <a:rPr lang="ru-RU" altLang="ru-RU" sz="1000" smtClean="0"/>
              <a:t>Предки Дмитрия Левицкого — украинцы. Дед художника Кирилл Нос, помимо своего имени, носил гордое прозвище «Орел». У него и родился сын Григорий. Много тайн окружает и фигуру отца будущего живописца. Неизвестен точно год его рождения, не объяснено, когда и почему изменил он свою фамилию Нос на Левицкий.</a:t>
            </a:r>
            <a:br>
              <a:rPr lang="ru-RU" altLang="ru-RU" sz="1000" smtClean="0"/>
            </a:br>
            <a:r>
              <a:rPr lang="ru-RU" altLang="ru-RU" sz="1000" smtClean="0"/>
              <a:t/>
            </a:r>
            <a:br>
              <a:rPr lang="ru-RU" altLang="ru-RU" sz="1000" smtClean="0"/>
            </a:br>
            <a:r>
              <a:rPr lang="ru-RU" altLang="ru-RU" sz="1000" smtClean="0"/>
              <a:t>Многих смущает, что это полотно написано через десять лет после смерти Григория Кирилловича Левицкого. Но, ведь, никому не известно были ли в руках у художника этюды и наброски, послужившие основой для создания картины. Всего вероятнее, что были, да имеет ли это значение для мастера уровня Дмитрия Левицкого, владевшего в совершенстве искусством живописи. Пожалуй, нет.</a:t>
            </a:r>
            <a:br>
              <a:rPr lang="ru-RU" altLang="ru-RU" sz="1000" smtClean="0"/>
            </a:br>
            <a:r>
              <a:rPr lang="ru-RU" altLang="ru-RU" sz="1000" smtClean="0"/>
              <a:t>Живописец, узнавший всю радость и горечь славы, добром вспоминал безмятежное детство, раздольные поля и дубравы милой Полтавщины, маленький домик и доброе мудрое лицо отца, сделавшего так много для сына. Известный критик и искусствовед XIX века Новицкий называет портрет отца художника одним из лучших портретов всей русской живописи. Полотно могло бы стать украшением любой галереи мира — с такой поистине рембрандтовской мощью и проникновением в существо Человека написан этот небольшой холст. </a:t>
            </a:r>
          </a:p>
        </p:txBody>
      </p:sp>
      <p:pic>
        <p:nvPicPr>
          <p:cNvPr id="27652" name="Picture 4" descr="Портрет отца"/>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50825" y="1628775"/>
            <a:ext cx="4032250" cy="4824413"/>
          </a:xfr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ppt_x"/>
                                          </p:val>
                                        </p:tav>
                                        <p:tav tm="100000">
                                          <p:val>
                                            <p:strVal val="#ppt_x"/>
                                          </p:val>
                                        </p:tav>
                                      </p:tavLst>
                                    </p:anim>
                                    <p:anim calcmode="lin" valueType="num">
                                      <p:cBhvr additive="base">
                                        <p:cTn id="8" dur="500" fill="hold"/>
                                        <p:tgtEl>
                                          <p:spTgt spid="2765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7652"/>
                                        </p:tgtEl>
                                        <p:attrNameLst>
                                          <p:attrName>style.visibility</p:attrName>
                                        </p:attrNameLst>
                                      </p:cBhvr>
                                      <p:to>
                                        <p:strVal val="visible"/>
                                      </p:to>
                                    </p:set>
                                    <p:animEffect transition="in" filter="blinds(horizontal)">
                                      <p:cBhvr>
                                        <p:cTn id="13" dur="500"/>
                                        <p:tgtEl>
                                          <p:spTgt spid="2765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27651">
                                            <p:txEl>
                                              <p:pRg st="0" end="0"/>
                                            </p:txEl>
                                          </p:spTgt>
                                        </p:tgtEl>
                                        <p:attrNameLst>
                                          <p:attrName>style.visibility</p:attrName>
                                        </p:attrNameLst>
                                      </p:cBhvr>
                                      <p:to>
                                        <p:strVal val="visible"/>
                                      </p:to>
                                    </p:set>
                                    <p:animEffect transition="in" filter="diamond(in)">
                                      <p:cBhvr>
                                        <p:cTn id="18" dur="2000"/>
                                        <p:tgtEl>
                                          <p:spTgt spid="27651">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27651">
                                            <p:txEl>
                                              <p:pRg st="1" end="1"/>
                                            </p:txEl>
                                          </p:spTgt>
                                        </p:tgtEl>
                                        <p:attrNameLst>
                                          <p:attrName>style.visibility</p:attrName>
                                        </p:attrNameLst>
                                      </p:cBhvr>
                                      <p:to>
                                        <p:strVal val="visible"/>
                                      </p:to>
                                    </p:set>
                                    <p:animEffect transition="in" filter="box(in)">
                                      <p:cBhvr>
                                        <p:cTn id="23" dur="500"/>
                                        <p:tgtEl>
                                          <p:spTgt spid="27651">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27651">
                                            <p:txEl>
                                              <p:pRg st="2" end="2"/>
                                            </p:txEl>
                                          </p:spTgt>
                                        </p:tgtEl>
                                        <p:attrNameLst>
                                          <p:attrName>style.visibility</p:attrName>
                                        </p:attrNameLst>
                                      </p:cBhvr>
                                      <p:to>
                                        <p:strVal val="visible"/>
                                      </p:to>
                                    </p:set>
                                    <p:animEffect transition="in" filter="checkerboard(across)">
                                      <p:cBhvr>
                                        <p:cTn id="28" dur="500"/>
                                        <p:tgtEl>
                                          <p:spTgt spid="27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99"/>
            </a:gs>
            <a:gs pos="50000">
              <a:srgbClr val="8C613E"/>
            </a:gs>
            <a:gs pos="100000">
              <a:srgbClr val="FFCC99"/>
            </a:gs>
          </a:gsLst>
          <a:lin ang="5400000" scaled="1"/>
        </a:gradFill>
        <a:effectLst/>
      </p:bgPr>
    </p:bg>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a:xfrm>
            <a:off x="457200" y="0"/>
            <a:ext cx="8229600" cy="908050"/>
          </a:xfrm>
        </p:spPr>
        <p:txBody>
          <a:bodyPr/>
          <a:lstStyle/>
          <a:p>
            <a:pPr eaLnBrk="1" hangingPunct="1"/>
            <a:r>
              <a:rPr lang="ru-RU" altLang="ru-RU" sz="2800" b="1" smtClean="0"/>
              <a:t>Урсула Мнишек </a:t>
            </a:r>
            <a:r>
              <a:rPr lang="ru-RU" altLang="ru-RU" sz="2800" smtClean="0"/>
              <a:t>(1782 г)</a:t>
            </a:r>
            <a:r>
              <a:rPr lang="ru-RU" altLang="ru-RU" smtClean="0"/>
              <a:t> </a:t>
            </a:r>
          </a:p>
        </p:txBody>
      </p:sp>
      <p:sp>
        <p:nvSpPr>
          <p:cNvPr id="28679" name="Rectangle 7"/>
          <p:cNvSpPr>
            <a:spLocks noGrp="1" noChangeArrowheads="1"/>
          </p:cNvSpPr>
          <p:nvPr>
            <p:ph type="body" sz="half" idx="3"/>
          </p:nvPr>
        </p:nvSpPr>
        <p:spPr>
          <a:xfrm>
            <a:off x="3851275" y="1052513"/>
            <a:ext cx="5292725" cy="5805487"/>
          </a:xfrm>
        </p:spPr>
        <p:txBody>
          <a:bodyPr/>
          <a:lstStyle/>
          <a:p>
            <a:pPr eaLnBrk="1" hangingPunct="1">
              <a:lnSpc>
                <a:spcPct val="80000"/>
              </a:lnSpc>
            </a:pPr>
            <a:r>
              <a:rPr lang="ru-RU" altLang="ru-RU" sz="1200" smtClean="0"/>
              <a:t>Надменно и холодно смотрит с портрета </a:t>
            </a:r>
            <a:r>
              <a:rPr lang="ru-RU" altLang="ru-RU" sz="1200" b="1" smtClean="0"/>
              <a:t>графиня Урсула Мнишек </a:t>
            </a:r>
            <a:r>
              <a:rPr lang="ru-RU" altLang="ru-RU" sz="1200" smtClean="0"/>
              <a:t>&gt;&gt;&gt;. Портрет поражает своим художественным совершенством: великолепием цвета, точностью и изяществом композиционного построения. Но, пожалуй, самое удивительное в нем то, что одними и теми же живописными приемами художник с одинаковым успехом решает две, казалось бы, совершенно несовместимые задачи. Силой своего мастерства он совершает чудо превращения не отличающейся в жизни большой внешней привлекательностью и внутренним обаянием женщины в неотразимую, блестящую светскую красавицу и в то же время дает ей объективную и далеко не лестную характеристику.</a:t>
            </a:r>
          </a:p>
          <a:p>
            <a:pPr eaLnBrk="1" hangingPunct="1">
              <a:lnSpc>
                <a:spcPct val="80000"/>
              </a:lnSpc>
            </a:pPr>
            <a:r>
              <a:rPr lang="ru-RU" altLang="ru-RU" sz="1200" smtClean="0"/>
              <a:t>Прозрачные голубоватые тени, лежащие на лице, волосах, груди, оттеняют фарфоровую белизну кожи, яркий и нежный румянец щек, блеск зеленоватых прозрачных глаз. Поворот головы Урсулы Мнишек, так удачно вписывающий ее силуэт в овальную форму портрета, позволяет оценить стройность ее шеи и изящный овал лица. Прихотливые линии перехваченных шитыми золотом лентами пышных рукавов и спадающего с плеча каскадом крупных ломающихся складок шарфа придают особую изысканность очертаниям ее тонкой и стройной фигуры.</a:t>
            </a:r>
          </a:p>
          <a:p>
            <a:pPr eaLnBrk="1" hangingPunct="1">
              <a:lnSpc>
                <a:spcPct val="80000"/>
              </a:lnSpc>
            </a:pPr>
            <a:r>
              <a:rPr lang="ru-RU" altLang="ru-RU" sz="1200" smtClean="0"/>
              <a:t>В лучах холодного света, заливающего портрет, начинают чудесно мерцать и переливаться серебристая ткань платья и голубая, звонкая — шарфа. Игра двух этих интенсивных, богатых оттенками тонов составляет яркий, праздничный цветовой аккорд, придает сравнительно небольшому портрету торжественную парадность. И в то же время холодное сверкание красок, ровная, плотная и гладкая манера письма, в результате которой красочная поверхность полотна начинает напоминать блестящую эмаль, пластическая четкость объемов создают у зрителя ощущение отчужденности образа этой великолепной и надменной светской львицы. И, пожалуй, именно благодаря живописному очарованию портрета вдруг начинаешь понимать, что перед тобой изображение пустой и суетной женщины, что в блестящем взгляде ее прозрачных глаз, в высокомерной улыбке лишь привычное оживление светской дамы, за которым нет ни искренности, ни подлинного чувства, ни живого темперамента.</a:t>
            </a:r>
          </a:p>
        </p:txBody>
      </p:sp>
      <p:pic>
        <p:nvPicPr>
          <p:cNvPr id="28680" name="Picture 8" descr="mnishek"/>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79388" y="1700213"/>
            <a:ext cx="3683000" cy="4624387"/>
          </a:xfrm>
        </p:spPr>
      </p:pic>
    </p:spTree>
  </p:cSld>
  <p:clrMapOvr>
    <a:masterClrMapping/>
  </p:clrMapOvr>
  <p:transition>
    <p:push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 calcmode="lin" valueType="num">
                                      <p:cBhvr additive="base">
                                        <p:cTn id="7" dur="500" fill="hold"/>
                                        <p:tgtEl>
                                          <p:spTgt spid="28676"/>
                                        </p:tgtEl>
                                        <p:attrNameLst>
                                          <p:attrName>ppt_x</p:attrName>
                                        </p:attrNameLst>
                                      </p:cBhvr>
                                      <p:tavLst>
                                        <p:tav tm="0">
                                          <p:val>
                                            <p:strVal val="#ppt_x"/>
                                          </p:val>
                                        </p:tav>
                                        <p:tav tm="100000">
                                          <p:val>
                                            <p:strVal val="#ppt_x"/>
                                          </p:val>
                                        </p:tav>
                                      </p:tavLst>
                                    </p:anim>
                                    <p:anim calcmode="lin" valueType="num">
                                      <p:cBhvr additive="base">
                                        <p:cTn id="8"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8680"/>
                                        </p:tgtEl>
                                        <p:attrNameLst>
                                          <p:attrName>style.visibility</p:attrName>
                                        </p:attrNameLst>
                                      </p:cBhvr>
                                      <p:to>
                                        <p:strVal val="visible"/>
                                      </p:to>
                                    </p:set>
                                    <p:animEffect transition="in" filter="blinds(horizontal)">
                                      <p:cBhvr>
                                        <p:cTn id="13" dur="500"/>
                                        <p:tgtEl>
                                          <p:spTgt spid="2868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28679">
                                            <p:txEl>
                                              <p:pRg st="0" end="0"/>
                                            </p:txEl>
                                          </p:spTgt>
                                        </p:tgtEl>
                                        <p:attrNameLst>
                                          <p:attrName>style.visibility</p:attrName>
                                        </p:attrNameLst>
                                      </p:cBhvr>
                                      <p:to>
                                        <p:strVal val="visible"/>
                                      </p:to>
                                    </p:set>
                                    <p:animEffect transition="in" filter="checkerboard(across)">
                                      <p:cBhvr>
                                        <p:cTn id="18" dur="500"/>
                                        <p:tgtEl>
                                          <p:spTgt spid="28679">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8" presetClass="entr" presetSubtype="12" fill="hold" nodeType="clickEffect">
                                  <p:stCondLst>
                                    <p:cond delay="0"/>
                                  </p:stCondLst>
                                  <p:childTnLst>
                                    <p:set>
                                      <p:cBhvr>
                                        <p:cTn id="22" dur="1" fill="hold">
                                          <p:stCondLst>
                                            <p:cond delay="0"/>
                                          </p:stCondLst>
                                        </p:cTn>
                                        <p:tgtEl>
                                          <p:spTgt spid="28679">
                                            <p:txEl>
                                              <p:pRg st="1" end="1"/>
                                            </p:txEl>
                                          </p:spTgt>
                                        </p:tgtEl>
                                        <p:attrNameLst>
                                          <p:attrName>style.visibility</p:attrName>
                                        </p:attrNameLst>
                                      </p:cBhvr>
                                      <p:to>
                                        <p:strVal val="visible"/>
                                      </p:to>
                                    </p:set>
                                    <p:animEffect transition="in" filter="strips(downLeft)">
                                      <p:cBhvr>
                                        <p:cTn id="23" dur="500"/>
                                        <p:tgtEl>
                                          <p:spTgt spid="28679">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nodeType="clickEffect">
                                  <p:stCondLst>
                                    <p:cond delay="0"/>
                                  </p:stCondLst>
                                  <p:childTnLst>
                                    <p:set>
                                      <p:cBhvr>
                                        <p:cTn id="27" dur="1" fill="hold">
                                          <p:stCondLst>
                                            <p:cond delay="0"/>
                                          </p:stCondLst>
                                        </p:cTn>
                                        <p:tgtEl>
                                          <p:spTgt spid="28679">
                                            <p:txEl>
                                              <p:pRg st="2" end="2"/>
                                            </p:txEl>
                                          </p:spTgt>
                                        </p:tgtEl>
                                        <p:attrNameLst>
                                          <p:attrName>style.visibility</p:attrName>
                                        </p:attrNameLst>
                                      </p:cBhvr>
                                      <p:to>
                                        <p:strVal val="visible"/>
                                      </p:to>
                                    </p:set>
                                    <p:animEffect transition="in" filter="diamond(in)">
                                      <p:cBhvr>
                                        <p:cTn id="28" dur="2000"/>
                                        <p:tgtEl>
                                          <p:spTgt spid="286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BAC4CA"/>
            </a:gs>
            <a:gs pos="50000">
              <a:srgbClr val="736FC9"/>
            </a:gs>
            <a:gs pos="100000">
              <a:srgbClr val="BAC4CA"/>
            </a:gs>
          </a:gsLst>
          <a:lin ang="5400000" scaled="1"/>
        </a:gradFill>
        <a:effectLst/>
      </p:bgPr>
    </p:bg>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457200" y="274638"/>
            <a:ext cx="8229600" cy="633412"/>
          </a:xfrm>
        </p:spPr>
        <p:txBody>
          <a:bodyPr/>
          <a:lstStyle/>
          <a:p>
            <a:pPr eaLnBrk="1" hangingPunct="1"/>
            <a:r>
              <a:rPr lang="ru-RU" altLang="ru-RU" sz="4000" smtClean="0">
                <a:solidFill>
                  <a:srgbClr val="660033"/>
                </a:solidFill>
              </a:rPr>
              <a:t>СМОЛЯНКИ </a:t>
            </a:r>
          </a:p>
        </p:txBody>
      </p:sp>
      <p:sp>
        <p:nvSpPr>
          <p:cNvPr id="4102" name="Rectangle 6"/>
          <p:cNvSpPr>
            <a:spLocks noGrp="1" noChangeArrowheads="1"/>
          </p:cNvSpPr>
          <p:nvPr>
            <p:ph type="body" sz="half" idx="2"/>
          </p:nvPr>
        </p:nvSpPr>
        <p:spPr>
          <a:xfrm>
            <a:off x="3779838" y="1125538"/>
            <a:ext cx="5364162" cy="5572125"/>
          </a:xfrm>
        </p:spPr>
        <p:txBody>
          <a:bodyPr/>
          <a:lstStyle/>
          <a:p>
            <a:pPr eaLnBrk="1" hangingPunct="1">
              <a:lnSpc>
                <a:spcPct val="80000"/>
              </a:lnSpc>
            </a:pPr>
            <a:r>
              <a:rPr lang="ru-RU" altLang="ru-RU" sz="1400" b="1" smtClean="0">
                <a:solidFill>
                  <a:srgbClr val="000000"/>
                </a:solidFill>
                <a:cs typeface="Times New Roman" panose="02020603050405020304" pitchFamily="18" charset="0"/>
              </a:rPr>
              <a:t>Портреты смолянок — воспитанниц Смольного института</a:t>
            </a:r>
            <a:r>
              <a:rPr lang="ru-RU" altLang="ru-RU" sz="1400" smtClean="0">
                <a:solidFill>
                  <a:srgbClr val="000000"/>
                </a:solidFill>
                <a:cs typeface="Times New Roman" panose="02020603050405020304" pitchFamily="18" charset="0"/>
              </a:rPr>
              <a:t>, находившегося под особым покровительством императрицы Екатерины II закрытого учебного заведения для «благородных девиц» — настоящий гимн юности, покоряющей полнотой и естественностью проявления нерастраченных жизненных сил.</a:t>
            </a:r>
          </a:p>
          <a:p>
            <a:pPr eaLnBrk="1" hangingPunct="1">
              <a:lnSpc>
                <a:spcPct val="80000"/>
              </a:lnSpc>
            </a:pPr>
            <a:r>
              <a:rPr lang="ru-RU" altLang="ru-RU" sz="1400" smtClean="0">
                <a:solidFill>
                  <a:srgbClr val="000000"/>
                </a:solidFill>
                <a:cs typeface="Times New Roman" panose="02020603050405020304" pitchFamily="18" charset="0"/>
              </a:rPr>
              <a:t>Всего Левицкий создал семь портретов смолянок: в 1773 году — </a:t>
            </a:r>
            <a:r>
              <a:rPr lang="ru-RU" altLang="ru-RU" sz="1400" b="1" smtClean="0">
                <a:solidFill>
                  <a:srgbClr val="000000"/>
                </a:solidFill>
                <a:cs typeface="Times New Roman" panose="02020603050405020304" pitchFamily="18" charset="0"/>
              </a:rPr>
              <a:t>Ф. С. Ржевской</a:t>
            </a:r>
            <a:r>
              <a:rPr lang="ru-RU" altLang="ru-RU" sz="1400" smtClean="0">
                <a:solidFill>
                  <a:srgbClr val="000000"/>
                </a:solidFill>
                <a:cs typeface="Times New Roman" panose="02020603050405020304" pitchFamily="18" charset="0"/>
              </a:rPr>
              <a:t> и </a:t>
            </a:r>
            <a:r>
              <a:rPr lang="ru-RU" altLang="ru-RU" sz="1400" b="1" smtClean="0">
                <a:solidFill>
                  <a:srgbClr val="000000"/>
                </a:solidFill>
                <a:cs typeface="Times New Roman" panose="02020603050405020304" pitchFamily="18" charset="0"/>
              </a:rPr>
              <a:t>Н. М. Давыдовой</a:t>
            </a:r>
            <a:r>
              <a:rPr lang="ru-RU" altLang="ru-RU" sz="1400" smtClean="0">
                <a:solidFill>
                  <a:srgbClr val="000000"/>
                </a:solidFill>
                <a:cs typeface="Times New Roman" panose="02020603050405020304" pitchFamily="18" charset="0"/>
              </a:rPr>
              <a:t> , </a:t>
            </a:r>
            <a:r>
              <a:rPr lang="ru-RU" altLang="ru-RU" sz="1400" b="1" smtClean="0">
                <a:solidFill>
                  <a:srgbClr val="000000"/>
                </a:solidFill>
                <a:cs typeface="Times New Roman" panose="02020603050405020304" pitchFamily="18" charset="0"/>
              </a:rPr>
              <a:t>Е. И. Нелидовой</a:t>
            </a:r>
            <a:r>
              <a:rPr lang="ru-RU" altLang="ru-RU" sz="1400" smtClean="0">
                <a:solidFill>
                  <a:srgbClr val="000000"/>
                </a:solidFill>
                <a:cs typeface="Times New Roman" panose="02020603050405020304" pitchFamily="18" charset="0"/>
              </a:rPr>
              <a:t>, </a:t>
            </a:r>
            <a:r>
              <a:rPr lang="ru-RU" altLang="ru-RU" sz="1400" b="1" smtClean="0">
                <a:solidFill>
                  <a:srgbClr val="000000"/>
                </a:solidFill>
                <a:cs typeface="Times New Roman" panose="02020603050405020304" pitchFamily="18" charset="0"/>
              </a:rPr>
              <a:t>Е. Н. Хованской и Е. Н. Хрущевой</a:t>
            </a:r>
            <a:r>
              <a:rPr lang="ru-RU" altLang="ru-RU" sz="1400" smtClean="0">
                <a:solidFill>
                  <a:srgbClr val="000000"/>
                </a:solidFill>
                <a:cs typeface="Times New Roman" panose="02020603050405020304" pitchFamily="18" charset="0"/>
              </a:rPr>
              <a:t> ; в 1775 — </a:t>
            </a:r>
            <a:r>
              <a:rPr lang="ru-RU" altLang="ru-RU" sz="1400" b="1" smtClean="0">
                <a:solidFill>
                  <a:srgbClr val="000000"/>
                </a:solidFill>
                <a:cs typeface="Times New Roman" panose="02020603050405020304" pitchFamily="18" charset="0"/>
              </a:rPr>
              <a:t>А. П. Левшиной </a:t>
            </a:r>
            <a:r>
              <a:rPr lang="ru-RU" altLang="ru-RU" sz="1400" smtClean="0">
                <a:solidFill>
                  <a:srgbClr val="000000"/>
                </a:solidFill>
              </a:rPr>
              <a:t>(в танцевальной позе изображена на слайде)</a:t>
            </a:r>
            <a:r>
              <a:rPr lang="ru-RU" altLang="ru-RU" sz="1400" b="1" smtClean="0">
                <a:solidFill>
                  <a:srgbClr val="000000"/>
                </a:solidFill>
              </a:rPr>
              <a:t>.</a:t>
            </a:r>
            <a:r>
              <a:rPr lang="ru-RU" altLang="ru-RU" sz="900" smtClean="0"/>
              <a:t> </a:t>
            </a:r>
            <a:r>
              <a:rPr lang="ru-RU" altLang="ru-RU" sz="1400" smtClean="0">
                <a:solidFill>
                  <a:srgbClr val="000000"/>
                </a:solidFill>
                <a:cs typeface="Times New Roman" panose="02020603050405020304" pitchFamily="18" charset="0"/>
              </a:rPr>
              <a:t>; в 1776 году — </a:t>
            </a:r>
            <a:r>
              <a:rPr lang="ru-RU" altLang="ru-RU" sz="1400" b="1" smtClean="0">
                <a:solidFill>
                  <a:srgbClr val="000000"/>
                </a:solidFill>
                <a:cs typeface="Times New Roman" panose="02020603050405020304" pitchFamily="18" charset="0"/>
              </a:rPr>
              <a:t>Г. И. Алымовой </a:t>
            </a:r>
            <a:r>
              <a:rPr lang="ru-RU" altLang="ru-RU" sz="1400" smtClean="0">
                <a:solidFill>
                  <a:srgbClr val="000000"/>
                </a:solidFill>
                <a:cs typeface="Times New Roman" panose="02020603050405020304" pitchFamily="18" charset="0"/>
              </a:rPr>
              <a:t>, </a:t>
            </a:r>
            <a:r>
              <a:rPr lang="ru-RU" altLang="ru-RU" sz="1400" b="1" smtClean="0">
                <a:solidFill>
                  <a:srgbClr val="000000"/>
                </a:solidFill>
                <a:cs typeface="Times New Roman" panose="02020603050405020304" pitchFamily="18" charset="0"/>
              </a:rPr>
              <a:t>Н. С. Борщовой </a:t>
            </a:r>
            <a:r>
              <a:rPr lang="ru-RU" altLang="ru-RU" sz="1400" smtClean="0">
                <a:solidFill>
                  <a:srgbClr val="000000"/>
                </a:solidFill>
                <a:cs typeface="Times New Roman" panose="02020603050405020304" pitchFamily="18" charset="0"/>
              </a:rPr>
              <a:t>, </a:t>
            </a:r>
            <a:r>
              <a:rPr lang="ru-RU" altLang="ru-RU" sz="1400" b="1" smtClean="0">
                <a:solidFill>
                  <a:srgbClr val="000000"/>
                </a:solidFill>
                <a:cs typeface="Times New Roman" panose="02020603050405020304" pitchFamily="18" charset="0"/>
              </a:rPr>
              <a:t>Е. И. Молчановой </a:t>
            </a:r>
            <a:r>
              <a:rPr lang="ru-RU" altLang="ru-RU" sz="1400" smtClean="0">
                <a:solidFill>
                  <a:srgbClr val="000000"/>
                </a:solidFill>
                <a:cs typeface="Times New Roman" panose="02020603050405020304" pitchFamily="18" charset="0"/>
              </a:rPr>
              <a:t>.</a:t>
            </a:r>
          </a:p>
          <a:p>
            <a:pPr eaLnBrk="1" hangingPunct="1">
              <a:lnSpc>
                <a:spcPct val="80000"/>
              </a:lnSpc>
            </a:pPr>
            <a:r>
              <a:rPr lang="ru-RU" altLang="ru-RU" sz="1400" smtClean="0">
                <a:solidFill>
                  <a:srgbClr val="000000"/>
                </a:solidFill>
                <a:cs typeface="Times New Roman" panose="02020603050405020304" pitchFamily="18" charset="0"/>
              </a:rPr>
              <a:t>Годы создания этих портретов были знаменательными в истории «воспитательного общества благородных девиц», как часто называли институт современники. В 1773 году состоялись, обставленные необычайно пышно и торжественно, публичная церемония перевода девиц «среднего возраста» в «старший» и первый большой выезд воспитанниц в свет. 1775 год был отмечен праздником по случаю заключения мирного договора с Турцией. В 1776 году происходил выпуск из института девиц «старшего возраста». Все эти события, сопровождавшиеся балами, маскарадами, концертами и театральными представлениями, привлекли к себе внимание широкой публики и получили соответствующие восторженные отклики в периодической печати и произведениях изящной словесности. Они же скорее всего послужили поводом для заказа императрицей Левицкому портретов тех из наиболее отличившихся воспитанниц, которые пользовались ее особым благоволением</a:t>
            </a:r>
          </a:p>
        </p:txBody>
      </p:sp>
      <p:pic>
        <p:nvPicPr>
          <p:cNvPr id="4103" name="Picture 7" descr="levshina"/>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50825" y="1125538"/>
            <a:ext cx="3529013" cy="5516562"/>
          </a:xfrm>
        </p:spPr>
      </p:pic>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 calcmode="lin" valueType="num">
                                      <p:cBhvr additive="base">
                                        <p:cTn id="7" dur="500" fill="hold"/>
                                        <p:tgtEl>
                                          <p:spTgt spid="4100"/>
                                        </p:tgtEl>
                                        <p:attrNameLst>
                                          <p:attrName>ppt_x</p:attrName>
                                        </p:attrNameLst>
                                      </p:cBhvr>
                                      <p:tavLst>
                                        <p:tav tm="0">
                                          <p:val>
                                            <p:strVal val="#ppt_x"/>
                                          </p:val>
                                        </p:tav>
                                        <p:tav tm="100000">
                                          <p:val>
                                            <p:strVal val="#ppt_x"/>
                                          </p:val>
                                        </p:tav>
                                      </p:tavLst>
                                    </p:anim>
                                    <p:anim calcmode="lin" valueType="num">
                                      <p:cBhvr additive="base">
                                        <p:cTn id="8" dur="500" fill="hold"/>
                                        <p:tgtEl>
                                          <p:spTgt spid="410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4103"/>
                                        </p:tgtEl>
                                        <p:attrNameLst>
                                          <p:attrName>style.visibility</p:attrName>
                                        </p:attrNameLst>
                                      </p:cBhvr>
                                      <p:to>
                                        <p:strVal val="visible"/>
                                      </p:to>
                                    </p:set>
                                    <p:animEffect transition="in" filter="blinds(horizontal)">
                                      <p:cBhvr>
                                        <p:cTn id="13" dur="500"/>
                                        <p:tgtEl>
                                          <p:spTgt spid="410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4102">
                                            <p:txEl>
                                              <p:pRg st="0" end="0"/>
                                            </p:txEl>
                                          </p:spTgt>
                                        </p:tgtEl>
                                        <p:attrNameLst>
                                          <p:attrName>style.visibility</p:attrName>
                                        </p:attrNameLst>
                                      </p:cBhvr>
                                      <p:to>
                                        <p:strVal val="visible"/>
                                      </p:to>
                                    </p:set>
                                    <p:animEffect transition="in" filter="box(in)">
                                      <p:cBhvr>
                                        <p:cTn id="18" dur="500"/>
                                        <p:tgtEl>
                                          <p:spTgt spid="4102">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4102">
                                            <p:txEl>
                                              <p:pRg st="1" end="1"/>
                                            </p:txEl>
                                          </p:spTgt>
                                        </p:tgtEl>
                                        <p:attrNameLst>
                                          <p:attrName>style.visibility</p:attrName>
                                        </p:attrNameLst>
                                      </p:cBhvr>
                                      <p:to>
                                        <p:strVal val="visible"/>
                                      </p:to>
                                    </p:set>
                                    <p:animEffect transition="in" filter="blinds(horizontal)">
                                      <p:cBhvr>
                                        <p:cTn id="23" dur="500"/>
                                        <p:tgtEl>
                                          <p:spTgt spid="4102">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nodeType="clickEffect">
                                  <p:stCondLst>
                                    <p:cond delay="0"/>
                                  </p:stCondLst>
                                  <p:childTnLst>
                                    <p:set>
                                      <p:cBhvr>
                                        <p:cTn id="27" dur="1" fill="hold">
                                          <p:stCondLst>
                                            <p:cond delay="0"/>
                                          </p:stCondLst>
                                        </p:cTn>
                                        <p:tgtEl>
                                          <p:spTgt spid="4102">
                                            <p:txEl>
                                              <p:pRg st="2" end="2"/>
                                            </p:txEl>
                                          </p:spTgt>
                                        </p:tgtEl>
                                        <p:attrNameLst>
                                          <p:attrName>style.visibility</p:attrName>
                                        </p:attrNameLst>
                                      </p:cBhvr>
                                      <p:to>
                                        <p:strVal val="visible"/>
                                      </p:to>
                                    </p:set>
                                    <p:animEffect transition="in" filter="diamond(in)">
                                      <p:cBhvr>
                                        <p:cTn id="28" dur="2000"/>
                                        <p:tgtEl>
                                          <p:spTgt spid="41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459B80"/>
            </a:gs>
            <a:gs pos="50000">
              <a:srgbClr val="AD95C9"/>
            </a:gs>
            <a:gs pos="100000">
              <a:srgbClr val="459B80"/>
            </a:gs>
          </a:gsLst>
          <a:lin ang="54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561975"/>
          </a:xfrm>
        </p:spPr>
        <p:txBody>
          <a:bodyPr/>
          <a:lstStyle/>
          <a:p>
            <a:pPr eaLnBrk="1" hangingPunct="1"/>
            <a:r>
              <a:rPr lang="ru-RU" altLang="ru-RU" sz="2800" b="1" smtClean="0">
                <a:solidFill>
                  <a:schemeClr val="accent2"/>
                </a:solidFill>
              </a:rPr>
              <a:t>Портрет Е. И. Нелидовой </a:t>
            </a:r>
            <a:r>
              <a:rPr lang="ru-RU" altLang="ru-RU" sz="2400" smtClean="0">
                <a:solidFill>
                  <a:schemeClr val="accent2"/>
                </a:solidFill>
              </a:rPr>
              <a:t>(1773)</a:t>
            </a:r>
          </a:p>
        </p:txBody>
      </p:sp>
      <p:sp>
        <p:nvSpPr>
          <p:cNvPr id="6148" name="Rectangle 4"/>
          <p:cNvSpPr>
            <a:spLocks noGrp="1" noChangeArrowheads="1"/>
          </p:cNvSpPr>
          <p:nvPr>
            <p:ph type="body" sz="half" idx="2"/>
          </p:nvPr>
        </p:nvSpPr>
        <p:spPr>
          <a:xfrm>
            <a:off x="3563938" y="908050"/>
            <a:ext cx="5400675" cy="5761038"/>
          </a:xfrm>
        </p:spPr>
        <p:txBody>
          <a:bodyPr/>
          <a:lstStyle/>
          <a:p>
            <a:pPr eaLnBrk="1" hangingPunct="1">
              <a:lnSpc>
                <a:spcPct val="80000"/>
              </a:lnSpc>
            </a:pPr>
            <a:r>
              <a:rPr lang="ru-RU" altLang="ru-RU" sz="1100" smtClean="0">
                <a:solidFill>
                  <a:srgbClr val="000066"/>
                </a:solidFill>
              </a:rPr>
              <a:t>И великолепно обставленные публичные торжества, и портреты смолянок, заказанные Левицкому, и литературные отклики должны были утвердить и восславить результаты «разумного воспитания», полученного девицами в институте, а главное — его «мудрую основательницу», «мать отечества», «неустанно пекущуюся о благе своих подданных».</a:t>
            </a:r>
          </a:p>
          <a:p>
            <a:pPr eaLnBrk="1" hangingPunct="1">
              <a:lnSpc>
                <a:spcPct val="80000"/>
              </a:lnSpc>
            </a:pPr>
            <a:r>
              <a:rPr lang="ru-RU" altLang="ru-RU" sz="1100" smtClean="0">
                <a:solidFill>
                  <a:srgbClr val="000066"/>
                </a:solidFill>
              </a:rPr>
              <a:t>Назначение портретов определило и парадный характер их исполнения. А увеселения, сопровождавшие церемонии, балы, маскарады, концерты, спектакли, были использованы Левицким как сюжетная основа портретов «благородных девиц», показанных в то время, когда они, выступая перед публикой, демонстрируют результаты своего обучения. На фоне театральных декораций танцуют Нелидова танцует менуэт. Перед нами как бы оживает сцена одного из тех придворных балетов, в которых, как об этом свидетельствуют воспоминания современников, блистала Нелидова. Художник великолепно передает настроение и обстановку театрального представления той поры. Костюм Нелидовой — светло-коричневое, с сероватым отливом, отделанное розовыми лентами платье из упругого шелка, кокетливая соломенная шляпка, украшенная цветами и лентами, — один из тех костюмов, в которых на сцене Нелидовой. Уверенно, со знанием дела исполняет она фигуры менуэта. Ее поза так жива и непринужденна, что начинает казаться, будто Левицкий просто зафиксировал на полотне то, что увидел на сцене. В действительности же построение портрета основано на тонком расчете. Художник показал Нелидову в то мгновение, когда, завершив одно па, она на секунду замерла, прежде чем перейти к следующему.</a:t>
            </a:r>
          </a:p>
          <a:p>
            <a:pPr eaLnBrk="1" hangingPunct="1">
              <a:lnSpc>
                <a:spcPct val="80000"/>
              </a:lnSpc>
            </a:pPr>
            <a:r>
              <a:rPr lang="ru-RU" altLang="ru-RU" sz="1100" smtClean="0">
                <a:solidFill>
                  <a:srgbClr val="000066"/>
                </a:solidFill>
              </a:rPr>
              <a:t>Руки, округло согнутые в локтях, наклон головы придают женственную мягкость позе, а чуть выдвинутая вперед туфелька делает фигуру более устойчивой. В то же время ощущение остановленного, но имеющего продолжение действия, позволяет передать особый — медленный, плавный, чуть торжественный характер движения, подчеркнуть его легкость и изящество. В танце Нелидовой, таком, каким показал нам его художник, соединяются сценическое обаяние исполнительницы и мастерство, природная грация с изысканной утонченностью движений, жеманной игривостью позы и тонкой мимикой лица.</a:t>
            </a:r>
          </a:p>
          <a:p>
            <a:pPr eaLnBrk="1" hangingPunct="1">
              <a:lnSpc>
                <a:spcPct val="80000"/>
              </a:lnSpc>
            </a:pPr>
            <a:r>
              <a:rPr lang="ru-RU" altLang="ru-RU" sz="1100" smtClean="0">
                <a:solidFill>
                  <a:srgbClr val="000066"/>
                </a:solidFill>
              </a:rPr>
              <a:t>Художник умел увидеть сам и открыть нам в этой актрисе, владеющей всем богатым арсеналом приемов женского кокетства, милую и живую непосредственность. Чувствуя свой успех, Нелидова радуется ему со всем пылом и искренностью своих пятнадцати лет. Веселый задор и лукавство светятся в ее черных глазах, беззаботная радость наполняет все ее существо.</a:t>
            </a:r>
          </a:p>
        </p:txBody>
      </p:sp>
      <p:pic>
        <p:nvPicPr>
          <p:cNvPr id="6149" name="Picture 5" descr="Екатерина Нелидова"/>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93663" y="836613"/>
            <a:ext cx="3392487" cy="5832475"/>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6149"/>
                                        </p:tgtEl>
                                        <p:attrNameLst>
                                          <p:attrName>style.visibility</p:attrName>
                                        </p:attrNameLst>
                                      </p:cBhvr>
                                      <p:to>
                                        <p:strVal val="visible"/>
                                      </p:to>
                                    </p:set>
                                    <p:animEffect transition="in" filter="blinds(horizontal)">
                                      <p:cBhvr>
                                        <p:cTn id="13" dur="1000"/>
                                        <p:tgtEl>
                                          <p:spTgt spid="614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6148">
                                            <p:txEl>
                                              <p:pRg st="0" end="0"/>
                                            </p:txEl>
                                          </p:spTgt>
                                        </p:tgtEl>
                                        <p:attrNameLst>
                                          <p:attrName>style.visibility</p:attrName>
                                        </p:attrNameLst>
                                      </p:cBhvr>
                                      <p:to>
                                        <p:strVal val="visible"/>
                                      </p:to>
                                    </p:set>
                                    <p:animEffect transition="in" filter="box(in)">
                                      <p:cBhvr>
                                        <p:cTn id="18" dur="500"/>
                                        <p:tgtEl>
                                          <p:spTgt spid="6148">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6148">
                                            <p:txEl>
                                              <p:pRg st="1" end="1"/>
                                            </p:txEl>
                                          </p:spTgt>
                                        </p:tgtEl>
                                        <p:attrNameLst>
                                          <p:attrName>style.visibility</p:attrName>
                                        </p:attrNameLst>
                                      </p:cBhvr>
                                      <p:to>
                                        <p:strVal val="visible"/>
                                      </p:to>
                                    </p:set>
                                    <p:animEffect transition="in" filter="diamond(in)">
                                      <p:cBhvr>
                                        <p:cTn id="23" dur="2000"/>
                                        <p:tgtEl>
                                          <p:spTgt spid="6148">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nodeType="clickEffect">
                                  <p:stCondLst>
                                    <p:cond delay="0"/>
                                  </p:stCondLst>
                                  <p:childTnLst>
                                    <p:set>
                                      <p:cBhvr>
                                        <p:cTn id="27" dur="1" fill="hold">
                                          <p:stCondLst>
                                            <p:cond delay="0"/>
                                          </p:stCondLst>
                                        </p:cTn>
                                        <p:tgtEl>
                                          <p:spTgt spid="6148">
                                            <p:txEl>
                                              <p:pRg st="2" end="2"/>
                                            </p:txEl>
                                          </p:spTgt>
                                        </p:tgtEl>
                                        <p:attrNameLst>
                                          <p:attrName>style.visibility</p:attrName>
                                        </p:attrNameLst>
                                      </p:cBhvr>
                                      <p:to>
                                        <p:strVal val="visible"/>
                                      </p:to>
                                    </p:set>
                                    <p:animEffect transition="in" filter="checkerboard(across)">
                                      <p:cBhvr>
                                        <p:cTn id="28" dur="500"/>
                                        <p:tgtEl>
                                          <p:spTgt spid="6148">
                                            <p:txEl>
                                              <p:pRg st="2" end="2"/>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nodeType="clickEffect">
                                  <p:stCondLst>
                                    <p:cond delay="0"/>
                                  </p:stCondLst>
                                  <p:childTnLst>
                                    <p:set>
                                      <p:cBhvr>
                                        <p:cTn id="32" dur="1" fill="hold">
                                          <p:stCondLst>
                                            <p:cond delay="0"/>
                                          </p:stCondLst>
                                        </p:cTn>
                                        <p:tgtEl>
                                          <p:spTgt spid="6148">
                                            <p:txEl>
                                              <p:pRg st="3" end="3"/>
                                            </p:txEl>
                                          </p:spTgt>
                                        </p:tgtEl>
                                        <p:attrNameLst>
                                          <p:attrName>style.visibility</p:attrName>
                                        </p:attrNameLst>
                                      </p:cBhvr>
                                      <p:to>
                                        <p:strVal val="visible"/>
                                      </p:to>
                                    </p:set>
                                    <p:animEffect transition="in" filter="strips(downLeft)">
                                      <p:cBhvr>
                                        <p:cTn id="33" dur="500"/>
                                        <p:tgtEl>
                                          <p:spTgt spid="614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4C7549"/>
            </a:gs>
            <a:gs pos="50000">
              <a:srgbClr val="DBDB99"/>
            </a:gs>
            <a:gs pos="100000">
              <a:srgbClr val="4C7549"/>
            </a:gs>
          </a:gsLst>
          <a:lin ang="5400000" scaled="1"/>
        </a:gradFill>
        <a:effectLst/>
      </p:bgPr>
    </p:bg>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395288" y="0"/>
            <a:ext cx="8291512" cy="836613"/>
          </a:xfrm>
        </p:spPr>
        <p:txBody>
          <a:bodyPr/>
          <a:lstStyle/>
          <a:p>
            <a:pPr eaLnBrk="1" hangingPunct="1"/>
            <a:r>
              <a:rPr lang="ru-RU" altLang="ru-RU" sz="2400" b="1" smtClean="0">
                <a:solidFill>
                  <a:srgbClr val="003300"/>
                </a:solidFill>
              </a:rPr>
              <a:t>Портрет Е. Н. Хованской и Е. Н. Хрущевой (1773 г. )</a:t>
            </a:r>
          </a:p>
        </p:txBody>
      </p:sp>
      <p:sp>
        <p:nvSpPr>
          <p:cNvPr id="8198" name="Rectangle 6"/>
          <p:cNvSpPr>
            <a:spLocks noGrp="1" noChangeArrowheads="1"/>
          </p:cNvSpPr>
          <p:nvPr>
            <p:ph type="body" sz="half" idx="2"/>
          </p:nvPr>
        </p:nvSpPr>
        <p:spPr>
          <a:xfrm>
            <a:off x="4648200" y="836613"/>
            <a:ext cx="4316413" cy="5905500"/>
          </a:xfrm>
        </p:spPr>
        <p:txBody>
          <a:bodyPr/>
          <a:lstStyle/>
          <a:p>
            <a:pPr eaLnBrk="1" hangingPunct="1">
              <a:lnSpc>
                <a:spcPct val="80000"/>
              </a:lnSpc>
            </a:pPr>
            <a:r>
              <a:rPr lang="ru-RU" altLang="ru-RU" sz="1400" smtClean="0"/>
              <a:t>Обстановка, отдельные предметы в этих работах Левицкого теряют свою многозначительность, тот аллегорический смысл, который обычно был им свойствен. Место действия становится сценической площадкой, где юные героини портретов ведут себя в соответствии с ролями, ими исполняемыми, и своими индивидуальными данными. Все это придает серии портретов воспитанниц Смольного института такую жизненность и правдивость, помогает художнику достигнуть такой силы характеристики портретируемого человека, которые были невозможны в работах, созданных по ранее обязательному канону. Таким образом, Левицкий в этом цикле делает огромный шаг вперед в развитии принципов парадного изображения.</a:t>
            </a:r>
          </a:p>
          <a:p>
            <a:pPr eaLnBrk="1" hangingPunct="1">
              <a:lnSpc>
                <a:spcPct val="80000"/>
              </a:lnSpc>
            </a:pPr>
            <a:r>
              <a:rPr lang="ru-RU" altLang="ru-RU" sz="1400" smtClean="0"/>
              <a:t>На слайде мы видим портрет изображающий сценку из спектакля, который разыгрывает трогательная и слегка комичная пара — Хованская и Хрущева. Портрет задуман и построен и композиционно и колористически так, что характеры девочек, составляющих оригинальный театральный дуэт, раскрываются через тонко обыгранное художником противопоставление их душевного склада, а также несоответствие «взрослого» сюжета пьесы и обстановки действия возрасту исполнительниц. Контраст этот приобретает особую остроту, так как у одной из них полностью отсутствуют какие бы то ни было актерские данные. </a:t>
            </a:r>
          </a:p>
        </p:txBody>
      </p:sp>
      <p:pic>
        <p:nvPicPr>
          <p:cNvPr id="8199" name="Picture 7" descr="Е"/>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07950" y="908050"/>
            <a:ext cx="4500563" cy="5688013"/>
          </a:xfrm>
        </p:spPr>
      </p:pic>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blinds(horizontal)">
                                      <p:cBhvr>
                                        <p:cTn id="7" dur="500"/>
                                        <p:tgtEl>
                                          <p:spTgt spid="81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8198">
                                            <p:txEl>
                                              <p:pRg st="0" end="0"/>
                                            </p:txEl>
                                          </p:spTgt>
                                        </p:tgtEl>
                                        <p:attrNameLst>
                                          <p:attrName>style.visibility</p:attrName>
                                        </p:attrNameLst>
                                      </p:cBhvr>
                                      <p:to>
                                        <p:strVal val="visible"/>
                                      </p:to>
                                    </p:set>
                                    <p:animEffect transition="in" filter="diamond(in)">
                                      <p:cBhvr>
                                        <p:cTn id="12" dur="2000"/>
                                        <p:tgtEl>
                                          <p:spTgt spid="819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8198">
                                            <p:txEl>
                                              <p:pRg st="1" end="1"/>
                                            </p:txEl>
                                          </p:spTgt>
                                        </p:tgtEl>
                                        <p:attrNameLst>
                                          <p:attrName>style.visibility</p:attrName>
                                        </p:attrNameLst>
                                      </p:cBhvr>
                                      <p:to>
                                        <p:strVal val="visible"/>
                                      </p:to>
                                    </p:set>
                                    <p:animEffect transition="in" filter="checkerboard(across)">
                                      <p:cBhvr>
                                        <p:cTn id="17" dur="500"/>
                                        <p:tgtEl>
                                          <p:spTgt spid="8198">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xit" presetSubtype="2" fill="hold" nodeType="clickEffect">
                                  <p:stCondLst>
                                    <p:cond delay="0"/>
                                  </p:stCondLst>
                                  <p:childTnLst>
                                    <p:anim calcmode="lin" valueType="num">
                                      <p:cBhvr additive="base">
                                        <p:cTn id="21" dur="500"/>
                                        <p:tgtEl>
                                          <p:spTgt spid="8198">
                                            <p:txEl>
                                              <p:pRg st="0" end="0"/>
                                            </p:txEl>
                                          </p:spTgt>
                                        </p:tgtEl>
                                        <p:attrNameLst>
                                          <p:attrName>ppt_x</p:attrName>
                                        </p:attrNameLst>
                                      </p:cBhvr>
                                      <p:tavLst>
                                        <p:tav tm="0">
                                          <p:val>
                                            <p:strVal val="ppt_x"/>
                                          </p:val>
                                        </p:tav>
                                        <p:tav tm="100000">
                                          <p:val>
                                            <p:strVal val="1+ppt_w/2"/>
                                          </p:val>
                                        </p:tav>
                                      </p:tavLst>
                                    </p:anim>
                                    <p:anim calcmode="lin" valueType="num">
                                      <p:cBhvr additive="base">
                                        <p:cTn id="22" dur="500"/>
                                        <p:tgtEl>
                                          <p:spTgt spid="8198">
                                            <p:txEl>
                                              <p:pRg st="0" end="0"/>
                                            </p:txEl>
                                          </p:spTgt>
                                        </p:tgtEl>
                                        <p:attrNameLst>
                                          <p:attrName>ppt_y</p:attrName>
                                        </p:attrNameLst>
                                      </p:cBhvr>
                                      <p:tavLst>
                                        <p:tav tm="0">
                                          <p:val>
                                            <p:strVal val="ppt_y"/>
                                          </p:val>
                                        </p:tav>
                                        <p:tav tm="100000">
                                          <p:val>
                                            <p:strVal val="ppt_y"/>
                                          </p:val>
                                        </p:tav>
                                      </p:tavLst>
                                    </p:anim>
                                    <p:set>
                                      <p:cBhvr>
                                        <p:cTn id="23" dur="1" fill="hold">
                                          <p:stCondLst>
                                            <p:cond delay="499"/>
                                          </p:stCondLst>
                                        </p:cTn>
                                        <p:tgtEl>
                                          <p:spTgt spid="8198">
                                            <p:txEl>
                                              <p:pRg st="0" end="0"/>
                                            </p:txEl>
                                          </p:spTgt>
                                        </p:tgtEl>
                                        <p:attrNameLst>
                                          <p:attrName>style.visibility</p:attrName>
                                        </p:attrNameLst>
                                      </p:cBhvr>
                                      <p:to>
                                        <p:strVal val="hidden"/>
                                      </p:to>
                                    </p:set>
                                  </p:childTnLst>
                                </p:cTn>
                              </p:par>
                              <p:par>
                                <p:cTn id="24" presetID="2" presetClass="exit" presetSubtype="2" fill="hold" nodeType="withEffect">
                                  <p:stCondLst>
                                    <p:cond delay="0"/>
                                  </p:stCondLst>
                                  <p:childTnLst>
                                    <p:anim calcmode="lin" valueType="num">
                                      <p:cBhvr additive="base">
                                        <p:cTn id="25" dur="500"/>
                                        <p:tgtEl>
                                          <p:spTgt spid="8198">
                                            <p:txEl>
                                              <p:pRg st="1" end="1"/>
                                            </p:txEl>
                                          </p:spTgt>
                                        </p:tgtEl>
                                        <p:attrNameLst>
                                          <p:attrName>ppt_x</p:attrName>
                                        </p:attrNameLst>
                                      </p:cBhvr>
                                      <p:tavLst>
                                        <p:tav tm="0">
                                          <p:val>
                                            <p:strVal val="ppt_x"/>
                                          </p:val>
                                        </p:tav>
                                        <p:tav tm="100000">
                                          <p:val>
                                            <p:strVal val="1+ppt_w/2"/>
                                          </p:val>
                                        </p:tav>
                                      </p:tavLst>
                                    </p:anim>
                                    <p:anim calcmode="lin" valueType="num">
                                      <p:cBhvr additive="base">
                                        <p:cTn id="26" dur="500"/>
                                        <p:tgtEl>
                                          <p:spTgt spid="8198">
                                            <p:txEl>
                                              <p:pRg st="1" end="1"/>
                                            </p:txEl>
                                          </p:spTgt>
                                        </p:tgtEl>
                                        <p:attrNameLst>
                                          <p:attrName>ppt_y</p:attrName>
                                        </p:attrNameLst>
                                      </p:cBhvr>
                                      <p:tavLst>
                                        <p:tav tm="0">
                                          <p:val>
                                            <p:strVal val="ppt_y"/>
                                          </p:val>
                                        </p:tav>
                                        <p:tav tm="100000">
                                          <p:val>
                                            <p:strVal val="ppt_y"/>
                                          </p:val>
                                        </p:tav>
                                      </p:tavLst>
                                    </p:anim>
                                    <p:set>
                                      <p:cBhvr>
                                        <p:cTn id="27" dur="1" fill="hold">
                                          <p:stCondLst>
                                            <p:cond delay="499"/>
                                          </p:stCondLst>
                                        </p:cTn>
                                        <p:tgtEl>
                                          <p:spTgt spid="8198">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DBDB99"/>
            </a:gs>
            <a:gs pos="50000">
              <a:srgbClr val="507C6C"/>
            </a:gs>
            <a:gs pos="100000">
              <a:srgbClr val="DBDB99"/>
            </a:gs>
          </a:gsLst>
          <a:lin ang="5400000" scaled="1"/>
        </a:gradFill>
        <a:effectLst/>
      </p:bgPr>
    </p:bg>
    <p:spTree>
      <p:nvGrpSpPr>
        <p:cNvPr id="1" name=""/>
        <p:cNvGrpSpPr/>
        <p:nvPr/>
      </p:nvGrpSpPr>
      <p:grpSpPr>
        <a:xfrm>
          <a:off x="0" y="0"/>
          <a:ext cx="0" cy="0"/>
          <a:chOff x="0" y="0"/>
          <a:chExt cx="0" cy="0"/>
        </a:xfrm>
      </p:grpSpPr>
      <p:sp>
        <p:nvSpPr>
          <p:cNvPr id="10247" name="Rectangle 7"/>
          <p:cNvSpPr>
            <a:spLocks noGrp="1" noChangeArrowheads="1"/>
          </p:cNvSpPr>
          <p:nvPr>
            <p:ph type="title"/>
          </p:nvPr>
        </p:nvSpPr>
        <p:spPr>
          <a:xfrm>
            <a:off x="457200" y="0"/>
            <a:ext cx="8229600" cy="981075"/>
          </a:xfrm>
          <a:noFill/>
        </p:spPr>
        <p:txBody>
          <a:bodyPr/>
          <a:lstStyle/>
          <a:p>
            <a:pPr eaLnBrk="1" hangingPunct="1"/>
            <a:r>
              <a:rPr lang="ru-RU" altLang="ru-RU" sz="2400" b="1" smtClean="0">
                <a:solidFill>
                  <a:srgbClr val="003300"/>
                </a:solidFill>
              </a:rPr>
              <a:t>Портрет</a:t>
            </a:r>
            <a:r>
              <a:rPr lang="ru-RU" altLang="ru-RU" sz="2400" b="1" smtClean="0"/>
              <a:t> Е. Н. Хованской и Е. Н. Хрущевой (1773 г. )</a:t>
            </a:r>
          </a:p>
        </p:txBody>
      </p:sp>
      <p:sp>
        <p:nvSpPr>
          <p:cNvPr id="10246" name="Rectangle 6"/>
          <p:cNvSpPr>
            <a:spLocks noGrp="1" noChangeArrowheads="1"/>
          </p:cNvSpPr>
          <p:nvPr>
            <p:ph type="body" sz="half" idx="1"/>
          </p:nvPr>
        </p:nvSpPr>
        <p:spPr>
          <a:xfrm>
            <a:off x="250825" y="908050"/>
            <a:ext cx="4244975" cy="5218113"/>
          </a:xfrm>
        </p:spPr>
        <p:txBody>
          <a:bodyPr/>
          <a:lstStyle/>
          <a:p>
            <a:pPr eaLnBrk="1" hangingPunct="1">
              <a:lnSpc>
                <a:spcPct val="80000"/>
              </a:lnSpc>
            </a:pPr>
            <a:r>
              <a:rPr lang="ru-RU" altLang="ru-RU" sz="1200" smtClean="0">
                <a:solidFill>
                  <a:srgbClr val="003300"/>
                </a:solidFill>
              </a:rPr>
              <a:t>Облаченная в мужской костюм бойкая и шаловливая Хрущева очень уверенно чувствует себя на сцене. Она со знанием дела и мастерством ведет свою роль: движения задорного кавалера, которого изображает Хрущева, смелы, естественны и изящны. В них присутствует своеобразная балетная грация, характерная для актерской игры XVIII века, и нет ничего нарочитого и подчеркнутого. Но и лукавый взор, и обольстительная улыбка, и жест опытного волокиты, которым Хрущева треплет по подбородку свою партнершу, приобретают в портрете особое значение именно потому, что художник все время тонко дает почувствовать, что перед нами не настоящая актриса, а резвый и озорной подросток, который лишь старается казаться взрослым.</a:t>
            </a:r>
          </a:p>
          <a:p>
            <a:pPr eaLnBrk="1" hangingPunct="1">
              <a:lnSpc>
                <a:spcPct val="80000"/>
              </a:lnSpc>
            </a:pPr>
            <a:r>
              <a:rPr lang="ru-RU" altLang="ru-RU" sz="1200" smtClean="0">
                <a:solidFill>
                  <a:srgbClr val="003300"/>
                </a:solidFill>
              </a:rPr>
              <a:t>Еще в большей степени относится это ко второй героине портрета — Хованской. Ее высокая, по-детски угловатая фигура в пышном платье рядом с бойкой, уверенной подругой кажется удивительно неловкой и трогательной. Вместо того чтобы быть жеманной и кокетливой, как того требует роль, она как будто замерла в указанной ей позе, не зная, куда девать руки. И смотрит эта очаровательная «поселяночка» на своего кавалера не нежно и задорно, как этого следовало бы ожидать, а серьезно, внимательно и даже строго. </a:t>
            </a:r>
            <a:r>
              <a:rPr lang="ru-RU" altLang="ru-RU" sz="1100" smtClean="0">
                <a:solidFill>
                  <a:srgbClr val="003300"/>
                </a:solidFill>
              </a:rPr>
              <a:t>Именно эти, так зорко подмеченные и тонко переданные особенности внешнего облика Хованской служат художнику для раскрытия ее внутреннего мира. Перед нами возникает образ застенчивой, серьезной и старательной девочки. Эти качества и определяют характер ее поведения на сцене. Она усердно пытается делать все, как нужно, но робеет, стесняется. Ее движения скованы, поза и жесты напряжены, и никакие ухищрения институтского воспитания не могут заставить Хованскую чувствовать себя легко и свободно перед публикой.</a:t>
            </a:r>
          </a:p>
        </p:txBody>
      </p:sp>
      <p:pic>
        <p:nvPicPr>
          <p:cNvPr id="10248" name="Picture 8" descr="Е"/>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364163" y="765175"/>
            <a:ext cx="2513012" cy="3311525"/>
          </a:xfrm>
        </p:spPr>
      </p:pic>
      <p:sp>
        <p:nvSpPr>
          <p:cNvPr id="10249" name="Rectangle 9"/>
          <p:cNvSpPr>
            <a:spLocks noGrp="1" noChangeArrowheads="1"/>
          </p:cNvSpPr>
          <p:nvPr>
            <p:ph sz="quarter" idx="3"/>
          </p:nvPr>
        </p:nvSpPr>
        <p:spPr/>
        <p:txBody>
          <a:bodyPr/>
          <a:lstStyle/>
          <a:p>
            <a:pPr eaLnBrk="1" hangingPunct="1"/>
            <a:endParaRPr lang="ru-RU" altLang="ru-RU" sz="1000" smtClean="0"/>
          </a:p>
          <a:p>
            <a:pPr eaLnBrk="1" hangingPunct="1"/>
            <a:r>
              <a:rPr lang="ru-RU" altLang="ru-RU" sz="1000" smtClean="0">
                <a:solidFill>
                  <a:srgbClr val="003300"/>
                </a:solidFill>
              </a:rPr>
              <a:t>Так художник использовал нехитрый пасторальный сюжет, чтобы создать два разных по существу, но одинаково милых детских образа.</a:t>
            </a:r>
          </a:p>
          <a:p>
            <a:pPr eaLnBrk="1" hangingPunct="1"/>
            <a:r>
              <a:rPr lang="ru-RU" altLang="ru-RU" sz="1000" smtClean="0">
                <a:solidFill>
                  <a:srgbClr val="003300"/>
                </a:solidFill>
              </a:rPr>
              <a:t>Секрет живой выразительности портретов Нелидовой, Хованской и Хрущевой не только в этой проникновенной передаче особенностей характеров и возраста их юных героинь. Образы девочек согреты теплым, ласковым отношением художника к своим моделям. Левицкого радует и взволнованное оживление Нелидовой, и бойкость Хрущевой, и робкая застенчивость Хованской. </a:t>
            </a:r>
            <a:r>
              <a:rPr lang="ru-RU" altLang="ru-RU" sz="1000" smtClean="0"/>
              <a:t>Изысканным аккордом серовато-коричневых и блекло-розовых тонов представляется фигура Нелидовой. Благородным, звучным сочетанием серебристо-белого и алого, темно-серого и черного на голубовато-оливковом с розоватыми отсветами фоне восхищает портрет Хованской и Хрущевой.</a:t>
            </a:r>
            <a:endParaRPr lang="ru-RU" altLang="ru-RU" sz="1000" smtClean="0">
              <a:solidFill>
                <a:srgbClr val="003300"/>
              </a:solidFill>
            </a:endParaRPr>
          </a:p>
          <a:p>
            <a:pPr eaLnBrk="1" hangingPunct="1"/>
            <a:endParaRPr lang="ru-RU" altLang="ru-RU" sz="1000" smtClean="0">
              <a:solidFill>
                <a:srgbClr val="003300"/>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additive="base">
                                        <p:cTn id="7" dur="500" fill="hold"/>
                                        <p:tgtEl>
                                          <p:spTgt spid="10247"/>
                                        </p:tgtEl>
                                        <p:attrNameLst>
                                          <p:attrName>ppt_x</p:attrName>
                                        </p:attrNameLst>
                                      </p:cBhvr>
                                      <p:tavLst>
                                        <p:tav tm="0">
                                          <p:val>
                                            <p:strVal val="#ppt_x"/>
                                          </p:val>
                                        </p:tav>
                                        <p:tav tm="100000">
                                          <p:val>
                                            <p:strVal val="#ppt_x"/>
                                          </p:val>
                                        </p:tav>
                                      </p:tavLst>
                                    </p:anim>
                                    <p:anim calcmode="lin" valueType="num">
                                      <p:cBhvr additive="base">
                                        <p:cTn id="8" dur="500" fill="hold"/>
                                        <p:tgtEl>
                                          <p:spTgt spid="1024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10248"/>
                                        </p:tgtEl>
                                        <p:attrNameLst>
                                          <p:attrName>style.visibility</p:attrName>
                                        </p:attrNameLst>
                                      </p:cBhvr>
                                      <p:to>
                                        <p:strVal val="visible"/>
                                      </p:to>
                                    </p:set>
                                    <p:animEffect transition="in" filter="blinds(horizontal)">
                                      <p:cBhvr>
                                        <p:cTn id="13" dur="500"/>
                                        <p:tgtEl>
                                          <p:spTgt spid="1024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3" presetClass="entr" presetSubtype="16" fill="hold" nodeType="clickEffect">
                                  <p:stCondLst>
                                    <p:cond delay="0"/>
                                  </p:stCondLst>
                                  <p:childTnLst>
                                    <p:set>
                                      <p:cBhvr>
                                        <p:cTn id="17" dur="1" fill="hold">
                                          <p:stCondLst>
                                            <p:cond delay="0"/>
                                          </p:stCondLst>
                                        </p:cTn>
                                        <p:tgtEl>
                                          <p:spTgt spid="10246">
                                            <p:txEl>
                                              <p:pRg st="0" end="0"/>
                                            </p:txEl>
                                          </p:spTgt>
                                        </p:tgtEl>
                                        <p:attrNameLst>
                                          <p:attrName>style.visibility</p:attrName>
                                        </p:attrNameLst>
                                      </p:cBhvr>
                                      <p:to>
                                        <p:strVal val="visible"/>
                                      </p:to>
                                    </p:set>
                                    <p:animEffect transition="in" filter="plus(in)">
                                      <p:cBhvr>
                                        <p:cTn id="18" dur="2000"/>
                                        <p:tgtEl>
                                          <p:spTgt spid="10246">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10246">
                                            <p:txEl>
                                              <p:pRg st="1" end="1"/>
                                            </p:txEl>
                                          </p:spTgt>
                                        </p:tgtEl>
                                        <p:attrNameLst>
                                          <p:attrName>style.visibility</p:attrName>
                                        </p:attrNameLst>
                                      </p:cBhvr>
                                      <p:to>
                                        <p:strVal val="visible"/>
                                      </p:to>
                                    </p:set>
                                    <p:animEffect transition="in" filter="diamond(in)">
                                      <p:cBhvr>
                                        <p:cTn id="23" dur="2000"/>
                                        <p:tgtEl>
                                          <p:spTgt spid="10246">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12" fill="hold" nodeType="clickEffect">
                                  <p:stCondLst>
                                    <p:cond delay="0"/>
                                  </p:stCondLst>
                                  <p:childTnLst>
                                    <p:set>
                                      <p:cBhvr>
                                        <p:cTn id="27" dur="1" fill="hold">
                                          <p:stCondLst>
                                            <p:cond delay="0"/>
                                          </p:stCondLst>
                                        </p:cTn>
                                        <p:tgtEl>
                                          <p:spTgt spid="10249">
                                            <p:txEl>
                                              <p:pRg st="1" end="1"/>
                                            </p:txEl>
                                          </p:spTgt>
                                        </p:tgtEl>
                                        <p:attrNameLst>
                                          <p:attrName>style.visibility</p:attrName>
                                        </p:attrNameLst>
                                      </p:cBhvr>
                                      <p:to>
                                        <p:strVal val="visible"/>
                                      </p:to>
                                    </p:set>
                                    <p:animEffect transition="in" filter="strips(downLeft)">
                                      <p:cBhvr>
                                        <p:cTn id="28" dur="500"/>
                                        <p:tgtEl>
                                          <p:spTgt spid="10249">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6" fill="hold" nodeType="clickEffect">
                                  <p:stCondLst>
                                    <p:cond delay="0"/>
                                  </p:stCondLst>
                                  <p:childTnLst>
                                    <p:set>
                                      <p:cBhvr>
                                        <p:cTn id="32" dur="1" fill="hold">
                                          <p:stCondLst>
                                            <p:cond delay="0"/>
                                          </p:stCondLst>
                                        </p:cTn>
                                        <p:tgtEl>
                                          <p:spTgt spid="10249">
                                            <p:txEl>
                                              <p:pRg st="2" end="2"/>
                                            </p:txEl>
                                          </p:spTgt>
                                        </p:tgtEl>
                                        <p:attrNameLst>
                                          <p:attrName>style.visibility</p:attrName>
                                        </p:attrNameLst>
                                      </p:cBhvr>
                                      <p:to>
                                        <p:strVal val="visible"/>
                                      </p:to>
                                    </p:set>
                                    <p:animEffect transition="in" filter="strips(downRight)">
                                      <p:cBhvr>
                                        <p:cTn id="33" dur="500"/>
                                        <p:tgtEl>
                                          <p:spTgt spid="102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507C6C"/>
            </a:gs>
            <a:gs pos="50000">
              <a:srgbClr val="DAAF94"/>
            </a:gs>
            <a:gs pos="100000">
              <a:srgbClr val="507C6C"/>
            </a:gs>
          </a:gsLst>
          <a:lin ang="5400000" scaled="1"/>
        </a:gradFill>
        <a:effectLst/>
      </p:bgPr>
    </p:bg>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a:xfrm>
            <a:off x="457200" y="274638"/>
            <a:ext cx="5194300" cy="1143000"/>
          </a:xfrm>
        </p:spPr>
        <p:txBody>
          <a:bodyPr/>
          <a:lstStyle/>
          <a:p>
            <a:pPr eaLnBrk="1" hangingPunct="1"/>
            <a:r>
              <a:rPr lang="ru-RU" altLang="ru-RU" sz="2400" b="1" smtClean="0">
                <a:solidFill>
                  <a:srgbClr val="402000"/>
                </a:solidFill>
              </a:rPr>
              <a:t>Портрет Ф. С. Ржевской и Н. М. Давыдовой</a:t>
            </a:r>
            <a:br>
              <a:rPr lang="ru-RU" altLang="ru-RU" sz="2400" b="1" smtClean="0">
                <a:solidFill>
                  <a:srgbClr val="402000"/>
                </a:solidFill>
              </a:rPr>
            </a:br>
            <a:endParaRPr lang="ru-RU" altLang="ru-RU" sz="2400" b="1" smtClean="0">
              <a:solidFill>
                <a:srgbClr val="402000"/>
              </a:solidFill>
            </a:endParaRPr>
          </a:p>
        </p:txBody>
      </p:sp>
      <p:sp>
        <p:nvSpPr>
          <p:cNvPr id="14342" name="Rectangle 6"/>
          <p:cNvSpPr>
            <a:spLocks noGrp="1" noChangeArrowheads="1"/>
          </p:cNvSpPr>
          <p:nvPr>
            <p:ph type="body" sz="half" idx="1"/>
          </p:nvPr>
        </p:nvSpPr>
        <p:spPr>
          <a:xfrm>
            <a:off x="0" y="1052513"/>
            <a:ext cx="4932363" cy="5073650"/>
          </a:xfrm>
        </p:spPr>
        <p:txBody>
          <a:bodyPr/>
          <a:lstStyle/>
          <a:p>
            <a:pPr eaLnBrk="1" hangingPunct="1">
              <a:lnSpc>
                <a:spcPct val="80000"/>
              </a:lnSpc>
            </a:pPr>
            <a:r>
              <a:rPr lang="ru-RU" altLang="ru-RU" sz="1100" b="1" smtClean="0">
                <a:solidFill>
                  <a:srgbClr val="003300"/>
                </a:solidFill>
              </a:rPr>
              <a:t>1772г, холст, масло</a:t>
            </a:r>
            <a:br>
              <a:rPr lang="ru-RU" altLang="ru-RU" sz="1100" b="1" smtClean="0">
                <a:solidFill>
                  <a:srgbClr val="003300"/>
                </a:solidFill>
              </a:rPr>
            </a:br>
            <a:r>
              <a:rPr lang="ru-RU" altLang="ru-RU" sz="1100" b="1" smtClean="0">
                <a:solidFill>
                  <a:srgbClr val="003300"/>
                </a:solidFill>
              </a:rPr>
              <a:t>Государственный Русский музей, Санкт-Петербург</a:t>
            </a:r>
          </a:p>
          <a:p>
            <a:pPr eaLnBrk="1" hangingPunct="1">
              <a:lnSpc>
                <a:spcPct val="80000"/>
              </a:lnSpc>
            </a:pPr>
            <a:r>
              <a:rPr lang="ru-RU" altLang="ru-RU" sz="1100" smtClean="0">
                <a:solidFill>
                  <a:srgbClr val="003300"/>
                </a:solidFill>
              </a:rPr>
              <a:t>Феодосия Степановна Ржевская (1760-1795) - дочь генерал-поручикa Степана Матвеевича Ржевского и Софии Николаевны, урождённой княгини Строгановой. Воспитанница Смольного института благородных девиц (1767-1779). Вышла замуж за князя Голицына М.Н, члена государственнй думы, позже губернатора Ярославской области. </a:t>
            </a:r>
            <a:br>
              <a:rPr lang="ru-RU" altLang="ru-RU" sz="1100" smtClean="0">
                <a:solidFill>
                  <a:srgbClr val="003300"/>
                </a:solidFill>
              </a:rPr>
            </a:br>
            <a:r>
              <a:rPr lang="ru-RU" altLang="ru-RU" sz="1100" smtClean="0">
                <a:solidFill>
                  <a:srgbClr val="003300"/>
                </a:solidFill>
              </a:rPr>
              <a:t/>
            </a:r>
            <a:br>
              <a:rPr lang="ru-RU" altLang="ru-RU" sz="1100" smtClean="0">
                <a:solidFill>
                  <a:srgbClr val="003300"/>
                </a:solidFill>
              </a:rPr>
            </a:br>
            <a:r>
              <a:rPr lang="ru-RU" altLang="ru-RU" sz="1100" smtClean="0">
                <a:solidFill>
                  <a:srgbClr val="003300"/>
                </a:solidFill>
              </a:rPr>
              <a:t>Анастасия Николаевна Давыдова (1760-?), дочь Михаила Михаиловича Давыдова, губернатора Тамбовской области в 1780-ых. Воспитанница Смольного института благородных девиц (1767-1779), </a:t>
            </a:r>
          </a:p>
          <a:p>
            <a:pPr eaLnBrk="1" hangingPunct="1">
              <a:lnSpc>
                <a:spcPct val="80000"/>
              </a:lnSpc>
            </a:pPr>
            <a:r>
              <a:rPr lang="ru-RU" altLang="ru-RU" sz="1100" smtClean="0">
                <a:solidFill>
                  <a:srgbClr val="003300"/>
                </a:solidFill>
              </a:rPr>
              <a:t>Строгая архитектоничность построения со всей яркостью обнаруживается в простом и "немногословном" портрете Ржевской и Давыдовой, который не содержит усложняющих композицию нарядных аксессуаров. </a:t>
            </a:r>
          </a:p>
          <a:p>
            <a:pPr eaLnBrk="1" hangingPunct="1">
              <a:lnSpc>
                <a:spcPct val="80000"/>
              </a:lnSpc>
            </a:pPr>
            <a:r>
              <a:rPr lang="ru-RU" altLang="ru-RU" sz="1100" smtClean="0">
                <a:solidFill>
                  <a:srgbClr val="003300"/>
                </a:solidFill>
              </a:rPr>
              <a:t>Если бы фигуры девочек были представлены на гладком фоне, лишенном драпировки, то правая часть портрета, содержащая более крупную из них, перевешивала бы своей тяжестью. Драпировка, помещенная с левой стороны и вклинивающаяся большим треугольником между фигурами, уравновешивает композицию, заполняя пустоту фона над головой меньшей девочки. Высветленная часть занавеса своими наклонными складками нарушает монотонность вертикалей фигур и края драпировки, делящей фон на две равные части. Фигурки девочек повернуты в разные стороны под углом друг к другу; в это же время лица обеих обращены к центральной оси портрета. Это оживляет группу и заставляет зрителя чувствовать реальность той пространственной зоны, которую она занимает. Благодаря этим приемам композиция принимает четкий ясно обозримый характер.</a:t>
            </a:r>
          </a:p>
          <a:p>
            <a:pPr eaLnBrk="1" hangingPunct="1">
              <a:lnSpc>
                <a:spcPct val="80000"/>
              </a:lnSpc>
            </a:pPr>
            <a:r>
              <a:rPr lang="ru-RU" altLang="ru-RU" sz="1000" smtClean="0">
                <a:solidFill>
                  <a:srgbClr val="003300"/>
                </a:solidFill>
              </a:rPr>
              <a:t> В центре неглубокого затемненного пространства, обозначенного углом столика с гнутой ножкой, занавесом и убегающими к стене линиями дощатого пола - фигура старшей девочки. (Давыдовой) Она позирует художнику, старательно выпрямившись и расположив руки в танцевальном жесте, тем самым как бы "отталкиваясь" от темной части пространства и стремясь в его более светлую правую часть. Однако выглядывающая из-под подола платья ножка словно чертит невидимую вертикальную линию, подтверждением которой служит повернутое к зрителю лицо девочки. Эта линия композиционно резко контрастирует с общим поворотом девочки вправо.</a:t>
            </a:r>
          </a:p>
          <a:p>
            <a:pPr eaLnBrk="1" hangingPunct="1">
              <a:lnSpc>
                <a:spcPct val="80000"/>
              </a:lnSpc>
            </a:pPr>
            <a:endParaRPr lang="ru-RU" altLang="ru-RU" sz="1000" smtClean="0">
              <a:solidFill>
                <a:srgbClr val="003300"/>
              </a:solidFill>
            </a:endParaRPr>
          </a:p>
        </p:txBody>
      </p:sp>
      <p:pic>
        <p:nvPicPr>
          <p:cNvPr id="14343" name="Picture 7" descr="Портрет Ф"/>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724525" y="0"/>
            <a:ext cx="2713038" cy="4221163"/>
          </a:xfrm>
        </p:spPr>
      </p:pic>
      <p:sp>
        <p:nvSpPr>
          <p:cNvPr id="14346" name="Rectangle 10"/>
          <p:cNvSpPr>
            <a:spLocks noGrp="1" noChangeArrowheads="1"/>
          </p:cNvSpPr>
          <p:nvPr>
            <p:ph sz="quarter" idx="3"/>
          </p:nvPr>
        </p:nvSpPr>
        <p:spPr>
          <a:xfrm>
            <a:off x="4643438" y="4221163"/>
            <a:ext cx="4500562" cy="2636837"/>
          </a:xfrm>
        </p:spPr>
        <p:txBody>
          <a:bodyPr/>
          <a:lstStyle/>
          <a:p>
            <a:pPr eaLnBrk="1" hangingPunct="1"/>
            <a:endParaRPr lang="ru-RU" altLang="ru-RU" sz="1000" smtClean="0"/>
          </a:p>
          <a:p>
            <a:pPr eaLnBrk="1" hangingPunct="1"/>
            <a:r>
              <a:rPr lang="ru-RU" altLang="ru-RU" sz="1000" smtClean="0">
                <a:solidFill>
                  <a:srgbClr val="003300"/>
                </a:solidFill>
              </a:rPr>
              <a:t>Второй персонаж портрета - младшая девочка тоже поставлена для позирования: она старательно сжимает в кулачке край своего скромно украшенного платья - ее левая рука практически выпрямлена и четко определяет грань между фигурами девочек, которая, впрочем, несколько сходит влево в нижней части полотна. В руке, положенной на край стола - белая роза: символ юности и добродетели. Однако вся эта маленькая фигурка, вопреки необходимости сохранить церемонное изящество, дышит детской непосредственностью, с трудом скрываемым удовольствием от позирования. Особенно выразительно лицо воспитанницы: она с восхищением смотрит на свою старшую подругу снизу вверх. Этот взгляд намечет одну из особых композиционных линий портрета. </a:t>
            </a:r>
            <a:endParaRPr lang="ru-RU" altLang="ru-RU" sz="1000" b="1" smtClean="0">
              <a:solidFill>
                <a:srgbClr val="003300"/>
              </a:solidFill>
            </a:endParaRPr>
          </a:p>
          <a:p>
            <a:pPr eaLnBrk="1" hangingPunct="1"/>
            <a:endParaRPr lang="ru-RU" altLang="ru-RU" sz="1000" smtClean="0">
              <a:solidFill>
                <a:srgbClr val="003300"/>
              </a:solidFill>
            </a:endParaRP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ppt_x"/>
                                          </p:val>
                                        </p:tav>
                                        <p:tav tm="100000">
                                          <p:val>
                                            <p:strVal val="#ppt_x"/>
                                          </p:val>
                                        </p:tav>
                                      </p:tavLst>
                                    </p:anim>
                                    <p:anim calcmode="lin" valueType="num">
                                      <p:cBhvr additive="base">
                                        <p:cTn id="8"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14343"/>
                                        </p:tgtEl>
                                        <p:attrNameLst>
                                          <p:attrName>style.visibility</p:attrName>
                                        </p:attrNameLst>
                                      </p:cBhvr>
                                      <p:to>
                                        <p:strVal val="visible"/>
                                      </p:to>
                                    </p:set>
                                    <p:animEffect transition="in" filter="blinds(horizontal)">
                                      <p:cBhvr>
                                        <p:cTn id="13" dur="500"/>
                                        <p:tgtEl>
                                          <p:spTgt spid="1434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14342">
                                            <p:txEl>
                                              <p:pRg st="0" end="0"/>
                                            </p:txEl>
                                          </p:spTgt>
                                        </p:tgtEl>
                                        <p:attrNameLst>
                                          <p:attrName>style.visibility</p:attrName>
                                        </p:attrNameLst>
                                      </p:cBhvr>
                                      <p:to>
                                        <p:strVal val="visible"/>
                                      </p:to>
                                    </p:set>
                                    <p:animEffect transition="in" filter="checkerboard(across)">
                                      <p:cBhvr>
                                        <p:cTn id="18" dur="500"/>
                                        <p:tgtEl>
                                          <p:spTgt spid="14342">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8" presetClass="entr" presetSubtype="12" fill="hold" nodeType="clickEffect">
                                  <p:stCondLst>
                                    <p:cond delay="0"/>
                                  </p:stCondLst>
                                  <p:childTnLst>
                                    <p:set>
                                      <p:cBhvr>
                                        <p:cTn id="22" dur="1" fill="hold">
                                          <p:stCondLst>
                                            <p:cond delay="0"/>
                                          </p:stCondLst>
                                        </p:cTn>
                                        <p:tgtEl>
                                          <p:spTgt spid="14342">
                                            <p:txEl>
                                              <p:pRg st="1" end="1"/>
                                            </p:txEl>
                                          </p:spTgt>
                                        </p:tgtEl>
                                        <p:attrNameLst>
                                          <p:attrName>style.visibility</p:attrName>
                                        </p:attrNameLst>
                                      </p:cBhvr>
                                      <p:to>
                                        <p:strVal val="visible"/>
                                      </p:to>
                                    </p:set>
                                    <p:animEffect transition="in" filter="strips(downLeft)">
                                      <p:cBhvr>
                                        <p:cTn id="23" dur="500"/>
                                        <p:tgtEl>
                                          <p:spTgt spid="14342">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14342">
                                            <p:txEl>
                                              <p:pRg st="2" end="2"/>
                                            </p:txEl>
                                          </p:spTgt>
                                        </p:tgtEl>
                                        <p:attrNameLst>
                                          <p:attrName>style.visibility</p:attrName>
                                        </p:attrNameLst>
                                      </p:cBhvr>
                                      <p:to>
                                        <p:strVal val="visible"/>
                                      </p:to>
                                    </p:set>
                                    <p:animEffect transition="in" filter="box(in)">
                                      <p:cBhvr>
                                        <p:cTn id="28" dur="500"/>
                                        <p:tgtEl>
                                          <p:spTgt spid="14342">
                                            <p:txEl>
                                              <p:pRg st="2" end="2"/>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nodeType="clickEffect">
                                  <p:stCondLst>
                                    <p:cond delay="0"/>
                                  </p:stCondLst>
                                  <p:childTnLst>
                                    <p:set>
                                      <p:cBhvr>
                                        <p:cTn id="32" dur="1" fill="hold">
                                          <p:stCondLst>
                                            <p:cond delay="0"/>
                                          </p:stCondLst>
                                        </p:cTn>
                                        <p:tgtEl>
                                          <p:spTgt spid="14342">
                                            <p:txEl>
                                              <p:pRg st="3" end="3"/>
                                            </p:txEl>
                                          </p:spTgt>
                                        </p:tgtEl>
                                        <p:attrNameLst>
                                          <p:attrName>style.visibility</p:attrName>
                                        </p:attrNameLst>
                                      </p:cBhvr>
                                      <p:to>
                                        <p:strVal val="visible"/>
                                      </p:to>
                                    </p:set>
                                    <p:animEffect transition="in" filter="diamond(in)">
                                      <p:cBhvr>
                                        <p:cTn id="33" dur="2000"/>
                                        <p:tgtEl>
                                          <p:spTgt spid="14342">
                                            <p:txEl>
                                              <p:pRg st="3" end="3"/>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8" presetClass="entr" presetSubtype="32" fill="hold" nodeType="clickEffect">
                                  <p:stCondLst>
                                    <p:cond delay="0"/>
                                  </p:stCondLst>
                                  <p:childTnLst>
                                    <p:set>
                                      <p:cBhvr>
                                        <p:cTn id="37" dur="1" fill="hold">
                                          <p:stCondLst>
                                            <p:cond delay="0"/>
                                          </p:stCondLst>
                                        </p:cTn>
                                        <p:tgtEl>
                                          <p:spTgt spid="14342">
                                            <p:txEl>
                                              <p:pRg st="4" end="4"/>
                                            </p:txEl>
                                          </p:spTgt>
                                        </p:tgtEl>
                                        <p:attrNameLst>
                                          <p:attrName>style.visibility</p:attrName>
                                        </p:attrNameLst>
                                      </p:cBhvr>
                                      <p:to>
                                        <p:strVal val="visible"/>
                                      </p:to>
                                    </p:set>
                                    <p:animEffect transition="in" filter="diamond(out)">
                                      <p:cBhvr>
                                        <p:cTn id="38" dur="2000"/>
                                        <p:tgtEl>
                                          <p:spTgt spid="14342">
                                            <p:txEl>
                                              <p:pRg st="4" end="4"/>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1" presetClass="entr" presetSubtype="4" fill="hold" nodeType="clickEffect">
                                  <p:stCondLst>
                                    <p:cond delay="0"/>
                                  </p:stCondLst>
                                  <p:childTnLst>
                                    <p:set>
                                      <p:cBhvr>
                                        <p:cTn id="42" dur="1" fill="hold">
                                          <p:stCondLst>
                                            <p:cond delay="0"/>
                                          </p:stCondLst>
                                        </p:cTn>
                                        <p:tgtEl>
                                          <p:spTgt spid="14346">
                                            <p:txEl>
                                              <p:pRg st="1" end="1"/>
                                            </p:txEl>
                                          </p:spTgt>
                                        </p:tgtEl>
                                        <p:attrNameLst>
                                          <p:attrName>style.visibility</p:attrName>
                                        </p:attrNameLst>
                                      </p:cBhvr>
                                      <p:to>
                                        <p:strVal val="visible"/>
                                      </p:to>
                                    </p:set>
                                    <p:animEffect transition="in" filter="wheel(4)">
                                      <p:cBhvr>
                                        <p:cTn id="43" dur="2000"/>
                                        <p:tgtEl>
                                          <p:spTgt spid="1434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424E43"/>
            </a:gs>
            <a:gs pos="50000">
              <a:srgbClr val="C6C2B6"/>
            </a:gs>
            <a:gs pos="100000">
              <a:srgbClr val="424E43"/>
            </a:gs>
          </a:gsLst>
          <a:lin ang="5400000" scaled="1"/>
        </a:gradFill>
        <a:effectLst/>
      </p:bgPr>
    </p:bg>
    <p:spTree>
      <p:nvGrpSpPr>
        <p:cNvPr id="1" name=""/>
        <p:cNvGrpSpPr/>
        <p:nvPr/>
      </p:nvGrpSpPr>
      <p:grpSpPr>
        <a:xfrm>
          <a:off x="0" y="0"/>
          <a:ext cx="0" cy="0"/>
          <a:chOff x="0" y="0"/>
          <a:chExt cx="0" cy="0"/>
        </a:xfrm>
      </p:grpSpPr>
      <p:sp>
        <p:nvSpPr>
          <p:cNvPr id="11272" name="Rectangle 8"/>
          <p:cNvSpPr>
            <a:spLocks noGrp="1" noChangeArrowheads="1"/>
          </p:cNvSpPr>
          <p:nvPr>
            <p:ph type="title"/>
          </p:nvPr>
        </p:nvSpPr>
        <p:spPr>
          <a:xfrm>
            <a:off x="457200" y="274638"/>
            <a:ext cx="8229600" cy="490537"/>
          </a:xfrm>
        </p:spPr>
        <p:txBody>
          <a:bodyPr/>
          <a:lstStyle/>
          <a:p>
            <a:pPr eaLnBrk="1" hangingPunct="1"/>
            <a:r>
              <a:rPr lang="ru-RU" altLang="ru-RU" sz="2400" b="1" smtClean="0">
                <a:solidFill>
                  <a:srgbClr val="003300"/>
                </a:solidFill>
              </a:rPr>
              <a:t>Портрет</a:t>
            </a:r>
            <a:r>
              <a:rPr lang="ru-RU" altLang="ru-RU" sz="2400" smtClean="0">
                <a:solidFill>
                  <a:srgbClr val="003300"/>
                </a:solidFill>
              </a:rPr>
              <a:t>— </a:t>
            </a:r>
            <a:r>
              <a:rPr lang="ru-RU" altLang="ru-RU" sz="2400" b="1" smtClean="0">
                <a:solidFill>
                  <a:srgbClr val="003300"/>
                </a:solidFill>
              </a:rPr>
              <a:t>Н. С. Борщовой</a:t>
            </a:r>
            <a:r>
              <a:rPr lang="ru-RU" altLang="ru-RU" sz="2400" smtClean="0">
                <a:solidFill>
                  <a:srgbClr val="003300"/>
                </a:solidFill>
              </a:rPr>
              <a:t> (1776 год )</a:t>
            </a:r>
          </a:p>
        </p:txBody>
      </p:sp>
      <p:sp>
        <p:nvSpPr>
          <p:cNvPr id="11271" name="Rectangle 7"/>
          <p:cNvSpPr>
            <a:spLocks noGrp="1" noChangeArrowheads="1"/>
          </p:cNvSpPr>
          <p:nvPr>
            <p:ph type="body" sz="half" idx="2"/>
          </p:nvPr>
        </p:nvSpPr>
        <p:spPr>
          <a:xfrm>
            <a:off x="4356100" y="836613"/>
            <a:ext cx="4248150" cy="5761037"/>
          </a:xfrm>
        </p:spPr>
        <p:txBody>
          <a:bodyPr/>
          <a:lstStyle/>
          <a:p>
            <a:pPr eaLnBrk="1" hangingPunct="1">
              <a:lnSpc>
                <a:spcPct val="80000"/>
              </a:lnSpc>
            </a:pPr>
            <a:r>
              <a:rPr lang="ru-RU" altLang="ru-RU" sz="1200" smtClean="0"/>
              <a:t>Холст, масло. 196.5 x 134.5 </a:t>
            </a:r>
          </a:p>
          <a:p>
            <a:pPr eaLnBrk="1" hangingPunct="1">
              <a:lnSpc>
                <a:spcPct val="80000"/>
              </a:lnSpc>
            </a:pPr>
            <a:r>
              <a:rPr lang="ru-RU" altLang="ru-RU" sz="1200" smtClean="0">
                <a:hlinkClick r:id="rId2"/>
              </a:rPr>
              <a:t> Государственный Русский музей</a:t>
            </a:r>
            <a:endParaRPr lang="ru-RU" altLang="ru-RU" sz="1200" smtClean="0"/>
          </a:p>
          <a:p>
            <a:pPr eaLnBrk="1" hangingPunct="1">
              <a:lnSpc>
                <a:spcPct val="80000"/>
              </a:lnSpc>
            </a:pPr>
            <a:r>
              <a:rPr lang="ru-RU" altLang="ru-RU" sz="1200" smtClean="0"/>
              <a:t>Но «блеск и роскошь маскарада» не закрыли для Левицкого человеческих качеств его моделей. «Благородные девицы» на портретах Левицкого ведут себя, несмотря на пройденную ими школу строгого светского воспитания, в полном соответствии с возрастом и особенностями характера каждой.</a:t>
            </a:r>
          </a:p>
          <a:p>
            <a:pPr eaLnBrk="1" hangingPunct="1">
              <a:lnSpc>
                <a:spcPct val="80000"/>
              </a:lnSpc>
            </a:pPr>
            <a:r>
              <a:rPr lang="ru-RU" altLang="ru-RU" sz="1200" smtClean="0"/>
              <a:t>На фоне театральных декораций танцует Борщова. Стремительная, темпераментная, полная огня и живости, кажется она лишь на мгновение остановилась перед нами. Легкость ее движений, увлечение танцем гармонируют с открытым, улыбающимся лицом. Она смотрит на зрителя весело, ничуть не смущаясь, словно сознавая свою прелесть. Плавный ритм танца подчеркнут вьющейся и переливающейся светом и тенью золотой полосы на подоле бархатной юбки. Движение фигуры Борщовой находит себе подкрепление в тонко продуманном расположении светлых пятен и линий. Ярко освещенное лицо и открытая грудь, кисти рук, розовато-сиреневые прорези рукавов и тонкая золотая оторочка корсажа, причудливым контуром обрисовывающая формы торса - все это вместе образует грациозную ритмическую композицию, которая дополняется выставленной вперед, но не качающейся пола ножкой в белой туфельке. Изящно поднятая правая рука Борщовой, в отличие от всей фигуры танцующей девушки, располагается в левой части картины и, сочетаясь с изображенной в темных тонах ведущей вниз лестницей, уравновешивает правую и левую половины холста.</a:t>
            </a:r>
          </a:p>
        </p:txBody>
      </p:sp>
      <p:pic>
        <p:nvPicPr>
          <p:cNvPr id="11274" name="Picture 10" descr="borschova"/>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468313" y="836613"/>
            <a:ext cx="3717925" cy="5678487"/>
          </a:xfrm>
        </p:spPr>
      </p:pic>
    </p:spTree>
  </p:cSld>
  <p:clrMapOvr>
    <a:masterClrMapping/>
  </p:clrMapOvr>
  <p:transition>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 calcmode="lin" valueType="num">
                                      <p:cBhvr additive="base">
                                        <p:cTn id="7" dur="500" fill="hold"/>
                                        <p:tgtEl>
                                          <p:spTgt spid="11272"/>
                                        </p:tgtEl>
                                        <p:attrNameLst>
                                          <p:attrName>ppt_x</p:attrName>
                                        </p:attrNameLst>
                                      </p:cBhvr>
                                      <p:tavLst>
                                        <p:tav tm="0">
                                          <p:val>
                                            <p:strVal val="#ppt_x"/>
                                          </p:val>
                                        </p:tav>
                                        <p:tav tm="100000">
                                          <p:val>
                                            <p:strVal val="#ppt_x"/>
                                          </p:val>
                                        </p:tav>
                                      </p:tavLst>
                                    </p:anim>
                                    <p:anim calcmode="lin" valueType="num">
                                      <p:cBhvr additive="base">
                                        <p:cTn id="8"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11274"/>
                                        </p:tgtEl>
                                        <p:attrNameLst>
                                          <p:attrName>style.visibility</p:attrName>
                                        </p:attrNameLst>
                                      </p:cBhvr>
                                      <p:to>
                                        <p:strVal val="visible"/>
                                      </p:to>
                                    </p:set>
                                    <p:animEffect transition="in" filter="blinds(horizontal)">
                                      <p:cBhvr>
                                        <p:cTn id="13" dur="500"/>
                                        <p:tgtEl>
                                          <p:spTgt spid="1127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nodeType="clickEffect">
                                  <p:stCondLst>
                                    <p:cond delay="0"/>
                                  </p:stCondLst>
                                  <p:childTnLst>
                                    <p:set>
                                      <p:cBhvr>
                                        <p:cTn id="17" dur="1" fill="hold">
                                          <p:stCondLst>
                                            <p:cond delay="0"/>
                                          </p:stCondLst>
                                        </p:cTn>
                                        <p:tgtEl>
                                          <p:spTgt spid="11271">
                                            <p:txEl>
                                              <p:pRg st="0" end="0"/>
                                            </p:txEl>
                                          </p:spTgt>
                                        </p:tgtEl>
                                        <p:attrNameLst>
                                          <p:attrName>style.visibility</p:attrName>
                                        </p:attrNameLst>
                                      </p:cBhvr>
                                      <p:to>
                                        <p:strVal val="visible"/>
                                      </p:to>
                                    </p:set>
                                    <p:animEffect transition="in" filter="strips(downLeft)">
                                      <p:cBhvr>
                                        <p:cTn id="18" dur="500"/>
                                        <p:tgtEl>
                                          <p:spTgt spid="11271">
                                            <p:txEl>
                                              <p:pRg st="0" end="0"/>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11271">
                                            <p:txEl>
                                              <p:pRg st="1" end="1"/>
                                            </p:txEl>
                                          </p:spTgt>
                                        </p:tgtEl>
                                        <p:attrNameLst>
                                          <p:attrName>style.visibility</p:attrName>
                                        </p:attrNameLst>
                                      </p:cBhvr>
                                      <p:to>
                                        <p:strVal val="visible"/>
                                      </p:to>
                                    </p:set>
                                    <p:animEffect transition="in" filter="strips(downLeft)">
                                      <p:cBhvr>
                                        <p:cTn id="21" dur="500"/>
                                        <p:tgtEl>
                                          <p:spTgt spid="11271">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nodeType="clickEffect">
                                  <p:stCondLst>
                                    <p:cond delay="0"/>
                                  </p:stCondLst>
                                  <p:childTnLst>
                                    <p:set>
                                      <p:cBhvr>
                                        <p:cTn id="25" dur="1" fill="hold">
                                          <p:stCondLst>
                                            <p:cond delay="0"/>
                                          </p:stCondLst>
                                        </p:cTn>
                                        <p:tgtEl>
                                          <p:spTgt spid="11271">
                                            <p:txEl>
                                              <p:pRg st="2" end="2"/>
                                            </p:txEl>
                                          </p:spTgt>
                                        </p:tgtEl>
                                        <p:attrNameLst>
                                          <p:attrName>style.visibility</p:attrName>
                                        </p:attrNameLst>
                                      </p:cBhvr>
                                      <p:to>
                                        <p:strVal val="visible"/>
                                      </p:to>
                                    </p:set>
                                    <p:animEffect transition="in" filter="checkerboard(across)">
                                      <p:cBhvr>
                                        <p:cTn id="26" dur="500"/>
                                        <p:tgtEl>
                                          <p:spTgt spid="11271">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8" presetClass="entr" presetSubtype="16" fill="hold" nodeType="clickEffect">
                                  <p:stCondLst>
                                    <p:cond delay="0"/>
                                  </p:stCondLst>
                                  <p:childTnLst>
                                    <p:set>
                                      <p:cBhvr>
                                        <p:cTn id="30" dur="1" fill="hold">
                                          <p:stCondLst>
                                            <p:cond delay="0"/>
                                          </p:stCondLst>
                                        </p:cTn>
                                        <p:tgtEl>
                                          <p:spTgt spid="11271">
                                            <p:txEl>
                                              <p:pRg st="3" end="3"/>
                                            </p:txEl>
                                          </p:spTgt>
                                        </p:tgtEl>
                                        <p:attrNameLst>
                                          <p:attrName>style.visibility</p:attrName>
                                        </p:attrNameLst>
                                      </p:cBhvr>
                                      <p:to>
                                        <p:strVal val="visible"/>
                                      </p:to>
                                    </p:set>
                                    <p:animEffect transition="in" filter="diamond(in)">
                                      <p:cBhvr>
                                        <p:cTn id="31" dur="2000"/>
                                        <p:tgtEl>
                                          <p:spTgt spid="112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285858"/>
            </a:gs>
            <a:gs pos="50000">
              <a:srgbClr val="D5D8C0"/>
            </a:gs>
            <a:gs pos="100000">
              <a:srgbClr val="285858"/>
            </a:gs>
          </a:gsLst>
          <a:lin ang="5400000" scaled="1"/>
        </a:gradFill>
        <a:effectLst/>
      </p:bgPr>
    </p:bg>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457200" y="274638"/>
            <a:ext cx="8362950" cy="706437"/>
          </a:xfrm>
        </p:spPr>
        <p:txBody>
          <a:bodyPr/>
          <a:lstStyle/>
          <a:p>
            <a:pPr eaLnBrk="1" hangingPunct="1"/>
            <a:r>
              <a:rPr lang="ru-RU" altLang="ru-RU" sz="2400" b="1" smtClean="0"/>
              <a:t>Портрет Е. И. Молчановой (1776 год</a:t>
            </a:r>
            <a:r>
              <a:rPr lang="ru-RU" altLang="ru-RU" sz="2400" smtClean="0"/>
              <a:t> )</a:t>
            </a:r>
          </a:p>
        </p:txBody>
      </p:sp>
      <p:sp>
        <p:nvSpPr>
          <p:cNvPr id="20486" name="Rectangle 6"/>
          <p:cNvSpPr>
            <a:spLocks noGrp="1" noChangeArrowheads="1"/>
          </p:cNvSpPr>
          <p:nvPr>
            <p:ph type="body" sz="half" idx="2"/>
          </p:nvPr>
        </p:nvSpPr>
        <p:spPr>
          <a:xfrm>
            <a:off x="3924300" y="908050"/>
            <a:ext cx="5040313" cy="6553200"/>
          </a:xfrm>
        </p:spPr>
        <p:txBody>
          <a:bodyPr/>
          <a:lstStyle/>
          <a:p>
            <a:pPr eaLnBrk="1" hangingPunct="1">
              <a:lnSpc>
                <a:spcPct val="80000"/>
              </a:lnSpc>
            </a:pPr>
            <a:r>
              <a:rPr lang="ru-RU" altLang="ru-RU" sz="1000" smtClean="0"/>
              <a:t>Холст, масло. 181.5 x 142.5 см</a:t>
            </a:r>
            <a:endParaRPr lang="ru-RU" altLang="ru-RU" sz="1000" smtClean="0">
              <a:hlinkClick r:id="rId2"/>
            </a:endParaRPr>
          </a:p>
          <a:p>
            <a:pPr eaLnBrk="1" hangingPunct="1">
              <a:lnSpc>
                <a:spcPct val="80000"/>
              </a:lnSpc>
            </a:pPr>
            <a:r>
              <a:rPr lang="ru-RU" altLang="ru-RU" sz="1100" smtClean="0">
                <a:hlinkClick r:id="rId2"/>
              </a:rPr>
              <a:t>» Государственный Русский музей</a:t>
            </a:r>
            <a:endParaRPr lang="ru-RU" altLang="ru-RU" sz="1100" smtClean="0"/>
          </a:p>
          <a:p>
            <a:pPr eaLnBrk="1" hangingPunct="1">
              <a:lnSpc>
                <a:spcPct val="80000"/>
              </a:lnSpc>
            </a:pPr>
            <a:r>
              <a:rPr lang="ru-RU" altLang="ru-RU" sz="1100" smtClean="0"/>
              <a:t>В смолянках нет ни подчеркнутой торжественности поз и обязательной демонстративности указующих жестов, ни высокомерного и бесстрастного выражения лиц, нет той условности в подборе и размещении вокруг фигуры портретируемого аксессуаров, которые мы видим в портрете Кокоринова и даже Демидова. Смолянки не позируют, они живут в окружающей их среде легко и свободно. Доля же условности, которая есть в их изображениях, оправдывается театральной атмосферой, которая в той или иной мере присуща всем портретам этой серии. Однако, несмотря на то, что художник в данном случае так решительно отошел от привычных схем, портреты смолянок отнюдь не потеряли своей парадности. Утонченные манеры и светская выучка «благородных девиц», их великолепные костюмы, театральная роскошь окружающей обстановки, передавая характер, стиль жизни института, создают то ощущение исключительности, необычности происходящего, которые сообщают портретам необходимую эффектность и представительность.</a:t>
            </a:r>
          </a:p>
          <a:p>
            <a:pPr eaLnBrk="1" hangingPunct="1">
              <a:lnSpc>
                <a:spcPct val="80000"/>
              </a:lnSpc>
            </a:pPr>
            <a:r>
              <a:rPr lang="ru-RU" altLang="ru-RU" sz="1100" smtClean="0"/>
              <a:t>Этому же служат композиционные и живописные средства, которые применяет художник. Так, например, Левицкий использует прием низкого горизонта, благодаря чему сценическая площадка, на которой происходит действие, располагается как бы над зрителем. Это придает фигурам портретируемых известную монументальность, значительность. Того же результата достигает художник, размещая модели у переднего края холста и направляя движение вдоль его плоскости. А высокое живописное мастерство Левицкого превращает каждый портрет в великолепный цветовой аккорд.</a:t>
            </a:r>
          </a:p>
          <a:p>
            <a:pPr eaLnBrk="1" hangingPunct="1">
              <a:lnSpc>
                <a:spcPct val="80000"/>
              </a:lnSpc>
            </a:pPr>
            <a:r>
              <a:rPr lang="ru-RU" altLang="ru-RU" sz="1100" smtClean="0"/>
              <a:t> В портрете Молчановой пространство строится с помощью двух встречных диагоналей. Роль первой выполняет освещенная фигура сидящей на первом плане девушки с вытянутой вперед правой ногой. Из темноты ей навстречу выступают диагональные складки казакина юбки. Наиболее светлая часть драпировки расположена в правом верхнем углу картины: оттуда по выпуклым граням складок лучи света скользят навстречу фигуре, словно указывая на нее зрителю. Держащая книгу левая и приподнятая в некоем указующем жесте правая рука Молчановой лишь поддерживают общую светлую массу платья, выделяют ее на общем темном фоне картины. </a:t>
            </a:r>
          </a:p>
        </p:txBody>
      </p:sp>
      <p:pic>
        <p:nvPicPr>
          <p:cNvPr id="20487" name="Picture 7" descr="smolчановап"/>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07950" y="1052513"/>
            <a:ext cx="4022725" cy="5402262"/>
          </a:xfrm>
        </p:spPr>
      </p:pic>
    </p:spTree>
  </p:cSld>
  <p:clrMapOvr>
    <a:masterClrMapping/>
  </p:clrMapOvr>
  <p:transition>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ppt_x"/>
                                          </p:val>
                                        </p:tav>
                                        <p:tav tm="100000">
                                          <p:val>
                                            <p:strVal val="#ppt_x"/>
                                          </p:val>
                                        </p:tav>
                                      </p:tavLst>
                                    </p:anim>
                                    <p:anim calcmode="lin" valueType="num">
                                      <p:cBhvr additive="base">
                                        <p:cTn id="8"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0487"/>
                                        </p:tgtEl>
                                        <p:attrNameLst>
                                          <p:attrName>style.visibility</p:attrName>
                                        </p:attrNameLst>
                                      </p:cBhvr>
                                      <p:to>
                                        <p:strVal val="visible"/>
                                      </p:to>
                                    </p:set>
                                    <p:animEffect transition="in" filter="blinds(horizontal)">
                                      <p:cBhvr>
                                        <p:cTn id="13" dur="500"/>
                                        <p:tgtEl>
                                          <p:spTgt spid="2048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nodeType="clickEffect">
                                  <p:stCondLst>
                                    <p:cond delay="0"/>
                                  </p:stCondLst>
                                  <p:childTnLst>
                                    <p:set>
                                      <p:cBhvr>
                                        <p:cTn id="17" dur="1" fill="hold">
                                          <p:stCondLst>
                                            <p:cond delay="0"/>
                                          </p:stCondLst>
                                        </p:cTn>
                                        <p:tgtEl>
                                          <p:spTgt spid="20486">
                                            <p:txEl>
                                              <p:pRg st="0" end="0"/>
                                            </p:txEl>
                                          </p:spTgt>
                                        </p:tgtEl>
                                        <p:attrNameLst>
                                          <p:attrName>style.visibility</p:attrName>
                                        </p:attrNameLst>
                                      </p:cBhvr>
                                      <p:to>
                                        <p:strVal val="visible"/>
                                      </p:to>
                                    </p:set>
                                    <p:animEffect transition="in" filter="strips(downLeft)">
                                      <p:cBhvr>
                                        <p:cTn id="18" dur="500"/>
                                        <p:tgtEl>
                                          <p:spTgt spid="20486">
                                            <p:txEl>
                                              <p:pRg st="0" end="0"/>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20486">
                                            <p:txEl>
                                              <p:pRg st="1" end="1"/>
                                            </p:txEl>
                                          </p:spTgt>
                                        </p:tgtEl>
                                        <p:attrNameLst>
                                          <p:attrName>style.visibility</p:attrName>
                                        </p:attrNameLst>
                                      </p:cBhvr>
                                      <p:to>
                                        <p:strVal val="visible"/>
                                      </p:to>
                                    </p:set>
                                    <p:animEffect transition="in" filter="strips(downLeft)">
                                      <p:cBhvr>
                                        <p:cTn id="21" dur="500"/>
                                        <p:tgtEl>
                                          <p:spTgt spid="20486">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nodeType="clickEffect">
                                  <p:stCondLst>
                                    <p:cond delay="0"/>
                                  </p:stCondLst>
                                  <p:childTnLst>
                                    <p:set>
                                      <p:cBhvr>
                                        <p:cTn id="25" dur="1" fill="hold">
                                          <p:stCondLst>
                                            <p:cond delay="0"/>
                                          </p:stCondLst>
                                        </p:cTn>
                                        <p:tgtEl>
                                          <p:spTgt spid="20486">
                                            <p:txEl>
                                              <p:pRg st="2" end="2"/>
                                            </p:txEl>
                                          </p:spTgt>
                                        </p:tgtEl>
                                        <p:attrNameLst>
                                          <p:attrName>style.visibility</p:attrName>
                                        </p:attrNameLst>
                                      </p:cBhvr>
                                      <p:to>
                                        <p:strVal val="visible"/>
                                      </p:to>
                                    </p:set>
                                    <p:animEffect transition="in" filter="diamond(in)">
                                      <p:cBhvr>
                                        <p:cTn id="26" dur="2000"/>
                                        <p:tgtEl>
                                          <p:spTgt spid="20486">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20486">
                                            <p:txEl>
                                              <p:pRg st="3" end="3"/>
                                            </p:txEl>
                                          </p:spTgt>
                                        </p:tgtEl>
                                        <p:attrNameLst>
                                          <p:attrName>style.visibility</p:attrName>
                                        </p:attrNameLst>
                                      </p:cBhvr>
                                      <p:to>
                                        <p:strVal val="visible"/>
                                      </p:to>
                                    </p:set>
                                    <p:animEffect transition="in" filter="wipe(up)">
                                      <p:cBhvr>
                                        <p:cTn id="31" dur="2000"/>
                                        <p:tgtEl>
                                          <p:spTgt spid="20486">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nodeType="clickEffect">
                                  <p:stCondLst>
                                    <p:cond delay="0"/>
                                  </p:stCondLst>
                                  <p:childTnLst>
                                    <p:set>
                                      <p:cBhvr>
                                        <p:cTn id="35" dur="1" fill="hold">
                                          <p:stCondLst>
                                            <p:cond delay="0"/>
                                          </p:stCondLst>
                                        </p:cTn>
                                        <p:tgtEl>
                                          <p:spTgt spid="20486">
                                            <p:txEl>
                                              <p:pRg st="4" end="4"/>
                                            </p:txEl>
                                          </p:spTgt>
                                        </p:tgtEl>
                                        <p:attrNameLst>
                                          <p:attrName>style.visibility</p:attrName>
                                        </p:attrNameLst>
                                      </p:cBhvr>
                                      <p:to>
                                        <p:strVal val="visible"/>
                                      </p:to>
                                    </p:set>
                                    <p:animEffect transition="in" filter="checkerboard(across)">
                                      <p:cBhvr>
                                        <p:cTn id="36" dur="2000"/>
                                        <p:tgtEl>
                                          <p:spTgt spid="204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3D2A1B"/>
            </a:gs>
            <a:gs pos="50000">
              <a:srgbClr val="FFCC99"/>
            </a:gs>
            <a:gs pos="100000">
              <a:srgbClr val="3D2A1B"/>
            </a:gs>
          </a:gsLst>
          <a:lin ang="5400000" scaled="1"/>
        </a:gradFill>
        <a:effectLst/>
      </p:bgPr>
    </p:bg>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a:xfrm>
            <a:off x="457200" y="274638"/>
            <a:ext cx="8229600" cy="706437"/>
          </a:xfrm>
        </p:spPr>
        <p:txBody>
          <a:bodyPr/>
          <a:lstStyle/>
          <a:p>
            <a:pPr eaLnBrk="1" hangingPunct="1"/>
            <a:r>
              <a:rPr lang="ru-RU" altLang="ru-RU" sz="2400" b="1" smtClean="0">
                <a:solidFill>
                  <a:srgbClr val="26170E"/>
                </a:solidFill>
              </a:rPr>
              <a:t>Портрет Г. И. Алымовой  (1773)</a:t>
            </a:r>
            <a:r>
              <a:rPr lang="ru-RU" altLang="ru-RU" sz="4000" smtClean="0"/>
              <a:t> </a:t>
            </a:r>
          </a:p>
        </p:txBody>
      </p:sp>
      <p:sp>
        <p:nvSpPr>
          <p:cNvPr id="22534" name="Rectangle 6"/>
          <p:cNvSpPr>
            <a:spLocks noGrp="1" noChangeArrowheads="1"/>
          </p:cNvSpPr>
          <p:nvPr>
            <p:ph type="body" sz="half" idx="2"/>
          </p:nvPr>
        </p:nvSpPr>
        <p:spPr>
          <a:xfrm>
            <a:off x="4067175" y="1052513"/>
            <a:ext cx="5076825" cy="5805487"/>
          </a:xfrm>
        </p:spPr>
        <p:txBody>
          <a:bodyPr/>
          <a:lstStyle/>
          <a:p>
            <a:pPr eaLnBrk="1" hangingPunct="1">
              <a:lnSpc>
                <a:spcPct val="80000"/>
              </a:lnSpc>
            </a:pPr>
            <a:r>
              <a:rPr lang="ru-RU" altLang="ru-RU" sz="1100" smtClean="0"/>
              <a:t>Холст, масло. 183x142,5 см</a:t>
            </a:r>
            <a:br>
              <a:rPr lang="ru-RU" altLang="ru-RU" sz="1100" smtClean="0"/>
            </a:br>
            <a:r>
              <a:rPr lang="ru-RU" altLang="ru-RU" sz="1100" smtClean="0"/>
              <a:t>Государственный Русский музей, Санкт-Петербург.</a:t>
            </a:r>
            <a:br>
              <a:rPr lang="ru-RU" altLang="ru-RU" sz="1100" smtClean="0"/>
            </a:br>
            <a:endParaRPr lang="ru-RU" altLang="ru-RU" sz="1100" smtClean="0"/>
          </a:p>
          <a:p>
            <a:pPr eaLnBrk="1" hangingPunct="1">
              <a:lnSpc>
                <a:spcPct val="80000"/>
              </a:lnSpc>
            </a:pPr>
            <a:r>
              <a:rPr lang="ru-RU" altLang="ru-RU" sz="1100" smtClean="0"/>
              <a:t>О портрете Г.И. Алымовой можно добавить следующее: особое внимание художник уделяет созданию глубинно-пространственной композиции, показу объема фигуры девушки. Однако помимо этого Левицкий диагональю арфы делит пространство картины на две неравные части, отличающиеся не только цветовым решением, но и своим «весом»: легкое, прозрачное, с едва видимыми струнами пространство, занимаемое арфой, контрастирует с более светлой правой частью полотна, содержащей фигуру девушки. Четкую грань этих двух частей нарушают лишь руки девушки и придерживающее арфу левое колено. Не исключено, что Левицкий намеренно «прячет» правую руку Алымовой за ее левым предплечьем, оставляя на виду лишь часть ладони – именно для того, чтобы сохранить и сделать более видимой указанную разграничивающую диагональ.</a:t>
            </a:r>
          </a:p>
          <a:p>
            <a:pPr eaLnBrk="1" hangingPunct="1">
              <a:lnSpc>
                <a:spcPct val="80000"/>
              </a:lnSpc>
            </a:pPr>
            <a:endParaRPr lang="ru-RU" altLang="ru-RU" sz="1100" smtClean="0"/>
          </a:p>
          <a:p>
            <a:pPr eaLnBrk="1" hangingPunct="1">
              <a:lnSpc>
                <a:spcPct val="80000"/>
              </a:lnSpc>
            </a:pPr>
            <a:r>
              <a:rPr lang="ru-RU" altLang="ru-RU" sz="1100" smtClean="0"/>
              <a:t>Итак, не имея первоначально общего замысла портретной серии "Смольнянок", Левицкий тем не менее создал единую сюиту, содержанием которой явилось обаяние и красота юности. Портреты связаны единством формальных приемов, ритмом движений, общностью композиционного построения, использованием условного театрального пейзажного фона, где доминирует человек.</a:t>
            </a:r>
          </a:p>
          <a:p>
            <a:pPr eaLnBrk="1" hangingPunct="1">
              <a:lnSpc>
                <a:spcPct val="80000"/>
              </a:lnSpc>
            </a:pPr>
            <a:endParaRPr lang="ru-RU" altLang="ru-RU" sz="1100" smtClean="0"/>
          </a:p>
          <a:p>
            <a:pPr eaLnBrk="1" hangingPunct="1">
              <a:lnSpc>
                <a:spcPct val="80000"/>
              </a:lnSpc>
            </a:pPr>
            <a:r>
              <a:rPr lang="ru-RU" altLang="ru-RU" sz="1100" smtClean="0"/>
              <a:t>В этих работах проявился дар Левицкого в создании декоративного ансамбля, рассчитанного на оформление дворцового зала, понимание художником портрета, как большой композиционной картины.</a:t>
            </a:r>
            <a:br>
              <a:rPr lang="ru-RU" altLang="ru-RU" sz="1100" smtClean="0"/>
            </a:br>
            <a:endParaRPr lang="ru-RU" altLang="ru-RU" sz="1100" smtClean="0"/>
          </a:p>
          <a:p>
            <a:pPr eaLnBrk="1" hangingPunct="1">
              <a:lnSpc>
                <a:spcPct val="80000"/>
              </a:lnSpc>
            </a:pPr>
            <a:r>
              <a:rPr lang="ru-RU" altLang="ru-RU" sz="1100" smtClean="0"/>
              <a:t>Левицкий сумел убедительно и остро передать атмосферу некоторой манерности и кокетства, окружавшую воспитанниц Смольного института. По удачному выражению одного критика, в этих портретах выразился "простодушно-хитроватый взгляд здорового и веселого мастера, порядочно-таки издевавшегося в душе над всей этой комедией, но способного в то же время оценить художественную ее прелесть". Но живое реалистическое чувство художника не позволило ему ограничиться одной только показной и парадной стороной изображаемого; в несколько жеманной игре "благородных девиц" он увидел черты искренности и непосредственности.</a:t>
            </a:r>
            <a:r>
              <a:rPr lang="ru-RU" altLang="ru-RU" sz="1000" smtClean="0"/>
              <a:t/>
            </a:r>
            <a:br>
              <a:rPr lang="ru-RU" altLang="ru-RU" sz="1000" smtClean="0"/>
            </a:br>
            <a:r>
              <a:rPr lang="ru-RU" altLang="ru-RU" sz="1000" smtClean="0"/>
              <a:t/>
            </a:r>
            <a:br>
              <a:rPr lang="ru-RU" altLang="ru-RU" sz="1000" smtClean="0"/>
            </a:br>
            <a:r>
              <a:rPr lang="ru-RU" altLang="ru-RU" sz="800" smtClean="0"/>
              <a:t/>
            </a:r>
            <a:br>
              <a:rPr lang="ru-RU" altLang="ru-RU" sz="800" smtClean="0"/>
            </a:br>
            <a:endParaRPr lang="ru-RU" altLang="ru-RU" sz="800" smtClean="0"/>
          </a:p>
        </p:txBody>
      </p:sp>
      <p:pic>
        <p:nvPicPr>
          <p:cNvPr id="22535" name="Picture 7" descr="alimova"/>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9388" y="1052513"/>
            <a:ext cx="3992562" cy="5534025"/>
          </a:xfr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additive="base">
                                        <p:cTn id="7" dur="500" fill="hold"/>
                                        <p:tgtEl>
                                          <p:spTgt spid="22532"/>
                                        </p:tgtEl>
                                        <p:attrNameLst>
                                          <p:attrName>ppt_x</p:attrName>
                                        </p:attrNameLst>
                                      </p:cBhvr>
                                      <p:tavLst>
                                        <p:tav tm="0">
                                          <p:val>
                                            <p:strVal val="#ppt_x"/>
                                          </p:val>
                                        </p:tav>
                                        <p:tav tm="100000">
                                          <p:val>
                                            <p:strVal val="#ppt_x"/>
                                          </p:val>
                                        </p:tav>
                                      </p:tavLst>
                                    </p:anim>
                                    <p:anim calcmode="lin" valueType="num">
                                      <p:cBhvr additive="base">
                                        <p:cTn id="8" dur="500" fill="hold"/>
                                        <p:tgtEl>
                                          <p:spTgt spid="2253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2535"/>
                                        </p:tgtEl>
                                        <p:attrNameLst>
                                          <p:attrName>style.visibility</p:attrName>
                                        </p:attrNameLst>
                                      </p:cBhvr>
                                      <p:to>
                                        <p:strVal val="visible"/>
                                      </p:to>
                                    </p:set>
                                    <p:animEffect transition="in" filter="blinds(horizontal)">
                                      <p:cBhvr>
                                        <p:cTn id="13" dur="500"/>
                                        <p:tgtEl>
                                          <p:spTgt spid="2253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nodeType="clickEffect">
                                  <p:stCondLst>
                                    <p:cond delay="0"/>
                                  </p:stCondLst>
                                  <p:childTnLst>
                                    <p:set>
                                      <p:cBhvr>
                                        <p:cTn id="17" dur="1" fill="hold">
                                          <p:stCondLst>
                                            <p:cond delay="0"/>
                                          </p:stCondLst>
                                        </p:cTn>
                                        <p:tgtEl>
                                          <p:spTgt spid="22534">
                                            <p:txEl>
                                              <p:pRg st="0" end="0"/>
                                            </p:txEl>
                                          </p:spTgt>
                                        </p:tgtEl>
                                        <p:attrNameLst>
                                          <p:attrName>style.visibility</p:attrName>
                                        </p:attrNameLst>
                                      </p:cBhvr>
                                      <p:to>
                                        <p:strVal val="visible"/>
                                      </p:to>
                                    </p:set>
                                    <p:animEffect transition="in" filter="strips(downLeft)">
                                      <p:cBhvr>
                                        <p:cTn id="18" dur="500"/>
                                        <p:tgtEl>
                                          <p:spTgt spid="22534">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8" presetClass="entr" presetSubtype="12" fill="hold" nodeType="clickEffect">
                                  <p:stCondLst>
                                    <p:cond delay="0"/>
                                  </p:stCondLst>
                                  <p:childTnLst>
                                    <p:set>
                                      <p:cBhvr>
                                        <p:cTn id="22" dur="1" fill="hold">
                                          <p:stCondLst>
                                            <p:cond delay="0"/>
                                          </p:stCondLst>
                                        </p:cTn>
                                        <p:tgtEl>
                                          <p:spTgt spid="22534">
                                            <p:txEl>
                                              <p:pRg st="1" end="1"/>
                                            </p:txEl>
                                          </p:spTgt>
                                        </p:tgtEl>
                                        <p:attrNameLst>
                                          <p:attrName>style.visibility</p:attrName>
                                        </p:attrNameLst>
                                      </p:cBhvr>
                                      <p:to>
                                        <p:strVal val="visible"/>
                                      </p:to>
                                    </p:set>
                                    <p:animEffect transition="in" filter="strips(downLeft)">
                                      <p:cBhvr>
                                        <p:cTn id="23" dur="500"/>
                                        <p:tgtEl>
                                          <p:spTgt spid="22534">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22534">
                                            <p:txEl>
                                              <p:pRg st="3" end="3"/>
                                            </p:txEl>
                                          </p:spTgt>
                                        </p:tgtEl>
                                        <p:attrNameLst>
                                          <p:attrName>style.visibility</p:attrName>
                                        </p:attrNameLst>
                                      </p:cBhvr>
                                      <p:to>
                                        <p:strVal val="visible"/>
                                      </p:to>
                                    </p:set>
                                    <p:animEffect transition="in" filter="wipe(down)">
                                      <p:cBhvr>
                                        <p:cTn id="28" dur="500"/>
                                        <p:tgtEl>
                                          <p:spTgt spid="22534">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22534">
                                            <p:txEl>
                                              <p:pRg st="5" end="5"/>
                                            </p:txEl>
                                          </p:spTgt>
                                        </p:tgtEl>
                                        <p:attrNameLst>
                                          <p:attrName>style.visibility</p:attrName>
                                        </p:attrNameLst>
                                      </p:cBhvr>
                                      <p:to>
                                        <p:strVal val="visible"/>
                                      </p:to>
                                    </p:set>
                                    <p:animEffect transition="in" filter="checkerboard(across)">
                                      <p:cBhvr>
                                        <p:cTn id="33" dur="500"/>
                                        <p:tgtEl>
                                          <p:spTgt spid="22534">
                                            <p:txEl>
                                              <p:pRg st="5" end="5"/>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ntr" presetSubtype="4" fill="hold" nodeType="clickEffect">
                                  <p:stCondLst>
                                    <p:cond delay="0"/>
                                  </p:stCondLst>
                                  <p:childTnLst>
                                    <p:set>
                                      <p:cBhvr>
                                        <p:cTn id="37" dur="1" fill="hold">
                                          <p:stCondLst>
                                            <p:cond delay="0"/>
                                          </p:stCondLst>
                                        </p:cTn>
                                        <p:tgtEl>
                                          <p:spTgt spid="22534">
                                            <p:txEl>
                                              <p:pRg st="6" end="6"/>
                                            </p:txEl>
                                          </p:spTgt>
                                        </p:tgtEl>
                                        <p:attrNameLst>
                                          <p:attrName>style.visibility</p:attrName>
                                        </p:attrNameLst>
                                      </p:cBhvr>
                                      <p:to>
                                        <p:strVal val="visible"/>
                                      </p:to>
                                    </p:set>
                                    <p:animEffect transition="in" filter="wheel(4)">
                                      <p:cBhvr>
                                        <p:cTn id="38" dur="2000"/>
                                        <p:tgtEl>
                                          <p:spTgt spid="22534">
                                            <p:txEl>
                                              <p:pRg st="6" end="6"/>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nodeType="clickEffect">
                                  <p:stCondLst>
                                    <p:cond delay="0"/>
                                  </p:stCondLst>
                                  <p:childTnLst>
                                    <p:set>
                                      <p:cBhvr>
                                        <p:cTn id="42" dur="1" fill="hold">
                                          <p:stCondLst>
                                            <p:cond delay="0"/>
                                          </p:stCondLst>
                                        </p:cTn>
                                        <p:tgtEl>
                                          <p:spTgt spid="22534">
                                            <p:txEl>
                                              <p:pRg st="1" end="1"/>
                                            </p:txEl>
                                          </p:spTgt>
                                        </p:tgtEl>
                                        <p:attrNameLst>
                                          <p:attrName>style.visibility</p:attrName>
                                        </p:attrNameLst>
                                      </p:cBhvr>
                                      <p:to>
                                        <p:strVal val="visible"/>
                                      </p:to>
                                    </p:set>
                                    <p:animEffect transition="in" filter="diamond(in)">
                                      <p:cBhvr>
                                        <p:cTn id="43" dur="2000"/>
                                        <p:tgtEl>
                                          <p:spTgt spid="2253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Lst>
  </p:timing>
</p:sld>
</file>

<file path=ppt/theme/theme1.xml><?xml version="1.0" encoding="utf-8"?>
<a:theme xmlns:a="http://schemas.openxmlformats.org/drawingml/2006/main" name="Оформление по умолчанию">
  <a:themeElements>
    <a:clrScheme name="Оформление по умолчанию 13">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Оформление по умолчанию 13">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157</TotalTime>
  <Words>2035</Words>
  <Application>Microsoft Office PowerPoint</Application>
  <PresentationFormat>Экран (4:3)</PresentationFormat>
  <Paragraphs>63</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Times New Roman</vt:lpstr>
      <vt:lpstr>Оформление по умолчанию</vt:lpstr>
      <vt:lpstr>Портрет Екатерины II в виде законодательницы в храме богини Правосудия  </vt:lpstr>
      <vt:lpstr>СМОЛЯНКИ </vt:lpstr>
      <vt:lpstr>Портрет Е. И. Нелидовой (1773)</vt:lpstr>
      <vt:lpstr>Портрет Е. Н. Хованской и Е. Н. Хрущевой (1773 г. )</vt:lpstr>
      <vt:lpstr>Портрет Е. Н. Хованской и Е. Н. Хрущевой (1773 г. )</vt:lpstr>
      <vt:lpstr>Портрет Ф. С. Ржевской и Н. М. Давыдовой </vt:lpstr>
      <vt:lpstr>Портрет— Н. С. Борщовой (1776 год )</vt:lpstr>
      <vt:lpstr>Портрет Е. И. Молчановой (1776 год )</vt:lpstr>
      <vt:lpstr>Портрет Г. И. Алымовой  (1773) </vt:lpstr>
      <vt:lpstr>Левицкий Д.Г. (1735-1822 гг.) </vt:lpstr>
      <vt:lpstr>Портрет Г.К.Левицкого (отца) </vt:lpstr>
      <vt:lpstr>Урсула Мнишек (1782 г) </vt:lpstr>
    </vt:vector>
  </TitlesOfParts>
  <Company>The 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Lubov A. Kireeva</dc:creator>
  <cp:lastModifiedBy>admin</cp:lastModifiedBy>
  <cp:revision>3</cp:revision>
  <dcterms:created xsi:type="dcterms:W3CDTF">2008-12-27T01:10:46Z</dcterms:created>
  <dcterms:modified xsi:type="dcterms:W3CDTF">2015-04-08T17:45:52Z</dcterms:modified>
</cp:coreProperties>
</file>