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67" r:id="rId3"/>
    <p:sldMasterId id="2147483681" r:id="rId4"/>
    <p:sldMasterId id="2147483685" r:id="rId5"/>
  </p:sldMasterIdLst>
  <p:sldIdLst>
    <p:sldId id="260" r:id="rId6"/>
    <p:sldId id="261" r:id="rId7"/>
    <p:sldId id="262" r:id="rId8"/>
    <p:sldId id="257" r:id="rId9"/>
    <p:sldId id="279" r:id="rId10"/>
    <p:sldId id="283" r:id="rId11"/>
    <p:sldId id="280" r:id="rId12"/>
    <p:sldId id="258" r:id="rId13"/>
    <p:sldId id="259" r:id="rId14"/>
    <p:sldId id="282" r:id="rId15"/>
    <p:sldId id="281" r:id="rId16"/>
    <p:sldId id="265" r:id="rId17"/>
    <p:sldId id="264" r:id="rId18"/>
    <p:sldId id="266" r:id="rId19"/>
    <p:sldId id="28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728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24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24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24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4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025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E26720-C6A2-494B-A675-DE7D111F621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2D5F2-EDA5-4BB5-B5EC-70E821B800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911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481A5-EC02-4C23-9DE8-2AC05F8F07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7114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4340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3EEFD4-31DE-4E65-AE2C-94BEC976DAE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2AC6B-F30F-408A-B999-A07764E8CD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1449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A29A5-3EC7-4AE1-8EF2-BC0C2F7D85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7821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5A8C2-7647-4508-9C39-BA063BA3A1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0510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8592-E69F-4D99-8638-499A7DACEA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9404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E233F-C170-46B6-8475-517C5403CE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5699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8A508-995E-4F1D-9609-1CCED27C0D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134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B136F-CEFC-4758-8355-574B76E647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007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FD026-E660-4DB8-9AB9-DEC394A1F4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3266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126A5-2CA3-46D4-B817-B106B4C946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58850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D1B0D-983D-4F5C-BE86-B8746EF944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35244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7DB73-E951-4CEB-A489-B0B749139E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8006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65539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0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1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4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554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5548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AB38DD-99A7-4360-A934-DB6AED75028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A25D1-1D57-4EC1-AFEE-EB7F939DD5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9793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FE536-6B55-4645-BEEB-23C6EC72E8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88608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6A806-04BA-47AB-BB17-6E324A90C3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51517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38BDD-BBA1-47DD-8D56-F40A3193D9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0577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4F150-A7D9-473D-A8E7-ADAC19A689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8713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66E88-4F12-4824-8233-2B2FB7DD28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447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B6A5A-7CFC-4ADA-8ECE-D57605E1C2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62480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A6CCE-9D32-4F6B-8131-6739DB5996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9824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7D859-F650-4843-8357-7C64B9309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11031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99BF5-9EBF-4CC8-8A84-9C2CC1FB64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6201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F514B-E0EA-4553-A7A7-2F477FB70F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46289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8499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4996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997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998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999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000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5001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5002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50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50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500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500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500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678233-DD12-4103-BB15-D0792D7CC34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41AD8A-F391-4D97-8B38-69B21B0914D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88388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3AF9AF-9785-480F-B074-757358EACCF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73022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A81D2F-DA80-406D-945E-048125F39D6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96458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81CCCE-A523-484E-A067-C056797DF51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93393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1E1AC2-E82F-4B95-90B7-914AE3ED943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826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318EB-F3C5-42E7-B731-0294373D27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04600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517C7D-8F23-4E40-8120-D342699D167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98731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3BD01A-3992-47A9-BE7D-2E63B5642DC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09695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4E55C3-4497-424E-8DF1-6643DC77BFA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46422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BA0F49-F850-47D0-B61F-1F99376D2A6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47394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6F4D62-1028-4A1D-A22A-A06E703E828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59287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0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104451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4452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4453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4454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4455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4456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</p:grpSp>
      <p:sp>
        <p:nvSpPr>
          <p:cNvPr id="104457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0445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1EB72E-919E-44AF-AFB0-ED85D0C345E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44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44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CC6DA-8CFB-4FDD-8716-8E142CA64A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86984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23348-344C-4295-A25C-DFF1CA76A1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6702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E6B16-4352-40DC-9E03-F9344D7F27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54991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3120E-D7C5-41A9-BCC5-FE62B8BEFE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038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74E98-D407-4A07-892E-2893787029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90410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0F52B-B2E7-47AA-93CA-2E45ABD9A3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86853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7DBAD-E644-433E-9860-EA68A79012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77707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31C13-422A-47EA-A0FA-E1C10F8611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53556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8E452-8252-4E1E-A257-90F1AC1AA6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42473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B2EDF-0A93-413D-BBB4-172F918F28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42765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61483-150B-4D7E-8DA6-B7A195B1D7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148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BED0F-F7BA-45FF-91B7-A79175FF47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042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7EB91-40A7-45C8-971A-5373F6B055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463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3D730-74F1-42E9-A58A-8FD564C6BE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702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842EA-6861-4563-8EE6-9D1031EA10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805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 u="none">
              <a:latin typeface="Tahoma" panose="020B0604030504040204" pitchFamily="34" charset="0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u="none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u="none">
                <a:latin typeface="+mn-lt"/>
              </a:defRPr>
            </a:lvl1pPr>
          </a:lstStyle>
          <a:p>
            <a:fld id="{621F550B-DBE6-4105-A992-82517F0C61B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6CAEE88-AA50-4183-B85A-1A7DF015B14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6451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1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1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1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1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2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2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2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17C0F1-34A3-484D-B514-DC48D54526B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452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452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ru-RU" altLang="ru-RU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fld id="{A0FEF5D5-D23A-4F0E-832D-6A41CBC9AC33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8397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8397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39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7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39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98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39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39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u="none"/>
            </a:lvl1pPr>
          </a:lstStyle>
          <a:p>
            <a:endParaRPr lang="ru-RU" altLang="ru-RU"/>
          </a:p>
        </p:txBody>
      </p:sp>
      <p:sp>
        <p:nvSpPr>
          <p:cNvPr id="839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427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3428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3429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3430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  <p:sp>
          <p:nvSpPr>
            <p:cNvPr id="103431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 u="none">
                <a:latin typeface="Times New Roman" panose="02020603050405020304" pitchFamily="18" charset="0"/>
              </a:endParaRPr>
            </a:p>
          </p:txBody>
        </p:sp>
      </p:grpSp>
      <p:sp>
        <p:nvSpPr>
          <p:cNvPr id="1034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34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u="none"/>
            </a:lvl1pPr>
          </a:lstStyle>
          <a:p>
            <a:endParaRPr lang="ru-RU" altLang="ru-RU"/>
          </a:p>
        </p:txBody>
      </p:sp>
      <p:sp>
        <p:nvSpPr>
          <p:cNvPr id="1034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u="none"/>
            </a:lvl1pPr>
          </a:lstStyle>
          <a:p>
            <a:endParaRPr lang="ru-RU" altLang="ru-RU"/>
          </a:p>
        </p:txBody>
      </p:sp>
      <p:sp>
        <p:nvSpPr>
          <p:cNvPr id="1034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u="none"/>
            </a:lvl1pPr>
          </a:lstStyle>
          <a:p>
            <a:fld id="{C5D9E6AA-CCA4-4D7F-8238-5F27BF0CB3C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4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964612" cy="2060575"/>
          </a:xfrm>
        </p:spPr>
        <p:txBody>
          <a:bodyPr/>
          <a:lstStyle/>
          <a:p>
            <a:pPr algn="r"/>
            <a:r>
              <a:rPr lang="ru-RU" altLang="ru-RU" sz="2800" b="1"/>
              <a:t/>
            </a:r>
            <a:br>
              <a:rPr lang="ru-RU" altLang="ru-RU" sz="2800" b="1"/>
            </a:br>
            <a:r>
              <a:rPr lang="ru-RU" altLang="ru-RU" sz="2800" b="1"/>
              <a:t/>
            </a:r>
            <a:br>
              <a:rPr lang="ru-RU" altLang="ru-RU" sz="2800" b="1"/>
            </a:br>
            <a:r>
              <a:rPr lang="ru-RU" altLang="ru-RU" sz="2800" b="1">
                <a:latin typeface="Arial" panose="020B0604020202020204" pitchFamily="34" charset="0"/>
              </a:rPr>
              <a:t>Тема 2: Основы технологии умственного труда </a:t>
            </a:r>
            <a:br>
              <a:rPr lang="ru-RU" altLang="ru-RU" sz="2800" b="1">
                <a:latin typeface="Arial" panose="020B0604020202020204" pitchFamily="34" charset="0"/>
              </a:rPr>
            </a:br>
            <a:r>
              <a:rPr lang="ru-RU" altLang="ru-RU" sz="2800" b="1">
                <a:latin typeface="Arial" panose="020B0604020202020204" pitchFamily="34" charset="0"/>
              </a:rPr>
              <a:t/>
            </a:r>
            <a:br>
              <a:rPr lang="ru-RU" altLang="ru-RU" sz="2800" b="1">
                <a:latin typeface="Arial" panose="020B0604020202020204" pitchFamily="34" charset="0"/>
              </a:rPr>
            </a:br>
            <a:r>
              <a:rPr lang="ru-RU" altLang="ru-RU" sz="2400" b="1">
                <a:latin typeface="Arial" panose="020B0604020202020204" pitchFamily="34" charset="0"/>
              </a:rPr>
              <a:t>2.1 Технологии развития и поддержания интеллектуальной формы</a:t>
            </a:r>
            <a:r>
              <a:rPr lang="ru-RU" altLang="ru-RU" sz="4000" b="1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9138"/>
            <a:ext cx="8054975" cy="4868862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 b="1"/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>
                <a:latin typeface="Arial" panose="020B0604020202020204" pitchFamily="34" charset="0"/>
              </a:rPr>
              <a:t>ПЛАН</a:t>
            </a:r>
            <a:r>
              <a:rPr lang="ru-RU" altLang="ru-RU" b="1"/>
              <a:t>:</a:t>
            </a:r>
            <a:endParaRPr lang="ru-RU" altLang="ru-RU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latin typeface="Arial" panose="020B0604020202020204" pitchFamily="34" charset="0"/>
              </a:rPr>
              <a:t>1. Внимание и наблюдательность – лучшая   половина интеллекта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latin typeface="Arial" panose="020B0604020202020204" pitchFamily="34" charset="0"/>
              </a:rPr>
              <a:t>2. Определение и типы интеллекта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latin typeface="Arial" panose="020B0604020202020204" pitchFamily="34" charset="0"/>
              </a:rPr>
              <a:t>3. Функции полушарий головного мозга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</a:t>
            </a:r>
            <a:r>
              <a:rPr lang="ru-RU" altLang="ru-RU">
                <a:latin typeface="Arial" panose="020B0604020202020204" pitchFamily="34" charset="0"/>
              </a:rPr>
              <a:t>Также в дальнейшем мы будем исходить из того, что эта способность (интеллект) личности отчасти </a:t>
            </a:r>
            <a:r>
              <a:rPr lang="ru-RU" altLang="ru-RU" b="1">
                <a:latin typeface="Arial" panose="020B0604020202020204" pitchFamily="34" charset="0"/>
              </a:rPr>
              <a:t>врожденная</a:t>
            </a:r>
            <a:r>
              <a:rPr lang="ru-RU" altLang="ru-RU">
                <a:latin typeface="Arial" panose="020B0604020202020204" pitchFamily="34" charset="0"/>
              </a:rPr>
              <a:t>, но при определенных условиях может </a:t>
            </a:r>
            <a:r>
              <a:rPr lang="ru-RU" altLang="ru-RU" b="1">
                <a:latin typeface="Arial" panose="020B0604020202020204" pitchFamily="34" charset="0"/>
              </a:rPr>
              <a:t>развиваться</a:t>
            </a:r>
            <a:r>
              <a:rPr lang="ru-RU" altLang="ru-RU">
                <a:latin typeface="Arial" panose="020B0604020202020204" pitchFamily="34" charset="0"/>
              </a:rPr>
              <a:t> и </a:t>
            </a:r>
            <a:r>
              <a:rPr lang="ru-RU" altLang="ru-RU" b="1">
                <a:latin typeface="Arial" panose="020B0604020202020204" pitchFamily="34" charset="0"/>
              </a:rPr>
              <a:t>совершенствоваться</a:t>
            </a:r>
            <a:r>
              <a:rPr lang="ru-RU" altLang="ru-RU">
                <a:latin typeface="Arial" panose="020B0604020202020204" pitchFamily="34" charset="0"/>
              </a:rPr>
              <a:t>. При этом главное условие – </a:t>
            </a:r>
            <a:r>
              <a:rPr lang="ru-RU" altLang="ru-RU" b="1">
                <a:latin typeface="Arial" panose="020B0604020202020204" pitchFamily="34" charset="0"/>
              </a:rPr>
              <a:t>желание </a:t>
            </a:r>
            <a:r>
              <a:rPr lang="ru-RU" altLang="ru-RU">
                <a:latin typeface="Arial" panose="020B0604020202020204" pitchFamily="34" charset="0"/>
              </a:rPr>
              <a:t>и</a:t>
            </a:r>
            <a:r>
              <a:rPr lang="ru-RU" altLang="ru-RU" b="1">
                <a:latin typeface="Arial" panose="020B0604020202020204" pitchFamily="34" charset="0"/>
              </a:rPr>
              <a:t> воля</a:t>
            </a:r>
            <a:r>
              <a:rPr lang="ru-RU" altLang="ru-RU">
                <a:latin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ru-RU" altLang="ru-RU" sz="2800">
                <a:solidFill>
                  <a:schemeClr val="hlink"/>
                </a:solidFill>
                <a:latin typeface="Arial" panose="020B0604020202020204" pitchFamily="34" charset="0"/>
              </a:rPr>
              <a:t>Из чего складывается интеллект?</a:t>
            </a:r>
            <a:br>
              <a:rPr lang="ru-RU" altLang="ru-RU" sz="2800">
                <a:solidFill>
                  <a:schemeClr val="hlink"/>
                </a:solidFill>
                <a:latin typeface="Arial" panose="020B0604020202020204" pitchFamily="34" charset="0"/>
              </a:rPr>
            </a:br>
            <a:endParaRPr lang="ru-RU" altLang="ru-RU" sz="28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latin typeface="Arial" panose="020B0604020202020204" pitchFamily="34" charset="0"/>
              </a:rPr>
              <a:t>   </a:t>
            </a:r>
            <a:r>
              <a:rPr lang="ru-RU" altLang="ru-RU" sz="2800">
                <a:solidFill>
                  <a:schemeClr val="hlink"/>
                </a:solidFill>
                <a:latin typeface="Arial" panose="020B0604020202020204" pitchFamily="34" charset="0"/>
              </a:rPr>
              <a:t>Психолог из Чикагского университета Л.Л.Тёрстон отмечает семь первичных умственных способностей.</a:t>
            </a:r>
          </a:p>
          <a:p>
            <a:pPr>
              <a:lnSpc>
                <a:spcPct val="90000"/>
              </a:lnSpc>
            </a:pPr>
            <a:endParaRPr lang="ru-RU" altLang="ru-RU" sz="28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понимание речи;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речевые способности;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способность к исчислению;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восприятие пространства;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ассоциативная память;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скорость восприятия;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Arial" panose="020B0604020202020204" pitchFamily="34" charset="0"/>
              </a:rPr>
              <a:t> логическое мышление.</a:t>
            </a:r>
            <a:endParaRPr lang="ru-RU" altLang="ru-RU" sz="28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557338"/>
            <a:ext cx="4587875" cy="3794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2195513" y="2133600"/>
            <a:ext cx="180022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2124075" y="3500438"/>
            <a:ext cx="7921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2124075" y="4365625"/>
            <a:ext cx="1728788" cy="503238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364163" y="4221163"/>
            <a:ext cx="1800225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V="1">
            <a:off x="6372225" y="2420938"/>
            <a:ext cx="1008063" cy="1152525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468313" y="1916113"/>
            <a:ext cx="1717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 u="none"/>
              <a:t>Теменная доля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179388" y="3284538"/>
            <a:ext cx="19780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 u="none"/>
              <a:t>Затылочная доля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7308850" y="2205038"/>
            <a:ext cx="1487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 u="none"/>
              <a:t>Лобная доля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7164388" y="4076700"/>
            <a:ext cx="1720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 u="none"/>
              <a:t>Височная доля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900113" y="4748213"/>
            <a:ext cx="1179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 u="none"/>
              <a:t>Мозжечок</a:t>
            </a:r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1908175" y="908050"/>
            <a:ext cx="5032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i="1" u="none"/>
              <a:t>Наружное строение головного мозга</a:t>
            </a: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827088" y="333375"/>
            <a:ext cx="72596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800" b="1" u="none"/>
              <a:t>3. Функции полушарий головного мозга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989138"/>
            <a:ext cx="2736850" cy="309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59" name="Line 3"/>
          <p:cNvSpPr>
            <a:spLocks noChangeShapeType="1"/>
          </p:cNvSpPr>
          <p:nvPr/>
        </p:nvSpPr>
        <p:spPr bwMode="auto">
          <a:xfrm flipH="1">
            <a:off x="2051050" y="3573463"/>
            <a:ext cx="1511300" cy="0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50825" y="2636838"/>
            <a:ext cx="2555875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u="none"/>
              <a:t>Левое полушарие управляет правой половиной тела.</a:t>
            </a:r>
            <a:r>
              <a:rPr lang="ru-RU" altLang="ru-RU" b="1" u="none"/>
              <a:t> </a:t>
            </a:r>
          </a:p>
          <a:p>
            <a:r>
              <a:rPr lang="ru-RU" altLang="ru-RU" b="1" i="1" u="none"/>
              <a:t>У </a:t>
            </a:r>
            <a:r>
              <a:rPr lang="ru-RU" altLang="ru-RU" b="1" i="1"/>
              <a:t>правшей</a:t>
            </a:r>
            <a:r>
              <a:rPr lang="ru-RU" altLang="ru-RU" b="1" i="1" u="none"/>
              <a:t> отвечает за логику, речь, чтение, письмо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4716463" y="2708275"/>
            <a:ext cx="1582737" cy="0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4284663" y="3644900"/>
            <a:ext cx="2016125" cy="1584325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6300788" y="692150"/>
            <a:ext cx="2843212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u="none"/>
              <a:t>Правое полушарие </a:t>
            </a:r>
          </a:p>
          <a:p>
            <a:r>
              <a:rPr lang="ru-RU" altLang="ru-RU" u="none"/>
              <a:t>управляет левой половиной тела. </a:t>
            </a:r>
          </a:p>
          <a:p>
            <a:r>
              <a:rPr lang="ru-RU" altLang="ru-RU" b="1" i="1" u="none"/>
              <a:t>У </a:t>
            </a:r>
            <a:r>
              <a:rPr lang="ru-RU" altLang="ru-RU" b="1" i="1"/>
              <a:t>правшей</a:t>
            </a:r>
            <a:r>
              <a:rPr lang="ru-RU" altLang="ru-RU" b="1" i="1" u="none"/>
              <a:t> и </a:t>
            </a:r>
            <a:r>
              <a:rPr lang="ru-RU" altLang="ru-RU" b="1" i="1"/>
              <a:t>левшей</a:t>
            </a:r>
            <a:r>
              <a:rPr lang="ru-RU" altLang="ru-RU" b="1" i="1" u="none"/>
              <a:t> отвечает за интуицию, абстрактное, </a:t>
            </a:r>
          </a:p>
          <a:p>
            <a:r>
              <a:rPr lang="ru-RU" altLang="ru-RU" b="1" i="1" u="none"/>
              <a:t>образное мышление, музыкальный ритм, интонацию, чувства.</a:t>
            </a:r>
            <a:r>
              <a:rPr lang="ru-RU" altLang="ru-RU" b="1" u="none"/>
              <a:t> </a:t>
            </a:r>
          </a:p>
          <a:p>
            <a:r>
              <a:rPr lang="ru-RU" altLang="ru-RU" b="1" i="1" u="none"/>
              <a:t>У </a:t>
            </a:r>
            <a:r>
              <a:rPr lang="ru-RU" altLang="ru-RU" b="1" i="1"/>
              <a:t>левшей</a:t>
            </a:r>
            <a:r>
              <a:rPr lang="ru-RU" altLang="ru-RU" b="1" i="1" u="none"/>
              <a:t> здесь ещё и формируется центр «речи и письма»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995738" y="5373688"/>
            <a:ext cx="45720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u="none"/>
              <a:t>Нежёсткие межполушарные связи.</a:t>
            </a:r>
            <a:r>
              <a:rPr lang="ru-RU" altLang="ru-RU" b="1" u="none"/>
              <a:t> </a:t>
            </a:r>
          </a:p>
          <a:p>
            <a:r>
              <a:rPr lang="ru-RU" altLang="ru-RU" b="1" i="1" u="none"/>
              <a:t>У </a:t>
            </a:r>
            <a:r>
              <a:rPr lang="ru-RU" altLang="ru-RU" b="1" i="1"/>
              <a:t>левшей</a:t>
            </a:r>
            <a:r>
              <a:rPr lang="ru-RU" altLang="ru-RU" b="1" i="1" u="none"/>
              <a:t> способствуют </a:t>
            </a:r>
          </a:p>
          <a:p>
            <a:r>
              <a:rPr lang="ru-RU" altLang="ru-RU" b="1" i="1" u="none"/>
              <a:t>нестандартному мышлению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ctr"/>
            <a:r>
              <a:rPr lang="ru-RU" altLang="ru-RU" sz="2000" b="1"/>
              <a:t>Правое</a:t>
            </a:r>
            <a:r>
              <a:rPr lang="ru-RU" altLang="ru-RU" sz="2000"/>
              <a:t> </a:t>
            </a:r>
            <a:r>
              <a:rPr lang="ru-RU" altLang="ru-RU" sz="2000" b="1"/>
              <a:t>и левое полушария перерабатывают информацию и функционируют по-разному</a:t>
            </a:r>
          </a:p>
        </p:txBody>
      </p:sp>
      <p:graphicFrame>
        <p:nvGraphicFramePr>
          <p:cNvPr id="28714" name="Group 42"/>
          <p:cNvGraphicFramePr>
            <a:graphicFrameLocks noGrp="1"/>
          </p:cNvGraphicFramePr>
          <p:nvPr/>
        </p:nvGraphicFramePr>
        <p:xfrm>
          <a:off x="-36513" y="1052513"/>
          <a:ext cx="9288463" cy="5761037"/>
        </p:xfrm>
        <a:graphic>
          <a:graphicData uri="http://schemas.openxmlformats.org/drawingml/2006/table">
            <a:tbl>
              <a:tblPr/>
              <a:tblGrid>
                <a:gridCol w="4679951"/>
                <a:gridCol w="4608512"/>
              </a:tblGrid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Левое (цифровой компьютер)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Правое (аналоговый компьютер)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29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 Занимается анализом (разложени-ем целого на составляющие).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 Оперирует числами, буквами, зна-ками, символами.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 Запоминает слова, цифры, факты, даты последовательно.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 Абстрактно-логические способы переработки информации.    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 Занимается синтезом (соедине-ние разрозненных сведений в еди-ное   целое)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 Оперирует аналогиями, образами.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 Схватывает всю ситуация сразу    и быстро. Мышление образами, ин-стинктами, ощущениями, эмоциями.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 Наглядно-образные и наглядно- действенные способы переработки информации.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09" name="Group 13"/>
          <p:cNvGraphicFramePr>
            <a:graphicFrameLocks noGrp="1"/>
          </p:cNvGraphicFramePr>
          <p:nvPr/>
        </p:nvGraphicFramePr>
        <p:xfrm>
          <a:off x="0" y="-26988"/>
          <a:ext cx="9144000" cy="6884988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688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5.Работает дискретно (прерывисто) и последовательно (поэтапно).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6.Скорость переработки информа-ции  100 ед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 Функции будущего.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 При повреждении нарушается речь, страдает логика в суждениях.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 Работает одновременно, синтети-чески, мгновенно схватывая много-численные свойства объектов, воспринимая их целостно.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6.Скорость переработки информа-ции 10 млн ед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с.                                (в настоящем полушария работают вместе)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 Функции прошлого.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 При повреждении резко обедняет-ся эмоциональная сторона жизни. Раскоординирование в пространст-ве. Снижается чувствительность тела.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1773238"/>
            <a:ext cx="91440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endParaRPr lang="ru-RU" altLang="ru-RU" sz="2000" b="1" u="none"/>
          </a:p>
          <a:p>
            <a:pPr algn="r"/>
            <a:endParaRPr lang="ru-RU" altLang="ru-RU" sz="2000" b="1" i="1" u="none"/>
          </a:p>
          <a:p>
            <a:pPr algn="r"/>
            <a:r>
              <a:rPr lang="ru-RU" altLang="ru-RU" sz="2000" b="1" i="1" u="none"/>
              <a:t>«Внимание легче удаётся разуму, </a:t>
            </a:r>
          </a:p>
          <a:p>
            <a:pPr algn="r"/>
            <a:r>
              <a:rPr lang="ru-RU" altLang="ru-RU" sz="2000" b="1" i="1" u="none"/>
              <a:t>богатому знаниями, свободному и оригинальному. </a:t>
            </a:r>
          </a:p>
          <a:p>
            <a:pPr algn="r"/>
            <a:r>
              <a:rPr lang="ru-RU" altLang="ru-RU" sz="2000" b="1" i="1" u="none"/>
              <a:t>Разум, не снабженный материалом </a:t>
            </a:r>
          </a:p>
          <a:p>
            <a:pPr algn="r"/>
            <a:r>
              <a:rPr lang="ru-RU" altLang="ru-RU" sz="2000" b="1" i="1" u="none"/>
              <a:t>– застывший, ординарный, </a:t>
            </a:r>
          </a:p>
          <a:p>
            <a:pPr algn="r"/>
            <a:r>
              <a:rPr lang="ru-RU" altLang="ru-RU" sz="2000" b="1" i="1" u="none"/>
              <a:t>вряд ли сможет долго что-нибудь обдумывать»</a:t>
            </a:r>
            <a:endParaRPr lang="ru-RU" altLang="ru-RU" sz="2000" b="1" u="none"/>
          </a:p>
          <a:p>
            <a:pPr algn="r"/>
            <a:r>
              <a:rPr lang="ru-RU" altLang="ru-RU" sz="2000" b="1" u="none"/>
              <a:t>Уильям Джеймс.</a:t>
            </a:r>
            <a:endParaRPr lang="ru-RU" altLang="ru-RU" sz="2000" b="1"/>
          </a:p>
          <a:p>
            <a:pPr algn="r"/>
            <a:endParaRPr lang="ru-RU" altLang="ru-RU" sz="2000" b="1" i="1" u="none"/>
          </a:p>
          <a:p>
            <a:pPr algn="r"/>
            <a:r>
              <a:rPr lang="ru-RU" altLang="ru-RU" sz="2000" b="1" i="1" u="none"/>
              <a:t>Ум хорошо устроенный лучше, чем хорошо заполненный.</a:t>
            </a:r>
          </a:p>
          <a:p>
            <a:pPr algn="r"/>
            <a:endParaRPr lang="ru-RU" altLang="ru-RU" sz="2000" b="1" i="1" u="none"/>
          </a:p>
          <a:p>
            <a:pPr algn="r"/>
            <a:r>
              <a:rPr lang="ru-RU" altLang="ru-RU" sz="2000" b="1" i="1" u="none"/>
              <a:t>Люди с высоким </a:t>
            </a:r>
            <a:r>
              <a:rPr lang="en-US" altLang="ru-RU" sz="2000" b="1" i="1" u="none"/>
              <a:t>I Q </a:t>
            </a:r>
            <a:r>
              <a:rPr lang="ru-RU" altLang="ru-RU" sz="2000" b="1" i="1" u="none"/>
              <a:t>живут дольше, </a:t>
            </a:r>
          </a:p>
          <a:p>
            <a:pPr algn="r"/>
            <a:r>
              <a:rPr lang="ru-RU" altLang="ru-RU" sz="2000" b="1" i="1" u="none"/>
              <a:t>т.к.</a:t>
            </a:r>
            <a:r>
              <a:rPr lang="en-US" altLang="ru-RU" sz="2000" b="1" i="1" u="none"/>
              <a:t> </a:t>
            </a:r>
            <a:r>
              <a:rPr lang="ru-RU" altLang="ru-RU" sz="2000" b="1" i="1" u="none"/>
              <a:t>уровень интеллекта  определяет образ  жизни.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981075"/>
            <a:ext cx="8388350" cy="504825"/>
          </a:xfrm>
        </p:spPr>
        <p:txBody>
          <a:bodyPr/>
          <a:lstStyle/>
          <a:p>
            <a:pPr algn="ctr"/>
            <a:r>
              <a:rPr lang="ru-RU" altLang="ru-RU" sz="2800" b="0"/>
              <a:t>1. Внимание и наблюдательность – лучшая половина интеллекта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/>
              <a:t>Типы внимания</a:t>
            </a:r>
            <a:r>
              <a:rPr lang="ru-RU" altLang="ru-RU" sz="2400" b="1"/>
              <a:t/>
            </a:r>
            <a:br>
              <a:rPr lang="ru-RU" altLang="ru-RU" sz="2400" b="1"/>
            </a:br>
            <a:endParaRPr lang="ru-RU" altLang="ru-RU" sz="2400"/>
          </a:p>
          <a:p>
            <a:pPr>
              <a:lnSpc>
                <a:spcPct val="90000"/>
              </a:lnSpc>
            </a:pPr>
            <a:r>
              <a:rPr lang="ru-RU" altLang="ru-RU" sz="2400"/>
              <a:t> </a:t>
            </a:r>
            <a:r>
              <a:rPr lang="ru-RU" altLang="ru-RU" sz="2400" b="1" i="1"/>
              <a:t>НЕПРОИЗВОЛЬНОЕ ВНИМАНИЕ</a:t>
            </a:r>
            <a:r>
              <a:rPr lang="ru-RU" altLang="ru-RU" sz="2400" b="1"/>
              <a:t> свойственно в полном объеме всем людям и животным</a:t>
            </a:r>
            <a:r>
              <a:rPr lang="ru-RU" altLang="ru-RU" sz="2400"/>
              <a:t> </a:t>
            </a:r>
            <a:r>
              <a:rPr lang="en-US" altLang="ru-RU" sz="2400"/>
              <a:t>           </a:t>
            </a:r>
            <a:r>
              <a:rPr lang="ru-RU" altLang="ru-RU" sz="2400" b="1"/>
              <a:t>(20 с. в начале разговора).</a:t>
            </a:r>
            <a:endParaRPr lang="ru-RU" altLang="ru-RU" sz="2400"/>
          </a:p>
          <a:p>
            <a:pPr>
              <a:lnSpc>
                <a:spcPct val="90000"/>
              </a:lnSpc>
            </a:pPr>
            <a:endParaRPr lang="ru-RU" altLang="ru-RU" sz="2400" b="1"/>
          </a:p>
          <a:p>
            <a:pPr>
              <a:lnSpc>
                <a:spcPct val="90000"/>
              </a:lnSpc>
            </a:pPr>
            <a:r>
              <a:rPr lang="ru-RU" altLang="ru-RU" sz="2400" b="1" i="1"/>
              <a:t>ПРОИЗВОЛЬНОЕ</a:t>
            </a:r>
            <a:r>
              <a:rPr lang="ru-RU" altLang="ru-RU" sz="2400"/>
              <a:t> </a:t>
            </a:r>
            <a:r>
              <a:rPr lang="ru-RU" altLang="ru-RU" sz="2400" b="1"/>
              <a:t>является повторением успешных попыток вновь и вновь возвратиться мыслями к конкретной теме, что требует определённых волевых усилий.</a:t>
            </a:r>
          </a:p>
          <a:p>
            <a:pPr>
              <a:lnSpc>
                <a:spcPct val="90000"/>
              </a:lnSpc>
            </a:pPr>
            <a:endParaRPr lang="ru-RU" altLang="ru-RU" sz="24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404813"/>
            <a:ext cx="7859712" cy="57213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altLang="ru-RU" b="1" u="sng"/>
          </a:p>
          <a:p>
            <a:pPr>
              <a:lnSpc>
                <a:spcPct val="90000"/>
              </a:lnSpc>
            </a:pPr>
            <a:r>
              <a:rPr lang="ru-RU" altLang="ru-RU" sz="2700" b="1" u="sng"/>
              <a:t>Развитый человек усилием воли</a:t>
            </a:r>
            <a:r>
              <a:rPr lang="ru-RU" altLang="ru-RU" sz="2700"/>
              <a:t> </a:t>
            </a:r>
            <a:r>
              <a:rPr lang="ru-RU" altLang="ru-RU" sz="2700" b="1" u="sng"/>
              <a:t>способен направить свое внимание на предмет, вовсе для него не интересный</a:t>
            </a:r>
            <a:r>
              <a:rPr lang="ru-RU" altLang="ru-RU" sz="2700"/>
              <a:t>, и держать его на нем, пока не закрепит в своей памяти нужные сведения. </a:t>
            </a:r>
          </a:p>
          <a:p>
            <a:pPr>
              <a:lnSpc>
                <a:spcPct val="90000"/>
              </a:lnSpc>
            </a:pPr>
            <a:endParaRPr lang="ru-RU" altLang="ru-RU" sz="27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7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700"/>
          </a:p>
          <a:p>
            <a:pPr>
              <a:lnSpc>
                <a:spcPct val="90000"/>
              </a:lnSpc>
            </a:pPr>
            <a:r>
              <a:rPr lang="ru-RU" altLang="ru-RU" sz="2700" b="1" u="sng"/>
              <a:t>Он может переносить свое внимание с более интересного предмета на менее интересный одним лишь усилием воли.</a:t>
            </a:r>
            <a:r>
              <a:rPr lang="ru-RU" altLang="ru-RU" sz="2700"/>
              <a:t> </a:t>
            </a:r>
            <a:endParaRPr lang="ru-RU" altLang="ru-RU" sz="2700" b="1" i="1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76250"/>
            <a:ext cx="8007350" cy="5619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700"/>
              <a:t>Умение </a:t>
            </a:r>
            <a:r>
              <a:rPr lang="ru-RU" altLang="ru-RU" sz="2700" b="1"/>
              <a:t> </a:t>
            </a:r>
            <a:r>
              <a:rPr lang="ru-RU" altLang="ru-RU" sz="2700"/>
              <a:t>человека</a:t>
            </a:r>
            <a:r>
              <a:rPr lang="ru-RU" altLang="ru-RU" sz="2700" b="1"/>
              <a:t>  концентрировать своё  внимание  </a:t>
            </a:r>
            <a:r>
              <a:rPr lang="ru-RU" altLang="ru-RU" sz="2700"/>
              <a:t>оказывает  большее влияние  на  его  интеллект,  чем  даже способность  к  отвлечённым рассуждениям.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7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700"/>
          </a:p>
          <a:p>
            <a:pPr>
              <a:lnSpc>
                <a:spcPct val="80000"/>
              </a:lnSpc>
            </a:pPr>
            <a:r>
              <a:rPr lang="ru-RU" altLang="ru-RU" sz="2700" b="1"/>
              <a:t> </a:t>
            </a:r>
            <a:r>
              <a:rPr lang="ru-RU" altLang="ru-RU" sz="2700" b="1" u="sng"/>
              <a:t>Интеллектуально развитый</a:t>
            </a:r>
            <a:r>
              <a:rPr lang="ru-RU" altLang="ru-RU" sz="2700"/>
              <a:t> человек почти всегда </a:t>
            </a:r>
            <a:r>
              <a:rPr lang="ru-RU" altLang="ru-RU" sz="2700" b="1" u="sng"/>
              <a:t>находит в каждом предмете что-то интересное</a:t>
            </a:r>
            <a:r>
              <a:rPr lang="ru-RU" altLang="ru-RU" sz="2700"/>
              <a:t>, что и облегчает возможность сосредоточить на нем свое внимание.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7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700"/>
          </a:p>
          <a:p>
            <a:pPr>
              <a:lnSpc>
                <a:spcPct val="80000"/>
              </a:lnSpc>
            </a:pPr>
            <a:r>
              <a:rPr lang="ru-RU" altLang="ru-RU" sz="2700" b="1" u="sng"/>
              <a:t>Неразвитый </a:t>
            </a:r>
            <a:r>
              <a:rPr lang="ru-RU" altLang="ru-RU" sz="2700"/>
              <a:t>человек, едва обладающий волевым вниманием, почти всегда бывает во власти посторонних впечатлений как маленький ребёнок.</a:t>
            </a: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6877050" y="27082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6877050" y="2133600"/>
            <a:ext cx="73025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0"/>
              <a:t/>
            </a:r>
            <a:br>
              <a:rPr lang="ru-RU" altLang="ru-RU" b="0"/>
            </a:br>
            <a:endParaRPr lang="ru-RU" altLang="ru-RU" b="0"/>
          </a:p>
        </p:txBody>
      </p:sp>
      <p:sp>
        <p:nvSpPr>
          <p:cNvPr id="921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908050"/>
            <a:ext cx="8007350" cy="51879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ru-RU"/>
              <a:t>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/>
              <a:t>  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ru-RU"/>
              <a:t>   </a:t>
            </a:r>
            <a:r>
              <a:rPr lang="ru-RU" altLang="ru-RU"/>
              <a:t>Если </a:t>
            </a:r>
            <a:r>
              <a:rPr lang="ru-RU" altLang="ru-RU" b="1">
                <a:solidFill>
                  <a:schemeClr val="folHlink"/>
                </a:solidFill>
              </a:rPr>
              <a:t>внимание</a:t>
            </a:r>
            <a:r>
              <a:rPr lang="ru-RU" altLang="ru-RU"/>
              <a:t> – это </a:t>
            </a:r>
            <a:r>
              <a:rPr lang="ru-RU" altLang="ru-RU" b="1" i="1">
                <a:solidFill>
                  <a:schemeClr val="folHlink"/>
                </a:solidFill>
              </a:rPr>
              <a:t>удержание</a:t>
            </a:r>
            <a:r>
              <a:rPr lang="ru-RU" altLang="ru-RU"/>
              <a:t> объекта в течение определенного времени, то </a:t>
            </a:r>
            <a:r>
              <a:rPr lang="ru-RU" altLang="ru-RU" b="1">
                <a:solidFill>
                  <a:schemeClr val="folHlink"/>
                </a:solidFill>
              </a:rPr>
              <a:t>наблюдательность</a:t>
            </a:r>
            <a:r>
              <a:rPr lang="ru-RU" altLang="ru-RU"/>
              <a:t> включает еще и </a:t>
            </a:r>
            <a:endParaRPr lang="en-US" altLang="ru-RU"/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b="1" i="1">
                <a:solidFill>
                  <a:schemeClr val="folHlink"/>
                </a:solidFill>
              </a:rPr>
              <a:t>изучение, анализ</a:t>
            </a:r>
            <a:r>
              <a:rPr lang="ru-RU" altLang="ru-RU"/>
              <a:t> объекта</a:t>
            </a:r>
            <a:endParaRPr lang="en-US" altLang="ru-RU"/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0113" y="908050"/>
            <a:ext cx="8007350" cy="4406900"/>
          </a:xfrm>
        </p:spPr>
        <p:txBody>
          <a:bodyPr/>
          <a:lstStyle/>
          <a:p>
            <a:r>
              <a:rPr lang="ru-RU" altLang="ru-RU" sz="2800"/>
              <a:t>Разум может заниматься одновременно лишь </a:t>
            </a:r>
            <a:r>
              <a:rPr lang="ru-RU" altLang="ru-RU" sz="2800" b="1"/>
              <a:t>одним делом</a:t>
            </a:r>
            <a:r>
              <a:rPr lang="ru-RU" altLang="ru-RU" sz="2800"/>
              <a:t>, но способен </a:t>
            </a:r>
            <a:r>
              <a:rPr lang="ru-RU" altLang="ru-RU" sz="2800" b="1"/>
              <a:t>переходить от одного дела к другому</a:t>
            </a:r>
            <a:r>
              <a:rPr lang="ru-RU" altLang="ru-RU" sz="2800"/>
              <a:t> с поразительной быстротой, которая заставляет предполагать, что внимание разделяется человеком между двумя и более делами.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r>
              <a:rPr lang="ru-RU" altLang="ru-RU" sz="2800"/>
              <a:t>Человек одновременно может концентрировать своё внимание на </a:t>
            </a:r>
            <a:r>
              <a:rPr lang="ru-RU" altLang="ru-RU" sz="2800" b="1"/>
              <a:t>ограниченном числе объектов (7-8)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r>
              <a:rPr lang="ru-RU" altLang="ru-RU" sz="2800">
                <a:solidFill>
                  <a:schemeClr val="tx1"/>
                </a:solidFill>
                <a:latin typeface="Arial" panose="020B0604020202020204" pitchFamily="34" charset="0"/>
              </a:rPr>
              <a:t>2. Определение и типы интеллекта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60483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>
                <a:latin typeface="Arial" panose="020B0604020202020204" pitchFamily="34" charset="0"/>
              </a:rPr>
              <a:t>Врожденное или унаследованное качество, в отличие от способностей, приобретенных с помощью индивидуального опыта.</a:t>
            </a:r>
            <a:r>
              <a:rPr lang="ru-RU" altLang="ru-RU" sz="1800" i="1">
                <a:latin typeface="Arial" panose="020B0604020202020204" pitchFamily="34" charset="0"/>
              </a:rPr>
              <a:t>            (Британская энциклопедия)</a:t>
            </a: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>
                <a:latin typeface="Arial" panose="020B0604020202020204" pitchFamily="34" charset="0"/>
              </a:rPr>
              <a:t>Врожденное качество, в отличие от способностей, приобретенных в процессе обучения.</a:t>
            </a:r>
            <a:r>
              <a:rPr lang="ru-RU" altLang="ru-RU" sz="1800" i="1">
                <a:latin typeface="Arial" panose="020B0604020202020204" pitchFamily="34" charset="0"/>
              </a:rPr>
              <a:t> 	(Герберт Спенсер)</a:t>
            </a: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>
                <a:latin typeface="Arial" panose="020B0604020202020204" pitchFamily="34" charset="0"/>
              </a:rPr>
              <a:t>Общие врожденные познавательные способности.      (Сирил Берт)</a:t>
            </a:r>
          </a:p>
          <a:p>
            <a:pPr>
              <a:lnSpc>
                <a:spcPct val="80000"/>
              </a:lnSpc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>
                <a:latin typeface="Arial" panose="020B0604020202020204" pitchFamily="34" charset="0"/>
              </a:rPr>
              <a:t>Способность действовать целесообразно, думать рационально и действовать эффективно в отношении окружающей Среды.</a:t>
            </a:r>
            <a:r>
              <a:rPr lang="ru-RU" altLang="ru-RU" sz="1800" i="1">
                <a:latin typeface="Arial" panose="020B0604020202020204" pitchFamily="34" charset="0"/>
              </a:rPr>
              <a:t>                 (Д. Векслер)</a:t>
            </a: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ru-RU" sz="1800">
                <a:latin typeface="Arial" panose="020B0604020202020204" pitchFamily="34" charset="0"/>
              </a:rPr>
              <a:t>C</a:t>
            </a:r>
            <a:r>
              <a:rPr lang="ru-RU" altLang="ru-RU" sz="1800">
                <a:latin typeface="Arial" panose="020B0604020202020204" pitchFamily="34" charset="0"/>
              </a:rPr>
              <a:t>пособность решать проблемы незапрограммированным (творческим) образом.   </a:t>
            </a:r>
            <a:r>
              <a:rPr lang="ru-RU" altLang="ru-RU" sz="1800" i="1">
                <a:latin typeface="Arial" panose="020B0604020202020204" pitchFamily="34" charset="0"/>
              </a:rPr>
              <a:t>(Стивен Дж. Гулд)</a:t>
            </a: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>
                <a:latin typeface="Arial" panose="020B0604020202020204" pitchFamily="34" charset="0"/>
              </a:rPr>
              <a:t>Способность найти адекватный способ реагирования на ситуацию, связанную с окружающей средой.</a:t>
            </a:r>
            <a:r>
              <a:rPr lang="ru-RU" altLang="ru-RU" sz="1800" i="1">
                <a:latin typeface="Arial" panose="020B0604020202020204" pitchFamily="34" charset="0"/>
              </a:rPr>
              <a:t> (Роберт Франкли)</a:t>
            </a: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8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>
                <a:latin typeface="Arial" panose="020B0604020202020204" pitchFamily="34" charset="0"/>
              </a:rPr>
              <a:t>Способность приобретать необходимые знания для решения новых проблем; уровень интеллекта измеряется скоростью, с которой человек решает проблемы. </a:t>
            </a:r>
            <a:r>
              <a:rPr lang="ru-RU" altLang="ru-RU" sz="1800" i="1">
                <a:latin typeface="Arial" panose="020B0604020202020204" pitchFamily="34" charset="0"/>
              </a:rPr>
              <a:t>(Дональд Штерне)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9750" y="4156075"/>
            <a:ext cx="8101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ru-RU" altLang="ru-RU" u="none"/>
          </a:p>
          <a:p>
            <a:pPr algn="ctr"/>
            <a:endParaRPr lang="ru-RU" altLang="ru-RU" i="1" u="non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>
                <a:solidFill>
                  <a:schemeClr val="hlink"/>
                </a:solidFill>
                <a:latin typeface="Arial" panose="020B0604020202020204" pitchFamily="34" charset="0"/>
              </a:rPr>
              <a:t>52 ведущих психолога мира, в 1994 г. опубликовали следующее: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9144000" cy="42100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>
                <a:latin typeface="Arial" panose="020B0604020202020204" pitchFamily="34" charset="0"/>
              </a:rPr>
              <a:t>   </a:t>
            </a:r>
            <a:r>
              <a:rPr lang="ru-RU" altLang="ru-RU" b="1" i="1" u="sng">
                <a:latin typeface="Arial" panose="020B0604020202020204" pitchFamily="34" charset="0"/>
              </a:rPr>
              <a:t>Интеллект</a:t>
            </a:r>
            <a:r>
              <a:rPr lang="ru-RU" altLang="ru-RU" b="1" i="1">
                <a:latin typeface="Arial" panose="020B0604020202020204" pitchFamily="34" charset="0"/>
              </a:rPr>
              <a:t> существует как наиболее общая умственная способность, включающая способности к логическому мышлению, постановке цели, планированию, решению проблем, абстрактному мышлению, восприятию сложных идей, быстрому обучению и обучению на основе опыта.</a:t>
            </a:r>
            <a:endParaRPr lang="ru-RU" altLang="ru-RU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>
                <a:latin typeface="Arial" panose="020B0604020202020204" pitchFamily="34" charset="0"/>
              </a:rPr>
              <a:t>    </a:t>
            </a:r>
            <a:r>
              <a:rPr lang="ru-RU" altLang="ru-RU" b="1" i="1" u="sng">
                <a:latin typeface="Arial" panose="020B0604020202020204" pitchFamily="34" charset="0"/>
              </a:rPr>
              <a:t>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731</Words>
  <Application>Microsoft Office PowerPoint</Application>
  <PresentationFormat>Экран (4:3)</PresentationFormat>
  <Paragraphs>136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</vt:lpstr>
      <vt:lpstr>Tahoma</vt:lpstr>
      <vt:lpstr>Wingdings</vt:lpstr>
      <vt:lpstr>Times New Roman</vt:lpstr>
      <vt:lpstr>Arial Black</vt:lpstr>
      <vt:lpstr>Garamond</vt:lpstr>
      <vt:lpstr>Палитра</vt:lpstr>
      <vt:lpstr>Океан</vt:lpstr>
      <vt:lpstr>Трава</vt:lpstr>
      <vt:lpstr>Течение</vt:lpstr>
      <vt:lpstr>Водяные знаки</vt:lpstr>
      <vt:lpstr>  Тема 2: Основы технологии умственного труда   2.1 Технологии развития и поддержания интеллектуальной формы </vt:lpstr>
      <vt:lpstr>Презентация PowerPoint</vt:lpstr>
      <vt:lpstr>1. Внимание и наблюдательность – лучшая половина интеллекта</vt:lpstr>
      <vt:lpstr>Презентация PowerPoint</vt:lpstr>
      <vt:lpstr>Презентация PowerPoint</vt:lpstr>
      <vt:lpstr> </vt:lpstr>
      <vt:lpstr>Презентация PowerPoint</vt:lpstr>
      <vt:lpstr>2. Определение и типы интеллекта</vt:lpstr>
      <vt:lpstr>52 ведущих психолога мира, в 1994 г. опубликовали следующее:</vt:lpstr>
      <vt:lpstr>Презентация PowerPoint</vt:lpstr>
      <vt:lpstr>Из чего складывается интеллект? </vt:lpstr>
      <vt:lpstr>Презентация PowerPoint</vt:lpstr>
      <vt:lpstr>Презентация PowerPoint</vt:lpstr>
      <vt:lpstr>Правое и левое полушария перерабатывают информацию и функционируют по-разному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Maxx</dc:creator>
  <cp:lastModifiedBy>admin</cp:lastModifiedBy>
  <cp:revision>29</cp:revision>
  <dcterms:created xsi:type="dcterms:W3CDTF">2006-09-22T08:52:19Z</dcterms:created>
  <dcterms:modified xsi:type="dcterms:W3CDTF">2015-04-08T17:31:47Z</dcterms:modified>
</cp:coreProperties>
</file>