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7A5FA-62B5-49DE-945D-759113B04D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828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DACE1-CE4B-4808-BAB9-13C4040658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50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ACEED-E6F5-45B4-837F-6A6712E510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76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2F122-7BA5-420C-AC9A-762D281517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88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55A21-32CE-454B-AC23-8FC49E90DF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965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3545D-C0F6-47CE-BE67-09A666FB62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894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6C8D5-953E-4072-9425-CA4FD155C1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962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31139-36C8-4325-BD96-E1361ED5B2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85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F5FD4-231A-4D45-B1F3-09FDF5E820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78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26950-732E-4C43-95B4-E729344155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549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D0B8A-56ED-4E4E-BB3C-871A64804D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7660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9E95D0-1749-478C-A2B2-2530E827E2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ru-RU" altLang="ru-RU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Социология</a:t>
            </a:r>
            <a:r>
              <a:rPr lang="ru-RU" altLang="ru-RU" sz="4400" b="1">
                <a:solidFill>
                  <a:srgbClr val="000000"/>
                </a:solidFill>
                <a:latin typeface="Book Antiqua" panose="02040602050305030304" pitchFamily="18" charset="0"/>
              </a:rPr>
              <a:t> </a:t>
            </a:r>
            <a:r>
              <a:rPr lang="ru-RU" altLang="ru-RU" sz="4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культуры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ru-RU" alt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Бекшива К.</a:t>
            </a:r>
          </a:p>
          <a:p>
            <a:pPr algn="l">
              <a:buFontTx/>
              <a:buChar char="•"/>
            </a:pPr>
            <a:r>
              <a:rPr lang="ru-RU" alt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Ибрагимова А.</a:t>
            </a:r>
          </a:p>
          <a:p>
            <a:pPr algn="l">
              <a:buFontTx/>
              <a:buChar char="•"/>
            </a:pPr>
            <a:r>
              <a:rPr lang="ru-RU" altLang="ru-RU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Иванникова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Многообразие культурных форм</a:t>
            </a:r>
            <a:r>
              <a:rPr lang="ru-RU" altLang="ru-RU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91512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 b="1"/>
              <a:t>Этноцентризм и релятивизм</a:t>
            </a:r>
            <a:r>
              <a:rPr lang="ru-RU" altLang="ru-RU" sz="1200"/>
              <a:t> </a:t>
            </a:r>
            <a:br>
              <a:rPr lang="ru-RU" altLang="ru-RU" sz="1200"/>
            </a:br>
            <a:r>
              <a:rPr lang="ru-RU" altLang="ru-RU" sz="1200"/>
              <a:t/>
            </a:r>
            <a:br>
              <a:rPr lang="ru-RU" altLang="ru-RU" sz="1200"/>
            </a:br>
            <a:r>
              <a:rPr lang="ru-RU" altLang="ru-RU" sz="1200">
                <a:latin typeface="Book Antiqua" panose="02040602050305030304" pitchFamily="18" charset="0"/>
              </a:rPr>
              <a:t>- крайние точки зрения в исследовании многообразия культурных форм.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Релятивизм: каждую культуру нужно воспринимать исходя из ее ценностей и норм. Этноцентризм: "Моя культура - лучшая, а остальные - так себе".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В масштабе человечества различают системы: национальной </a:t>
            </a:r>
            <a:r>
              <a:rPr lang="ru-RU" altLang="ru-RU" sz="1200" b="1">
                <a:latin typeface="Book Antiqua" panose="02040602050305030304" pitchFamily="18" charset="0"/>
              </a:rPr>
              <a:t>культуры</a:t>
            </a:r>
            <a:r>
              <a:rPr lang="ru-RU" altLang="ru-RU" sz="1200">
                <a:latin typeface="Book Antiqua" panose="02040602050305030304" pitchFamily="18" charset="0"/>
              </a:rPr>
              <a:t>, "Восток"-"Запад". В масштабе отдельного общества: Элитарная культура, народная культура, массовая культура.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 b="1">
                <a:latin typeface="Book Antiqua" panose="02040602050305030304" pitchFamily="18" charset="0"/>
              </a:rPr>
              <a:t>Культуры</a:t>
            </a:r>
            <a:r>
              <a:rPr lang="ru-RU" altLang="ru-RU" sz="1200">
                <a:latin typeface="Book Antiqua" panose="02040602050305030304" pitchFamily="18" charset="0"/>
              </a:rPr>
              <a:t> можно сравнивать по элементам </a:t>
            </a:r>
            <a:r>
              <a:rPr lang="ru-RU" altLang="ru-RU" sz="1200" b="1">
                <a:latin typeface="Book Antiqua" panose="02040602050305030304" pitchFamily="18" charset="0"/>
              </a:rPr>
              <a:t>культуры</a:t>
            </a:r>
            <a:r>
              <a:rPr lang="ru-RU" altLang="ru-RU" sz="1200">
                <a:latin typeface="Book Antiqua" panose="02040602050305030304" pitchFamily="18" charset="0"/>
              </a:rPr>
              <a:t>; по проявлению культурных универсалий.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 b="1">
                <a:latin typeface="Book Antiqua" panose="02040602050305030304" pitchFamily="18" charset="0"/>
              </a:rPr>
              <a:t>Элитарная культура</a:t>
            </a:r>
            <a:r>
              <a:rPr lang="ru-RU" altLang="ru-RU" sz="1200">
                <a:latin typeface="Book Antiqua" panose="02040602050305030304" pitchFamily="18" charset="0"/>
              </a:rPr>
              <a:t>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Ее элементы создаются профессионалами, ориентирована на определенную подготовленную аудиторию.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 b="1">
                <a:latin typeface="Book Antiqua" panose="02040602050305030304" pitchFamily="18" charset="0"/>
              </a:rPr>
              <a:t>Народная культура</a:t>
            </a:r>
            <a:r>
              <a:rPr lang="ru-RU" altLang="ru-RU" sz="1200">
                <a:latin typeface="Book Antiqua" panose="02040602050305030304" pitchFamily="18" charset="0"/>
              </a:rPr>
              <a:t>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Создается анонимными творцами. Ее создание и функционирование практически неотделимо от повседневной и практической жизни.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 b="1">
                <a:latin typeface="Book Antiqua" panose="02040602050305030304" pitchFamily="18" charset="0"/>
              </a:rPr>
              <a:t>Массовая культура</a:t>
            </a:r>
            <a:r>
              <a:rPr lang="ru-RU" altLang="ru-RU" sz="1200">
                <a:latin typeface="Book Antiqua" panose="02040602050305030304" pitchFamily="18" charset="0"/>
              </a:rPr>
              <a:t>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(феномен общества XX века) Это кино, печать, поп-музыка, мода. Она создается профессионалами, однако общедоступна, ориентирована самой широкой аудитории, потребление ее продуктов не требует специальной подготовки.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Возникновение массовой </a:t>
            </a:r>
            <a:r>
              <a:rPr lang="ru-RU" altLang="ru-RU" sz="1200" b="1">
                <a:latin typeface="Book Antiqua" panose="02040602050305030304" pitchFamily="18" charset="0"/>
              </a:rPr>
              <a:t>культуры</a:t>
            </a:r>
            <a:r>
              <a:rPr lang="ru-RU" altLang="ru-RU" sz="1200">
                <a:latin typeface="Book Antiqua" panose="02040602050305030304" pitchFamily="18" charset="0"/>
              </a:rPr>
              <a:t> не случайно. Были предпосылки: </a:t>
            </a:r>
          </a:p>
          <a:p>
            <a:pPr>
              <a:lnSpc>
                <a:spcPct val="80000"/>
              </a:lnSpc>
            </a:pPr>
            <a:r>
              <a:rPr lang="ru-RU" altLang="ru-RU" sz="1200">
                <a:latin typeface="Book Antiqua" panose="02040602050305030304" pitchFamily="18" charset="0"/>
              </a:rPr>
              <a:t>·  прогрессирующий процесс демократизации (уничтожение сословий) </a:t>
            </a:r>
          </a:p>
          <a:p>
            <a:pPr>
              <a:lnSpc>
                <a:spcPct val="80000"/>
              </a:lnSpc>
            </a:pPr>
            <a:r>
              <a:rPr lang="ru-RU" altLang="ru-RU" sz="1200">
                <a:latin typeface="Book Antiqua" panose="02040602050305030304" pitchFamily="18" charset="0"/>
              </a:rPr>
              <a:t>·  индустриализация и связанная с ней урбанизация (увеличивается плотность контактов) </a:t>
            </a:r>
          </a:p>
          <a:p>
            <a:pPr>
              <a:lnSpc>
                <a:spcPct val="80000"/>
              </a:lnSpc>
            </a:pPr>
            <a:r>
              <a:rPr lang="ru-RU" altLang="ru-RU" sz="1200">
                <a:latin typeface="Book Antiqua" panose="02040602050305030304" pitchFamily="18" charset="0"/>
              </a:rPr>
              <a:t>·  прогрессирующее развитие средств коммуникации (потребности совместной деятельности и отдыха)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 b="1">
                <a:latin typeface="Book Antiqua" panose="02040602050305030304" pitchFamily="18" charset="0"/>
              </a:rPr>
              <a:t>Субкультуры</a:t>
            </a:r>
            <a:r>
              <a:rPr lang="ru-RU" altLang="ru-RU" sz="1200">
                <a:latin typeface="Book Antiqua" panose="02040602050305030304" pitchFamily="18" charset="0"/>
              </a:rPr>
              <a:t>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Части </a:t>
            </a:r>
            <a:r>
              <a:rPr lang="ru-RU" altLang="ru-RU" sz="1200" b="1">
                <a:latin typeface="Book Antiqua" panose="02040602050305030304" pitchFamily="18" charset="0"/>
              </a:rPr>
              <a:t>культуры</a:t>
            </a:r>
            <a:r>
              <a:rPr lang="ru-RU" altLang="ru-RU" sz="1200">
                <a:latin typeface="Book Antiqua" panose="02040602050305030304" pitchFamily="18" charset="0"/>
              </a:rPr>
              <a:t>, присущие определенным соц. группам, или связанные с определенными видами деятельности (молодежная субкультура). Язык принимает форму жаргона. Определенные виды деятельности порождают специфические названия.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Процессы изменения в культуре</a:t>
            </a:r>
            <a:br>
              <a:rPr lang="ru-RU" alt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>
                <a:latin typeface="Book Antiqua" panose="02040602050305030304" pitchFamily="18" charset="0"/>
              </a:rPr>
              <a:t>Социологи отмечают, что культура весьма динамична. Так, во второй половине ХХ в. в культуре произошли существенные изменения: получили колоссальное развитие средства массовой информации, возник индустриально-коммерческий тип производства стандартизированных духовных благ, увеличилось время досуга и затрат на досуг, культура стала отраслью рыночной экономики. ориентации. </a:t>
            </a:r>
          </a:p>
          <a:p>
            <a:pPr>
              <a:lnSpc>
                <a:spcPct val="80000"/>
              </a:lnSpc>
            </a:pPr>
            <a:r>
              <a:rPr lang="ru-RU" altLang="ru-RU" sz="1600" b="1">
                <a:latin typeface="Book Antiqua" panose="02040602050305030304" pitchFamily="18" charset="0"/>
              </a:rPr>
              <a:t>Группа процессов, связанных с саморазвитием в культуре </a:t>
            </a:r>
            <a:endParaRPr lang="ru-RU" altLang="ru-RU" sz="160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latin typeface="Book Antiqua" panose="02040602050305030304" pitchFamily="18" charset="0"/>
              </a:rPr>
              <a:t>·  стихийное, спонтанное развитие (создание народных разговорных языков)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latin typeface="Book Antiqua" panose="02040602050305030304" pitchFamily="18" charset="0"/>
              </a:rPr>
              <a:t>·  развитие методом проб и ошибок (сравнение, сопоставление)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latin typeface="Book Antiqua" panose="02040602050305030304" pitchFamily="18" charset="0"/>
              </a:rPr>
              <a:t>·  планомерное развитие </a:t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latin typeface="Book Antiqua" panose="02040602050305030304" pitchFamily="18" charset="0"/>
              </a:rPr>
              <a:t/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 b="1">
                <a:latin typeface="Book Antiqua" panose="02040602050305030304" pitchFamily="18" charset="0"/>
              </a:rPr>
              <a:t>Изменение культур, связанное с их взаимодействием, культурными контактами </a:t>
            </a:r>
            <a:endParaRPr lang="ru-RU" altLang="ru-RU" sz="160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latin typeface="Book Antiqua" panose="02040602050305030304" pitchFamily="18" charset="0"/>
              </a:rPr>
              <a:t>·  Заимствование. Оно бывает добровольным (торговля), вынужденным (миграция) и насильственным (завоевание).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latin typeface="Book Antiqua" panose="02040602050305030304" pitchFamily="18" charset="0"/>
              </a:rPr>
              <a:t>·  Процессы изменений в культуре всегда сочетают спонтанные и планомерные формы, часто связаны с деятельностью индивидуальных творцов и всегда включены в контекст широких изменений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Список использованной литературы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В.Н. Сорокина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Формирование дисциплинарного пространства культурологии. Материалы научно-методической конференции. 16 января 2001 года, Санкт-Петербург. СПб.: Санкт-Петербургское филосовское общество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Серия “Symposium”. Выпуск 11. СПб. 2001. С.203-205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Смелзер Дж. Социология. Глава 2. Культура. Социс, 1990, N 12.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Швейцер А. Культура и этика. М., 1973.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Содержание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и сущность культуры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социологии культуры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теоретические подходы в исследовании культуры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Принципы культуры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Элементы культуры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Функции культуры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Культурные универсалии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Многообразие культурных фор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Процессы изменения в культуре</a:t>
            </a:r>
          </a:p>
          <a:p>
            <a:r>
              <a:rPr lang="ru-RU" alt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Список использованной литературы</a:t>
            </a:r>
          </a:p>
          <a:p>
            <a:pPr>
              <a:buFontTx/>
              <a:buNone/>
            </a:pPr>
            <a:endParaRPr lang="ru-RU" altLang="ru-RU" sz="1600"/>
          </a:p>
          <a:p>
            <a:pPr>
              <a:buFontTx/>
              <a:buNone/>
            </a:pPr>
            <a:endParaRPr lang="ru-RU" altLang="ru-RU" sz="1600"/>
          </a:p>
          <a:p>
            <a:pPr>
              <a:buFontTx/>
              <a:buNone/>
            </a:pPr>
            <a:endParaRPr lang="ru-RU" alt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</a:t>
            </a:r>
            <a:r>
              <a:rPr lang="ru-RU" altLang="ru-RU" sz="2400"/>
              <a:t> и </a:t>
            </a: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сущность</a:t>
            </a:r>
            <a:r>
              <a:rPr lang="ru-RU" altLang="ru-RU" sz="2400"/>
              <a:t> </a:t>
            </a:r>
            <a:r>
              <a:rPr lang="ru-RU" altLang="ru-RU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культуры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 b="1">
                <a:latin typeface="Book Antiqua" panose="02040602050305030304" pitchFamily="18" charset="0"/>
              </a:rPr>
              <a:t>Культура выступает как качественная сторона любой деятельности, как способ мышления и поведения. При этом она представляет собой определенные ценности, как материальные, так и духовные. В реальной жизни они слиты, но есть и различия. Материальная культура, как правило, предметна, осязаема. Духовные ценности могут выступать не только в предметно-вещественной оболочке, но и в акте творческой деятельности.</a:t>
            </a:r>
          </a:p>
          <a:p>
            <a:pPr>
              <a:lnSpc>
                <a:spcPct val="80000"/>
              </a:lnSpc>
            </a:pPr>
            <a:r>
              <a:rPr lang="ru-RU" altLang="ru-RU" sz="1400" b="1">
                <a:latin typeface="Book Antiqua" panose="02040602050305030304" pitchFamily="18" charset="0"/>
              </a:rPr>
              <a:t>Компоненты материальной культуры имеют четкое стоимостное выражение. Этого нельзя сказать о духовной культуре: многие ее предметы бесценны, уникальны. Одни исследователи отождествляют культуру со всей социальной сферой, другие - с духовной жизнью, третьи представляют ее как совокупность материальных и духовных ценностей и т.</a:t>
            </a:r>
          </a:p>
          <a:p>
            <a:pPr>
              <a:lnSpc>
                <a:spcPct val="80000"/>
              </a:lnSpc>
            </a:pPr>
            <a:r>
              <a:rPr lang="ru-RU" altLang="ru-RU" sz="1400" b="1">
                <a:latin typeface="Book Antiqua" panose="02040602050305030304" pitchFamily="18" charset="0"/>
              </a:rPr>
              <a:t>Однако содержание указанной категории не может быть ограничено какой-либо одной сферой жизни (материальной или духовной), одной ценностной характеристикой (эстетической, нравственной или политической), одной формой деятельности (познавательной, просветительной, организационной.).</a:t>
            </a:r>
          </a:p>
          <a:p>
            <a:pPr>
              <a:lnSpc>
                <a:spcPct val="80000"/>
              </a:lnSpc>
            </a:pPr>
            <a:r>
              <a:rPr lang="ru-RU" altLang="ru-RU" sz="1400" b="1">
                <a:latin typeface="Book Antiqua" panose="02040602050305030304" pitchFamily="18" charset="0"/>
              </a:rPr>
              <a:t>Специфика культуры состоит в том, что она, представляя собой известные ценности, в то же время характеризует различные явления общественной жизни.</a:t>
            </a:r>
          </a:p>
          <a:p>
            <a:pPr>
              <a:lnSpc>
                <a:spcPct val="80000"/>
              </a:lnSpc>
            </a:pPr>
            <a:r>
              <a:rPr lang="ru-RU" altLang="ru-RU" sz="1400" b="1">
                <a:latin typeface="Book Antiqua" panose="02040602050305030304" pitchFamily="18" charset="0"/>
              </a:rPr>
              <a:t>Современная культура - это сложная система материально-производственных, научных, духовных, общественных компонентов.</a:t>
            </a:r>
          </a:p>
          <a:p>
            <a:pPr>
              <a:lnSpc>
                <a:spcPct val="80000"/>
              </a:lnSpc>
            </a:pPr>
            <a:r>
              <a:rPr lang="ru-RU" altLang="ru-RU" sz="1400" b="1">
                <a:latin typeface="Book Antiqua" panose="02040602050305030304" pitchFamily="18" charset="0"/>
              </a:rPr>
              <a:t>Культура есть социальный феномен, и в этом смысле она противопоставляется натуре (природе). Можно сказать, что культура - это специфическая, генетически не наследуемая совокупность средств, способов, форм, образцов и ориентиров взаимодействия людей со средой существования, которые они вырабатывают в совместной жизни для поддержания определенных структур деятельности и 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Содержание социологии культуры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200">
                <a:latin typeface="Book Antiqua" panose="02040602050305030304" pitchFamily="18" charset="0"/>
              </a:rPr>
              <a:t>	</a:t>
            </a:r>
            <a:r>
              <a:rPr lang="ru-RU" altLang="ru-RU" sz="1200" b="1">
                <a:latin typeface="Book Antiqua" panose="02040602050305030304" pitchFamily="18" charset="0"/>
              </a:rPr>
              <a:t>Социология культуры активно изучает тенденции культурного развития общества. Она выявляет воздействие научно-технического прогресса на культурные процессы, исследуют социально-культурные последствия урбанизации, влияние средств массовой информации на социализацию личности, на общественные настроения. Социология культуры фиксирует изменения национальных, духовных, семейных, бытовых отношениях, вызванные распространением образования, динамикой численности учреждений культуры.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Содержание социологии культуры составляют: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существующие в данном обществе формы и способы освоения, создания и передачи объектов культуры;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устойчивые и подвижные процессы в культурной жизни и детерминирующие их социальные факторы и механизмы;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конкретный вклад той или иной социальной общности в развитие культуры;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оценки освоения культуры членами социальных общностей и групп и их собственного культурного окружения;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социокультурные нормы, регулирующие отношения в социальных общностях, между социальными общностями, в обществе в целом;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технология функционирования различных элементов социальной системы и общества в целом;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специфические формы культурной жизни различных социальных общностей, общества в целом на каждом этапе его развития.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Социология культуры изучает последнюю как социальную систему. В ней принято в качестве единиц анализа использовать устойчивые культурные образования: представления, социокультурные образцы, ценности и нормы.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Представления формируются на личностном уровне и сочетают в себе образы, знания, отношения и оценки. Социокультурные образцы - результаты деятельности в типичных жизненных ситуациях. Ценности - то, чему отдается предпочтение по отношению к определенным предметам и социокультурным образцам. Социокультурные нормы - относительно устойчивые образцы поведения, фиксирующие в каждой сфере культуры или значимой ситуации взаимодействия пределы дозволенного.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 b="1">
                <a:latin typeface="Book Antiqua" panose="02040602050305030304" pitchFamily="18" charset="0"/>
              </a:rPr>
              <a:t>	Указанные типы культурных образований выполняют важные функции в социальной жизни, порождаются ею и служат установлению взаимопонимания между людьми в процессе социального взаимодействия.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Основные теоретические подходы в исследовании культуры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400" b="1"/>
              <a:t>	Функционализм </a:t>
            </a:r>
            <a:r>
              <a:rPr lang="ru-RU" altLang="ru-RU" sz="1400"/>
              <a:t/>
            </a:r>
            <a:br>
              <a:rPr lang="ru-RU" altLang="ru-RU" sz="1400"/>
            </a:br>
            <a:endParaRPr lang="ru-RU" altLang="ru-RU" sz="1400"/>
          </a:p>
          <a:p>
            <a:pPr>
              <a:lnSpc>
                <a:spcPct val="80000"/>
              </a:lnSpc>
            </a:pPr>
            <a:r>
              <a:rPr lang="ru-RU" altLang="ru-RU" sz="1400" b="1" i="1">
                <a:latin typeface="Book Antiqua" panose="02040602050305030304" pitchFamily="18" charset="0"/>
              </a:rPr>
              <a:t>(Б. Малиновский, А.Ратклифф-Браун) </a:t>
            </a:r>
            <a:r>
              <a:rPr lang="ru-RU" altLang="ru-RU" sz="1400" b="1">
                <a:latin typeface="Book Antiqua" panose="02040602050305030304" pitchFamily="18" charset="0"/>
              </a:rPr>
              <a:t/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>
                <a:latin typeface="Book Antiqua" panose="02040602050305030304" pitchFamily="18" charset="0"/>
              </a:rPr>
              <a:t/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>
                <a:latin typeface="Book Antiqua" panose="02040602050305030304" pitchFamily="18" charset="0"/>
              </a:rPr>
              <a:t>Каждый элемент культуры функционально необходим для удовлетворения определенных человеческих потребностей. Элементы культуры рассматриваются с т.з. их места в целостной культурной системе. Система культуры - характеристика социальной системы. "Нормальное" состояние соц. систем - самодостаточность, равновесие, гармоническое единство. Именно с т.з. этого "нормального" состояния и оценивается функциональность элементов культуры. </a:t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>
                <a:latin typeface="Book Antiqua" panose="02040602050305030304" pitchFamily="18" charset="0"/>
              </a:rPr>
              <a:t/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/>
              <a:t>Символизм</a:t>
            </a:r>
            <a:r>
              <a:rPr lang="ru-RU" altLang="ru-RU" sz="1400"/>
              <a:t> </a:t>
            </a:r>
            <a:br>
              <a:rPr lang="ru-RU" altLang="ru-RU" sz="1400"/>
            </a:br>
            <a:endParaRPr lang="ru-RU" altLang="ru-RU" sz="1400"/>
          </a:p>
          <a:p>
            <a:pPr>
              <a:lnSpc>
                <a:spcPct val="80000"/>
              </a:lnSpc>
            </a:pPr>
            <a:r>
              <a:rPr lang="ru-RU" altLang="ru-RU" sz="1400" b="1" i="1">
                <a:latin typeface="Book Antiqua" panose="02040602050305030304" pitchFamily="18" charset="0"/>
              </a:rPr>
              <a:t>(Т. Парсонс, К. Гирц)</a:t>
            </a:r>
            <a:r>
              <a:rPr lang="ru-RU" altLang="ru-RU" sz="1400" b="1">
                <a:latin typeface="Book Antiqua" panose="02040602050305030304" pitchFamily="18" charset="0"/>
              </a:rPr>
              <a:t> </a:t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>
                <a:latin typeface="Book Antiqua" panose="02040602050305030304" pitchFamily="18" charset="0"/>
              </a:rPr>
              <a:t/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>
                <a:latin typeface="Book Antiqua" panose="02040602050305030304" pitchFamily="18" charset="0"/>
              </a:rPr>
              <a:t>Элементы культуры - это прежде всего символы, опосредующие отношения человека с миром (идеи, верования, ценностные модели и т.д.) </a:t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/>
              <a:t/>
            </a:r>
            <a:br>
              <a:rPr lang="ru-RU" altLang="ru-RU" sz="1400"/>
            </a:br>
            <a:r>
              <a:rPr lang="ru-RU" altLang="ru-RU" sz="1400" b="1"/>
              <a:t>Адаптивно-деятельностный подход</a:t>
            </a:r>
            <a:r>
              <a:rPr lang="ru-RU" altLang="ru-RU" sz="1400"/>
              <a:t> </a:t>
            </a:r>
            <a:br>
              <a:rPr lang="ru-RU" altLang="ru-RU" sz="1400"/>
            </a:br>
            <a:endParaRPr lang="ru-RU" altLang="ru-RU" sz="1400"/>
          </a:p>
          <a:p>
            <a:pPr>
              <a:lnSpc>
                <a:spcPct val="80000"/>
              </a:lnSpc>
            </a:pPr>
            <a:r>
              <a:rPr lang="ru-RU" altLang="ru-RU" sz="1400" b="1" i="1">
                <a:latin typeface="Book Antiqua" panose="02040602050305030304" pitchFamily="18" charset="0"/>
              </a:rPr>
              <a:t>(Э. Маркарян)</a:t>
            </a:r>
            <a:r>
              <a:rPr lang="ru-RU" altLang="ru-RU" sz="1400" b="1">
                <a:latin typeface="Book Antiqua" panose="02040602050305030304" pitchFamily="18" charset="0"/>
              </a:rPr>
              <a:t> </a:t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>
                <a:latin typeface="Book Antiqua" panose="02040602050305030304" pitchFamily="18" charset="0"/>
              </a:rPr>
              <a:t/>
            </a:r>
            <a:br>
              <a:rPr lang="ru-RU" altLang="ru-RU" sz="1400" b="1">
                <a:latin typeface="Book Antiqua" panose="02040602050305030304" pitchFamily="18" charset="0"/>
              </a:rPr>
            </a:br>
            <a:r>
              <a:rPr lang="ru-RU" altLang="ru-RU" sz="1400" b="1">
                <a:latin typeface="Book Antiqua" panose="02040602050305030304" pitchFamily="18" charset="0"/>
              </a:rPr>
              <a:t>Культура - способ деятельности, а так же система небиологических механизмов, которые стимулируют, программируют и реализуют адаптивную и преобразующую деятельность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Принципы культуры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 b="1">
                <a:latin typeface="Book Antiqua" panose="02040602050305030304" pitchFamily="18" charset="0"/>
              </a:rPr>
              <a:t>Первый принцип - </a:t>
            </a:r>
            <a:r>
              <a:rPr lang="ru-RU" altLang="ru-RU" sz="1200">
                <a:latin typeface="Book Antiqua" panose="02040602050305030304" pitchFamily="18" charset="0"/>
              </a:rPr>
              <a:t>преемственности, выступающий как необходимая связь между новым и старым в процессе развития. Очевидно, то, на что можно опереться в ходе общественной жизни на данном этапе. На основе принципа преемственности зиждется так называемый культурный консерватизм, утверждающий ценность и своеобразие национальной культуры, ставящий своей задачей сохранение "высокой культуры", которая не только сама по себе ценна, но и является одним из главных условий социальной и политической стабильности. Создателями этого течения были А.А. Григорьев, Ф.М. Достоевский, Н.Н. Страхов. Коренная их идея - "национальная почва" - основа социального и духовного развития России.</a:t>
            </a:r>
          </a:p>
          <a:p>
            <a:pPr>
              <a:lnSpc>
                <a:spcPct val="80000"/>
              </a:lnSpc>
            </a:pPr>
            <a:endParaRPr lang="ru-RU" altLang="ru-RU" sz="120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200" b="1">
                <a:latin typeface="Book Antiqua" panose="02040602050305030304" pitchFamily="18" charset="0"/>
              </a:rPr>
              <a:t>Второй принцип - </a:t>
            </a:r>
            <a:r>
              <a:rPr lang="ru-RU" altLang="ru-RU" sz="1200">
                <a:latin typeface="Book Antiqua" panose="02040602050305030304" pitchFamily="18" charset="0"/>
              </a:rPr>
              <a:t>целостность, единство материальной и духовной культуры, гуманитарного и технического знания. Все материальное - своего рода "хранилище" духовного, все духовное так или иначе реализуется через материальное.</a:t>
            </a:r>
          </a:p>
          <a:p>
            <a:pPr>
              <a:lnSpc>
                <a:spcPct val="80000"/>
              </a:lnSpc>
            </a:pPr>
            <a:endParaRPr lang="ru-RU" altLang="ru-RU" sz="120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200" b="1">
                <a:latin typeface="Book Antiqua" panose="02040602050305030304" pitchFamily="18" charset="0"/>
              </a:rPr>
              <a:t>Третий принцип - </a:t>
            </a:r>
            <a:r>
              <a:rPr lang="ru-RU" altLang="ru-RU" sz="1200">
                <a:latin typeface="Book Antiqua" panose="02040602050305030304" pitchFamily="18" charset="0"/>
              </a:rPr>
              <a:t>проникновение культуры во все сферы социальной жизни. В этом проявляется ее творческий характер. Она объективируется в самых различных продуктах деятельности - как в вещественно-предметных, так и символически-знаковых.</a:t>
            </a:r>
          </a:p>
          <a:p>
            <a:pPr>
              <a:lnSpc>
                <a:spcPct val="80000"/>
              </a:lnSpc>
            </a:pPr>
            <a:endParaRPr lang="ru-RU" altLang="ru-RU" sz="120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200" b="1">
                <a:latin typeface="Book Antiqua" panose="02040602050305030304" pitchFamily="18" charset="0"/>
              </a:rPr>
              <a:t>Четвертый принцип - </a:t>
            </a:r>
            <a:r>
              <a:rPr lang="ru-RU" altLang="ru-RU" sz="1200">
                <a:latin typeface="Book Antiqua" panose="02040602050305030304" pitchFamily="18" charset="0"/>
              </a:rPr>
              <a:t>способность к саморазвитию, которая проявляется в основном в трех формах: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>
                <a:latin typeface="Book Antiqua" panose="02040602050305030304" pitchFamily="18" charset="0"/>
              </a:rPr>
              <a:t>	спорадическая, стихийная, неосознанная;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>
                <a:latin typeface="Book Antiqua" panose="02040602050305030304" pitchFamily="18" charset="0"/>
              </a:rPr>
              <a:t>	метод проб и ошибок, где высок процент случайности;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200">
                <a:latin typeface="Book Antiqua" panose="02040602050305030304" pitchFamily="18" charset="0"/>
              </a:rPr>
              <a:t>	сознательная деятельность, связанная с инновациями, научным расчетом, разработкой принципиально новых проектов. </a:t>
            </a:r>
          </a:p>
          <a:p>
            <a:pPr>
              <a:lnSpc>
                <a:spcPct val="80000"/>
              </a:lnSpc>
            </a:pPr>
            <a:r>
              <a:rPr lang="ru-RU" altLang="ru-RU" sz="1200" b="1">
                <a:latin typeface="Book Antiqua" panose="02040602050305030304" pitchFamily="18" charset="0"/>
              </a:rPr>
              <a:t>Пятый принцип - </a:t>
            </a:r>
            <a:r>
              <a:rPr lang="ru-RU" altLang="ru-RU" sz="1200">
                <a:latin typeface="Book Antiqua" panose="02040602050305030304" pitchFamily="18" charset="0"/>
              </a:rPr>
              <a:t>взаимодействие культур. Оно может происходить как внутри определенной культуры (связи между поколениями, людьми физического и умственного труда, между классами и нациями одного государства), так и между культурами различных стран и народов. Подобное взаимодействие порождает многообразие культур: в недрах отдельного общества или народа (субкультуры), в масштабах всего человечества (социокультурные суперсистемы, например, Восток и Запад).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Элементы культуры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200" b="1"/>
              <a:t>Язык</a:t>
            </a:r>
            <a:r>
              <a:rPr lang="ru-RU" altLang="ru-RU" sz="1200"/>
              <a:t> </a:t>
            </a:r>
            <a:br>
              <a:rPr lang="ru-RU" altLang="ru-RU" sz="1200"/>
            </a:br>
            <a:r>
              <a:rPr lang="ru-RU" altLang="ru-RU" sz="1200"/>
              <a:t/>
            </a:r>
            <a:br>
              <a:rPr lang="ru-RU" altLang="ru-RU" sz="1200"/>
            </a:br>
            <a:r>
              <a:rPr lang="ru-RU" altLang="ru-RU" sz="1200">
                <a:latin typeface="Book Antiqua" panose="02040602050305030304" pitchFamily="18" charset="0"/>
              </a:rPr>
              <a:t>Язык рассматривается как построенная определенным образом знаковая система. Знаки различают языковые и неязыковые. В свою очередь языки бывают естественные и искусственные. Для осуществления коммуникации человек вырабатывает различные языки. Язык рассматривается как смыслы и значения, содержащиеся в языке, которые порождены социальным опытом и многообразными отношениями человека к миру. </a:t>
            </a:r>
            <a:br>
              <a:rPr lang="ru-RU" altLang="ru-RU" sz="1200">
                <a:latin typeface="Book Antiqua" panose="02040602050305030304" pitchFamily="18" charset="0"/>
              </a:rPr>
            </a:br>
            <a:endParaRPr lang="ru-RU" altLang="ru-RU" sz="120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200" b="1"/>
              <a:t>Ценности</a:t>
            </a:r>
            <a:r>
              <a:rPr lang="ru-RU" altLang="ru-RU" sz="1200"/>
              <a:t> </a:t>
            </a:r>
            <a:br>
              <a:rPr lang="ru-RU" altLang="ru-RU" sz="1200"/>
            </a:br>
            <a:r>
              <a:rPr lang="ru-RU" altLang="ru-RU" sz="1200"/>
              <a:t/>
            </a:r>
            <a:br>
              <a:rPr lang="ru-RU" altLang="ru-RU" sz="1200"/>
            </a:br>
            <a:r>
              <a:rPr lang="ru-RU" altLang="ru-RU" sz="1200">
                <a:latin typeface="Book Antiqua" panose="02040602050305030304" pitchFamily="18" charset="0"/>
              </a:rPr>
              <a:t>Ценности - это предпочтительные для индивида или группы значения явлений. Это представления о значимом, важном, которые определяют жизнедеятельность человека, позволяют различать желательное и нежелательное, то к чему следует стремиться и чего следует избегать (оценка - отнесение к ценности).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Различают ценности: </a:t>
            </a:r>
          </a:p>
          <a:p>
            <a:pPr>
              <a:lnSpc>
                <a:spcPct val="80000"/>
              </a:lnSpc>
            </a:pPr>
            <a:r>
              <a:rPr lang="ru-RU" altLang="ru-RU" sz="1200">
                <a:latin typeface="Book Antiqua" panose="02040602050305030304" pitchFamily="18" charset="0"/>
              </a:rPr>
              <a:t>·  терминальные (ценности цели) </a:t>
            </a:r>
          </a:p>
          <a:p>
            <a:pPr>
              <a:lnSpc>
                <a:spcPct val="80000"/>
              </a:lnSpc>
            </a:pPr>
            <a:r>
              <a:rPr lang="ru-RU" altLang="ru-RU" sz="1200">
                <a:latin typeface="Book Antiqua" panose="02040602050305030304" pitchFamily="18" charset="0"/>
              </a:rPr>
              <a:t>·  инструментальные (ценности средства)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endParaRPr lang="ru-RU" altLang="ru-RU" sz="1200">
              <a:latin typeface="Book Antiqua" panose="0204060205030503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200" b="1"/>
              <a:t>Нормы</a:t>
            </a:r>
            <a:r>
              <a:rPr lang="ru-RU" altLang="ru-RU" sz="1200"/>
              <a:t> </a:t>
            </a:r>
            <a:br>
              <a:rPr lang="ru-RU" altLang="ru-RU" sz="1200"/>
            </a:br>
            <a:r>
              <a:rPr lang="ru-RU" altLang="ru-RU" sz="1200"/>
              <a:t/>
            </a:r>
            <a:br>
              <a:rPr lang="ru-RU" altLang="ru-RU" sz="1200"/>
            </a:br>
            <a:r>
              <a:rPr lang="ru-RU" altLang="ru-RU" sz="1200">
                <a:latin typeface="Book Antiqua" panose="02040602050305030304" pitchFamily="18" charset="0"/>
              </a:rPr>
              <a:t>Нормы - это формы регуляции поведения в социальной системе (ожидания, определяющие круг допустимых действий).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Различают следующие виды норм: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/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формализованные правила (все, что официально записано)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правила морали (связаны с представлениями людей)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образцы поведения (мода) </a:t>
            </a:r>
            <a:br>
              <a:rPr lang="ru-RU" altLang="ru-RU" sz="1200">
                <a:latin typeface="Book Antiqua" panose="02040602050305030304" pitchFamily="18" charset="0"/>
              </a:rPr>
            </a:br>
            <a:r>
              <a:rPr lang="ru-RU" altLang="ru-RU" sz="1200">
                <a:latin typeface="Book Antiqua" panose="02040602050305030304" pitchFamily="18" charset="0"/>
              </a:rPr>
              <a:t>Каждое ограничение позволяет человеку сделать новый шаг в своем развитии.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Функции культуры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>
                <a:latin typeface="Book Antiqua" panose="02040602050305030304" pitchFamily="18" charset="0"/>
              </a:rPr>
              <a:t>Коммуникативная</a:t>
            </a:r>
            <a:r>
              <a:rPr lang="ru-RU" altLang="ru-RU" sz="1600">
                <a:latin typeface="Book Antiqua" panose="02040602050305030304" pitchFamily="18" charset="0"/>
              </a:rPr>
              <a:t> </a:t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latin typeface="Book Antiqua" panose="02040602050305030304" pitchFamily="18" charset="0"/>
              </a:rPr>
              <a:t/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Связана с накоплением и трансляцией социального опыта (в том числе опыта между поколениями). Также связана с передачей сообщений в ходе совместной деятельности. Существование такой функции дает возможность определить культуру как особый способ наследования социальной информации. </a:t>
            </a:r>
            <a:b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altLang="ru-RU" sz="1600">
                <a:latin typeface="Book Antiqua" panose="02040602050305030304" pitchFamily="18" charset="0"/>
              </a:rPr>
              <a:t/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 b="1">
                <a:latin typeface="Book Antiqua" panose="02040602050305030304" pitchFamily="18" charset="0"/>
              </a:rPr>
              <a:t>Регулятивная</a:t>
            </a:r>
            <a:r>
              <a:rPr lang="ru-RU" altLang="ru-RU" sz="1600">
                <a:latin typeface="Book Antiqua" panose="02040602050305030304" pitchFamily="18" charset="0"/>
              </a:rPr>
              <a:t> </a:t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latin typeface="Book Antiqua" panose="02040602050305030304" pitchFamily="18" charset="0"/>
              </a:rPr>
              <a:t/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Связана с созданием ориентиров человеческих действий и системой контроля за этими действиями. </a:t>
            </a:r>
            <a:b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altLang="ru-RU" sz="1600">
                <a:latin typeface="Book Antiqua" panose="02040602050305030304" pitchFamily="18" charset="0"/>
              </a:rPr>
              <a:t/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 b="1">
                <a:latin typeface="Book Antiqua" panose="02040602050305030304" pitchFamily="18" charset="0"/>
              </a:rPr>
              <a:t>Интегрирующая</a:t>
            </a:r>
            <a:r>
              <a:rPr lang="ru-RU" altLang="ru-RU" sz="1600">
                <a:latin typeface="Book Antiqua" panose="02040602050305030304" pitchFamily="18" charset="0"/>
              </a:rPr>
              <a:t> </a:t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latin typeface="Book Antiqua" panose="02040602050305030304" pitchFamily="18" charset="0"/>
              </a:rPr>
              <a:t/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Связана с созданием системы значений, ценностей и норм, как важнейшим условием стабильности социальных систем. </a:t>
            </a:r>
            <a:b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altLang="ru-RU" sz="1600">
                <a:latin typeface="Book Antiqua" panose="02040602050305030304" pitchFamily="18" charset="0"/>
              </a:rPr>
              <a:t/>
            </a:r>
            <a:br>
              <a:rPr lang="ru-RU" altLang="ru-RU" sz="1600">
                <a:latin typeface="Book Antiqua" panose="02040602050305030304" pitchFamily="18" charset="0"/>
              </a:rPr>
            </a:br>
            <a: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Рассмотрение функций </a:t>
            </a:r>
            <a:r>
              <a:rPr lang="ru-RU" altLang="ru-RU" sz="1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культуры</a:t>
            </a:r>
            <a:r>
              <a:rPr lang="ru-RU" altLang="ru-RU" sz="160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позволяет определить культуру как механизм ценностно-нормативной интеграции социальных систем. Это характеристика интегрального свойства социальных систем.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Культурные универсалии </a:t>
            </a:r>
            <a:br>
              <a:rPr lang="ru-RU" altLang="ru-RU" sz="3200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/>
              <a:t>Культурные универсалии</a:t>
            </a:r>
            <a:r>
              <a:rPr lang="ru-RU" altLang="ru-RU" sz="1600"/>
              <a:t> </a:t>
            </a:r>
            <a:br>
              <a:rPr lang="ru-RU" altLang="ru-RU" sz="1600"/>
            </a:b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 b="1" i="1"/>
              <a:t>Дж. Мердок</a:t>
            </a:r>
            <a:r>
              <a:rPr lang="ru-RU" altLang="ru-RU" sz="1600" i="1"/>
              <a:t> </a:t>
            </a:r>
            <a:r>
              <a:rPr lang="ru-RU" altLang="ru-RU" sz="1600"/>
              <a:t>- общие черты, свойственные всем культурам. К ним относят: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·  совместный труд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·  спорт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·  образование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·  наличие ритуалов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·  системы родства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·  правила взаимодействия полов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·  язык </a:t>
            </a:r>
            <a:br>
              <a:rPr lang="ru-RU" altLang="ru-RU" sz="1600"/>
            </a:br>
            <a:endParaRPr lang="ru-RU" altLang="ru-RU" sz="1600"/>
          </a:p>
          <a:p>
            <a:pPr>
              <a:lnSpc>
                <a:spcPct val="80000"/>
              </a:lnSpc>
            </a:pPr>
            <a:r>
              <a:rPr lang="ru-RU" altLang="ru-RU" sz="1600"/>
              <a:t>Возникновение этих универсалий связано с потребностями человека и человеческих общностей. Культурные универсалии предстают в многообразии конкретных вариантов </a:t>
            </a:r>
            <a:r>
              <a:rPr lang="ru-RU" altLang="ru-RU" sz="1600" b="1"/>
              <a:t>культуры</a:t>
            </a:r>
            <a:r>
              <a:rPr lang="ru-RU" altLang="ru-RU" sz="1600"/>
              <a:t>. Их можно сравнивать в связи с существованием систем "восток"-"запад", национальной </a:t>
            </a:r>
            <a:r>
              <a:rPr lang="ru-RU" altLang="ru-RU" sz="1600" b="1"/>
              <a:t>культуры</a:t>
            </a:r>
            <a:r>
              <a:rPr lang="ru-RU" altLang="ru-RU" sz="1600"/>
              <a:t> и маленьких систем (субкультур): элитарной, народной, массовой. Многообразие культурных форм ставит проблему сравнимости этих форм. </a:t>
            </a:r>
            <a:br>
              <a:rPr lang="ru-RU" altLang="ru-RU" sz="1600"/>
            </a:b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/>
              <a:t/>
            </a:r>
            <a:br>
              <a:rPr lang="ru-RU" altLang="ru-RU" sz="1600"/>
            </a:br>
            <a:endParaRPr lang="ru-RU" alt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612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Book Antiqua</vt:lpstr>
      <vt:lpstr>Оформление по умолчанию</vt:lpstr>
      <vt:lpstr>Социология культуры</vt:lpstr>
      <vt:lpstr>Содержание</vt:lpstr>
      <vt:lpstr>Содержание и сущность культуры</vt:lpstr>
      <vt:lpstr>Содержание социологии культуры</vt:lpstr>
      <vt:lpstr>Основные теоретические подходы в исследовании культуры</vt:lpstr>
      <vt:lpstr>Принципы культуры</vt:lpstr>
      <vt:lpstr>Элементы культуры</vt:lpstr>
      <vt:lpstr>Функции культуры</vt:lpstr>
      <vt:lpstr>Культурные универсалии  </vt:lpstr>
      <vt:lpstr>Многообразие культурных форм </vt:lpstr>
      <vt:lpstr>Процессы изменения в культуре </vt:lpstr>
      <vt:lpstr>Список использованной литературы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Социология культуры</dc:title>
  <dc:creator>Your User Name</dc:creator>
  <cp:lastModifiedBy>admin</cp:lastModifiedBy>
  <cp:revision>2</cp:revision>
  <dcterms:created xsi:type="dcterms:W3CDTF">2008-10-01T03:10:41Z</dcterms:created>
  <dcterms:modified xsi:type="dcterms:W3CDTF">2015-04-08T17:12:28Z</dcterms:modified>
</cp:coreProperties>
</file>