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BCF2D-5C7F-42B9-8D67-F15E02B437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997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CB776-FDDD-4424-BFF0-E5B2E108FD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5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39814-CE8C-4B2B-8267-4900ACB045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00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195B8-0540-4637-A26E-3C63FD9651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341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56BD3-0E2D-4F7A-AF8E-2877CFB7B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0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C684C-0ED9-42EA-8FE7-8A788BDE4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551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5DC7B-0C57-4936-B024-F96E8B1DA0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86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2F61C-D4BC-4AC5-AC47-1E612A5CC0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763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AA80D-35A7-4D90-96EB-7707E5A55B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871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9EA1F-0298-4432-8461-FF67714766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316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0E023-DCF6-45E4-83D9-31A316E023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108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AC303-416A-4DD6-BCA4-9E20697849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431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B80BEEF-8F2A-44E1-8C0C-67EA83B54F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8%D0%BD%D0%B5-%D1%84%D0%BE%D0%BD%D0%BE" TargetMode="External"/><Relationship Id="rId2" Type="http://schemas.openxmlformats.org/officeDocument/2006/relationships/hyperlink" Target="http://ru.wikipedia.org/wiki/%D0%90%D0%BB%D0%B5%D0%BA%D1%81%D0%B0%D0%BD%D0%B4%D1%80_%D0%A1%D0%B5%D1%80%D0%B0%D1%84%D0%B8%D0%BC%D0%BE%D0%B2%D0%B8%D1%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3%D1%80%D0%B0%D0%B4%D0%BE%D0%BD%D0%B0%D1%87%D0%B0%D0%BB%D1%8C%D0%BD%D0%B8%D0%BA%D0%B8_%D0%9C%D0%BE%D1%81%D0%BA%D0%B2%D1%8B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5%D0%BE%D0%BB%D0%BE%D0%B4%D0%BD%D0%B0%D1%8F,_%D0%92%D0%B5%D1%80%D0%B0_%D0%92%D0%B0%D1%81%D0%B8%D0%BB%D1%8C%D0%B5%D0%B2%D0%BD%D0%B0" TargetMode="External"/><Relationship Id="rId13" Type="http://schemas.openxmlformats.org/officeDocument/2006/relationships/image" Target="../media/image21.jpeg"/><Relationship Id="rId3" Type="http://schemas.openxmlformats.org/officeDocument/2006/relationships/hyperlink" Target="http://ru.wikipedia.org/wiki/%D0%93%D1%80%D0%BE%D0%BC%D0%BE%D0%B2,_%D0%90%D0%BD%D0%B4%D1%80%D0%B5%D0%B9_%D0%90%D0%BD%D1%82%D0%BE%D0%BD%D0%BE%D0%B2%D0%B8%D1%87" TargetMode="External"/><Relationship Id="rId7" Type="http://schemas.openxmlformats.org/officeDocument/2006/relationships/hyperlink" Target="http://ru.wikipedia.org/wiki/%D0%9A%D0%B0%D1%80%D0%B0%D0%BB%D0%BB%D0%B8,_%D0%92%D0%B5%D1%80%D0%B0_%D0%90%D0%BB%D0%B5%D0%BA%D1%81%D0%B5%D0%B5%D0%B2%D0%BD%D0%B0" TargetMode="External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hyperlink" Target="http://ru.wikipedia.org/wiki/%D0%93%D0%BE%D0%BD%D1%87%D0%B0%D1%80%D0%BE%D0%B2%D0%B0,_%D0%90%D0%BB%D0%B5%D0%BA%D1%81%D0%B0%D0%BD%D0%B4%D1%80%D0%B0_%D0%92%D0%B0%D1%81%D0%B8%D0%BB%D1%8C%D0%B5%D0%B2%D0%BD%D0%B0" TargetMode="Externa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E%D1%81%D0%BB%D0%B0%D0%B2%D1%81%D0%BA%D0%B0%D1%8F,_%D0%A1%D0%BE%D1%84%D1%8C%D1%8F_%D0%95%D0%B2%D0%B3%D0%B5%D0%BD%D1%8C%D0%B5%D0%B2%D0%BD%D0%B0" TargetMode="External"/><Relationship Id="rId11" Type="http://schemas.openxmlformats.org/officeDocument/2006/relationships/hyperlink" Target="http://ru.wikipedia.org/wiki/%D0%93%D0%BB%D0%B0%D0%B3%D0%BE%D0%BB%D0%B8%D0%BD,_%D0%91%D0%BE%D1%80%D0%B8%D1%81_%D0%A1%D0%B5%D1%80%D0%B3%D0%B5%D0%B5%D0%B2%D0%B8%D1%87" TargetMode="External"/><Relationship Id="rId5" Type="http://schemas.openxmlformats.org/officeDocument/2006/relationships/hyperlink" Target="http://ru.wikipedia.org/wiki/%D0%93%D0%B7%D0%BE%D0%B2%D1%81%D0%BA%D0%B0%D1%8F,_%D0%9E%D0%BB%D1%8C%D0%B3%D0%B0_%D0%92%D0%BB%D0%B0%D0%B4%D0%B8%D0%BC%D0%B8%D1%80%D0%BE%D0%B2%D0%BD%D0%B0" TargetMode="External"/><Relationship Id="rId15" Type="http://schemas.openxmlformats.org/officeDocument/2006/relationships/image" Target="../media/image23.jpeg"/><Relationship Id="rId10" Type="http://schemas.openxmlformats.org/officeDocument/2006/relationships/hyperlink" Target="http://ru.wikipedia.org/w/index.php?title=%D0%9F%D0%B5%D1%80%D0%B5%D1%81%D1%82%D0%B8%D0%B0%D0%BD%D0%B8,_%D0%98%D0%B2%D0%B0%D0%BD_%D0%9D%D0%B8%D0%BA%D0%BE%D0%BB%D0%B5%D0%B2%D0%B8%D1%87&amp;action=edit&amp;redlink=1" TargetMode="External"/><Relationship Id="rId4" Type="http://schemas.openxmlformats.org/officeDocument/2006/relationships/hyperlink" Target="http://ru.wikipedia.org/wiki/%D0%9C%D0%BE%D0%B7%D0%B6%D1%83%D1%85%D0%B8%D0%BD,_%D0%98%D0%B2%D0%B0%D0%BD_%D0%98%D0%BB%D1%8C%D0%B8%D1%87" TargetMode="External"/><Relationship Id="rId9" Type="http://schemas.openxmlformats.org/officeDocument/2006/relationships/hyperlink" Target="http://ru.wikipedia.org/wiki/%D0%9F%D0%BE%D0%BB%D0%BE%D0%BD%D1%81%D0%BA%D0%B8%D0%B9,_%D0%92%D0%B8%D1%82%D0%BE%D0%BB%D1%8C%D0%B4_%D0%90%D0%BB%D1%8C%D1%84%D0%BE%D0%BD%D1%81%D0%BE%D0%B2%D0%B8%D1%87" TargetMode="External"/><Relationship Id="rId1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E%D0%BB%D1%82%D0%B0%D0%B2%D0%B0" TargetMode="External"/><Relationship Id="rId13" Type="http://schemas.openxmlformats.org/officeDocument/2006/relationships/hyperlink" Target="http://ru.wikipedia.org/wiki/%D0%90%D0%BA%D1%82%D1%80%D0%B8%D1%81%D0%B0" TargetMode="External"/><Relationship Id="rId3" Type="http://schemas.openxmlformats.org/officeDocument/2006/relationships/image" Target="../media/image27.jpeg"/><Relationship Id="rId7" Type="http://schemas.openxmlformats.org/officeDocument/2006/relationships/hyperlink" Target="http://ru.wikipedia.org/wiki/1893" TargetMode="External"/><Relationship Id="rId12" Type="http://schemas.openxmlformats.org/officeDocument/2006/relationships/hyperlink" Target="http://ru.wikipedia.org/wiki/%D0%9E%D0%B4%D0%B5%D1%81%D1%81%D0%B0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5_%D0%B0%D0%B2%D0%B3%D1%83%D1%81%D1%82%D0%B0" TargetMode="External"/><Relationship Id="rId11" Type="http://schemas.openxmlformats.org/officeDocument/2006/relationships/hyperlink" Target="http://ru.wikipedia.org/wiki/1919" TargetMode="External"/><Relationship Id="rId5" Type="http://schemas.openxmlformats.org/officeDocument/2006/relationships/hyperlink" Target="http://ru.wikipedia.org/wiki/%D0%9D%D0%B5%D0%BC%D0%B8%D1%80%D0%BE%D0%B2%D0%B8%D1%87-%D0%94%D0%B0%D0%BD%D1%87%D0%B5%D0%BD%D0%BA%D0%BE,_%D0%92%D0%BB%D0%B0%D0%B4%D0%B8%D0%BC%D0%B8%D1%80_%D0%98%D0%B2%D0%B0%D0%BD%D0%BE%D0%B2%D0%B8%D1%87" TargetMode="External"/><Relationship Id="rId10" Type="http://schemas.openxmlformats.org/officeDocument/2006/relationships/hyperlink" Target="http://ru.wikipedia.org/wiki/17_%D1%84%D0%B5%D0%B2%D1%80%D0%B0%D0%BB%D1%8F" TargetMode="External"/><Relationship Id="rId4" Type="http://schemas.openxmlformats.org/officeDocument/2006/relationships/hyperlink" Target="http://ru.wikipedia.org/wiki/%D0%A1%D1%82%D0%B0%D0%BD%D0%B8%D1%81%D0%BB%D0%B0%D0%B2%D1%81%D0%BA%D0%B8%D0%B9,_%D0%9A%D0%BE%D0%BD%D1%81%D1%82%D0%B0%D0%BD%D1%82%D0%B8%D0%BD_%D0%A1%D0%B5%D1%80%D0%B3%D0%B5%D0%B5%D0%B2%D0%B8%D1%87" TargetMode="External"/><Relationship Id="rId9" Type="http://schemas.openxmlformats.org/officeDocument/2006/relationships/hyperlink" Target="http://ru.wikipedia.org/wiki/%D0%A0%D0%BE%D1%81%D1%81%D0%B8%D0%B9%D1%81%D0%BA%D0%B0%D1%8F_%D0%B8%D0%BC%D0%BF%D0%B5%D1%80%D0%B8%D1%8F" TargetMode="External"/><Relationship Id="rId14" Type="http://schemas.openxmlformats.org/officeDocument/2006/relationships/hyperlink" Target="http://ru.wikipedia.org/wiki/%D0%9D%D0%B5%D0%BC%D0%BE%D0%B5_%D0%BA%D0%B8%D0%BD%D0%B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14_%D0%B3%D0%BE%D0%B4_%D0%B2_%D0%BA%D0%B8%D0%BD%D0%BE" TargetMode="External"/><Relationship Id="rId3" Type="http://schemas.openxmlformats.org/officeDocument/2006/relationships/hyperlink" Target="http://ru.wikipedia.org/wiki/1909_%D0%B3%D0%BE%D0%B4_%D0%B2_%D0%BA%D0%B8%D0%BD%D0%BE" TargetMode="External"/><Relationship Id="rId7" Type="http://schemas.openxmlformats.org/officeDocument/2006/relationships/hyperlink" Target="http://ru.wikipedia.org/wiki/1913_%D0%B3%D0%BE%D0%B4_%D0%B2_%D0%BA%D0%B8%D0%BD%D0%BE" TargetMode="External"/><Relationship Id="rId2" Type="http://schemas.openxmlformats.org/officeDocument/2006/relationships/hyperlink" Target="http://ru.wikipedia.org/wiki/1908_%D0%B3%D0%BE%D0%B4_%D0%B2_%D0%BA%D0%B8%D0%BD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12_%D0%B3%D0%BE%D0%B4_%D0%B2_%D0%BA%D0%B8%D0%BD%D0%BE" TargetMode="External"/><Relationship Id="rId11" Type="http://schemas.openxmlformats.org/officeDocument/2006/relationships/image" Target="../media/image28.jpeg"/><Relationship Id="rId5" Type="http://schemas.openxmlformats.org/officeDocument/2006/relationships/hyperlink" Target="http://ru.wikipedia.org/wiki/1911_%D0%B3%D0%BE%D0%B4_%D0%B2_%D0%BA%D0%B8%D0%BD%D0%BE" TargetMode="External"/><Relationship Id="rId10" Type="http://schemas.openxmlformats.org/officeDocument/2006/relationships/hyperlink" Target="http://ru.wikipedia.org/wiki/1916_%D0%B3%D0%BE%D0%B4_%D0%B2_%D0%BA%D0%B8%D0%BD%D0%BE" TargetMode="External"/><Relationship Id="rId4" Type="http://schemas.openxmlformats.org/officeDocument/2006/relationships/hyperlink" Target="http://ru.wikipedia.org/wiki/1910_%D0%B3%D0%BE%D0%B4_%D0%B2_%D0%BA%D0%B8%D0%BD%D0%BE" TargetMode="External"/><Relationship Id="rId9" Type="http://schemas.openxmlformats.org/officeDocument/2006/relationships/hyperlink" Target="http://ru.wikipedia.org/wiki/1915_%D0%B3%D0%BE%D0%B4_%D0%B2_%D0%BA%D0%B8%D0%BD%D0%B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2%D0%B8%D1%82%D0%B0%D0%B3%D1%80%D0%B0%D1%84&amp;action=edit&amp;redlink=1" TargetMode="External"/><Relationship Id="rId3" Type="http://schemas.openxmlformats.org/officeDocument/2006/relationships/hyperlink" Target="http://ru.wikipedia.org/wiki/1896_%D0%B3%D0%BE%D0%B4" TargetMode="External"/><Relationship Id="rId7" Type="http://schemas.openxmlformats.org/officeDocument/2006/relationships/hyperlink" Target="http://ru.wikipedia.org/w/index.php?title=%D0%A1%D0%B0%D1%88%D0%B8%D0%BD,_%D0%92%D0%BB%D0%B0%D0%B4%D0%B8%D0%BC%D0%B8%D1%80_%D0%90%D0%BB%D0%B5%D0%BA%D1%81%D0%B0%D0%BD%D0%B4%D1%80%D0%BE%D0%B2%D0%B8%D1%87&amp;action=edit&amp;redlink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2%D0%B5%D0%B0%D1%82%D1%80_%D0%9A%D0%BE%D1%80%D1%88%D0%B0" TargetMode="External"/><Relationship Id="rId5" Type="http://schemas.openxmlformats.org/officeDocument/2006/relationships/hyperlink" Target="http://ru.wikipedia.org/wiki/%D0%9D%D0%B5%D0%B2%D1%81%D0%BA%D0%B8%D0%B9_%D0%BF%D1%80%D0%BE%D1%81%D0%BF%D0%B5%D0%BA%D1%82" TargetMode="External"/><Relationship Id="rId4" Type="http://schemas.openxmlformats.org/officeDocument/2006/relationships/hyperlink" Target="http://ru.wikipedia.org/wiki/%D0%A1%D0%B0%D0%BD%D0%BA%D1%82-%D0%9F%D0%B5%D1%82%D0%B5%D1%80%D0%B1%D1%83%D1%80%D0%B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6a00e39820399988330115706cafb9970c-32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331913" y="3933825"/>
            <a:ext cx="6624637" cy="14398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История </a:t>
            </a:r>
          </a:p>
          <a:p>
            <a:pPr algn="ctr"/>
            <a:r>
              <a:rPr lang="ru-RU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русского кинематографа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5940425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smtClean="0"/>
              <a:t>К 1912 году кинематограф стал одним из самых распространенных и обычных зрелищ в крупных и средних городах России.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smtClean="0"/>
              <a:t>— </a:t>
            </a:r>
            <a:r>
              <a:rPr lang="ru-RU" sz="1800" smtClean="0">
                <a:hlinkClick r:id="rId2" tooltip="Александр Серафимович"/>
              </a:rPr>
              <a:t>А.Серафимович</a:t>
            </a:r>
            <a:r>
              <a:rPr lang="ru-RU" sz="1800" smtClean="0"/>
              <a:t>. «Машинное надвигается». — «</a:t>
            </a:r>
            <a:r>
              <a:rPr lang="ru-RU" sz="1800" smtClean="0">
                <a:hlinkClick r:id="rId3" tooltip="Сине-фоно"/>
              </a:rPr>
              <a:t>Сине-фоно</a:t>
            </a:r>
            <a:r>
              <a:rPr lang="ru-RU" sz="1800" smtClean="0"/>
              <a:t>», 1912, № 8, с. 8.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smtClean="0"/>
              <a:t>«Пройдитесь вечером по улицам столиц, больших губернских городов, уездных городишек, больших сел и посадов, и везде на улицах с одиноко мерцающими керосиновыми фонарями вы встретите одно и то же: вход, освещенный фонариками, и у входа толпу ждущих очереди — кинематограф... Загляните в зрительную залу, вас поразит состав публики: здесь все — студенты и жандармы, писатели и проститутки, офицеры и курсистки, всякого рода интеллигенты в очках, с бородкой, и рабочие, приказчики, торговцы, дамы света, модистки, чиновники, словом, — все...»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827088" y="0"/>
            <a:ext cx="7343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Особенности восприятия кинематографа</a:t>
            </a:r>
          </a:p>
          <a:p>
            <a:endParaRPr lang="ru-RU" altLang="ru-RU" sz="2400">
              <a:latin typeface="Arial" panose="020B0604020202020204" pitchFamily="34" charset="0"/>
            </a:endParaRPr>
          </a:p>
        </p:txBody>
      </p:sp>
      <p:pic>
        <p:nvPicPr>
          <p:cNvPr id="12292" name="Picture 6" descr="AtTheMov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81075"/>
            <a:ext cx="29876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7931150" cy="9413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Постепенно вырабатывались и цензурные ограничения для кинематографов.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5068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 1908 году </a:t>
            </a:r>
            <a:r>
              <a:rPr lang="ru-RU" sz="2000" smtClean="0">
                <a:hlinkClick r:id="rId2" tooltip="Градоначальники Москвы"/>
              </a:rPr>
              <a:t>московским градоначальником</a:t>
            </a:r>
            <a:r>
              <a:rPr lang="ru-RU" sz="2000" smtClean="0"/>
              <a:t> впервые был издан запрет на показ в кинотеатрах фильмов «парижского жанра» (то есть фривольных или порнографических по содержанию).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 27 ноября 1908 года при канцелярии </a:t>
            </a:r>
            <a:r>
              <a:rPr lang="ru-RU" sz="2000" smtClean="0">
                <a:hlinkClick r:id="rId2" tooltip="Градоначальники Москвы"/>
              </a:rPr>
              <a:t>московского градоначальника</a:t>
            </a:r>
            <a:r>
              <a:rPr lang="ru-RU" sz="2000" smtClean="0"/>
              <a:t> была учреждена должность цензора кинематографических лент.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Отдельная категория запретов сущестововала для изображения в кинофильмах особ из царствующей династии (этот запрет снимался только в особых случаях — например, для фильмов, повящённых 300-летнему юбилею дома Романовых).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По требованию Синода и существовавшей при нём Духовной цензуры был введён ряд частичных или полных запретов на показ в фильмах святых образов, церковных обрядов (включая крестное знамение) и процессий, а также богослужений любых христианских вероисповеданий. Некоторые из этих ограничений не были оформлены официально, однако игнорировать их кинопромышленники так или иначе не могли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Актёры и актрисы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hlinkClick r:id="rId2" tooltip="Гончарова, Александра Васильевна"/>
              </a:rPr>
              <a:t>Александра Гончарова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hlinkClick r:id="rId3" tooltip="Громов, Андрей Антонович"/>
              </a:rPr>
              <a:t>Андрей Громов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hlinkClick r:id="rId4" tooltip="Мозжухин, Иван Ильич"/>
              </a:rPr>
              <a:t>Иван Мозжухин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hlinkClick r:id="rId5" tooltip="Гзовская, Ольга Владимировна"/>
              </a:rPr>
              <a:t>Ольга Гзовская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hlinkClick r:id="rId6" tooltip="Гославская, Софья Евгеньевна"/>
              </a:rPr>
              <a:t>Софья Гославская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hlinkClick r:id="rId7" tooltip="Каралли, Вера Алексеевна"/>
              </a:rPr>
              <a:t>Вера Каралли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hlinkClick r:id="rId8" tooltip="Холодная, Вера Васильевна"/>
              </a:rPr>
              <a:t>Вера Холодная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hlinkClick r:id="rId9" tooltip="Полонский, Витольд Альфонсович"/>
              </a:rPr>
              <a:t>Витольд Полонский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hlinkClick r:id="rId10" tooltip="Перестиани, Иван Николевич (страница отсутствует)"/>
              </a:rPr>
              <a:t>Иван Перестиани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hlinkClick r:id="rId11" tooltip="Глаголин, Борис Сергеевич"/>
              </a:rPr>
              <a:t>Борис Глаголин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</p:txBody>
      </p:sp>
      <p:pic>
        <p:nvPicPr>
          <p:cNvPr id="32772" name="Picture 4" descr="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4581525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0575"/>
            <a:ext cx="2857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2133600"/>
            <a:ext cx="27606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28775"/>
            <a:ext cx="26638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938462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382px-Glagolin_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349500"/>
            <a:ext cx="247808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20px-VeraKholo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478212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36f2b8d6f6a9c9af533bbb882ca_pr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3375"/>
            <a:ext cx="4681538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3924300" y="3933825"/>
            <a:ext cx="485933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>
                <a:hlinkClick r:id="rId4" tooltip="Станиславский, Константин Сергеевич"/>
              </a:rPr>
              <a:t>Константин Сергеевич Станиславский</a:t>
            </a:r>
            <a:endParaRPr lang="ru-RU" altLang="ru-RU"/>
          </a:p>
          <a:p>
            <a:pPr algn="ctr" eaLnBrk="1" hangingPunct="1"/>
            <a:r>
              <a:rPr lang="ru-RU" altLang="ru-RU"/>
              <a:t> (1863—1938), режиссёр и актёр </a:t>
            </a:r>
          </a:p>
          <a:p>
            <a:pPr algn="ctr" eaLnBrk="1" hangingPunct="1"/>
            <a:r>
              <a:rPr lang="ru-RU" altLang="ru-RU">
                <a:hlinkClick r:id="rId5" tooltip="Немирович-Данченко, Владимир Иванович"/>
              </a:rPr>
              <a:t>Владимир Иванович Немирович-Данченко</a:t>
            </a:r>
            <a:r>
              <a:rPr lang="ru-RU" altLang="ru-RU"/>
              <a:t> (1858—1943), </a:t>
            </a:r>
          </a:p>
          <a:p>
            <a:pPr algn="ctr" eaLnBrk="1" hangingPunct="1"/>
            <a:r>
              <a:rPr lang="ru-RU" altLang="ru-RU"/>
              <a:t>драматург и режиссёр 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250825" y="5803900"/>
            <a:ext cx="58261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b="1"/>
              <a:t>Ве́ра Васи́льевна Холо́дная</a:t>
            </a:r>
            <a:r>
              <a:rPr lang="ru-RU" altLang="ru-RU"/>
              <a:t> (</a:t>
            </a:r>
            <a:r>
              <a:rPr lang="ru-RU" altLang="ru-RU">
                <a:hlinkClick r:id="rId6" tooltip="5 августа"/>
              </a:rPr>
              <a:t>5 августа</a:t>
            </a:r>
            <a:r>
              <a:rPr lang="ru-RU" altLang="ru-RU"/>
              <a:t> </a:t>
            </a:r>
            <a:r>
              <a:rPr lang="ru-RU" altLang="ru-RU">
                <a:hlinkClick r:id="rId7" tooltip="1893"/>
              </a:rPr>
              <a:t>1893</a:t>
            </a:r>
            <a:r>
              <a:rPr lang="ru-RU" altLang="ru-RU"/>
              <a:t>, </a:t>
            </a:r>
            <a:r>
              <a:rPr lang="ru-RU" altLang="ru-RU">
                <a:hlinkClick r:id="rId8" tooltip="Полтава"/>
              </a:rPr>
              <a:t>Полтава</a:t>
            </a:r>
            <a:r>
              <a:rPr lang="ru-RU" altLang="ru-RU"/>
              <a:t>, </a:t>
            </a:r>
            <a:r>
              <a:rPr lang="ru-RU" altLang="ru-RU">
                <a:hlinkClick r:id="rId9" tooltip="Российская империя"/>
              </a:rPr>
              <a:t>Российская империя</a:t>
            </a:r>
            <a:r>
              <a:rPr lang="ru-RU" altLang="ru-RU"/>
              <a:t> — </a:t>
            </a:r>
            <a:r>
              <a:rPr lang="ru-RU" altLang="ru-RU">
                <a:hlinkClick r:id="rId10" tooltip="17 февраля"/>
              </a:rPr>
              <a:t>17 февраля</a:t>
            </a:r>
            <a:r>
              <a:rPr lang="ru-RU" altLang="ru-RU"/>
              <a:t> </a:t>
            </a:r>
            <a:r>
              <a:rPr lang="ru-RU" altLang="ru-RU">
                <a:hlinkClick r:id="rId11" tooltip="1919"/>
              </a:rPr>
              <a:t>1919</a:t>
            </a:r>
            <a:r>
              <a:rPr lang="ru-RU" altLang="ru-RU"/>
              <a:t>, </a:t>
            </a:r>
            <a:r>
              <a:rPr lang="ru-RU" altLang="ru-RU">
                <a:hlinkClick r:id="rId12" tooltip="Одесса"/>
              </a:rPr>
              <a:t>Одесса</a:t>
            </a:r>
            <a:r>
              <a:rPr lang="ru-RU" altLang="ru-RU"/>
              <a:t>) — знаменитая </a:t>
            </a:r>
            <a:r>
              <a:rPr lang="ru-RU" altLang="ru-RU">
                <a:hlinkClick r:id="rId9" tooltip="Российская империя"/>
              </a:rPr>
              <a:t>русская</a:t>
            </a:r>
            <a:r>
              <a:rPr lang="ru-RU" altLang="ru-RU"/>
              <a:t> </a:t>
            </a:r>
            <a:r>
              <a:rPr lang="ru-RU" altLang="ru-RU">
                <a:hlinkClick r:id="rId13" tooltip="Актриса"/>
              </a:rPr>
              <a:t>актриса</a:t>
            </a:r>
            <a:r>
              <a:rPr lang="ru-RU" altLang="ru-RU"/>
              <a:t> </a:t>
            </a:r>
            <a:r>
              <a:rPr lang="ru-RU" altLang="ru-RU">
                <a:hlinkClick r:id="rId14" tooltip="Немое кино"/>
              </a:rPr>
              <a:t>немого кино</a:t>
            </a:r>
            <a:r>
              <a:rPr lang="ru-RU" altLang="ru-RU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002588" cy="8683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Статистика производства художественных фильмов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86463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hlinkClick r:id="rId2" tooltip="1908 год в кино"/>
              </a:rPr>
              <a:t>1908</a:t>
            </a:r>
            <a:r>
              <a:rPr lang="ru-RU" sz="2400" smtClean="0"/>
              <a:t> — 8 фильмов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hlinkClick r:id="rId3" tooltip="1909 год в кино"/>
              </a:rPr>
              <a:t>1909</a:t>
            </a:r>
            <a:r>
              <a:rPr lang="ru-RU" sz="2400" smtClean="0"/>
              <a:t> — 23 фильма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hlinkClick r:id="rId4" tooltip="1910 год в кино"/>
              </a:rPr>
              <a:t>1910</a:t>
            </a:r>
            <a:r>
              <a:rPr lang="ru-RU" sz="2400" smtClean="0"/>
              <a:t> — 30 фильмов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hlinkClick r:id="rId5" tooltip="1911 год в кино"/>
              </a:rPr>
              <a:t>1911</a:t>
            </a:r>
            <a:r>
              <a:rPr lang="ru-RU" sz="2400" smtClean="0"/>
              <a:t> — 76 фильмов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hlinkClick r:id="rId6" tooltip="1912 год в кино"/>
              </a:rPr>
              <a:t>1912</a:t>
            </a:r>
            <a:r>
              <a:rPr lang="ru-RU" sz="2400" smtClean="0"/>
              <a:t> — 102 фильма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hlinkClick r:id="rId7" tooltip="1913 год в кино"/>
              </a:rPr>
              <a:t>1913</a:t>
            </a:r>
            <a:r>
              <a:rPr lang="ru-RU" sz="2400" smtClean="0"/>
              <a:t> — 129 фильмов (18 кинокомпаний)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hlinkClick r:id="rId8" tooltip="1914 год в кино"/>
              </a:rPr>
              <a:t>1914</a:t>
            </a:r>
            <a:r>
              <a:rPr lang="ru-RU" sz="2400" smtClean="0"/>
              <a:t> — 232 фильма (31 кинокомпания)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hlinkClick r:id="rId9" tooltip="1915 год в кино"/>
              </a:rPr>
              <a:t>1915</a:t>
            </a:r>
            <a:r>
              <a:rPr lang="ru-RU" sz="2400" smtClean="0"/>
              <a:t> — 370 фильмов (47 кинокомпаний)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hlinkClick r:id="rId10" tooltip="1916 год в кино"/>
              </a:rPr>
              <a:t>1916</a:t>
            </a:r>
            <a:r>
              <a:rPr lang="ru-RU" sz="2400" smtClean="0"/>
              <a:t> — 499 фильмов (52 кинокомпании) </a:t>
            </a:r>
          </a:p>
        </p:txBody>
      </p:sp>
      <p:pic>
        <p:nvPicPr>
          <p:cNvPr id="16388" name="Picture 4" descr="0_270c2_8bcc8c10_X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12875"/>
            <a:ext cx="3519488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Рекорды по метражу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052513"/>
            <a:ext cx="721042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1908 — «Русская свадьба XVI столетия» (245 м.)</a:t>
            </a:r>
            <a:br>
              <a:rPr lang="ru-RU" sz="2400" smtClean="0"/>
            </a:br>
            <a:r>
              <a:rPr lang="ru-RU" sz="2400" smtClean="0"/>
              <a:t>1909 — «Пётр Великий» (590 м.)</a:t>
            </a:r>
            <a:br>
              <a:rPr lang="ru-RU" sz="2400" smtClean="0"/>
            </a:br>
            <a:r>
              <a:rPr lang="ru-RU" sz="2400" smtClean="0"/>
              <a:t>1910 — «Марфа-Посадница» (545 м.)</a:t>
            </a:r>
            <a:br>
              <a:rPr lang="ru-RU" sz="2400" smtClean="0"/>
            </a:br>
            <a:r>
              <a:rPr lang="ru-RU" sz="2400" smtClean="0"/>
              <a:t>1911 — «Оборона Севастополя» (2000 м.)</a:t>
            </a:r>
            <a:br>
              <a:rPr lang="ru-RU" sz="2400" smtClean="0"/>
            </a:br>
            <a:r>
              <a:rPr lang="ru-RU" sz="2400" smtClean="0"/>
              <a:t>1912 — «1812 год» (1300 м.)</a:t>
            </a:r>
            <a:br>
              <a:rPr lang="ru-RU" sz="2400" smtClean="0"/>
            </a:br>
            <a:r>
              <a:rPr lang="ru-RU" sz="2400" smtClean="0"/>
              <a:t>1913 — «Обрыв» (2300 м.)</a:t>
            </a:r>
            <a:br>
              <a:rPr lang="ru-RU" sz="2400" smtClean="0"/>
            </a:br>
            <a:r>
              <a:rPr lang="ru-RU" sz="2400" smtClean="0"/>
              <a:t>1914 — «Анна Каренина» (2700 м.)</a:t>
            </a:r>
            <a:br>
              <a:rPr lang="ru-RU" sz="2400" smtClean="0"/>
            </a:br>
            <a:r>
              <a:rPr lang="ru-RU" sz="2400" smtClean="0"/>
              <a:t>1915 — «Сашка-семинарист» (5535 м.)</a:t>
            </a:r>
            <a:br>
              <a:rPr lang="ru-RU" sz="2400" smtClean="0"/>
            </a:br>
            <a:r>
              <a:rPr lang="ru-RU" sz="2400" smtClean="0"/>
              <a:t>1916 — «Ястребиное гнездо» (3100 м.)</a:t>
            </a:r>
            <a:br>
              <a:rPr lang="ru-RU" sz="2400" smtClean="0"/>
            </a:br>
            <a:r>
              <a:rPr lang="ru-RU" sz="2400" smtClean="0"/>
              <a:t>1917 — «Сатана ликующий» (3683 м.)</a:t>
            </a:r>
            <a:br>
              <a:rPr lang="ru-RU" sz="2400" smtClean="0"/>
            </a:br>
            <a:r>
              <a:rPr lang="ru-RU" sz="2400" smtClean="0"/>
              <a:t>1918 — «Молчи, грусть, молчи» (3150 м.)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smtClean="0"/>
              <a:t>1919 — «Люди гибнут за металл» (1800 м.)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a7a92509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924300" y="377825"/>
            <a:ext cx="5219700" cy="6480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smtClean="0">
                <a:solidFill>
                  <a:srgbClr val="FF9933"/>
                </a:solidFill>
              </a:rPr>
              <a:t>В начале 20 века свои первые шаги делало отечественное кино. Это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solidFill>
                  <a:srgbClr val="FF9933"/>
                </a:solidFill>
              </a:rPr>
              <a:t>Документальная хроника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solidFill>
                  <a:srgbClr val="FF9933"/>
                </a:solidFill>
              </a:rPr>
              <a:t>Фильмы-репортажи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smtClean="0">
                <a:solidFill>
                  <a:srgbClr val="FF9933"/>
                </a:solidFill>
              </a:rPr>
              <a:t>(коронация Николая 2,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smtClean="0">
                <a:solidFill>
                  <a:srgbClr val="FF9933"/>
                </a:solidFill>
              </a:rPr>
              <a:t>маневры эскадры в чёрном море, эпизоды последних лет жизни писателя Л.Н.Толстого, военные окопы и лазареты в годы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smtClean="0">
                <a:solidFill>
                  <a:srgbClr val="FF9933"/>
                </a:solidFill>
              </a:rPr>
              <a:t>первой Мировой войны)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smtClean="0">
                <a:solidFill>
                  <a:srgbClr val="FF9933"/>
                </a:solidFill>
              </a:rPr>
              <a:t> позже стали снимать игровое кино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211836908_CAE8EDEEF2E5E0F2F0203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410527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95288" y="0"/>
            <a:ext cx="8569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Уже в апреле </a:t>
            </a:r>
            <a:r>
              <a:rPr lang="ru-RU" altLang="ru-RU" sz="2400" b="1">
                <a:hlinkClick r:id="rId3" tooltip="1896 год"/>
              </a:rPr>
              <a:t>1896 года</a:t>
            </a:r>
            <a:r>
              <a:rPr lang="ru-RU" altLang="ru-RU" sz="2400" b="1"/>
              <a:t>, через 4 месяца после первых парижских кинематографических сеансов, в России появляются первые кинематографические аппараты 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067175" y="1628775"/>
            <a:ext cx="52197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000" b="1"/>
              <a:t>Кинопоказы быстро стали модным развлечением, постоянные кинотеатры начали появляться во многих крупных городах России. Первый постоянный кинотеатр открылся в </a:t>
            </a:r>
            <a:r>
              <a:rPr lang="ru-RU" altLang="ru-RU" sz="2000" b="1">
                <a:hlinkClick r:id="rId4" tooltip="Санкт-Петербург"/>
              </a:rPr>
              <a:t>Санкт-Петербурге</a:t>
            </a:r>
            <a:r>
              <a:rPr lang="ru-RU" altLang="ru-RU" sz="2000" b="1"/>
              <a:t> в мае 1896 года по адресу </a:t>
            </a:r>
            <a:r>
              <a:rPr lang="ru-RU" altLang="ru-RU" sz="2000" b="1">
                <a:hlinkClick r:id="rId5" tooltip="Невский проспект"/>
              </a:rPr>
              <a:t>Невский проспект</a:t>
            </a:r>
            <a:r>
              <a:rPr lang="ru-RU" altLang="ru-RU" sz="2000" b="1"/>
              <a:t>, дом 46.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79388" y="4365625"/>
            <a:ext cx="874871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Первые собственно российские съёмки осуществил, видимо, работавший в московском </a:t>
            </a:r>
            <a:r>
              <a:rPr lang="ru-RU" altLang="ru-RU" sz="2000" b="1">
                <a:hlinkClick r:id="rId6" tooltip="Театр Корша"/>
              </a:rPr>
              <a:t>театре Корша</a:t>
            </a:r>
            <a:r>
              <a:rPr lang="ru-RU" altLang="ru-RU" sz="2000" b="1"/>
              <a:t> артист </a:t>
            </a:r>
            <a:r>
              <a:rPr lang="ru-RU" altLang="ru-RU" sz="2000" b="1">
                <a:hlinkClick r:id="rId7" tooltip="Сашин, Владимир Александрович (страница отсутствует)"/>
              </a:rPr>
              <a:t>Владимир Сашин</a:t>
            </a:r>
            <a:r>
              <a:rPr lang="ru-RU" altLang="ru-RU" sz="2000" b="1"/>
              <a:t>. Купив съёмочно-проекционный аппарат «</a:t>
            </a:r>
            <a:r>
              <a:rPr lang="ru-RU" altLang="ru-RU" sz="2000" b="1">
                <a:hlinkClick r:id="rId8" tooltip="Витаграф (страница отсутствует)"/>
              </a:rPr>
              <a:t>витаграф</a:t>
            </a:r>
            <a:r>
              <a:rPr lang="ru-RU" altLang="ru-RU" sz="2000" b="1"/>
              <a:t>», Сашин начал делать короткометражные фильмы, которые с августа 1896 года стали демонстрироваться зрителям после спектаклей театра (многочисленные свидетельства об этом сохранились в московских газетах того времени).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8913"/>
            <a:ext cx="8840787" cy="2087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b="1" smtClean="0"/>
              <a:t>В 1908г. Журналист и фоторепортер А.О.Дранков снял ПЕРВЫЙ ОТЕЧЕСТВЕННЫЙ ИГРОВОЙ ФИЛЬМ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b="1" smtClean="0"/>
              <a:t>                         «Понизовая вольница»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b="1" smtClean="0"/>
              <a:t>(сюжет известной русской песни о Стеньке Разине)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400" b="1" smtClean="0"/>
          </a:p>
        </p:txBody>
      </p:sp>
      <p:pic>
        <p:nvPicPr>
          <p:cNvPr id="5133" name="Picture 13" descr="6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25876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3276600" y="2060575"/>
            <a:ext cx="5292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Фильм снимался на окрестностях Петербурга.</a:t>
            </a:r>
          </a:p>
          <a:p>
            <a:pPr>
              <a:defRPr/>
            </a:pP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На плоту среди пруда зритель видел актёров, наряженных в театральные костюмы, плохо загримированных, с наклеенными бородами. Они неумело жестикулировали картонными кинжалами и кубками в руках, изображая ссору с атаманом, который их «на бабу променял»</a:t>
            </a:r>
          </a:p>
          <a:p>
            <a:pPr>
              <a:defRPr/>
            </a:pP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Имел огромный успех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i4bf2b2c846b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532813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i4bf2b2c7f12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812087" cy="62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4bf2b2c71f2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6858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Понизовая_вольница-кадр_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6697663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ad82a944cec901bf95781c2b9c1427ca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5888"/>
            <a:ext cx="36417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4978400" cy="633571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Вслед за этим стали появляться новые кинематографические работы отечественных режиссеров:</a:t>
            </a:r>
          </a:p>
          <a:p>
            <a:pPr eaLnBrk="1" hangingPunct="1">
              <a:defRPr/>
            </a:pPr>
            <a:r>
              <a:rPr lang="ru-RU" smtClean="0"/>
              <a:t>А.А. Ханжонков</a:t>
            </a:r>
          </a:p>
          <a:p>
            <a:pPr eaLnBrk="1" hangingPunct="1">
              <a:defRPr/>
            </a:pPr>
            <a:r>
              <a:rPr lang="ru-RU" smtClean="0"/>
              <a:t>Я.А. Протазанов</a:t>
            </a:r>
          </a:p>
          <a:p>
            <a:pPr eaLnBrk="1" hangingPunct="1">
              <a:defRPr/>
            </a:pPr>
            <a:r>
              <a:rPr lang="ru-RU" smtClean="0"/>
              <a:t>Д. Вертов</a:t>
            </a:r>
          </a:p>
          <a:p>
            <a:pPr eaLnBrk="1" hangingPunct="1">
              <a:defRPr/>
            </a:pPr>
            <a:r>
              <a:rPr lang="ru-RU" smtClean="0"/>
              <a:t>Л.В Кулешов</a:t>
            </a:r>
          </a:p>
          <a:p>
            <a:pPr eaLnBrk="1" hangingPunct="1">
              <a:defRPr/>
            </a:pPr>
            <a:r>
              <a:rPr lang="ru-RU" smtClean="0"/>
              <a:t>В.И. Пудовкин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9" name="Picture 7" descr="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6250"/>
            <a:ext cx="333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protazanov_858970753_tonn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36613"/>
            <a:ext cx="28575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bc05e37d36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41438"/>
            <a:ext cx="289877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kuleshov_33791639_tonn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60575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Пудовки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92375"/>
            <a:ext cx="30353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8913"/>
            <a:ext cx="8291513" cy="21605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А.А. Ханжонков построил в Москве кинофабрику и ряд кинотеатров в том числе «Арс»(«Художественный»)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        И «Пегас» («Дом Ханжонкова»)</a:t>
            </a:r>
          </a:p>
        </p:txBody>
      </p:sp>
      <p:pic>
        <p:nvPicPr>
          <p:cNvPr id="9219" name="Picture 4" descr="800_a3bf4df954cc2ef2d720bf0c50817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338772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large81397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81300"/>
            <a:ext cx="5040313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8675688" cy="1512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b="1" smtClean="0"/>
              <a:t>        Настоящим открытием стал фильм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b="1" smtClean="0"/>
              <a:t>        Сергея Михайловича Эйзенштейна                                        «Броненосец«Потёмкин»</a:t>
            </a:r>
          </a:p>
        </p:txBody>
      </p:sp>
      <p:pic>
        <p:nvPicPr>
          <p:cNvPr id="10243" name="Picture 4" descr="20716165_images1358231_Sergei_Eisens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7719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50825" y="1773238"/>
            <a:ext cx="4572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 фильме были воссозданы исторические события нескольких дней на броненосце Черноморского флота «Князь Потёмкин-Таврический»</a:t>
            </a:r>
          </a:p>
          <a:p>
            <a:pPr>
              <a:defRPr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 первой копии все 108 кадров были раскрашены от руки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6900" y="404813"/>
            <a:ext cx="3467100" cy="5762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smtClean="0"/>
              <a:t>  До сих пор этот    фильм, получивший огромное количество международных призов, дипломов и наград, возглавляет список «лучших фильмов всех времен и народов!</a:t>
            </a:r>
          </a:p>
        </p:txBody>
      </p:sp>
      <p:pic>
        <p:nvPicPr>
          <p:cNvPr id="11267" name="Picture 4" descr="image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5545138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50825" y="4149725"/>
            <a:ext cx="56165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Эйзенштейн один из первых кто применил на натуральных съемках зеркальные отражатели.</a:t>
            </a:r>
          </a:p>
          <a:p>
            <a:pPr>
              <a:defRPr/>
            </a:pP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Главное завоевание –это искусство монтажа (используя опыт Гриффита, он пошёл значительнее дальше американского режиссера)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92</TotalTime>
  <Words>672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Tahoma</vt:lpstr>
      <vt:lpstr>Arial</vt:lpstr>
      <vt:lpstr>Wingdings</vt:lpstr>
      <vt:lpstr>Calibri</vt:lpstr>
      <vt:lpstr>Times New Roman</vt:lpstr>
      <vt:lpstr>Разрез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Постепенно вырабатывались и цензурные ограничения для кинематографов.</vt:lpstr>
      <vt:lpstr>Актёры и актрисы </vt:lpstr>
      <vt:lpstr>Презентация PowerPoint</vt:lpstr>
      <vt:lpstr>Статистика производства художественных фильмов </vt:lpstr>
      <vt:lpstr>Рекорды по метражу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admin</cp:lastModifiedBy>
  <cp:revision>2</cp:revision>
  <dcterms:created xsi:type="dcterms:W3CDTF">2010-10-04T19:49:16Z</dcterms:created>
  <dcterms:modified xsi:type="dcterms:W3CDTF">2015-04-08T17:10:16Z</dcterms:modified>
</cp:coreProperties>
</file>