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1"/>
  </p:sldMasterIdLst>
  <p:sldIdLst>
    <p:sldId id="259" r:id="rId2"/>
    <p:sldId id="273" r:id="rId3"/>
    <p:sldId id="260" r:id="rId4"/>
    <p:sldId id="267" r:id="rId5"/>
    <p:sldId id="261" r:id="rId6"/>
    <p:sldId id="269" r:id="rId7"/>
    <p:sldId id="272" r:id="rId8"/>
    <p:sldId id="270" r:id="rId9"/>
    <p:sldId id="271" r:id="rId10"/>
    <p:sldId id="262" r:id="rId11"/>
    <p:sldId id="274" r:id="rId12"/>
    <p:sldId id="264" r:id="rId13"/>
    <p:sldId id="265" r:id="rId14"/>
    <p:sldId id="266" r:id="rId15"/>
    <p:sldId id="268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76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Rg st="1" end="15"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CC00"/>
    <a:srgbClr val="3333FF"/>
    <a:srgbClr val="FF3399"/>
    <a:srgbClr val="FF33CC"/>
    <a:srgbClr val="292D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06" autoAdjust="0"/>
    <p:restoredTop sz="93268" autoAdjust="0"/>
  </p:normalViewPr>
  <p:slideViewPr>
    <p:cSldViewPr>
      <p:cViewPr varScale="1">
        <p:scale>
          <a:sx n="43" d="100"/>
          <a:sy n="43" d="100"/>
        </p:scale>
        <p:origin x="1242" y="54"/>
      </p:cViewPr>
      <p:guideLst>
        <p:guide orient="horz" pos="576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685800" y="1981200"/>
            <a:ext cx="7772400" cy="1600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162819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162820" name="Rectangle 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162821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162822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DF9C5B6-B09C-4AB3-B8E1-D2FE65CF8D96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3A75AD-9C9E-48D1-AE90-190B07C1017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43565090"/>
      </p:ext>
    </p:extLst>
  </p:cSld>
  <p:clrMapOvr>
    <a:masterClrMapping/>
  </p:clrMapOvr>
  <p:transition spd="med">
    <p:wheel spokes="8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A830AC-ADE0-421A-85C2-FD4EFC4531E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10464049"/>
      </p:ext>
    </p:extLst>
  </p:cSld>
  <p:clrMapOvr>
    <a:masterClrMapping/>
  </p:clrMapOvr>
  <p:transition spd="med">
    <p:wheel spokes="8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10588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194175" cy="44227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304800" y="6245225"/>
            <a:ext cx="22860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286000" cy="476250"/>
          </a:xfrm>
        </p:spPr>
        <p:txBody>
          <a:bodyPr/>
          <a:lstStyle>
            <a:lvl1pPr>
              <a:defRPr/>
            </a:lvl1pPr>
          </a:lstStyle>
          <a:p>
            <a:fld id="{E0BF9CC3-8316-4DA1-84E2-9CAF1219A08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32991721"/>
      </p:ext>
    </p:extLst>
  </p:cSld>
  <p:clrMapOvr>
    <a:masterClrMapping/>
  </p:clrMapOvr>
  <p:transition spd="med"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D250B7-0F45-48FF-B176-77D9B03F3A5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85610946"/>
      </p:ext>
    </p:extLst>
  </p:cSld>
  <p:clrMapOvr>
    <a:masterClrMapping/>
  </p:clrMapOvr>
  <p:transition spd="med"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C6F6CB-446D-48A4-A903-95010B94D57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90051865"/>
      </p:ext>
    </p:extLst>
  </p:cSld>
  <p:clrMapOvr>
    <a:masterClrMapping/>
  </p:clrMapOvr>
  <p:transition spd="med"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194175" cy="44227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540B41-AD63-441F-ADC8-D3DE6D5A9DC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5876580"/>
      </p:ext>
    </p:extLst>
  </p:cSld>
  <p:clrMapOvr>
    <a:masterClrMapping/>
  </p:clrMapOvr>
  <p:transition spd="med"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D5097B-C7DC-4DA8-9BA7-B44D246D134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50911559"/>
      </p:ext>
    </p:extLst>
  </p:cSld>
  <p:clrMapOvr>
    <a:masterClrMapping/>
  </p:clrMapOvr>
  <p:transition spd="med"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59B973-CF91-43B4-AF2F-63C953D8B08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80512651"/>
      </p:ext>
    </p:extLst>
  </p:cSld>
  <p:clrMapOvr>
    <a:masterClrMapping/>
  </p:clrMapOvr>
  <p:transition spd="med">
    <p:wheel spokes="8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B9A756-4B3F-496B-B210-218C2A1B136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21399702"/>
      </p:ext>
    </p:extLst>
  </p:cSld>
  <p:clrMapOvr>
    <a:masterClrMapping/>
  </p:clrMapOvr>
  <p:transition spd="med">
    <p:wheel spokes="8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C198BE-C7D0-4141-BE08-26CD0337E24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79023437"/>
      </p:ext>
    </p:extLst>
  </p:cSld>
  <p:clrMapOvr>
    <a:masterClrMapping/>
  </p:clrMapOvr>
  <p:transition spd="med">
    <p:wheel spokes="8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305EF6-63D4-4003-B535-9E1FBFAD1AA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21261268"/>
      </p:ext>
    </p:extLst>
  </p:cSld>
  <p:clrMapOvr>
    <a:masterClrMapping/>
  </p:clrMapOvr>
  <p:transition spd="med">
    <p:wheel spokes="8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10588" cy="1325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61795" name="Rectangle 3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76400"/>
            <a:ext cx="8540750" cy="442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617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245225"/>
            <a:ext cx="22860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 altLang="ru-RU"/>
          </a:p>
        </p:txBody>
      </p:sp>
      <p:sp>
        <p:nvSpPr>
          <p:cNvPr id="1617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 altLang="ru-RU"/>
          </a:p>
        </p:txBody>
      </p:sp>
      <p:sp>
        <p:nvSpPr>
          <p:cNvPr id="1617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60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B0389009-3192-4D3F-BDF6-494638D58860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  <p:sldLayoutId id="2147483749" r:id="rId12"/>
  </p:sldLayoutIdLst>
  <p:transition spd="med">
    <p:wheel spokes="8"/>
  </p:transition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1295400" y="914400"/>
            <a:ext cx="7239000" cy="2286000"/>
          </a:xfrm>
        </p:spPr>
        <p:txBody>
          <a:bodyPr/>
          <a:lstStyle/>
          <a:p>
            <a:r>
              <a:rPr lang="ru-RU" altLang="ru-RU" sz="4800" i="1">
                <a:latin typeface="Tempus Sans ITC" panose="04020404030D07020202" pitchFamily="82" charset="0"/>
              </a:rPr>
              <a:t>День святого Валентина</a:t>
            </a:r>
          </a:p>
        </p:txBody>
      </p:sp>
      <p:sp>
        <p:nvSpPr>
          <p:cNvPr id="81923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1547813" y="3500438"/>
            <a:ext cx="6529387" cy="1681162"/>
          </a:xfrm>
        </p:spPr>
        <p:txBody>
          <a:bodyPr/>
          <a:lstStyle/>
          <a:p>
            <a:r>
              <a:rPr lang="ru-RU" altLang="ru-RU" sz="4000" i="1"/>
              <a:t>День всех влюбленных</a:t>
            </a:r>
          </a:p>
        </p:txBody>
      </p:sp>
    </p:spTree>
  </p:cSld>
  <p:clrMapOvr>
    <a:masterClrMapping/>
  </p:clrMapOvr>
  <p:transition spd="med" advClick="0" advTm="0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1000"/>
                                        <p:tgtEl>
                                          <p:spTgt spid="819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1" dur="1000"/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2" grpId="0" autoUpdateAnimBg="0"/>
      <p:bldP spid="81923" grpId="0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081" name="Picture 41" descr="j0230876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71550" y="476250"/>
            <a:ext cx="7632700" cy="63817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70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600">
                <a:latin typeface="Tempus Sans ITC" panose="04020404030D07020202" pitchFamily="82" charset="0"/>
              </a:rPr>
              <a:t>Как отмечали день святого Валентина в южной Шотландии?</a:t>
            </a:r>
          </a:p>
        </p:txBody>
      </p:sp>
      <p:sp>
        <p:nvSpPr>
          <p:cNvPr id="87043" name="Rectangle 3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687388" y="1984375"/>
            <a:ext cx="7845425" cy="4111625"/>
          </a:xfrm>
        </p:spPr>
        <p:txBody>
          <a:bodyPr/>
          <a:lstStyle/>
          <a:p>
            <a:pPr algn="just"/>
            <a:r>
              <a:rPr lang="ru-RU" altLang="ru-RU" sz="1800">
                <a:latin typeface="Comic Sans MS" panose="030F0702030302020204" pitchFamily="66" charset="0"/>
              </a:rPr>
              <a:t>  </a:t>
            </a:r>
            <a:r>
              <a:rPr lang="ru-RU" altLang="ru-RU" sz="2000">
                <a:solidFill>
                  <a:schemeClr val="hlink"/>
                </a:solidFill>
                <a:latin typeface="Comic Sans MS" panose="030F0702030302020204" pitchFamily="66" charset="0"/>
              </a:rPr>
              <a:t>Как же отмечали день святого Валентина?</a:t>
            </a:r>
            <a:r>
              <a:rPr lang="ru-RU" altLang="ru-RU" sz="2000">
                <a:solidFill>
                  <a:schemeClr val="hlink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ru-RU" altLang="ru-RU" sz="2000">
                <a:solidFill>
                  <a:schemeClr val="hlink"/>
                </a:solidFill>
                <a:latin typeface="Comic Sans MS" panose="030F0702030302020204" pitchFamily="66" charset="0"/>
              </a:rPr>
              <a:t>В средневековой Англии</a:t>
            </a:r>
            <a:r>
              <a:rPr lang="ru-RU" altLang="ru-RU" sz="2000">
                <a:solidFill>
                  <a:schemeClr val="hlink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ru-RU" altLang="ru-RU" sz="2000">
                <a:solidFill>
                  <a:schemeClr val="hlink"/>
                </a:solidFill>
                <a:latin typeface="Comic Sans MS" panose="030F0702030302020204" pitchFamily="66" charset="0"/>
              </a:rPr>
              <a:t>был распространен обычай выбирать себе «Валентина» или «Валентину» на предстоящий год.</a:t>
            </a:r>
            <a:r>
              <a:rPr lang="ru-RU" altLang="ru-RU" sz="2000">
                <a:solidFill>
                  <a:schemeClr val="hlink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ru-RU" altLang="ru-RU" sz="2000">
                <a:solidFill>
                  <a:schemeClr val="hlink"/>
                </a:solidFill>
                <a:latin typeface="Comic Sans MS" panose="030F0702030302020204" pitchFamily="66" charset="0"/>
              </a:rPr>
              <a:t>В ящик опускали листочки с девичьими именами, а потом их доставали юноши. В южной Шотландии жребий тянули трижды. И если некое имя выпадало трижды </a:t>
            </a:r>
            <a:r>
              <a:rPr lang="ru-RU" altLang="ru-RU" sz="2000">
                <a:solidFill>
                  <a:schemeClr val="hlink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–</a:t>
            </a:r>
            <a:r>
              <a:rPr lang="ru-RU" altLang="ru-RU" sz="2000">
                <a:solidFill>
                  <a:schemeClr val="hlink"/>
                </a:solidFill>
                <a:latin typeface="Comic Sans MS" panose="030F0702030302020204" pitchFamily="66" charset="0"/>
              </a:rPr>
              <a:t> это было безошибочное предзнаменование</a:t>
            </a:r>
            <a:r>
              <a:rPr lang="ru-RU" altLang="ru-RU" sz="2000">
                <a:solidFill>
                  <a:schemeClr val="hlink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ru-RU" altLang="ru-RU" sz="2000">
                <a:solidFill>
                  <a:schemeClr val="hlink"/>
                </a:solidFill>
                <a:latin typeface="Comic Sans MS" panose="030F0702030302020204" pitchFamily="66" charset="0"/>
              </a:rPr>
              <a:t>будущего супружества.</a:t>
            </a:r>
            <a:r>
              <a:rPr lang="ru-RU" altLang="ru-RU" sz="2000">
                <a:solidFill>
                  <a:schemeClr val="hlink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ru-RU" altLang="ru-RU" sz="2000">
                <a:solidFill>
                  <a:schemeClr val="hlink"/>
                </a:solidFill>
                <a:latin typeface="Comic Sans MS" panose="030F0702030302020204" pitchFamily="66" charset="0"/>
              </a:rPr>
              <a:t>К 17 веку традиция избирать возлюбленного или возлюбленную</a:t>
            </a:r>
            <a:r>
              <a:rPr lang="ru-RU" altLang="ru-RU" sz="2000">
                <a:solidFill>
                  <a:schemeClr val="hlink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ru-RU" altLang="ru-RU" sz="2000">
                <a:solidFill>
                  <a:schemeClr val="hlink"/>
                </a:solidFill>
                <a:latin typeface="Comic Sans MS" panose="030F0702030302020204" pitchFamily="66" charset="0"/>
              </a:rPr>
              <a:t>сроком на год существовала уже как шутка, которая понравилась не только неженатой молодежи. Мужчины -   «Валентины» делали женщинам подарки – часто перчатки, кольцо, а то и просто деньги.</a:t>
            </a:r>
            <a:r>
              <a:rPr lang="ru-RU" altLang="ru-RU" sz="2000">
                <a:solidFill>
                  <a:schemeClr val="hlink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ru-RU" altLang="ru-RU" sz="2000">
                <a:solidFill>
                  <a:schemeClr val="hlink"/>
                </a:solidFill>
                <a:latin typeface="Comic Sans MS" panose="030F0702030302020204" pitchFamily="66" charset="0"/>
              </a:rPr>
              <a:t>В деревнях подарки были попроще. Например, сплетенный из соломы бант – символ любовного союза. Детишек одаривали конфетами и мелкими монетами. </a:t>
            </a:r>
          </a:p>
          <a:p>
            <a:pPr algn="just"/>
            <a:r>
              <a:rPr lang="ru-RU" altLang="ru-RU" sz="1800">
                <a:solidFill>
                  <a:schemeClr val="hlink"/>
                </a:solidFill>
                <a:latin typeface="Comic Sans MS" panose="030F0702030302020204" pitchFamily="66" charset="0"/>
              </a:rPr>
              <a:t>    </a:t>
            </a:r>
          </a:p>
        </p:txBody>
      </p:sp>
    </p:spTree>
  </p:cSld>
  <p:clrMapOvr>
    <a:masterClrMapping/>
  </p:clrMapOvr>
  <p:transition spd="med" advClick="0" advTm="0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70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70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70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870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1000"/>
                                        <p:tgtEl>
                                          <p:spTgt spid="87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6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8" dur="1000"/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0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2" dur="1000"/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2" grpId="0" autoUpdateAnimBg="0"/>
      <p:bldP spid="87043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1620" name="Picture 4" descr="SO02963_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42988" y="0"/>
            <a:ext cx="7419975" cy="65516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116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600">
                <a:latin typeface="Tempus Sans ITC" panose="04020404030D07020202" pitchFamily="82" charset="0"/>
              </a:rPr>
              <a:t>Как отмечали день святого Валентина в</a:t>
            </a:r>
            <a:r>
              <a:rPr lang="ru-RU" altLang="ru-RU" sz="3600">
                <a:latin typeface="Tempus Sans ITC" panose="04020404030D07020202" pitchFamily="82" charset="0"/>
                <a:cs typeface="Arial" panose="020B0604020202020204" pitchFamily="34" charset="0"/>
              </a:rPr>
              <a:t> Лондоне?</a:t>
            </a:r>
          </a:p>
        </p:txBody>
      </p:sp>
      <p:sp>
        <p:nvSpPr>
          <p:cNvPr id="111619" name="Rectangle 3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301625" y="1676400"/>
            <a:ext cx="8542338" cy="4422775"/>
          </a:xfrm>
        </p:spPr>
        <p:txBody>
          <a:bodyPr/>
          <a:lstStyle/>
          <a:p>
            <a:pPr algn="just"/>
            <a:r>
              <a:rPr lang="ru-RU" altLang="ru-RU" sz="1800">
                <a:latin typeface="Comic Sans MS" panose="030F0702030302020204" pitchFamily="66" charset="0"/>
              </a:rPr>
              <a:t>  </a:t>
            </a:r>
            <a:r>
              <a:rPr lang="ru-RU" altLang="ru-RU" sz="2000">
                <a:solidFill>
                  <a:srgbClr val="FFCC00"/>
                </a:solidFill>
                <a:latin typeface="Comic Sans MS" panose="030F0702030302020204" pitchFamily="66" charset="0"/>
              </a:rPr>
              <a:t>Первые поздравления в печатном виде появились в лондонских лавках в 1761 году. Сначала – несложные баллады и стихи в сочетании с гравированным орнаментом, раскрашенным от руки. Позже – складные карточки, внутрь которых можно было поместить собственное послание. В викторианскую эпоху количество открыток, полученных молодой леди к Валентинов дню, служило показателем ее успеха в обществе. Иным девушкам приходилось самим покупать и отправлять себе открытки, чтобы в долгожданный день получить целую пачку посланий. Пик популярности этого обычая пришелся на 1870 год, когда почта зарегистрировала 1 545 735 отправлений. </a:t>
            </a:r>
          </a:p>
        </p:txBody>
      </p:sp>
    </p:spTree>
  </p:cSld>
  <p:clrMapOvr>
    <a:masterClrMapping/>
  </p:clrMapOvr>
  <p:transition spd="med" advClick="0" advTm="0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116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1162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162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116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16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116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16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1000"/>
                                        <p:tgtEl>
                                          <p:spTgt spid="111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1" dur="1000"/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18" grpId="0" autoUpdateAnimBg="0"/>
      <p:bldP spid="111619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093" name="Picture 5" descr="j0230876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71550" y="476250"/>
            <a:ext cx="7291388" cy="46085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90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600">
                <a:latin typeface="Tempus Sans ITC" panose="04020404030D07020202" pitchFamily="82" charset="0"/>
              </a:rPr>
              <a:t>Как отмечали день святого Валентина в Лондоне?</a:t>
            </a:r>
            <a:r>
              <a:rPr lang="ru-RU" altLang="ru-RU" sz="360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89091" name="Rectangle 3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301625" y="1676400"/>
            <a:ext cx="8542338" cy="4422775"/>
          </a:xfrm>
        </p:spPr>
        <p:txBody>
          <a:bodyPr/>
          <a:lstStyle/>
          <a:p>
            <a:r>
              <a:rPr lang="ru-RU" altLang="ru-RU" sz="2000">
                <a:solidFill>
                  <a:schemeClr val="hlink"/>
                </a:solidFill>
                <a:latin typeface="Comic Sans MS" panose="030F0702030302020204" pitchFamily="66" charset="0"/>
              </a:rPr>
              <a:t>А к началу 20-х годов  нашего века обычай почти угас и вновь вошел в моду после Второй мировой войны.   </a:t>
            </a:r>
            <a:r>
              <a:rPr lang="ru-RU" altLang="ru-RU" sz="2000">
                <a:solidFill>
                  <a:schemeClr val="hlink"/>
                </a:solidFill>
                <a:cs typeface="Arial" panose="020B0604020202020204" pitchFamily="34" charset="0"/>
              </a:rPr>
              <a:t>       </a:t>
            </a:r>
            <a:endParaRPr lang="ru-RU" altLang="ru-RU" sz="2000">
              <a:solidFill>
                <a:schemeClr val="hlink"/>
              </a:solidFill>
            </a:endParaRPr>
          </a:p>
          <a:p>
            <a:r>
              <a:rPr lang="ru-RU" altLang="ru-RU" sz="2000">
                <a:solidFill>
                  <a:schemeClr val="hlink"/>
                </a:solidFill>
              </a:rPr>
              <a:t>  </a:t>
            </a:r>
            <a:r>
              <a:rPr lang="ru-RU" altLang="ru-RU" sz="2000">
                <a:solidFill>
                  <a:schemeClr val="hlink"/>
                </a:solidFill>
                <a:latin typeface="Comic Sans MS" panose="030F0702030302020204" pitchFamily="66" charset="0"/>
              </a:rPr>
              <a:t>Сейчас выбор подарков огромен: открытки, торты, бриллианты- и все в форме сердца. Романтичные в душе британцы готовят поздравительные послания не только друзьям, но и своим домашним животным. Наиболее любимы собаки и лошади. </a:t>
            </a:r>
          </a:p>
        </p:txBody>
      </p:sp>
    </p:spTree>
  </p:cSld>
  <p:clrMapOvr>
    <a:masterClrMapping/>
  </p:clrMapOvr>
  <p:transition spd="med" advClick="0" advTm="0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90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90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90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890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1000"/>
                                        <p:tgtEl>
                                          <p:spTgt spid="89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6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8" dur="1000"/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0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2" dur="1000"/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0" grpId="0" autoUpdateAnimBg="0"/>
      <p:bldP spid="89091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117" name="Picture 5" descr="SO02963_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42988" y="0"/>
            <a:ext cx="7493000" cy="63817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901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600">
                <a:latin typeface="Tempus Sans ITC" panose="04020404030D07020202" pitchFamily="82" charset="0"/>
              </a:rPr>
              <a:t>Как отмечали день святого Валентина в</a:t>
            </a:r>
            <a:r>
              <a:rPr lang="ru-RU" altLang="ru-RU" sz="3600"/>
              <a:t> Испании и Италии</a:t>
            </a:r>
            <a:r>
              <a:rPr lang="ru-RU" altLang="ru-RU" sz="3600">
                <a:latin typeface="Tempus Sans ITC" panose="04020404030D07020202" pitchFamily="82" charset="0"/>
              </a:rPr>
              <a:t>?</a:t>
            </a:r>
          </a:p>
        </p:txBody>
      </p:sp>
      <p:sp>
        <p:nvSpPr>
          <p:cNvPr id="90115" name="Rectangle 3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301625" y="1676400"/>
            <a:ext cx="8464550" cy="4422775"/>
          </a:xfrm>
        </p:spPr>
        <p:txBody>
          <a:bodyPr/>
          <a:lstStyle/>
          <a:p>
            <a:pPr algn="just"/>
            <a:r>
              <a:rPr lang="ru-RU" altLang="ru-RU" sz="1800">
                <a:latin typeface="Comic Sans MS" panose="030F0702030302020204" pitchFamily="66" charset="0"/>
              </a:rPr>
              <a:t>  </a:t>
            </a:r>
            <a:r>
              <a:rPr lang="ru-RU" altLang="ru-RU" sz="2000">
                <a:solidFill>
                  <a:srgbClr val="FFCC00"/>
                </a:solidFill>
                <a:latin typeface="Comic Sans MS" panose="030F0702030302020204" pitchFamily="66" charset="0"/>
              </a:rPr>
              <a:t>Сотни жителей испанской столицы начинают день святого Валентина с посещения церкви святого Антония, чтобы увидеть хранящиеся там останки святого Валентина. Кроме веселого смеха, слез радости (от избытка чувств) и клятв в вечной любви, непременным атрибутом праздника являются подарки. Они, как правило, скромные. Цветы, коробка шоколадных конфет, парфюмерия и непременно открытки с признаниями в любви. </a:t>
            </a:r>
          </a:p>
          <a:p>
            <a:pPr algn="just"/>
            <a:r>
              <a:rPr lang="ru-RU" altLang="ru-RU" sz="2000">
                <a:solidFill>
                  <a:srgbClr val="FFCC00"/>
                </a:solidFill>
                <a:latin typeface="Comic Sans MS" panose="030F0702030302020204" pitchFamily="66" charset="0"/>
              </a:rPr>
              <a:t>  Беззаботные итальянцы считают своим долгом дарить возлюбленной в основном сладости. В Италии этот день так и называется – «сладкий».</a:t>
            </a:r>
            <a:endParaRPr lang="ru-RU" altLang="ru-RU" sz="2000">
              <a:solidFill>
                <a:srgbClr val="FFCC00"/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med" advClick="0" advTm="0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901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9011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011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90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0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90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0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1000"/>
                                        <p:tgtEl>
                                          <p:spTgt spid="90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1" dur="1000"/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5" dur="1000"/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4" grpId="0" autoUpdateAnimBg="0"/>
      <p:bldP spid="90115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146" name="Picture 10" descr="j0230876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55650" y="260350"/>
            <a:ext cx="7704138" cy="54991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911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600">
                <a:latin typeface="Tempus Sans ITC" panose="04020404030D07020202" pitchFamily="82" charset="0"/>
              </a:rPr>
              <a:t>Как отмечали день святого Валентина во Франции и Японии?</a:t>
            </a:r>
            <a:r>
              <a:rPr lang="ru-RU" altLang="ru-RU" sz="3600"/>
              <a:t> </a:t>
            </a:r>
            <a:r>
              <a:rPr lang="ru-RU" altLang="ru-RU" sz="3600">
                <a:latin typeface="Tempus Sans ITC" panose="04020404030D07020202" pitchFamily="82" charset="0"/>
              </a:rPr>
              <a:t> </a:t>
            </a:r>
            <a:r>
              <a:rPr lang="ru-RU" altLang="ru-RU" sz="3600"/>
              <a:t/>
            </a:r>
            <a:br>
              <a:rPr lang="ru-RU" altLang="ru-RU" sz="3600"/>
            </a:br>
            <a:endParaRPr lang="ru-RU" altLang="ru-RU" sz="3600">
              <a:latin typeface="Tempus Sans ITC" panose="04020404030D07020202" pitchFamily="82" charset="0"/>
            </a:endParaRPr>
          </a:p>
        </p:txBody>
      </p:sp>
      <p:sp>
        <p:nvSpPr>
          <p:cNvPr id="91139" name="Rectangle 3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301625" y="1676400"/>
            <a:ext cx="8464550" cy="4422775"/>
          </a:xfrm>
        </p:spPr>
        <p:txBody>
          <a:bodyPr/>
          <a:lstStyle/>
          <a:p>
            <a:pPr algn="just"/>
            <a:r>
              <a:rPr lang="ru-RU" altLang="ru-RU" sz="1800">
                <a:latin typeface="Comic Sans MS" panose="030F0702030302020204" pitchFamily="66" charset="0"/>
              </a:rPr>
              <a:t>  </a:t>
            </a:r>
            <a:r>
              <a:rPr lang="ru-RU" altLang="ru-RU" sz="2000">
                <a:solidFill>
                  <a:schemeClr val="hlink"/>
                </a:solidFill>
                <a:latin typeface="Comic Sans MS" panose="030F0702030302020204" pitchFamily="66" charset="0"/>
              </a:rPr>
              <a:t>Галантные французы первые ввели у себя любовные послания – четверостишья. Сейчас, правда, представительницы прекрасной половины больше радуются, если, открыв коробку с сердечком, находят в ней драгоценности. </a:t>
            </a:r>
          </a:p>
          <a:p>
            <a:pPr algn="just"/>
            <a:r>
              <a:rPr lang="ru-RU" altLang="ru-RU" sz="2000">
                <a:solidFill>
                  <a:schemeClr val="hlink"/>
                </a:solidFill>
                <a:latin typeface="Comic Sans MS" panose="030F0702030302020204" pitchFamily="66" charset="0"/>
              </a:rPr>
              <a:t>  В Японии этот день принадлежит не только влюбленным. Обмениваются открытками и признаниями в любви просто хорошие друзья, подруги. Вечером молодежь оккупирует кафе и ресторанчики. Заказывать принято что-нибудь сладенькое – мороженное или роскошное пирожное со взбитыми сливками.</a:t>
            </a:r>
            <a:r>
              <a:rPr lang="ru-RU" altLang="ru-RU" sz="1800">
                <a:solidFill>
                  <a:schemeClr val="hlink"/>
                </a:solidFill>
                <a:latin typeface="Comic Sans MS" panose="030F0702030302020204" pitchFamily="66" charset="0"/>
              </a:rPr>
              <a:t>  </a:t>
            </a:r>
            <a:endParaRPr lang="ru-RU" altLang="ru-RU" sz="1800">
              <a:solidFill>
                <a:schemeClr val="hlink"/>
              </a:solidFill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  <p:sp>
        <p:nvSpPr>
          <p:cNvPr id="91144" name="Rectangle 8"/>
          <p:cNvSpPr>
            <a:spLocks noChangeArrowheads="1"/>
          </p:cNvSpPr>
          <p:nvPr/>
        </p:nvSpPr>
        <p:spPr bwMode="auto">
          <a:xfrm>
            <a:off x="0" y="39179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ru-RU"/>
          </a:p>
        </p:txBody>
      </p:sp>
    </p:spTree>
  </p:cSld>
  <p:clrMapOvr>
    <a:masterClrMapping/>
  </p:clrMapOvr>
  <p:transition spd="med" advClick="0" advTm="0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1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11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1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91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1000"/>
                                        <p:tgtEl>
                                          <p:spTgt spid="91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6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8" dur="1000"/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0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2" dur="1000"/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8" grpId="0" autoUpdateAnimBg="0"/>
      <p:bldP spid="91139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600">
                <a:latin typeface="Tempus Sans ITC" panose="04020404030D07020202" pitchFamily="82" charset="0"/>
              </a:rPr>
              <a:t>Как отмечали день святого Валентина в Америке?</a:t>
            </a:r>
            <a:r>
              <a:rPr lang="ru-RU" altLang="ru-RU"/>
              <a:t>  </a:t>
            </a:r>
          </a:p>
        </p:txBody>
      </p:sp>
      <p:sp>
        <p:nvSpPr>
          <p:cNvPr id="99331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ru-RU" altLang="ru-RU" sz="2000">
                <a:latin typeface="Comic Sans MS" panose="030F0702030302020204" pitchFamily="66" charset="0"/>
              </a:rPr>
              <a:t>  Американцы обычно дарят друг другу цветы и конфеты, красиво упакованные в «сердечные» коробки. Подсчитано, что к празднику продается 108 миллионов роз,преимущественно красных, а на конфеты американцы тратят в эти дни 626 миллиона долларов. Кстати, согласно статистике, всего лишь 5% американских мужчин не делают в этот день никому никаких подарков. А 17% американок и не ожидают подарка от своих любимых.     </a:t>
            </a:r>
          </a:p>
        </p:txBody>
      </p:sp>
      <p:pic>
        <p:nvPicPr>
          <p:cNvPr id="99332" name="Picture 4" descr="PE0262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63236" flipV="1">
            <a:off x="3581400" y="4648200"/>
            <a:ext cx="1898650" cy="1539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 advClick="0" advTm="0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99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1" dur="1000"/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993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993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99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0" grpId="0" autoUpdateAnimBg="0"/>
      <p:bldP spid="99331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600">
                <a:latin typeface="Tempus Sans ITC" panose="04020404030D07020202" pitchFamily="82" charset="0"/>
              </a:rPr>
              <a:t>Любовь сильна, как божество</a:t>
            </a:r>
          </a:p>
        </p:txBody>
      </p:sp>
      <p:sp>
        <p:nvSpPr>
          <p:cNvPr id="110595" name="Rectangle 3"/>
          <p:cNvSpPr>
            <a:spLocks noGrp="1" noRot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1000">
                <a:latin typeface="Comic Sans MS" panose="030F0702030302020204" pitchFamily="66" charset="0"/>
              </a:rPr>
              <a:t>          </a:t>
            </a:r>
            <a:r>
              <a:rPr lang="ru-RU" altLang="ru-RU" sz="2000">
                <a:latin typeface="Comic Sans MS" panose="030F0702030302020204" pitchFamily="66" charset="0"/>
              </a:rPr>
              <a:t>Любовь сильна, как божество,</a:t>
            </a:r>
          </a:p>
          <a:p>
            <a:pPr>
              <a:lnSpc>
                <a:spcPct val="80000"/>
              </a:lnSpc>
            </a:pPr>
            <a:r>
              <a:rPr lang="ru-RU" altLang="ru-RU" sz="2000">
                <a:latin typeface="Comic Sans MS" panose="030F0702030302020204" pitchFamily="66" charset="0"/>
              </a:rPr>
              <a:t>     И божеству равна,</a:t>
            </a:r>
          </a:p>
          <a:p>
            <a:pPr>
              <a:lnSpc>
                <a:spcPct val="80000"/>
              </a:lnSpc>
            </a:pPr>
            <a:r>
              <a:rPr lang="ru-RU" altLang="ru-RU" sz="2000">
                <a:latin typeface="Comic Sans MS" panose="030F0702030302020204" pitchFamily="66" charset="0"/>
              </a:rPr>
              <a:t>     Ее я славлю оттого,</a:t>
            </a:r>
          </a:p>
          <a:p>
            <a:pPr>
              <a:lnSpc>
                <a:spcPct val="80000"/>
              </a:lnSpc>
            </a:pPr>
            <a:r>
              <a:rPr lang="ru-RU" altLang="ru-RU" sz="2000">
                <a:latin typeface="Comic Sans MS" panose="030F0702030302020204" pitchFamily="66" charset="0"/>
              </a:rPr>
              <a:t>     Что жизнь дарит она.</a:t>
            </a:r>
          </a:p>
          <a:p>
            <a:pPr>
              <a:lnSpc>
                <a:spcPct val="80000"/>
              </a:lnSpc>
            </a:pPr>
            <a:r>
              <a:rPr lang="ru-RU" altLang="ru-RU" sz="2000">
                <a:latin typeface="Comic Sans MS" panose="030F0702030302020204" pitchFamily="66" charset="0"/>
              </a:rPr>
              <a:t>     Нигде я Бога не встречал,</a:t>
            </a:r>
          </a:p>
          <a:p>
            <a:pPr>
              <a:lnSpc>
                <a:spcPct val="80000"/>
              </a:lnSpc>
            </a:pPr>
            <a:r>
              <a:rPr lang="ru-RU" altLang="ru-RU" sz="2000">
                <a:latin typeface="Comic Sans MS" panose="030F0702030302020204" pitchFamily="66" charset="0"/>
              </a:rPr>
              <a:t>     Любовь везде видна.</a:t>
            </a:r>
          </a:p>
          <a:p>
            <a:pPr>
              <a:lnSpc>
                <a:spcPct val="80000"/>
              </a:lnSpc>
            </a:pPr>
            <a:r>
              <a:rPr lang="ru-RU" altLang="ru-RU" sz="2000">
                <a:latin typeface="Comic Sans MS" panose="030F0702030302020204" pitchFamily="66" charset="0"/>
              </a:rPr>
              <a:t>     Жизнь наша без ее начал</a:t>
            </a:r>
          </a:p>
          <a:p>
            <a:pPr>
              <a:lnSpc>
                <a:spcPct val="80000"/>
              </a:lnSpc>
            </a:pPr>
            <a:r>
              <a:rPr lang="ru-RU" altLang="ru-RU" sz="2000">
                <a:latin typeface="Comic Sans MS" panose="030F0702030302020204" pitchFamily="66" charset="0"/>
              </a:rPr>
              <a:t>     Бесплодна и скудна. </a:t>
            </a:r>
          </a:p>
          <a:p>
            <a:pPr>
              <a:lnSpc>
                <a:spcPct val="80000"/>
              </a:lnSpc>
            </a:pPr>
            <a:r>
              <a:rPr lang="ru-RU" altLang="ru-RU" sz="2000">
                <a:latin typeface="Comic Sans MS" panose="030F0702030302020204" pitchFamily="66" charset="0"/>
              </a:rPr>
              <a:t>     Чему молиться – божеству</a:t>
            </a:r>
          </a:p>
          <a:p>
            <a:pPr>
              <a:lnSpc>
                <a:spcPct val="80000"/>
              </a:lnSpc>
            </a:pPr>
            <a:r>
              <a:rPr lang="ru-RU" altLang="ru-RU" sz="2000">
                <a:latin typeface="Comic Sans MS" panose="030F0702030302020204" pitchFamily="66" charset="0"/>
              </a:rPr>
              <a:t>     Или любви земной?</a:t>
            </a:r>
          </a:p>
          <a:p>
            <a:pPr>
              <a:lnSpc>
                <a:spcPct val="80000"/>
              </a:lnSpc>
            </a:pPr>
            <a:r>
              <a:rPr lang="ru-RU" altLang="ru-RU" sz="2000">
                <a:latin typeface="Comic Sans MS" panose="030F0702030302020204" pitchFamily="66" charset="0"/>
              </a:rPr>
              <a:t>     Любовь я Богом назову,</a:t>
            </a:r>
          </a:p>
          <a:p>
            <a:pPr>
              <a:lnSpc>
                <a:spcPct val="80000"/>
              </a:lnSpc>
            </a:pPr>
            <a:r>
              <a:rPr lang="ru-RU" altLang="ru-RU" sz="2000">
                <a:latin typeface="Comic Sans MS" panose="030F0702030302020204" pitchFamily="66" charset="0"/>
              </a:rPr>
              <a:t>     И ей молюсь одной.</a:t>
            </a:r>
          </a:p>
          <a:p>
            <a:pPr>
              <a:lnSpc>
                <a:spcPct val="80000"/>
              </a:lnSpc>
            </a:pPr>
            <a:r>
              <a:rPr lang="ru-RU" altLang="ru-RU" sz="2000">
                <a:latin typeface="Comic Sans MS" panose="030F0702030302020204" pitchFamily="66" charset="0"/>
              </a:rPr>
              <a:t>                                                           </a:t>
            </a:r>
          </a:p>
          <a:p>
            <a:pPr>
              <a:lnSpc>
                <a:spcPct val="80000"/>
              </a:lnSpc>
            </a:pPr>
            <a:r>
              <a:rPr lang="ru-RU" altLang="ru-RU" sz="2000">
                <a:latin typeface="Comic Sans MS" panose="030F0702030302020204" pitchFamily="66" charset="0"/>
              </a:rPr>
              <a:t>   </a:t>
            </a:r>
            <a:r>
              <a:rPr lang="ru-RU" altLang="ru-RU" sz="2000"/>
              <a:t>                                                                                            </a:t>
            </a:r>
            <a:endParaRPr lang="ru-RU" altLang="ru-RU" sz="2000"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</a:pPr>
            <a:endParaRPr lang="ru-RU" altLang="ru-RU" sz="2000"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</a:pPr>
            <a:endParaRPr lang="ru-RU" altLang="ru-RU" sz="1000"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</a:pPr>
            <a:endParaRPr lang="ru-RU" altLang="ru-RU" sz="1000">
              <a:latin typeface="Comic Sans MS" panose="030F0702030302020204" pitchFamily="66" charset="0"/>
            </a:endParaRPr>
          </a:p>
        </p:txBody>
      </p:sp>
      <p:sp>
        <p:nvSpPr>
          <p:cNvPr id="110611" name="Rectangle 19"/>
          <p:cNvSpPr>
            <a:spLocks noChangeArrowheads="1"/>
          </p:cNvSpPr>
          <p:nvPr/>
        </p:nvSpPr>
        <p:spPr bwMode="auto">
          <a:xfrm>
            <a:off x="5651500" y="6159500"/>
            <a:ext cx="1733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>
                <a:effectLst>
                  <a:outerShdw blurRad="38100" dist="38100" dir="2700000" algn="tl">
                    <a:srgbClr val="000000"/>
                  </a:outerShdw>
                </a:effectLst>
              </a:rPr>
              <a:t>А. Зако-Чаюпи</a:t>
            </a:r>
          </a:p>
        </p:txBody>
      </p:sp>
    </p:spTree>
  </p:cSld>
  <p:clrMapOvr>
    <a:masterClrMapping/>
  </p:clrMapOvr>
  <p:transition spd="med" advClick="0" advTm="0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110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1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1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11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1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10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10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10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10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1105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105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3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1105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1105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4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1105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1105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4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1105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1105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5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1105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1105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5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1105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1105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6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1000" fill="hold"/>
                                        <p:tgtEl>
                                          <p:spTgt spid="1105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1105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6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11059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1000" fill="hold"/>
                                        <p:tgtEl>
                                          <p:spTgt spid="11059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7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1000" fill="hold"/>
                                        <p:tgtEl>
                                          <p:spTgt spid="11059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1000" fill="hold"/>
                                        <p:tgtEl>
                                          <p:spTgt spid="11059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4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014" name="Picture 46" descr="SO02963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260350"/>
            <a:ext cx="7416800" cy="6021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397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595313"/>
            <a:ext cx="8510588" cy="592137"/>
          </a:xfrm>
        </p:spPr>
        <p:txBody>
          <a:bodyPr/>
          <a:lstStyle/>
          <a:p>
            <a:r>
              <a:rPr lang="ru-RU" altLang="ru-RU" sz="4000">
                <a:latin typeface="Tempus Sans ITC" panose="04020404030D07020202" pitchFamily="82" charset="0"/>
              </a:rPr>
              <a:t>Появление дня святого Валентина</a:t>
            </a:r>
          </a:p>
        </p:txBody>
      </p:sp>
      <p:sp>
        <p:nvSpPr>
          <p:cNvPr id="83971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80000"/>
              </a:lnSpc>
            </a:pPr>
            <a:r>
              <a:rPr lang="ru-RU" altLang="ru-RU" sz="1800">
                <a:latin typeface="Comic Sans MS" panose="030F0702030302020204" pitchFamily="66" charset="0"/>
              </a:rPr>
              <a:t>  </a:t>
            </a:r>
            <a:r>
              <a:rPr lang="ru-RU" altLang="ru-RU" sz="2000">
                <a:solidFill>
                  <a:srgbClr val="FFCC00"/>
                </a:solidFill>
                <a:latin typeface="Comic Sans MS" panose="030F0702030302020204" pitchFamily="66" charset="0"/>
              </a:rPr>
              <a:t>Истоки дня святого Валентина надо искать в язычестве. Известно, что очень часто на раннем этапе христианства к новой вере «приспосабливались» старые праздники – через посвящение их тому святому; чья мученическая смерть пришлась как раз на время совершения языческого ритуала. В середине февраля в Риме </a:t>
            </a:r>
            <a:r>
              <a:rPr lang="ru-RU" altLang="ru-RU" sz="2000">
                <a:solidFill>
                  <a:srgbClr val="FFCC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устраивались</a:t>
            </a:r>
            <a:r>
              <a:rPr lang="ru-RU" altLang="ru-RU" sz="2000">
                <a:solidFill>
                  <a:srgbClr val="FFCC00"/>
                </a:solidFill>
                <a:latin typeface="Comic Sans MS" panose="030F0702030302020204" pitchFamily="66" charset="0"/>
              </a:rPr>
              <a:t> луперкалии – шумные празднества во имя бога Фавна – покровителя скотоводов. Правда, утверждать определенно, что именно ему и обязаны сегодняшние влюбленные своим днем, нельзя. Может быть, благодарить им надо богиню плодородия и семейной любви Юнону – супругу Юпитера: торжества в ее честь римляне тоже устраивали с наступлением весны</a:t>
            </a:r>
            <a:r>
              <a:rPr lang="ru-RU" altLang="ru-RU" sz="2000">
                <a:latin typeface="Comic Sans MS" panose="030F0702030302020204" pitchFamily="66" charset="0"/>
              </a:rPr>
              <a:t>.</a:t>
            </a:r>
          </a:p>
          <a:p>
            <a:pPr algn="just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2000">
                <a:latin typeface="Comic Sans MS" panose="030F0702030302020204" pitchFamily="66" charset="0"/>
              </a:rPr>
              <a:t>  </a:t>
            </a:r>
            <a:endParaRPr lang="ru-RU" altLang="ru-RU" sz="2000"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med" advClick="0" advTm="0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840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8401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401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840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40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840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40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1000"/>
                                        <p:tgtEl>
                                          <p:spTgt spid="83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1" dur="1000"/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5" dur="1000"/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0" grpId="0" autoUpdateAnimBg="0"/>
      <p:bldP spid="83971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312" name="Picture 8" descr="j0230876"/>
          <p:cNvPicPr>
            <a:picLocks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42988" y="620713"/>
            <a:ext cx="7489825" cy="48958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9830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4000">
                <a:latin typeface="Tempus Sans ITC" panose="04020404030D07020202" pitchFamily="82" charset="0"/>
              </a:rPr>
              <a:t>Появление дня святого Валентина</a:t>
            </a:r>
          </a:p>
        </p:txBody>
      </p:sp>
      <p:sp>
        <p:nvSpPr>
          <p:cNvPr id="98307" name="Rectangle 3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687388" y="1984375"/>
            <a:ext cx="7845425" cy="4111625"/>
          </a:xfrm>
        </p:spPr>
        <p:txBody>
          <a:bodyPr/>
          <a:lstStyle/>
          <a:p>
            <a:pPr algn="just">
              <a:lnSpc>
                <a:spcPct val="80000"/>
              </a:lnSpc>
            </a:pPr>
            <a:r>
              <a:rPr lang="ru-RU" altLang="ru-RU" sz="2000">
                <a:latin typeface="Comic Sans MS" panose="030F0702030302020204" pitchFamily="66" charset="0"/>
              </a:rPr>
              <a:t>  </a:t>
            </a:r>
            <a:r>
              <a:rPr lang="ru-RU" altLang="ru-RU" sz="2000">
                <a:solidFill>
                  <a:schemeClr val="hlink"/>
                </a:solidFill>
                <a:latin typeface="Comic Sans MS" panose="030F0702030302020204" pitchFamily="66" charset="0"/>
              </a:rPr>
              <a:t>О жизни реального христианина Валентина практически ничего не известно. Родился он в </a:t>
            </a:r>
            <a:r>
              <a:rPr lang="en-US" altLang="ru-RU" sz="2000">
                <a:solidFill>
                  <a:schemeClr val="hlink"/>
                </a:solidFill>
                <a:latin typeface="Comic Sans MS" panose="030F0702030302020204" pitchFamily="66" charset="0"/>
              </a:rPr>
              <a:t>lll </a:t>
            </a:r>
            <a:r>
              <a:rPr lang="ru-RU" altLang="ru-RU" sz="2000">
                <a:solidFill>
                  <a:schemeClr val="hlink"/>
                </a:solidFill>
                <a:latin typeface="Comic Sans MS" panose="030F0702030302020204" pitchFamily="66" charset="0"/>
              </a:rPr>
              <a:t>веке в городе Терни (Римская империя). Был епископом. Занимался медициной и научными исследованиями. </a:t>
            </a:r>
            <a:endParaRPr lang="ru-RU" altLang="ru-RU" sz="2000">
              <a:solidFill>
                <a:schemeClr val="hlink"/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pPr algn="just">
              <a:lnSpc>
                <a:spcPct val="80000"/>
              </a:lnSpc>
            </a:pPr>
            <a:r>
              <a:rPr lang="ru-RU" altLang="ru-RU" sz="2000">
                <a:solidFill>
                  <a:schemeClr val="hlink"/>
                </a:solidFill>
                <a:latin typeface="Comic Sans MS" panose="030F0702030302020204" pitchFamily="66" charset="0"/>
              </a:rPr>
              <a:t>  Во время гонений императора Юлия Клавдия </a:t>
            </a:r>
            <a:r>
              <a:rPr lang="en-US" altLang="ru-RU" sz="2000">
                <a:solidFill>
                  <a:schemeClr val="hlink"/>
                </a:solidFill>
                <a:latin typeface="Comic Sans MS" panose="030F0702030302020204" pitchFamily="66" charset="0"/>
              </a:rPr>
              <a:t>ll </a:t>
            </a:r>
            <a:r>
              <a:rPr lang="ru-RU" altLang="ru-RU" sz="2000">
                <a:solidFill>
                  <a:schemeClr val="hlink"/>
                </a:solidFill>
                <a:latin typeface="Comic Sans MS" panose="030F0702030302020204" pitchFamily="66" charset="0"/>
              </a:rPr>
              <a:t>против христиан был заключен в застенок и 14 февраля 269 года обезглавлен. </a:t>
            </a:r>
          </a:p>
          <a:p>
            <a:pPr>
              <a:lnSpc>
                <a:spcPct val="80000"/>
              </a:lnSpc>
            </a:pPr>
            <a:r>
              <a:rPr lang="ru-RU" altLang="ru-RU" sz="2000">
                <a:solidFill>
                  <a:schemeClr val="hlink"/>
                </a:solidFill>
                <a:latin typeface="Comic Sans MS" panose="030F0702030302020204" pitchFamily="66" charset="0"/>
              </a:rPr>
              <a:t>  Факты биографии Валентина выкраиваются из противоречащих друг другу легенд. Говорят, епископ оказывал юным влюбленным особое расположение – помогал писать письма с признаниями, вызволял их из беды, мирил поссорившихся, дарил цветы молодым супругам.</a:t>
            </a:r>
          </a:p>
        </p:txBody>
      </p:sp>
    </p:spTree>
  </p:cSld>
  <p:clrMapOvr>
    <a:masterClrMapping/>
  </p:clrMapOvr>
  <p:transition spd="med" advClick="0" advTm="0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83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83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83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983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1000"/>
                                        <p:tgtEl>
                                          <p:spTgt spid="98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6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8" dur="1000"/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0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2" dur="1000"/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4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6" dur="1000"/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6" grpId="0" autoUpdateAnimBg="0"/>
      <p:bldP spid="98307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020" name="Picture 4" descr="SO02963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260350"/>
            <a:ext cx="7559675" cy="6048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60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595313"/>
            <a:ext cx="8510588" cy="592137"/>
          </a:xfrm>
        </p:spPr>
        <p:txBody>
          <a:bodyPr/>
          <a:lstStyle/>
          <a:p>
            <a:r>
              <a:rPr lang="ru-RU" altLang="ru-RU" sz="4000">
                <a:latin typeface="Tempus Sans ITC" panose="04020404030D07020202" pitchFamily="82" charset="0"/>
              </a:rPr>
              <a:t>Появление дня святого Валентина</a:t>
            </a:r>
          </a:p>
        </p:txBody>
      </p:sp>
      <p:sp>
        <p:nvSpPr>
          <p:cNvPr id="8601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685800" y="1843088"/>
            <a:ext cx="7770813" cy="4113212"/>
          </a:xfrm>
        </p:spPr>
        <p:txBody>
          <a:bodyPr/>
          <a:lstStyle/>
          <a:p>
            <a:pPr algn="just">
              <a:lnSpc>
                <a:spcPct val="80000"/>
              </a:lnSpc>
            </a:pPr>
            <a:r>
              <a:rPr lang="ru-RU" altLang="ru-RU" sz="2400">
                <a:solidFill>
                  <a:schemeClr val="hlink"/>
                </a:solidFill>
                <a:latin typeface="Comic Sans MS" panose="030F0702030302020204" pitchFamily="66" charset="0"/>
              </a:rPr>
              <a:t>  </a:t>
            </a:r>
            <a:r>
              <a:rPr lang="ru-RU" altLang="ru-RU" sz="2400">
                <a:solidFill>
                  <a:srgbClr val="FFCC00"/>
                </a:solidFill>
                <a:latin typeface="Comic Sans MS" panose="030F0702030302020204" pitchFamily="66" charset="0"/>
              </a:rPr>
              <a:t>Император не позволял своим солдатам жениться, а  Валентин тайно венчал легионеров, за что и подвергся аресту. Когда Валентин сидел в тюрьме, то, по одной из версий он влюбился в слепую дочь своего палача и исцелил ее. По другой версии, сам надзиратель, прослышав о лекарских способностях Валентина, попросил его излечить дочь, а та уж и влюбилась в опального священника. Перед казнью он оставил ей прощальную записку и подписался: « Твой Валентин». Отсюда и открытки – «валентинки», и сам праздник. </a:t>
            </a:r>
          </a:p>
        </p:txBody>
      </p:sp>
    </p:spTree>
  </p:cSld>
  <p:clrMapOvr>
    <a:masterClrMapping/>
  </p:clrMapOvr>
  <p:transition spd="med" advClick="0" advTm="0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860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8602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602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860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60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860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60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1000"/>
                                        <p:tgtEl>
                                          <p:spTgt spid="86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1" dur="1000"/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8" grpId="0" autoUpdateAnimBg="0"/>
      <p:bldP spid="86019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503" name="Picture 7" descr="j023087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620713"/>
            <a:ext cx="7488237" cy="5256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64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600">
                <a:latin typeface="Tempus Sans ITC" panose="04020404030D07020202" pitchFamily="82" charset="0"/>
              </a:rPr>
              <a:t>Легенда о святом Валентине</a:t>
            </a:r>
          </a:p>
        </p:txBody>
      </p:sp>
      <p:sp>
        <p:nvSpPr>
          <p:cNvPr id="10649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611188" y="2060575"/>
            <a:ext cx="7772400" cy="4106863"/>
          </a:xfrm>
        </p:spPr>
        <p:txBody>
          <a:bodyPr/>
          <a:lstStyle/>
          <a:p>
            <a:pPr algn="just">
              <a:buFont typeface="Wingdings" panose="05000000000000000000" pitchFamily="2" charset="2"/>
              <a:buNone/>
            </a:pPr>
            <a:r>
              <a:rPr lang="ru-RU" altLang="ru-RU" sz="2000">
                <a:latin typeface="Comic Sans MS" panose="030F0702030302020204" pitchFamily="66" charset="0"/>
              </a:rPr>
              <a:t>      </a:t>
            </a:r>
            <a:r>
              <a:rPr lang="ru-RU" altLang="ru-RU" sz="2000">
                <a:solidFill>
                  <a:schemeClr val="hlink"/>
                </a:solidFill>
                <a:latin typeface="Comic Sans MS" panose="030F0702030302020204" pitchFamily="66" charset="0"/>
              </a:rPr>
              <a:t>Во времена старинные жил в солнечном Провансе славный рыцарь Джауфре Рюдель, сеньор Блайи. Был он мужик щедрый, доблестный и сведущий в законах вежества. А еще он был поэтом, и было им сложено множество песен, таких изящных, что их поют и по сей день. В тех песнях Джауфре провозглашал любовь к своей прекрасной даме, которая звалась принцессою Триполитанской. Сам славный рыцарь никогда ее не видел, но пилигримы, побывавшие в Леванте, вещали, что краше сей дамы нет никого на свете, и что одарена она всеми наиблагороднейшими свойствами, добродетелями и учтивостями. </a:t>
            </a:r>
          </a:p>
        </p:txBody>
      </p:sp>
    </p:spTree>
  </p:cSld>
  <p:clrMapOvr>
    <a:masterClrMapping/>
  </p:clrMapOvr>
  <p:transition spd="med" advClick="0" advTm="0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65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650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65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065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1000"/>
                                        <p:tgtEl>
                                          <p:spTgt spid="106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6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8" dur="1000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498" grpId="0" autoUpdateAnimBg="0"/>
      <p:bldP spid="106499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575" name="Picture 7" descr="SO02963_"/>
          <p:cNvPicPr>
            <a:picLocks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00113" y="549275"/>
            <a:ext cx="7775575" cy="61198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957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0375" y="525463"/>
            <a:ext cx="8035925" cy="974725"/>
          </a:xfrm>
        </p:spPr>
        <p:txBody>
          <a:bodyPr/>
          <a:lstStyle/>
          <a:p>
            <a:r>
              <a:rPr lang="ru-RU" altLang="ru-RU" sz="3600">
                <a:latin typeface="Tempus Sans ITC" panose="04020404030D07020202" pitchFamily="82" charset="0"/>
              </a:rPr>
              <a:t>Легенда о святом Валентине</a:t>
            </a:r>
          </a:p>
        </p:txBody>
      </p:sp>
      <p:sp>
        <p:nvSpPr>
          <p:cNvPr id="109571" name="Rectangle 3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755650" y="1844675"/>
            <a:ext cx="7415213" cy="4322763"/>
          </a:xfrm>
        </p:spPr>
        <p:txBody>
          <a:bodyPr/>
          <a:lstStyle/>
          <a:p>
            <a:pPr algn="just"/>
            <a:r>
              <a:rPr lang="ru-RU" altLang="ru-RU" sz="2800">
                <a:latin typeface="Comic Sans MS" panose="030F0702030302020204" pitchFamily="66" charset="0"/>
              </a:rPr>
              <a:t> </a:t>
            </a:r>
            <a:r>
              <a:rPr lang="ru-RU" altLang="ru-RU" sz="2000">
                <a:solidFill>
                  <a:srgbClr val="FFCC00"/>
                </a:solidFill>
                <a:latin typeface="Comic Sans MS" panose="030F0702030302020204" pitchFamily="66" charset="0"/>
              </a:rPr>
              <a:t>Когда же сиятельной принцессе поведали, что о ней сложены столь восхитительные песни, то она пришла в неописуемое волнение и возжелала самолично лицезреть и слушать сего неведомого ей искусного поэта. Узнав о том, Джауфре немедленно отправился в Левант. Однако же в пути разбил его тяжкий недуг, силы оставили его и слуги разбежались от него, имущество его расхитили. Когда же наконец корабль прибыл в Триполитанскую гавань и умирающего Джауфре снесли на берег, прекрасная принцесса, исполненная превеликого отчаянья, пала перед умирающим поэтом на колени, а тот успел только сказать: </a:t>
            </a:r>
            <a:r>
              <a:rPr lang="en-US" altLang="ru-RU" sz="2000">
                <a:solidFill>
                  <a:srgbClr val="FFCC00"/>
                </a:solidFill>
                <a:latin typeface="Comic Sans MS" panose="030F0702030302020204" pitchFamily="66" charset="0"/>
              </a:rPr>
              <a:t>‘’</a:t>
            </a:r>
            <a:r>
              <a:rPr lang="ru-RU" altLang="ru-RU" sz="2000">
                <a:solidFill>
                  <a:srgbClr val="FFCC00"/>
                </a:solidFill>
                <a:latin typeface="Comic Sans MS" panose="030F0702030302020204" pitchFamily="66" charset="0"/>
              </a:rPr>
              <a:t>Любовь моя! Не стану сетовать на смерть, когда…</a:t>
            </a:r>
            <a:r>
              <a:rPr lang="en-US" altLang="ru-RU" sz="2000">
                <a:solidFill>
                  <a:srgbClr val="FFCC00"/>
                </a:solidFill>
                <a:latin typeface="Comic Sans MS" panose="030F0702030302020204" pitchFamily="66" charset="0"/>
              </a:rPr>
              <a:t>’’</a:t>
            </a:r>
            <a:r>
              <a:rPr lang="ru-RU" altLang="ru-RU" sz="2000">
                <a:solidFill>
                  <a:srgbClr val="FFCC00"/>
                </a:solidFill>
                <a:latin typeface="Comic Sans MS" panose="030F0702030302020204" pitchFamily="66" charset="0"/>
              </a:rPr>
              <a:t> – и замолчал навеки</a:t>
            </a:r>
            <a:r>
              <a:rPr lang="ru-RU" altLang="ru-RU" sz="1800">
                <a:solidFill>
                  <a:srgbClr val="FFCC00"/>
                </a:solidFill>
                <a:latin typeface="Comic Sans MS" panose="030F0702030302020204" pitchFamily="66" charset="0"/>
              </a:rPr>
              <a:t>.   </a:t>
            </a:r>
          </a:p>
          <a:p>
            <a:pPr algn="just"/>
            <a:r>
              <a:rPr lang="ru-RU" altLang="ru-RU" sz="1800">
                <a:solidFill>
                  <a:srgbClr val="FFCC00"/>
                </a:solidFill>
                <a:latin typeface="Comic Sans MS" panose="030F0702030302020204" pitchFamily="66" charset="0"/>
              </a:rPr>
              <a:t>   </a:t>
            </a:r>
          </a:p>
          <a:p>
            <a:pPr algn="just"/>
            <a:r>
              <a:rPr lang="ru-RU" altLang="ru-RU" sz="1800">
                <a:latin typeface="Comic Sans MS" panose="030F0702030302020204" pitchFamily="66" charset="0"/>
              </a:rPr>
              <a:t>  </a:t>
            </a:r>
            <a:endParaRPr lang="ru-RU" altLang="ru-RU" sz="2800"/>
          </a:p>
        </p:txBody>
      </p:sp>
      <p:sp>
        <p:nvSpPr>
          <p:cNvPr id="109572" name="Rectangle 4"/>
          <p:cNvSpPr>
            <a:spLocks noChangeArrowheads="1"/>
          </p:cNvSpPr>
          <p:nvPr/>
        </p:nvSpPr>
        <p:spPr bwMode="auto">
          <a:xfrm>
            <a:off x="0" y="2513013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</a:pPr>
            <a:endParaRPr lang="ru-RU" altLang="ru-RU">
              <a:latin typeface="Comic Sans MS" panose="030F0702030302020204" pitchFamily="66" charset="0"/>
            </a:endParaRPr>
          </a:p>
          <a:p>
            <a:pPr eaLnBrk="0" hangingPunct="0"/>
            <a:endParaRPr lang="ru-RU" altLang="ru-RU"/>
          </a:p>
        </p:txBody>
      </p:sp>
      <p:sp>
        <p:nvSpPr>
          <p:cNvPr id="109573" name="Rectangle 5"/>
          <p:cNvSpPr>
            <a:spLocks noChangeArrowheads="1"/>
          </p:cNvSpPr>
          <p:nvPr/>
        </p:nvSpPr>
        <p:spPr bwMode="auto">
          <a:xfrm>
            <a:off x="0" y="3978275"/>
            <a:ext cx="914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</a:pPr>
            <a:endParaRPr lang="ru-RU" altLang="ru-RU"/>
          </a:p>
        </p:txBody>
      </p:sp>
      <p:sp>
        <p:nvSpPr>
          <p:cNvPr id="109574" name="Rectangle 6"/>
          <p:cNvSpPr>
            <a:spLocks noChangeArrowheads="1"/>
          </p:cNvSpPr>
          <p:nvPr/>
        </p:nvSpPr>
        <p:spPr bwMode="auto">
          <a:xfrm>
            <a:off x="0" y="43449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ru-RU"/>
          </a:p>
        </p:txBody>
      </p:sp>
    </p:spTree>
  </p:cSld>
  <p:clrMapOvr>
    <a:masterClrMapping/>
  </p:clrMapOvr>
  <p:transition spd="med" advClick="0" advTm="0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0957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0957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957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095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95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095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95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1000"/>
                                        <p:tgtEl>
                                          <p:spTgt spid="109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1" dur="1000"/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5" dur="1000"/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9" dur="1000"/>
                                        <p:tgtEl>
                                          <p:spTgt spid="109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0" grpId="0" autoUpdateAnimBg="0"/>
      <p:bldP spid="109571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7524" name="Picture 4" descr="j0230876"/>
          <p:cNvPicPr>
            <a:picLocks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71550" y="549275"/>
            <a:ext cx="7561263" cy="54006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75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600">
                <a:latin typeface="Tempus Sans ITC" panose="04020404030D07020202" pitchFamily="82" charset="0"/>
              </a:rPr>
              <a:t>Легенда о святом Валентине</a:t>
            </a:r>
          </a:p>
        </p:txBody>
      </p:sp>
      <p:sp>
        <p:nvSpPr>
          <p:cNvPr id="107523" name="Rectangle 3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687388" y="1984375"/>
            <a:ext cx="7845425" cy="4111625"/>
          </a:xfrm>
        </p:spPr>
        <p:txBody>
          <a:bodyPr/>
          <a:lstStyle/>
          <a:p>
            <a:pPr algn="just"/>
            <a:r>
              <a:rPr lang="ru-RU" altLang="ru-RU" sz="1800">
                <a:latin typeface="Comic Sans MS" panose="030F0702030302020204" pitchFamily="66" charset="0"/>
              </a:rPr>
              <a:t>  </a:t>
            </a:r>
            <a:r>
              <a:rPr lang="ru-RU" altLang="ru-RU" sz="2000">
                <a:solidFill>
                  <a:schemeClr val="hlink"/>
                </a:solidFill>
                <a:latin typeface="Comic Sans MS" panose="030F0702030302020204" pitchFamily="66" charset="0"/>
              </a:rPr>
              <a:t>Так сказано в старинных хрониках. Там же дана и дата смерти Джауфре: 14 февраля 1148 года, то есть день святого Валентина. И в тех же хрониках указано, что с той поры все трубадуры и менестрели христианского мира взяли себе на обычай ежегодно в день святого Валентина сходиться в замках или на площадях, дабы своим песенным искусством прославлять историю любви, возвышенней и горестней которой еще не было на свете. </a:t>
            </a:r>
          </a:p>
          <a:p>
            <a:pPr algn="just"/>
            <a:r>
              <a:rPr lang="ru-RU" altLang="ru-RU" sz="2000">
                <a:solidFill>
                  <a:schemeClr val="hlink"/>
                </a:solidFill>
                <a:latin typeface="Comic Sans MS" panose="030F0702030302020204" pitchFamily="66" charset="0"/>
              </a:rPr>
              <a:t>  А все влюбленные с тех давних пор и поныне уверены, что если вы целый год молчали и скрывали свои чувства, то уж в день святого Валентина можно смело признаваться в любви! </a:t>
            </a:r>
          </a:p>
          <a:p>
            <a:pPr algn="just"/>
            <a:endParaRPr lang="ru-RU" altLang="ru-RU" sz="2000">
              <a:solidFill>
                <a:schemeClr val="hlink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 spd="med" advClick="0" advTm="0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75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75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75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075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1000"/>
                                        <p:tgtEl>
                                          <p:spTgt spid="107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6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8" dur="1000"/>
                                        <p:tgtEl>
                                          <p:spTgt spid="10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0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2" dur="1000"/>
                                        <p:tgtEl>
                                          <p:spTgt spid="107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2" grpId="0" autoUpdateAnimBg="0"/>
      <p:bldP spid="107523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8548" name="Picture 4" descr="SO02963_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03350" y="620713"/>
            <a:ext cx="6269038" cy="43592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85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600">
                <a:latin typeface="Tempus Sans ITC" panose="04020404030D07020202" pitchFamily="82" charset="0"/>
              </a:rPr>
              <a:t>Легенда о святом Валентине</a:t>
            </a:r>
          </a:p>
        </p:txBody>
      </p:sp>
      <p:sp>
        <p:nvSpPr>
          <p:cNvPr id="108547" name="Rectangle 3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301625" y="1676400"/>
            <a:ext cx="8383588" cy="4422775"/>
          </a:xfrm>
        </p:spPr>
        <p:txBody>
          <a:bodyPr/>
          <a:lstStyle/>
          <a:p>
            <a:pPr algn="just"/>
            <a:r>
              <a:rPr lang="ru-RU" altLang="ru-RU" sz="2000">
                <a:solidFill>
                  <a:srgbClr val="FFCC00"/>
                </a:solidFill>
                <a:latin typeface="Comic Sans MS" panose="030F0702030302020204" pitchFamily="66" charset="0"/>
              </a:rPr>
              <a:t>Да и сделать это 14 февраля проще всего: и говорить ничего не надо, а просто посылаете избраннице (избраннику) вырезанное из бумаги сердечко, можно даже и без своих инициалов – и вас прекрасно поймут. И может, даже… </a:t>
            </a:r>
          </a:p>
        </p:txBody>
      </p:sp>
    </p:spTree>
  </p:cSld>
  <p:clrMapOvr>
    <a:masterClrMapping/>
  </p:clrMapOvr>
  <p:transition spd="med" advClick="0" advTm="0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0854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0854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854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1000"/>
                                        <p:tgtEl>
                                          <p:spTgt spid="108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1" dur="1000"/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6" grpId="0" autoUpdateAnimBg="0"/>
      <p:bldP spid="108547" grpId="0" build="p" autoUpdateAnimBg="0"/>
    </p:bldLst>
  </p:timing>
</p:sld>
</file>

<file path=ppt/theme/theme1.xml><?xml version="1.0" encoding="utf-8"?>
<a:theme xmlns:a="http://schemas.openxmlformats.org/drawingml/2006/main" name="Облака">
  <a:themeElements>
    <a:clrScheme name="Облака 1">
      <a:dk1>
        <a:srgbClr val="4D4D4D"/>
      </a:dk1>
      <a:lt1>
        <a:srgbClr val="FFFFFF"/>
      </a:lt1>
      <a:dk2>
        <a:srgbClr val="0000A4"/>
      </a:dk2>
      <a:lt2>
        <a:srgbClr val="B7E7FF"/>
      </a:lt2>
      <a:accent1>
        <a:srgbClr val="0099CC"/>
      </a:accent1>
      <a:accent2>
        <a:srgbClr val="00CC99"/>
      </a:accent2>
      <a:accent3>
        <a:srgbClr val="AAAACF"/>
      </a:accent3>
      <a:accent4>
        <a:srgbClr val="DADADA"/>
      </a:accent4>
      <a:accent5>
        <a:srgbClr val="AACAE2"/>
      </a:accent5>
      <a:accent6>
        <a:srgbClr val="00B98A"/>
      </a:accent6>
      <a:hlink>
        <a:srgbClr val="FFCC00"/>
      </a:hlink>
      <a:folHlink>
        <a:srgbClr val="EE941C"/>
      </a:folHlink>
    </a:clrScheme>
    <a:fontScheme name="Облака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Облака 1">
        <a:dk1>
          <a:srgbClr val="4D4D4D"/>
        </a:dk1>
        <a:lt1>
          <a:srgbClr val="FFFFFF"/>
        </a:lt1>
        <a:dk2>
          <a:srgbClr val="0000A4"/>
        </a:dk2>
        <a:lt2>
          <a:srgbClr val="B7E7FF"/>
        </a:lt2>
        <a:accent1>
          <a:srgbClr val="0099CC"/>
        </a:accent1>
        <a:accent2>
          <a:srgbClr val="00CC99"/>
        </a:accent2>
        <a:accent3>
          <a:srgbClr val="AAAACF"/>
        </a:accent3>
        <a:accent4>
          <a:srgbClr val="DADADA"/>
        </a:accent4>
        <a:accent5>
          <a:srgbClr val="AACAE2"/>
        </a:accent5>
        <a:accent6>
          <a:srgbClr val="00B98A"/>
        </a:accent6>
        <a:hlink>
          <a:srgbClr val="FFCC00"/>
        </a:hlink>
        <a:folHlink>
          <a:srgbClr val="EE941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2">
        <a:dk1>
          <a:srgbClr val="000066"/>
        </a:dk1>
        <a:lt1>
          <a:srgbClr val="FFFFFF"/>
        </a:lt1>
        <a:dk2>
          <a:srgbClr val="00A2DC"/>
        </a:dk2>
        <a:lt2>
          <a:srgbClr val="FFFFFF"/>
        </a:lt2>
        <a:accent1>
          <a:srgbClr val="0079A4"/>
        </a:accent1>
        <a:accent2>
          <a:srgbClr val="33CCCC"/>
        </a:accent2>
        <a:accent3>
          <a:srgbClr val="AACEEB"/>
        </a:accent3>
        <a:accent4>
          <a:srgbClr val="DADADA"/>
        </a:accent4>
        <a:accent5>
          <a:srgbClr val="AABECF"/>
        </a:accent5>
        <a:accent6>
          <a:srgbClr val="2DB9B9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3">
        <a:dk1>
          <a:srgbClr val="010199"/>
        </a:dk1>
        <a:lt1>
          <a:srgbClr val="FFFFFF"/>
        </a:lt1>
        <a:dk2>
          <a:srgbClr val="000092"/>
        </a:dk2>
        <a:lt2>
          <a:srgbClr val="CCFFFF"/>
        </a:lt2>
        <a:accent1>
          <a:srgbClr val="66CCFF"/>
        </a:accent1>
        <a:accent2>
          <a:srgbClr val="2EBDBA"/>
        </a:accent2>
        <a:accent3>
          <a:srgbClr val="AAAAC7"/>
        </a:accent3>
        <a:accent4>
          <a:srgbClr val="DADADA"/>
        </a:accent4>
        <a:accent5>
          <a:srgbClr val="B8E2FF"/>
        </a:accent5>
        <a:accent6>
          <a:srgbClr val="29ABA8"/>
        </a:accent6>
        <a:hlink>
          <a:srgbClr val="66FF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4">
        <a:dk1>
          <a:srgbClr val="000000"/>
        </a:dk1>
        <a:lt1>
          <a:srgbClr val="FFFFFF"/>
        </a:lt1>
        <a:dk2>
          <a:srgbClr val="006A67"/>
        </a:dk2>
        <a:lt2>
          <a:srgbClr val="FFFFCC"/>
        </a:lt2>
        <a:accent1>
          <a:srgbClr val="33CCCC"/>
        </a:accent1>
        <a:accent2>
          <a:srgbClr val="6D6FC7"/>
        </a:accent2>
        <a:accent3>
          <a:srgbClr val="AAB9B8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00FFFF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5">
        <a:dk1>
          <a:srgbClr val="4D4D4D"/>
        </a:dk1>
        <a:lt1>
          <a:srgbClr val="FFFFFF"/>
        </a:lt1>
        <a:dk2>
          <a:srgbClr val="650BB7"/>
        </a:dk2>
        <a:lt2>
          <a:srgbClr val="FFFFFF"/>
        </a:lt2>
        <a:accent1>
          <a:srgbClr val="FF66FF"/>
        </a:accent1>
        <a:accent2>
          <a:srgbClr val="666699"/>
        </a:accent2>
        <a:accent3>
          <a:srgbClr val="B8AAD8"/>
        </a:accent3>
        <a:accent4>
          <a:srgbClr val="DADADA"/>
        </a:accent4>
        <a:accent5>
          <a:srgbClr val="FFB8FF"/>
        </a:accent5>
        <a:accent6>
          <a:srgbClr val="5C5C8A"/>
        </a:accent6>
        <a:hlink>
          <a:srgbClr val="E9E9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6">
        <a:dk1>
          <a:srgbClr val="FFFFFF"/>
        </a:dk1>
        <a:lt1>
          <a:srgbClr val="FFFFFF"/>
        </a:lt1>
        <a:dk2>
          <a:srgbClr val="005000"/>
        </a:dk2>
        <a:lt2>
          <a:srgbClr val="DCEAAE"/>
        </a:lt2>
        <a:accent1>
          <a:srgbClr val="99CC00"/>
        </a:accent1>
        <a:accent2>
          <a:srgbClr val="6F801A"/>
        </a:accent2>
        <a:accent3>
          <a:srgbClr val="AAB3AA"/>
        </a:accent3>
        <a:accent4>
          <a:srgbClr val="DADADA"/>
        </a:accent4>
        <a:accent5>
          <a:srgbClr val="CAE2AA"/>
        </a:accent5>
        <a:accent6>
          <a:srgbClr val="647316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7">
        <a:dk1>
          <a:srgbClr val="4F4F77"/>
        </a:dk1>
        <a:lt1>
          <a:srgbClr val="FFFFFF"/>
        </a:lt1>
        <a:dk2>
          <a:srgbClr val="7979A5"/>
        </a:dk2>
        <a:lt2>
          <a:srgbClr val="F3F3FF"/>
        </a:lt2>
        <a:accent1>
          <a:srgbClr val="5D5D8B"/>
        </a:accent1>
        <a:accent2>
          <a:srgbClr val="66CCFF"/>
        </a:accent2>
        <a:accent3>
          <a:srgbClr val="BEBECF"/>
        </a:accent3>
        <a:accent4>
          <a:srgbClr val="DADADA"/>
        </a:accent4>
        <a:accent5>
          <a:srgbClr val="B6B6C4"/>
        </a:accent5>
        <a:accent6>
          <a:srgbClr val="5CB9E7"/>
        </a:accent6>
        <a:hlink>
          <a:srgbClr val="CCECFF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8">
        <a:dk1>
          <a:srgbClr val="000000"/>
        </a:dk1>
        <a:lt1>
          <a:srgbClr val="B9B9B9"/>
        </a:lt1>
        <a:dk2>
          <a:srgbClr val="8A8472"/>
        </a:dk2>
        <a:lt2>
          <a:srgbClr val="4D4D4D"/>
        </a:lt2>
        <a:accent1>
          <a:srgbClr val="EDEEE2"/>
        </a:accent1>
        <a:accent2>
          <a:srgbClr val="7FAA7E"/>
        </a:accent2>
        <a:accent3>
          <a:srgbClr val="D9D9D9"/>
        </a:accent3>
        <a:accent4>
          <a:srgbClr val="000000"/>
        </a:accent4>
        <a:accent5>
          <a:srgbClr val="F4F5EE"/>
        </a:accent5>
        <a:accent6>
          <a:srgbClr val="729A72"/>
        </a:accent6>
        <a:hlink>
          <a:srgbClr val="008000"/>
        </a:hlink>
        <a:folHlink>
          <a:srgbClr val="9894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блака 9">
        <a:dk1>
          <a:srgbClr val="000000"/>
        </a:dk1>
        <a:lt1>
          <a:srgbClr val="FEA24E"/>
        </a:lt1>
        <a:dk2>
          <a:srgbClr val="CC6600"/>
        </a:dk2>
        <a:lt2>
          <a:srgbClr val="808080"/>
        </a:lt2>
        <a:accent1>
          <a:srgbClr val="FBEECD"/>
        </a:accent1>
        <a:accent2>
          <a:srgbClr val="ECD044"/>
        </a:accent2>
        <a:accent3>
          <a:srgbClr val="FECEB2"/>
        </a:accent3>
        <a:accent4>
          <a:srgbClr val="000000"/>
        </a:accent4>
        <a:accent5>
          <a:srgbClr val="FDF5E3"/>
        </a:accent5>
        <a:accent6>
          <a:srgbClr val="D6BC3D"/>
        </a:accent6>
        <a:hlink>
          <a:srgbClr val="E42B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Clouds</Template>
  <TotalTime>857</TotalTime>
  <Words>1374</Words>
  <Application>Microsoft Office PowerPoint</Application>
  <PresentationFormat>Экран (4:3)</PresentationFormat>
  <Paragraphs>55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1" baseType="lpstr">
      <vt:lpstr>Arial</vt:lpstr>
      <vt:lpstr>Wingdings</vt:lpstr>
      <vt:lpstr>Tempus Sans ITC</vt:lpstr>
      <vt:lpstr>Comic Sans MS</vt:lpstr>
      <vt:lpstr>Times New Roman</vt:lpstr>
      <vt:lpstr>Облака</vt:lpstr>
      <vt:lpstr>День святого Валентина</vt:lpstr>
      <vt:lpstr>Любовь сильна, как божество</vt:lpstr>
      <vt:lpstr>Появление дня святого Валентина</vt:lpstr>
      <vt:lpstr>Появление дня святого Валентина</vt:lpstr>
      <vt:lpstr>Появление дня святого Валентина</vt:lpstr>
      <vt:lpstr>Легенда о святом Валентине</vt:lpstr>
      <vt:lpstr>Легенда о святом Валентине</vt:lpstr>
      <vt:lpstr>Легенда о святом Валентине</vt:lpstr>
      <vt:lpstr>Легенда о святом Валентине</vt:lpstr>
      <vt:lpstr>Как отмечали день святого Валентина в южной Шотландии?</vt:lpstr>
      <vt:lpstr>Как отмечали день святого Валентина в Лондоне?</vt:lpstr>
      <vt:lpstr>Как отмечали день святого Валентина в Лондоне? </vt:lpstr>
      <vt:lpstr>Как отмечали день святого Валентина в Испании и Италии?</vt:lpstr>
      <vt:lpstr>Как отмечали день святого Валентина во Франции и Японии?   </vt:lpstr>
      <vt:lpstr>Как отмечали день святого Валентина в Америке?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Школа № 19</dc:title>
  <dc:creator>user</dc:creator>
  <cp:lastModifiedBy>admin</cp:lastModifiedBy>
  <cp:revision>25</cp:revision>
  <dcterms:created xsi:type="dcterms:W3CDTF">2005-02-02T18:19:37Z</dcterms:created>
  <dcterms:modified xsi:type="dcterms:W3CDTF">2015-04-08T16:38:09Z</dcterms:modified>
</cp:coreProperties>
</file>