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9" r:id="rId3"/>
    <p:sldId id="257" r:id="rId4"/>
    <p:sldId id="270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8" r:id="rId13"/>
    <p:sldId id="269" r:id="rId14"/>
    <p:sldId id="271" r:id="rId15"/>
    <p:sldId id="272" r:id="rId16"/>
    <p:sldId id="273" r:id="rId17"/>
    <p:sldId id="274" r:id="rId18"/>
    <p:sldId id="275" r:id="rId19"/>
    <p:sldId id="276" r:id="rId20"/>
    <p:sldId id="277" r:id="rId2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765" autoAdjust="0"/>
    <p:restoredTop sz="87479" autoAdjust="0"/>
  </p:normalViewPr>
  <p:slideViewPr>
    <p:cSldViewPr>
      <p:cViewPr varScale="1">
        <p:scale>
          <a:sx n="41" d="100"/>
          <a:sy n="41" d="100"/>
        </p:scale>
        <p:origin x="1410" y="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h 1912"/>
              <a:gd name="T1" fmla="*/ 6 h 1912"/>
              <a:gd name="T2" fmla="*/ 6 h 1912"/>
              <a:gd name="T3" fmla="*/ 60 h 1912"/>
              <a:gd name="T4" fmla="*/ 1912 h 1912"/>
              <a:gd name="T5" fmla="*/ 1912 h 1912"/>
              <a:gd name="T6" fmla="*/ 0 h 1912"/>
              <a:gd name="T7" fmla="*/ 0 h 191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</a:cxnLst>
            <a:rect l="0" t="0" r="r" b="b"/>
            <a:pathLst>
              <a:path h="1912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19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8610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2879E81-72E8-47DB-90C0-F71F6020FF7C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9562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FA4865-0C9A-4982-AD2D-33496AC4E9D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49153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AE3578-13A8-49BF-8AA7-7195500ED0A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55411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92100"/>
            <a:ext cx="8229600" cy="57277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6A6D944-12BB-4599-8762-37DC7F4B6DB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176410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13843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9D2D372-6C7B-46FB-AEEA-F86BBB45466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750967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13843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905000"/>
            <a:ext cx="40386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4038600"/>
            <a:ext cx="40386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91A22D3-7860-4E9E-A516-82E3A2F558D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87612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7E3AF0-1E03-411F-AA46-1060BC07663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284043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30A9B2-9557-439B-B962-6837913D204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883163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3489E88-2E42-4431-8787-ECA6B488309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52441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C37881-4695-44D5-AF7F-C0123327419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875542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8BA35B-9272-4ACA-9CA6-EED2D8FB02D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468485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D1CA40A-E619-4889-A895-2F6BCA9ADA6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10115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1902112-602C-4BAA-8366-B56C3753377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48455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97C1716-334B-48D7-97C5-656D1850E2D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14197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6758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758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759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</a:lstStyle>
          <a:p>
            <a:fld id="{DA65DFAC-532B-4A95-A3C3-1365AC6DEBAE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8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  <p:sldLayoutId id="2147483676" r:id="rId13"/>
    <p:sldLayoutId id="2147483677" r:id="rId1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Tahoma" panose="020B0604030504040204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ahoma" panose="020B0604030504040204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://ru.wikipedia.org/wiki/%D0%91%D0%B0%D1%80%D0%BE%D0%BA%D0%BA%D0%BE" TargetMode="External"/><Relationship Id="rId13" Type="http://schemas.openxmlformats.org/officeDocument/2006/relationships/hyperlink" Target="http://ru.wikipedia.org/wiki/%D0%9D%D0%B5%D0%B0%D0%BF%D0%BE%D0%BB%D1%8C" TargetMode="External"/><Relationship Id="rId18" Type="http://schemas.openxmlformats.org/officeDocument/2006/relationships/hyperlink" Target="http://ru.wikipedia.org/wiki/1609" TargetMode="External"/><Relationship Id="rId3" Type="http://schemas.openxmlformats.org/officeDocument/2006/relationships/hyperlink" Target="http://ru.wikipedia.org/wiki/1571" TargetMode="External"/><Relationship Id="rId21" Type="http://schemas.openxmlformats.org/officeDocument/2006/relationships/hyperlink" Target="http://ru.wikipedia.org/wiki/%D0%A4%D0%B0%D0%B9%D0%BB:Bild-Ottavio_Leoni,_Caravaggio.jpg" TargetMode="External"/><Relationship Id="rId7" Type="http://schemas.openxmlformats.org/officeDocument/2006/relationships/hyperlink" Target="http://ru.wikipedia.org/wiki/XVII_%D0%B2%D0%B5%D0%BA" TargetMode="External"/><Relationship Id="rId12" Type="http://schemas.openxmlformats.org/officeDocument/2006/relationships/hyperlink" Target="http://ru.wikipedia.org/wiki/1606" TargetMode="External"/><Relationship Id="rId17" Type="http://schemas.openxmlformats.org/officeDocument/2006/relationships/hyperlink" Target="http://ru.wikipedia.org/wiki/1608" TargetMode="External"/><Relationship Id="rId2" Type="http://schemas.openxmlformats.org/officeDocument/2006/relationships/hyperlink" Target="http://ru.wikipedia.org/wiki/28_%D1%81%D0%B5%D0%BD%D1%82%D1%8F%D0%B1%D1%80%D1%8F" TargetMode="External"/><Relationship Id="rId16" Type="http://schemas.openxmlformats.org/officeDocument/2006/relationships/hyperlink" Target="http://ru.wikipedia.org/wiki/%D0%A1%D0%B8%D1%86%D0%B8%D0%BB%D0%B8%D1%8F" TargetMode="External"/><Relationship Id="rId20" Type="http://schemas.openxmlformats.org/officeDocument/2006/relationships/hyperlink" Target="http://ru.wikipedia.org/w/index.php?title=%D0%9F%D0%BE%D1%80%D1%82%D0%BE_%D0%B4%E2%80%99%D0%AD%D1%80%D0%BA%D0%BE%D0%BB%D0%B5&amp;action=edit&amp;redlink=1" TargetMode="External"/><Relationship Id="rId1" Type="http://schemas.openxmlformats.org/officeDocument/2006/relationships/slideLayout" Target="../slideLayouts/slideLayout13.xml"/><Relationship Id="rId6" Type="http://schemas.openxmlformats.org/officeDocument/2006/relationships/hyperlink" Target="http://ru.wikipedia.org/wiki/%D0%98%D1%82%D0%B0%D0%BB%D0%B8%D1%8F" TargetMode="External"/><Relationship Id="rId11" Type="http://schemas.openxmlformats.org/officeDocument/2006/relationships/hyperlink" Target="http://ru.wikipedia.org/wiki/%D0%9A%D0%B0%D1%80%D0%B4%D0%B8%D0%BD%D0%B0%D0%BB" TargetMode="External"/><Relationship Id="rId5" Type="http://schemas.openxmlformats.org/officeDocument/2006/relationships/hyperlink" Target="http://ru.wikipedia.org/wiki/1610" TargetMode="External"/><Relationship Id="rId15" Type="http://schemas.openxmlformats.org/officeDocument/2006/relationships/hyperlink" Target="http://ru.wikipedia.org/wiki/%D0%9C%D0%B0%D0%BB%D1%8C%D1%82%D0%B0_(%D0%BE%D1%81%D1%82%D1%80%D0%BE%D0%B2)" TargetMode="External"/><Relationship Id="rId10" Type="http://schemas.openxmlformats.org/officeDocument/2006/relationships/hyperlink" Target="http://ru.wikipedia.org/wiki/%D0%A0%D0%B8%D0%BC" TargetMode="External"/><Relationship Id="rId19" Type="http://schemas.openxmlformats.org/officeDocument/2006/relationships/hyperlink" Target="http://ru.wikipedia.org/wiki/%D0%9F%D0%B0%D0%BF%D1%81%D1%82%D0%B2%D0%BE" TargetMode="External"/><Relationship Id="rId4" Type="http://schemas.openxmlformats.org/officeDocument/2006/relationships/hyperlink" Target="http://ru.wikipedia.org/wiki/18_%D0%B8%D1%8E%D0%BB%D1%8F" TargetMode="External"/><Relationship Id="rId9" Type="http://schemas.openxmlformats.org/officeDocument/2006/relationships/hyperlink" Target="http://ru.wikipedia.org/wiki/%D0%9C%D0%B8%D0%BB%D0%B0%D0%BD" TargetMode="External"/><Relationship Id="rId14" Type="http://schemas.openxmlformats.org/officeDocument/2006/relationships/hyperlink" Target="http://ru.wikipedia.org/wiki/1607" TargetMode="External"/><Relationship Id="rId22" Type="http://schemas.openxmlformats.org/officeDocument/2006/relationships/image" Target="../media/image14.jpe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://ru.wikipedia.org/wiki/%D0%A4%D0%B0%D0%B9%D0%BB:The_Calling_of_Saint_Matthew_by_Carvaggio.jpg" TargetMode="External"/><Relationship Id="rId3" Type="http://schemas.openxmlformats.org/officeDocument/2006/relationships/image" Target="../media/image15.jpeg"/><Relationship Id="rId7" Type="http://schemas.openxmlformats.org/officeDocument/2006/relationships/image" Target="../media/image17.jpeg"/><Relationship Id="rId12" Type="http://schemas.openxmlformats.org/officeDocument/2006/relationships/hyperlink" Target="http://ru.wikipedia.org/wiki/%D0%91%D0%B5%D0%B3%D1%81%D1%82%D0%B2%D0%BE_%D0%B2_%D0%95%D0%B3%D0%B8%D0%BF%D0%B5%D1%82" TargetMode="External"/><Relationship Id="rId2" Type="http://schemas.openxmlformats.org/officeDocument/2006/relationships/hyperlink" Target="http://ru.wikipedia.org/wiki/%D0%A4%D0%B0%D0%B9%D0%BB:Maria_Magdalene_by_Caravaggio.jpg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ru.wikipedia.org/wiki/%D0%A4%D0%B0%D0%B9%D0%BB:The_Inspiration_of_Saint_Matthew_by_Caravaggio.jpg" TargetMode="External"/><Relationship Id="rId11" Type="http://schemas.openxmlformats.org/officeDocument/2006/relationships/image" Target="../media/image19.jpeg"/><Relationship Id="rId5" Type="http://schemas.openxmlformats.org/officeDocument/2006/relationships/image" Target="../media/image16.jpeg"/><Relationship Id="rId10" Type="http://schemas.openxmlformats.org/officeDocument/2006/relationships/hyperlink" Target="http://ru.wikipedia.org/wiki/%D0%A4%D0%B0%D0%B9%D0%BB:Le_Caravage_-_Le_repos_pendant_la_fuite_en_Egypte.jpg" TargetMode="External"/><Relationship Id="rId4" Type="http://schemas.openxmlformats.org/officeDocument/2006/relationships/hyperlink" Target="http://ru.wikipedia.org/wiki/%D0%A4%D0%B0%D0%B9%D0%BB:The_Sacrifice_of_Isaac_by_Caravaggio.jpg" TargetMode="External"/><Relationship Id="rId9" Type="http://schemas.openxmlformats.org/officeDocument/2006/relationships/image" Target="../media/image18.jpe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http://ru.wikipedia.org/wiki/1642" TargetMode="External"/><Relationship Id="rId3" Type="http://schemas.openxmlformats.org/officeDocument/2006/relationships/hyperlink" Target="http://ru.wikipedia.org/wiki/4_%D0%BD%D0%BE%D1%8F%D0%B1%D1%80%D1%8F" TargetMode="External"/><Relationship Id="rId7" Type="http://schemas.openxmlformats.org/officeDocument/2006/relationships/hyperlink" Target="http://ru.wikipedia.org/wiki/18_%D0%B0%D0%B2%D0%B3%D1%83%D1%81%D1%82%D0%B0" TargetMode="External"/><Relationship Id="rId12" Type="http://schemas.openxmlformats.org/officeDocument/2006/relationships/image" Target="../media/image20.jpeg"/><Relationship Id="rId2" Type="http://schemas.openxmlformats.org/officeDocument/2006/relationships/hyperlink" Target="http://ru.wikipedia.org/wiki/%D0%98%D1%82%D0%B0%D0%BB%D1%8C%D1%8F%D0%BD%D1%81%D0%BA%D0%B8%D0%B9_%D1%8F%D0%B7%D1%8B%D0%BA" TargetMode="External"/><Relationship Id="rId1" Type="http://schemas.openxmlformats.org/officeDocument/2006/relationships/slideLayout" Target="../slideLayouts/slideLayout13.xml"/><Relationship Id="rId6" Type="http://schemas.openxmlformats.org/officeDocument/2006/relationships/hyperlink" Target="http://ru.wikipedia.org/wiki/%D0%AD%D0%BC%D0%B8%D0%BB%D0%B8%D1%8F-%D0%A0%D0%BE%D0%BC%D0%B0%D0%BD%D1%8C%D1%8F" TargetMode="External"/><Relationship Id="rId11" Type="http://schemas.openxmlformats.org/officeDocument/2006/relationships/hyperlink" Target="http://ru.wikipedia.org/wiki/%D0%9A%D0%B0%D1%80%D0%B0%D0%B2%D0%B0%D0%B4%D0%B6%D0%BE,_%D0%9C%D0%B8%D0%BA%D0%B5%D0%BB%D0%B0%D0%BD%D0%B4%D0%B6%D0%B5%D0%BB%D0%BE_%D0%9C%D0%B5%D1%80%D0%B8%D0%B7%D0%B8" TargetMode="External"/><Relationship Id="rId5" Type="http://schemas.openxmlformats.org/officeDocument/2006/relationships/hyperlink" Target="http://ru.wikipedia.org/wiki/%D0%9A%D0%B0%D0%BB%D1%8C%D0%B2%D0%B5%D0%BD%D1%86%D0%B0%D0%BD%D0%BE" TargetMode="External"/><Relationship Id="rId10" Type="http://schemas.openxmlformats.org/officeDocument/2006/relationships/hyperlink" Target="http://ru.wikipedia.org/wiki/%D0%91%D0%BE%D0%BB%D0%BE%D0%BD%D1%81%D0%BA%D0%B0%D1%8F_%D1%88%D0%BA%D0%BE%D0%BB%D0%B0_%D0%B6%D0%B8%D0%B2%D0%BE%D0%BF%D0%B8%D1%81%D0%B8" TargetMode="External"/><Relationship Id="rId4" Type="http://schemas.openxmlformats.org/officeDocument/2006/relationships/hyperlink" Target="http://ru.wikipedia.org/wiki/1575" TargetMode="External"/><Relationship Id="rId9" Type="http://schemas.openxmlformats.org/officeDocument/2006/relationships/hyperlink" Target="http://ru.wikipedia.org/wiki/%D0%91%D0%BE%D0%BB%D0%BE%D0%BD%D1%8C%D1%8F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7" Type="http://schemas.openxmlformats.org/officeDocument/2006/relationships/hyperlink" Target="http://ru.wikipedia.org/wiki/%D0%A1%D0%B0%D0%BD%D1%82%D0%B0-%D0%9C%D0%B0%D1%80%D0%B8%D1%8F-%D0%B4%D0%B5%D0%BB%D0%BB%D0%B0-%D0%9A%D0%BE%D0%BD%D1%87%D0%B5%D1%86%D0%B8%D0%BE%D0%BD%D0%B5" TargetMode="External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ru.wikipedia.org/wiki/%D0%90%D1%80%D1%85%D0%B0%D0%BD%D0%B3%D0%B5%D0%BB_%D0%9C%D0%B8%D1%85%D0%B0%D0%B8%D0%BB" TargetMode="External"/><Relationship Id="rId5" Type="http://schemas.openxmlformats.org/officeDocument/2006/relationships/image" Target="../media/image23.jpeg"/><Relationship Id="rId4" Type="http://schemas.openxmlformats.org/officeDocument/2006/relationships/hyperlink" Target="http://ru.wikipedia.org/wiki/%D0%9A%D0%BB%D0%B5%D0%BE%D0%BF%D0%B0%D1%82%D1%80%D0%B0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hyperlink" Target="http://ru.wikipedia.org/wiki/%D0%98%D0%BA%D0%BE%D0%BD%D0%BE%D0%BF%D0%B8%D1%81%D0%B5%D1%86" TargetMode="External"/><Relationship Id="rId13" Type="http://schemas.openxmlformats.org/officeDocument/2006/relationships/hyperlink" Target="http://ru.wikipedia.org/wiki/%D0%A2%D0%B8%D0%BD%D1%82%D0%BE%D1%80%D0%B5%D1%82%D1%82%D0%BE" TargetMode="External"/><Relationship Id="rId18" Type="http://schemas.openxmlformats.org/officeDocument/2006/relationships/hyperlink" Target="http://ru.wikipedia.org/wiki/%D0%9C%D0%B8%D0%BA%D0%B5%D0%BB%D0%B0%D0%BD%D0%B4%D0%B6%D0%B5%D0%BB%D0%BE" TargetMode="External"/><Relationship Id="rId3" Type="http://schemas.openxmlformats.org/officeDocument/2006/relationships/hyperlink" Target="http://ru.wikipedia.org/wiki/%D0%93%D1%80%D0%B5%D0%BA" TargetMode="External"/><Relationship Id="rId21" Type="http://schemas.openxmlformats.org/officeDocument/2006/relationships/hyperlink" Target="http://ru.wikipedia.org/wiki/%D0%A4%D0%B0%D0%B9%D0%BB:El_greco.JPG" TargetMode="External"/><Relationship Id="rId7" Type="http://schemas.openxmlformats.org/officeDocument/2006/relationships/hyperlink" Target="http://ru.wikipedia.org/wiki/%D0%98%D0%BA%D0%BE%D0%BD%D0%BE%D0%BF%D0%B8%D1%81%D1%8C" TargetMode="External"/><Relationship Id="rId12" Type="http://schemas.openxmlformats.org/officeDocument/2006/relationships/hyperlink" Target="http://ru.wikipedia.org/wiki/%D0%92%D0%B5%D1%80%D0%BE%D0%BD%D0%B5%D0%B7%D0%B5" TargetMode="External"/><Relationship Id="rId17" Type="http://schemas.openxmlformats.org/officeDocument/2006/relationships/hyperlink" Target="http://ru.wikipedia.org/wiki/%D0%9A%D0%BE%D1%80%D1%80%D0%B5%D0%B4%D0%B6%D0%BE" TargetMode="External"/><Relationship Id="rId2" Type="http://schemas.openxmlformats.org/officeDocument/2006/relationships/hyperlink" Target="http://ru.wikipedia.org/wiki/%D0%98%D1%81%D0%BF%D0%B0%D0%BD%D0%B8%D1%8F" TargetMode="External"/><Relationship Id="rId16" Type="http://schemas.openxmlformats.org/officeDocument/2006/relationships/hyperlink" Target="http://ru.wikipedia.org/wiki/%D0%9F%D0%B0%D1%80%D0%BC%D0%B0" TargetMode="External"/><Relationship Id="rId20" Type="http://schemas.openxmlformats.org/officeDocument/2006/relationships/hyperlink" Target="http://ru.wikipedia.org/wiki/%D0%9C%D0%B0%D0%BD%D1%8C%D0%B5%D1%80%D0%B8%D0%B7%D0%BC" TargetMode="External"/><Relationship Id="rId1" Type="http://schemas.openxmlformats.org/officeDocument/2006/relationships/slideLayout" Target="../slideLayouts/slideLayout13.xml"/><Relationship Id="rId6" Type="http://schemas.openxmlformats.org/officeDocument/2006/relationships/hyperlink" Target="http://ru.wikipedia.org/wiki/%D0%92%D0%B5%D0%BD%D0%B5%D1%86%D0%B8%D0%B0%D0%BD%D1%81%D0%BA%D0%B0%D1%8F_%D1%80%D0%B5%D1%81%D0%BF%D1%83%D0%B1%D0%BB%D0%B8%D0%BA%D0%B0" TargetMode="External"/><Relationship Id="rId11" Type="http://schemas.openxmlformats.org/officeDocument/2006/relationships/hyperlink" Target="http://ru.wikipedia.org/wiki/%D0%91%D0%B0%D1%81%D1%81%D0%B0%D0%BD%D0%BE" TargetMode="External"/><Relationship Id="rId5" Type="http://schemas.openxmlformats.org/officeDocument/2006/relationships/hyperlink" Target="http://ru.wikipedia.org/wiki/%D0%98%D1%80%D0%B0%D0%BA%D0%BB%D0%B8%D0%BE%D0%BD" TargetMode="External"/><Relationship Id="rId15" Type="http://schemas.openxmlformats.org/officeDocument/2006/relationships/hyperlink" Target="http://ru.wikipedia.org/wiki/%D0%A0%D0%B8%D0%BC" TargetMode="External"/><Relationship Id="rId10" Type="http://schemas.openxmlformats.org/officeDocument/2006/relationships/hyperlink" Target="http://ru.wikipedia.org/wiki/%D0%A2%D0%B8%D1%86%D0%B8%D0%B0%D0%BD" TargetMode="External"/><Relationship Id="rId19" Type="http://schemas.openxmlformats.org/officeDocument/2006/relationships/hyperlink" Target="http://ru.wikipedia.org/wiki/%D0%A4%D0%B0%D1%80%D0%BD%D0%B5%D0%B7%D0%B5" TargetMode="External"/><Relationship Id="rId4" Type="http://schemas.openxmlformats.org/officeDocument/2006/relationships/hyperlink" Target="http://ru.wikipedia.org/wiki/%D0%9A%D1%80%D0%B8%D1%82" TargetMode="External"/><Relationship Id="rId9" Type="http://schemas.openxmlformats.org/officeDocument/2006/relationships/hyperlink" Target="http://ru.wikipedia.org/wiki/%D0%92%D0%B5%D0%BD%D0%B5%D1%86%D0%B8%D1%8F" TargetMode="External"/><Relationship Id="rId14" Type="http://schemas.openxmlformats.org/officeDocument/2006/relationships/hyperlink" Target="http://ru.wikipedia.org/wiki/1570" TargetMode="External"/><Relationship Id="rId22" Type="http://schemas.openxmlformats.org/officeDocument/2006/relationships/image" Target="../media/image24.jpe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hyperlink" Target="http://ru.wikipedia.org/wiki/%D0%90%D0%BF%D0%BE%D1%81%D1%82%D0%BE%D0%BB_%D0%9F%D1%91%D1%82%D1%80" TargetMode="External"/><Relationship Id="rId13" Type="http://schemas.openxmlformats.org/officeDocument/2006/relationships/image" Target="../media/image29.jpeg"/><Relationship Id="rId3" Type="http://schemas.openxmlformats.org/officeDocument/2006/relationships/image" Target="../media/image25.jpeg"/><Relationship Id="rId7" Type="http://schemas.openxmlformats.org/officeDocument/2006/relationships/image" Target="../media/image27.jpeg"/><Relationship Id="rId12" Type="http://schemas.openxmlformats.org/officeDocument/2006/relationships/hyperlink" Target="http://ru.wikipedia.org/wiki/%D0%A4%D0%B0%D0%B9%D0%BB:El_Greco_034.jpg" TargetMode="External"/><Relationship Id="rId2" Type="http://schemas.openxmlformats.org/officeDocument/2006/relationships/hyperlink" Target="http://ru.wikipedia.org/wiki/%D0%A4%D0%B0%D0%B9%D0%BB:El_Greco_009.jpg" TargetMode="External"/><Relationship Id="rId16" Type="http://schemas.openxmlformats.org/officeDocument/2006/relationships/image" Target="../media/image30.jpeg"/><Relationship Id="rId1" Type="http://schemas.openxmlformats.org/officeDocument/2006/relationships/slideLayout" Target="../slideLayouts/slideLayout6.xml"/><Relationship Id="rId6" Type="http://schemas.openxmlformats.org/officeDocument/2006/relationships/hyperlink" Target="http://ru.wikipedia.org/wiki/%D0%A4%D0%B0%D0%B9%D0%BB:El_Greco1.jpg" TargetMode="External"/><Relationship Id="rId11" Type="http://schemas.openxmlformats.org/officeDocument/2006/relationships/image" Target="../media/image28.jpeg"/><Relationship Id="rId5" Type="http://schemas.openxmlformats.org/officeDocument/2006/relationships/image" Target="../media/image26.jpeg"/><Relationship Id="rId15" Type="http://schemas.openxmlformats.org/officeDocument/2006/relationships/hyperlink" Target="http://ru.wikipedia.org/wiki/%D0%A4%D0%B0%D0%B9%D0%BB:El_Greco_021.jpg" TargetMode="External"/><Relationship Id="rId10" Type="http://schemas.openxmlformats.org/officeDocument/2006/relationships/hyperlink" Target="http://ru.wikipedia.org/wiki/%D0%A4%D0%B0%D0%B9%D0%BB:El_Greco_011.jpg" TargetMode="External"/><Relationship Id="rId4" Type="http://schemas.openxmlformats.org/officeDocument/2006/relationships/hyperlink" Target="http://ru.wikipedia.org/wiki/%D0%A4%D0%B0%D0%B9%D0%BB:El_Greco_018.jpg" TargetMode="External"/><Relationship Id="rId9" Type="http://schemas.openxmlformats.org/officeDocument/2006/relationships/hyperlink" Target="http://ru.wikipedia.org/wiki/%D0%90%D0%BF%D0%BE%D1%81%D1%82%D0%BE%D0%BB_%D0%9F%D0%B0%D0%B2%D0%B5%D0%BB" TargetMode="External"/><Relationship Id="rId14" Type="http://schemas.openxmlformats.org/officeDocument/2006/relationships/hyperlink" Target="http://ru.wikipedia.org/wiki/%D0%98%D0%BE%D0%B0%D0%BD%D0%BD_%D0%91%D0%BE%D0%B3%D0%BE%D1%81%D0%BB%D0%BE%D0%B2" TargetMode="Externa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hyperlink" Target="http://ru.wikipedia.org/wiki/%D0%98%D1%81%D0%BF%D0%B0%D0%BD%D0%B8%D1%8F" TargetMode="External"/><Relationship Id="rId13" Type="http://schemas.openxmlformats.org/officeDocument/2006/relationships/hyperlink" Target="http://ru.wikipedia.org/w/index.php?title=%D0%A4%D1%80%D0%B0%D0%BD%D1%81%D0%B8%D1%81%D0%BA%D0%BE_%D0%9F%D0%B0%D1%87%D0%B5%D0%BA%D0%BE&amp;action=edit&amp;redlink=1" TargetMode="External"/><Relationship Id="rId3" Type="http://schemas.openxmlformats.org/officeDocument/2006/relationships/hyperlink" Target="http://ru.wikipedia.org/wiki/1599" TargetMode="External"/><Relationship Id="rId7" Type="http://schemas.openxmlformats.org/officeDocument/2006/relationships/hyperlink" Target="http://ru.wikipedia.org/wiki/%D0%9C%D0%B0%D0%B4%D1%80%D0%B8%D0%B4" TargetMode="External"/><Relationship Id="rId12" Type="http://schemas.openxmlformats.org/officeDocument/2006/relationships/hyperlink" Target="http://ru.wikipedia.org/wiki/%D0%A4%D1%80%D0%B0%D0%BD%D1%81%D0%B8%D1%81%D0%BA%D0%BE_%D0%AD%D1%80%D1%80%D0%B5%D1%80%D0%B0_%D0%A1%D1%82%D0%B0%D1%80%D1%88%D0%B8%D0%B9" TargetMode="External"/><Relationship Id="rId2" Type="http://schemas.openxmlformats.org/officeDocument/2006/relationships/hyperlink" Target="http://ru.wikipedia.org/wiki/6_%D0%B8%D1%8E%D0%BD%D1%8F" TargetMode="External"/><Relationship Id="rId16" Type="http://schemas.openxmlformats.org/officeDocument/2006/relationships/image" Target="../media/image31.jpeg"/><Relationship Id="rId1" Type="http://schemas.openxmlformats.org/officeDocument/2006/relationships/slideLayout" Target="../slideLayouts/slideLayout13.xml"/><Relationship Id="rId6" Type="http://schemas.openxmlformats.org/officeDocument/2006/relationships/hyperlink" Target="http://ru.wikipedia.org/wiki/1660" TargetMode="External"/><Relationship Id="rId11" Type="http://schemas.openxmlformats.org/officeDocument/2006/relationships/hyperlink" Target="http://ru.wikipedia.org/wiki/1599_%D0%B3%D0%BE%D0%B4" TargetMode="External"/><Relationship Id="rId5" Type="http://schemas.openxmlformats.org/officeDocument/2006/relationships/hyperlink" Target="http://ru.wikipedia.org/wiki/6_%D0%B0%D0%B2%D0%B3%D1%83%D1%81%D1%82%D0%B0" TargetMode="External"/><Relationship Id="rId15" Type="http://schemas.openxmlformats.org/officeDocument/2006/relationships/hyperlink" Target="http://ru.wikipedia.org/wiki/%D0%A4%D0%B0%D0%B9%D0%BB:Diegovelazquezselfportrait.jpg" TargetMode="External"/><Relationship Id="rId10" Type="http://schemas.openxmlformats.org/officeDocument/2006/relationships/hyperlink" Target="http://ru.wikipedia.org/wiki/%D0%92%D0%B5%D0%BB%D0%B0%D1%81%D0%BA%D0%B5%D1%81" TargetMode="External"/><Relationship Id="rId4" Type="http://schemas.openxmlformats.org/officeDocument/2006/relationships/hyperlink" Target="http://ru.wikipedia.org/wiki/%D0%A1%D0%B5%D0%B2%D0%B8%D0%BB%D1%8C%D1%8F" TargetMode="External"/><Relationship Id="rId9" Type="http://schemas.openxmlformats.org/officeDocument/2006/relationships/hyperlink" Target="http://ru.wikipedia.org/wiki/%D0%96%D0%B8%D0%B2%D0%BE%D0%BF%D0%B8%D1%81%D1%8C" TargetMode="External"/><Relationship Id="rId14" Type="http://schemas.openxmlformats.org/officeDocument/2006/relationships/hyperlink" Target="http://ru.wikipedia.org/wiki/1618_%D0%B3%D0%BE%D0%B4" TargetMode="Externa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jpeg"/><Relationship Id="rId3" Type="http://schemas.openxmlformats.org/officeDocument/2006/relationships/image" Target="../media/image32.jpeg"/><Relationship Id="rId7" Type="http://schemas.openxmlformats.org/officeDocument/2006/relationships/hyperlink" Target="http://ru.wikipedia.org/wiki/%D0%A4%D0%B0%D0%B9%D0%BB:Diego_Vel%C3%A1zquez_048.jpg" TargetMode="External"/><Relationship Id="rId2" Type="http://schemas.openxmlformats.org/officeDocument/2006/relationships/hyperlink" Target="http://ru.wikipedia.org/wiki/%D0%A4%D0%B0%D0%B9%D0%BB:Diego_Vel%C3%A1zquez_064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.jpeg"/><Relationship Id="rId5" Type="http://schemas.openxmlformats.org/officeDocument/2006/relationships/hyperlink" Target="http://ru.wikipedia.org/wiki/%D0%A4%D0%B0%D0%B9%D0%BB:Diego_Vel%C3%A1zquez_026.jpg" TargetMode="External"/><Relationship Id="rId4" Type="http://schemas.openxmlformats.org/officeDocument/2006/relationships/hyperlink" Target="http://ru.wikipedia.org/wiki/%D0%92%D0%B5%D0%BD%D0%B5%D1%80%D0%B0_%D1%81_%D0%B7%D0%B5%D1%80%D0%BA%D0%B0%D0%BB%D0%BE%D0%BC" TargetMode="External"/><Relationship Id="rId9" Type="http://schemas.openxmlformats.org/officeDocument/2006/relationships/hyperlink" Target="http://ru.wikipedia.org/w/index.php?title=%D0%9F%D0%BE%D1%80%D1%82%D1%80%D0%B5%D1%82_%D0%BF%D0%B0%D0%BF%D1%8B_%D0%98%D0%BD%D0%BD%D0%BE%D0%BA%D0%B5%D0%BD%D1%82%D0%B8%D1%8F_%D0%A5&amp;action=edit&amp;redlink=1" TargetMode="Externa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jpeg"/><Relationship Id="rId3" Type="http://schemas.openxmlformats.org/officeDocument/2006/relationships/image" Target="../media/image35.jpeg"/><Relationship Id="rId7" Type="http://schemas.openxmlformats.org/officeDocument/2006/relationships/hyperlink" Target="http://ru.wikipedia.org/wiki/%D0%9D%D0%B8%D0%B4%D0%B5%D1%80%D0%BB%D0%B0%D0%BD%D0%B4%D1%8B" TargetMode="External"/><Relationship Id="rId2" Type="http://schemas.openxmlformats.org/officeDocument/2006/relationships/hyperlink" Target="http://ru.wikipedia.org/wiki/%D0%A4%D0%B0%D0%B9%D0%BB:Rubens_self_portrait.jpg" TargetMode="Externa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36.jpeg"/><Relationship Id="rId5" Type="http://schemas.openxmlformats.org/officeDocument/2006/relationships/hyperlink" Target="http://ru.wikipedia.org/wiki/%D0%A4%D0%B0%D0%B9%D0%BB:Rembrandt_van_rijn-self_portrait.jpg" TargetMode="External"/><Relationship Id="rId4" Type="http://schemas.openxmlformats.org/officeDocument/2006/relationships/hyperlink" Target="http://ru.wikipedia.org/wiki/%D0%A4%D0%BB%D0%B0%D0%BD%D0%B4%D1%80%D0%B8%D1%8F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jpeg"/><Relationship Id="rId2" Type="http://schemas.openxmlformats.org/officeDocument/2006/relationships/image" Target="../media/image38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ru.wikipedia.org/wiki/%D0%A4%D0%B0%D0%B9%D0%BB:Santa_Susanna_(Rome)_-_facade.jpg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ru.wikipedia.org/wiki/%D0%A1%D0%B0%D0%BD%D1%82%D0%B0-%D0%A1%D1%83%D1%81%D0%B0%D0%BD%D0%BD%D0%B0_(%D0%A0%D0%B8%D0%BC)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://ru.wikipedia.org/wiki/%D0%91%D0%B5%D1%80%D0%BD%D0%B8%D0%BD%D0%B8" TargetMode="External"/><Relationship Id="rId13" Type="http://schemas.openxmlformats.org/officeDocument/2006/relationships/image" Target="../media/image9.jpeg"/><Relationship Id="rId3" Type="http://schemas.openxmlformats.org/officeDocument/2006/relationships/hyperlink" Target="http://ru.wikipedia.org/wiki/%D0%91%D0%B0%D1%80%D0%BE%D0%BA%D0%BA%D0%BE" TargetMode="External"/><Relationship Id="rId7" Type="http://schemas.openxmlformats.org/officeDocument/2006/relationships/hyperlink" Target="http://ru.wikipedia.org/wiki/%D0%A1%D0%BE%D0%B1%D0%BE%D1%80_%D0%A1%D0%B2%D1%8F%D1%82%D0%BE%D0%B3%D0%BE_%D0%9F%D0%B5%D1%82%D1%80%D0%B0" TargetMode="External"/><Relationship Id="rId12" Type="http://schemas.openxmlformats.org/officeDocument/2006/relationships/hyperlink" Target="http://ru.wikipedia.org/wiki/1667" TargetMode="External"/><Relationship Id="rId2" Type="http://schemas.openxmlformats.org/officeDocument/2006/relationships/hyperlink" Target="http://ru.wikipedia.org/wiki/%D0%98%D1%82%D0%B0%D0%BB%D0%B8%D1%8F" TargetMode="External"/><Relationship Id="rId1" Type="http://schemas.openxmlformats.org/officeDocument/2006/relationships/slideLayout" Target="../slideLayouts/slideLayout13.xml"/><Relationship Id="rId6" Type="http://schemas.openxmlformats.org/officeDocument/2006/relationships/hyperlink" Target="http://ru.wikipedia.org/wiki/%D0%9C%D0%B0%D0%B4%D0%B5%D1%80%D0%BD%D0%B0,_%D0%9A%D0%B0%D1%80%D0%BB%D0%BE" TargetMode="External"/><Relationship Id="rId11" Type="http://schemas.openxmlformats.org/officeDocument/2006/relationships/hyperlink" Target="http://ru.wikipedia.org/wiki/22_%D0%B8%D1%8E%D0%BB%D1%8F" TargetMode="External"/><Relationship Id="rId5" Type="http://schemas.openxmlformats.org/officeDocument/2006/relationships/hyperlink" Target="http://ru.wikipedia.org/wiki/1619" TargetMode="External"/><Relationship Id="rId10" Type="http://schemas.openxmlformats.org/officeDocument/2006/relationships/hyperlink" Target="http://ru.wikipedia.org/wiki/%D0%AD%D0%BB%D0%BB%D0%B8%D0%BF%D1%81" TargetMode="External"/><Relationship Id="rId4" Type="http://schemas.openxmlformats.org/officeDocument/2006/relationships/hyperlink" Target="http://ru.wikipedia.org/wiki/%D0%9C%D0%B8%D0%BB%D0%B0%D0%BD" TargetMode="External"/><Relationship Id="rId9" Type="http://schemas.openxmlformats.org/officeDocument/2006/relationships/hyperlink" Target="http://ru.wikipedia.org/wiki/%D0%9F%D0%B0%D0%BB%D0%B0%D1%86%D1%86%D0%BE_%D0%91%D0%B0%D1%80%D0%B1%D0%B5%D1%80%D0%B8%D0%BD%D0%B8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2.xml"/><Relationship Id="rId5" Type="http://schemas.openxmlformats.org/officeDocument/2006/relationships/hyperlink" Target="http://ru.wikipedia.org/wiki/%D0%A0%D0%B8%D0%BC" TargetMode="External"/><Relationship Id="rId4" Type="http://schemas.openxmlformats.org/officeDocument/2006/relationships/hyperlink" Target="http://ru.wikipedia.org/wiki/%D0%A1%D0%B0%D0%BD-%D0%9A%D0%B0%D1%80%D0%BB%D0%BE-%D0%B0%D0%BB%D0%BB%D0%B5-%D0%9A%D1%83%D0%B0%D1%82%D1%82%D1%80%D0%BE-%D0%A4%D0%BE%D0%BD%D1%82%D0%B0%D0%BD%D0%B5" TargetMode="Externa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://ru.wikipedia.org/wiki/1669" TargetMode="External"/><Relationship Id="rId13" Type="http://schemas.openxmlformats.org/officeDocument/2006/relationships/image" Target="../media/image13.jpeg"/><Relationship Id="rId3" Type="http://schemas.openxmlformats.org/officeDocument/2006/relationships/hyperlink" Target="http://ru.wikipedia.org/wiki/1_%D0%BD%D0%BE%D1%8F%D0%B1%D1%80%D1%8F" TargetMode="External"/><Relationship Id="rId7" Type="http://schemas.openxmlformats.org/officeDocument/2006/relationships/hyperlink" Target="http://ru.wikipedia.org/wiki/16_%D0%BC%D0%B0%D1%8F" TargetMode="External"/><Relationship Id="rId12" Type="http://schemas.openxmlformats.org/officeDocument/2006/relationships/image" Target="../media/image12.jpeg"/><Relationship Id="rId2" Type="http://schemas.openxmlformats.org/officeDocument/2006/relationships/hyperlink" Target="http://ru.wikipedia.org/wiki/%D0%98%D1%82%D0%B0%D0%BB%D1%8C%D1%8F%D0%BD%D1%81%D0%BA%D0%B8%D0%B9_%D1%8F%D0%B7%D1%8B%D0%BA" TargetMode="External"/><Relationship Id="rId1" Type="http://schemas.openxmlformats.org/officeDocument/2006/relationships/slideLayout" Target="../slideLayouts/slideLayout13.xml"/><Relationship Id="rId6" Type="http://schemas.openxmlformats.org/officeDocument/2006/relationships/hyperlink" Target="http://ru.wikipedia.org/wiki/%D0%90%D1%80%D0%B5%D1%86%D1%86%D0%BE" TargetMode="External"/><Relationship Id="rId11" Type="http://schemas.openxmlformats.org/officeDocument/2006/relationships/hyperlink" Target="http://ru.wikipedia.org/wiki/%D0%90%D1%80%D1%85%D0%B8%D1%82%D0%B5%D0%BA%D1%82%D0%BE%D1%80" TargetMode="External"/><Relationship Id="rId5" Type="http://schemas.openxmlformats.org/officeDocument/2006/relationships/hyperlink" Target="http://ru.wikipedia.org/wiki/%D0%9A%D0%BE%D1%80%D1%82%D0%BE%D0%BD%D0%B0" TargetMode="External"/><Relationship Id="rId10" Type="http://schemas.openxmlformats.org/officeDocument/2006/relationships/hyperlink" Target="http://ru.wikipedia.org/wiki/%D0%98%D1%82%D0%B0%D0%BB%D0%B8%D1%8F" TargetMode="External"/><Relationship Id="rId4" Type="http://schemas.openxmlformats.org/officeDocument/2006/relationships/hyperlink" Target="http://ru.wikipedia.org/wiki/1596" TargetMode="External"/><Relationship Id="rId9" Type="http://schemas.openxmlformats.org/officeDocument/2006/relationships/hyperlink" Target="http://ru.wikipedia.org/wiki/%D0%A0%D0%B8%D0%BC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Grp="1" noChangeArrowheads="1"/>
          </p:cNvSpPr>
          <p:nvPr>
            <p:ph/>
          </p:nvPr>
        </p:nvSpPr>
        <p:spPr>
          <a:xfrm>
            <a:off x="533400" y="1295400"/>
            <a:ext cx="8229600" cy="5851525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ru-RU" sz="2000" b="1" smtClean="0"/>
              <a:t>Возникновение барокко</a:t>
            </a:r>
            <a:endParaRPr lang="ru-RU" sz="2000" smtClean="0"/>
          </a:p>
          <a:p>
            <a:pPr eaLnBrk="1" hangingPunct="1">
              <a:buFontTx/>
              <a:buNone/>
              <a:defRPr/>
            </a:pPr>
            <a:r>
              <a:rPr lang="ru-RU" sz="2000" smtClean="0"/>
              <a:t>    </a:t>
            </a:r>
          </a:p>
          <a:p>
            <a:pPr eaLnBrk="1" hangingPunct="1">
              <a:buFontTx/>
              <a:buNone/>
              <a:defRPr/>
            </a:pPr>
            <a:endParaRPr lang="ru-RU" sz="2000" smtClean="0"/>
          </a:p>
          <a:p>
            <a:pPr eaLnBrk="1" hangingPunct="1">
              <a:buFontTx/>
              <a:buNone/>
              <a:defRPr/>
            </a:pPr>
            <a:r>
              <a:rPr lang="ru-RU" sz="2000" smtClean="0"/>
              <a:t>               </a:t>
            </a:r>
            <a:r>
              <a:rPr lang="ru-RU" sz="2000" b="1" smtClean="0"/>
              <a:t>Барокко</a:t>
            </a:r>
            <a:r>
              <a:rPr lang="ru-RU" sz="2000" smtClean="0"/>
              <a:t> – это стиль европейского искусства и архитектуры XVII – XVIII веков. </a:t>
            </a:r>
          </a:p>
          <a:p>
            <a:pPr eaLnBrk="1" hangingPunct="1">
              <a:buFontTx/>
              <a:buNone/>
              <a:defRPr/>
            </a:pPr>
            <a:r>
              <a:rPr lang="ru-RU" sz="2000" b="1" smtClean="0"/>
              <a:t>           Барокко</a:t>
            </a:r>
            <a:r>
              <a:rPr lang="ru-RU" sz="2000" smtClean="0"/>
              <a:t> (итал. barocco, букв. - причудливый, странный) рождается в Италии и распространяется в большинстве европейских стран, приобретая в каждой свои особые национальные черты. Произведения барокко отличаются несоблюдением правил ренессансной гармонии ради более эмоционального взаимодействия со зрителем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1800" b="1" smtClean="0"/>
              <a:t>Микела́нджело да Караваджо</a:t>
            </a:r>
            <a:r>
              <a:rPr lang="ru-RU" sz="1800" smtClean="0"/>
              <a:t> </a:t>
            </a:r>
            <a:r>
              <a:rPr lang="ru-RU" sz="1800" smtClean="0">
                <a:hlinkClick r:id="rId2" tooltip="28 сентября"/>
              </a:rPr>
              <a:t>28 сентября</a:t>
            </a:r>
            <a:r>
              <a:rPr lang="ru-RU" sz="1800" smtClean="0"/>
              <a:t> </a:t>
            </a:r>
            <a:r>
              <a:rPr lang="ru-RU" sz="1800" smtClean="0">
                <a:hlinkClick r:id="rId3" tooltip="1571"/>
              </a:rPr>
              <a:t>1571</a:t>
            </a:r>
            <a:r>
              <a:rPr lang="ru-RU" sz="1800" smtClean="0"/>
              <a:t> Милан — </a:t>
            </a:r>
            <a:r>
              <a:rPr lang="ru-RU" sz="1800" smtClean="0">
                <a:hlinkClick r:id="rId4" tooltip="18 июля"/>
              </a:rPr>
              <a:t>18 июля</a:t>
            </a:r>
            <a:r>
              <a:rPr lang="ru-RU" sz="1800" smtClean="0"/>
              <a:t> </a:t>
            </a:r>
            <a:r>
              <a:rPr lang="ru-RU" sz="1800" smtClean="0">
                <a:hlinkClick r:id="rId5" tooltip="1610"/>
              </a:rPr>
              <a:t>1610</a:t>
            </a:r>
            <a:r>
              <a:rPr lang="ru-RU" sz="1800" smtClean="0"/>
              <a:t> Гроссето, Тоскана) — </a:t>
            </a:r>
            <a:r>
              <a:rPr lang="ru-RU" sz="1800" smtClean="0">
                <a:hlinkClick r:id="rId6" tooltip="Италия"/>
              </a:rPr>
              <a:t>итальянский</a:t>
            </a:r>
            <a:r>
              <a:rPr lang="ru-RU" sz="1800" smtClean="0"/>
              <a:t> художник, реформатор европейской живописи </a:t>
            </a:r>
            <a:r>
              <a:rPr lang="ru-RU" sz="1800" smtClean="0">
                <a:hlinkClick r:id="rId7" tooltip="XVII век"/>
              </a:rPr>
              <a:t>XVII</a:t>
            </a:r>
            <a:r>
              <a:rPr lang="ru-RU" sz="4000" smtClean="0"/>
              <a:t> </a:t>
            </a:r>
            <a:r>
              <a:rPr lang="ru-RU" sz="1800" smtClean="0"/>
              <a:t>в., один из крупнейших мастеров </a:t>
            </a:r>
            <a:r>
              <a:rPr lang="ru-RU" sz="1800" smtClean="0">
                <a:hlinkClick r:id="rId8" tooltip="Барокко"/>
              </a:rPr>
              <a:t>барокко</a:t>
            </a:r>
            <a:endParaRPr lang="ru-RU" sz="1800" smtClean="0"/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1600" smtClean="0">
                <a:latin typeface="Times New Roman" pitchFamily="18" charset="0"/>
              </a:rPr>
              <a:t>Учился у Симоне Петерцано в </a:t>
            </a:r>
            <a:r>
              <a:rPr lang="ru-RU" sz="1600" smtClean="0">
                <a:latin typeface="Times New Roman" pitchFamily="18" charset="0"/>
                <a:hlinkClick r:id="rId9" tooltip="Милан"/>
              </a:rPr>
              <a:t>Милане</a:t>
            </a:r>
            <a:r>
              <a:rPr lang="ru-RU" sz="1600" smtClean="0">
                <a:latin typeface="Times New Roman" pitchFamily="18" charset="0"/>
              </a:rPr>
              <a:t>. В 1592—1594 гг. переехал в </a:t>
            </a:r>
            <a:r>
              <a:rPr lang="ru-RU" sz="1600" smtClean="0">
                <a:latin typeface="Times New Roman" pitchFamily="18" charset="0"/>
                <a:hlinkClick r:id="rId10" tooltip="Рим"/>
              </a:rPr>
              <a:t>Рим</a:t>
            </a:r>
            <a:r>
              <a:rPr lang="ru-RU" sz="1600" smtClean="0">
                <a:latin typeface="Times New Roman" pitchFamily="18" charset="0"/>
              </a:rPr>
              <a:t>, где приобрел покровительство </a:t>
            </a:r>
            <a:r>
              <a:rPr lang="ru-RU" sz="1600" smtClean="0">
                <a:latin typeface="Times New Roman" pitchFamily="18" charset="0"/>
                <a:hlinkClick r:id="rId11" tooltip="Кардинал"/>
              </a:rPr>
              <a:t>кардинала</a:t>
            </a:r>
            <a:r>
              <a:rPr lang="ru-RU" sz="1600" smtClean="0">
                <a:latin typeface="Times New Roman" pitchFamily="18" charset="0"/>
              </a:rPr>
              <a:t> дель Монте. В мае </a:t>
            </a:r>
            <a:r>
              <a:rPr lang="ru-RU" sz="1600" smtClean="0">
                <a:latin typeface="Times New Roman" pitchFamily="18" charset="0"/>
                <a:hlinkClick r:id="rId12" tooltip="1606"/>
              </a:rPr>
              <a:t>1606</a:t>
            </a:r>
            <a:r>
              <a:rPr lang="ru-RU" sz="1600" smtClean="0">
                <a:latin typeface="Times New Roman" pitchFamily="18" charset="0"/>
              </a:rPr>
              <a:t>, после ссоры во время игры в мяч и убийства на дуэли участника ссоры, был вынужден бежать из Рима в </a:t>
            </a:r>
            <a:r>
              <a:rPr lang="ru-RU" sz="1600" smtClean="0">
                <a:latin typeface="Times New Roman" pitchFamily="18" charset="0"/>
                <a:hlinkClick r:id="rId13" tooltip="Неаполь"/>
              </a:rPr>
              <a:t>Неаполь</a:t>
            </a:r>
            <a:r>
              <a:rPr lang="ru-RU" sz="1600" smtClean="0">
                <a:latin typeface="Times New Roman" pitchFamily="18" charset="0"/>
              </a:rPr>
              <a:t>, откуда в </a:t>
            </a:r>
            <a:r>
              <a:rPr lang="ru-RU" sz="1600" smtClean="0">
                <a:latin typeface="Times New Roman" pitchFamily="18" charset="0"/>
                <a:hlinkClick r:id="rId14" tooltip="1607"/>
              </a:rPr>
              <a:t>1607</a:t>
            </a:r>
            <a:r>
              <a:rPr lang="ru-RU" sz="1600" smtClean="0">
                <a:latin typeface="Times New Roman" pitchFamily="18" charset="0"/>
              </a:rPr>
              <a:t> перебрался на остров </a:t>
            </a:r>
            <a:r>
              <a:rPr lang="ru-RU" sz="1600" smtClean="0">
                <a:latin typeface="Times New Roman" pitchFamily="18" charset="0"/>
                <a:hlinkClick r:id="rId15" tooltip="Мальта (остров)"/>
              </a:rPr>
              <a:t>Мальта</a:t>
            </a:r>
            <a:r>
              <a:rPr lang="ru-RU" sz="1600" smtClean="0">
                <a:latin typeface="Times New Roman" pitchFamily="18" charset="0"/>
              </a:rPr>
              <a:t>. Здесь, вступив в конфликт с могущественным вельможей, был брошен в тюрьму, бежал на </a:t>
            </a:r>
            <a:r>
              <a:rPr lang="ru-RU" sz="1600" smtClean="0">
                <a:latin typeface="Times New Roman" pitchFamily="18" charset="0"/>
                <a:hlinkClick r:id="rId16" tooltip="Сицилия"/>
              </a:rPr>
              <a:t>Сицилию</a:t>
            </a:r>
            <a:r>
              <a:rPr lang="ru-RU" sz="1600" smtClean="0">
                <a:latin typeface="Times New Roman" pitchFamily="18" charset="0"/>
              </a:rPr>
              <a:t>. В </a:t>
            </a:r>
            <a:r>
              <a:rPr lang="ru-RU" sz="1600" smtClean="0">
                <a:latin typeface="Times New Roman" pitchFamily="18" charset="0"/>
                <a:hlinkClick r:id="rId17" tooltip="1608"/>
              </a:rPr>
              <a:t>1608</a:t>
            </a:r>
            <a:r>
              <a:rPr lang="ru-RU" sz="1600" smtClean="0">
                <a:latin typeface="Times New Roman" pitchFamily="18" charset="0"/>
              </a:rPr>
              <a:t>—</a:t>
            </a:r>
            <a:r>
              <a:rPr lang="ru-RU" sz="1600" smtClean="0">
                <a:latin typeface="Times New Roman" pitchFamily="18" charset="0"/>
                <a:hlinkClick r:id="rId18" tooltip="1609"/>
              </a:rPr>
              <a:t>1609</a:t>
            </a:r>
            <a:r>
              <a:rPr lang="ru-RU" sz="1600" smtClean="0">
                <a:latin typeface="Times New Roman" pitchFamily="18" charset="0"/>
              </a:rPr>
              <a:t>, преследуемый наёмными убийцами, подосланными тем же вельможей, скитался по городам Сицилии и южной Италии, в </a:t>
            </a:r>
            <a:r>
              <a:rPr lang="ru-RU" sz="1600" smtClean="0">
                <a:latin typeface="Times New Roman" pitchFamily="18" charset="0"/>
                <a:hlinkClick r:id="rId5" tooltip="1610"/>
              </a:rPr>
              <a:t>1610</a:t>
            </a:r>
            <a:r>
              <a:rPr lang="ru-RU" sz="1600" smtClean="0">
                <a:latin typeface="Times New Roman" pitchFamily="18" charset="0"/>
              </a:rPr>
              <a:t>, рассчитывая на помощь римских покровителей и прощение </a:t>
            </a:r>
            <a:r>
              <a:rPr lang="ru-RU" sz="1600" smtClean="0">
                <a:latin typeface="Times New Roman" pitchFamily="18" charset="0"/>
                <a:hlinkClick r:id="rId19" tooltip="Папство"/>
              </a:rPr>
              <a:t>папы</a:t>
            </a:r>
            <a:r>
              <a:rPr lang="ru-RU" sz="1600" smtClean="0">
                <a:latin typeface="Times New Roman" pitchFamily="18" charset="0"/>
              </a:rPr>
              <a:t>, отправился в Рим. По дороге был по ошибке арестован испанскими таможенниками, затем продолжил путь и в городке </a:t>
            </a:r>
            <a:r>
              <a:rPr lang="ru-RU" sz="1600" smtClean="0">
                <a:latin typeface="Times New Roman" pitchFamily="18" charset="0"/>
                <a:hlinkClick r:id="rId20" tooltip="Порто д’Эрколе (страница отсутствует)"/>
              </a:rPr>
              <a:t>Порто д’Эрколе</a:t>
            </a:r>
            <a:r>
              <a:rPr lang="ru-RU" sz="1600" smtClean="0">
                <a:latin typeface="Times New Roman" pitchFamily="18" charset="0"/>
              </a:rPr>
              <a:t> умер от лихорадки в возрасте 38 лет.</a:t>
            </a:r>
          </a:p>
        </p:txBody>
      </p:sp>
      <p:pic>
        <p:nvPicPr>
          <p:cNvPr id="12292" name="Picture 7" descr="Портрет Караваджо выполненный Оттавио Леони, ок.1621 г.">
            <a:hlinkClick r:id="rId21" tooltip="&quot;Портрет Караваджо выполненный Оттавио Леони, ок.1621 г.&quot;"/>
          </p:cNvPr>
          <p:cNvPicPr>
            <a:picLocks noChangeAspect="1" noChangeArrowheads="1"/>
          </p:cNvPicPr>
          <p:nvPr>
            <p:ph sz="half" idx="2"/>
          </p:nvPr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486400" y="1905000"/>
            <a:ext cx="3048000" cy="4343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4" descr="98px-Maria_Magdalene_by_Caravaggio">
            <a:hlinkClick r:id="rId2" tooltip="&quot;Maria Magdalene by Caravaggio.jpg&quot;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33400"/>
            <a:ext cx="16002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5" name="Rectangle 5"/>
          <p:cNvSpPr>
            <a:spLocks noChangeArrowheads="1"/>
          </p:cNvSpPr>
          <p:nvPr/>
        </p:nvSpPr>
        <p:spPr bwMode="auto">
          <a:xfrm>
            <a:off x="685800" y="2859088"/>
            <a:ext cx="2057400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ru-RU" altLang="ru-RU" sz="1400">
                <a:latin typeface="Arial" panose="020B0604020202020204" pitchFamily="34" charset="0"/>
              </a:rPr>
              <a:t>Кающаяся Мария Магдалина </a:t>
            </a:r>
          </a:p>
        </p:txBody>
      </p:sp>
      <p:pic>
        <p:nvPicPr>
          <p:cNvPr id="13316" name="Picture 6" descr="120px-The_Sacrifice_of_Isaac_by_Caravaggio">
            <a:hlinkClick r:id="rId4" tooltip="&quot;The Sacrifice of Isaac by Caravaggio.jpg&quot;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762000"/>
            <a:ext cx="24384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7" name="Rectangle 7"/>
          <p:cNvSpPr>
            <a:spLocks noChangeArrowheads="1"/>
          </p:cNvSpPr>
          <p:nvPr/>
        </p:nvSpPr>
        <p:spPr bwMode="auto">
          <a:xfrm>
            <a:off x="3581400" y="2828925"/>
            <a:ext cx="2438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ru-RU" altLang="ru-RU" sz="1400">
                <a:latin typeface="Arial" panose="020B0604020202020204" pitchFamily="34" charset="0"/>
              </a:rPr>
              <a:t>Жертвоприношение Авраама</a:t>
            </a:r>
            <a:r>
              <a:rPr lang="ru-RU" altLang="ru-RU">
                <a:latin typeface="Arial" panose="020B0604020202020204" pitchFamily="34" charset="0"/>
              </a:rPr>
              <a:t> </a:t>
            </a:r>
          </a:p>
        </p:txBody>
      </p:sp>
      <p:pic>
        <p:nvPicPr>
          <p:cNvPr id="13318" name="Picture 8" descr="74px-The_Inspiration_of_Saint_Matthew_by_Caravaggio">
            <a:hlinkClick r:id="rId6" tooltip="&quot;The Inspiration of Saint Matthew by Caravaggio.jpg&quot;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533400"/>
            <a:ext cx="15240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9" name="Rectangle 9"/>
          <p:cNvSpPr>
            <a:spLocks noChangeArrowheads="1"/>
          </p:cNvSpPr>
          <p:nvPr/>
        </p:nvSpPr>
        <p:spPr bwMode="auto">
          <a:xfrm>
            <a:off x="6553200" y="2819400"/>
            <a:ext cx="2362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ru-RU" altLang="ru-RU" sz="1400">
                <a:latin typeface="Arial" panose="020B0604020202020204" pitchFamily="34" charset="0"/>
              </a:rPr>
              <a:t>Св. Матфей и ангел</a:t>
            </a:r>
            <a:r>
              <a:rPr lang="ru-RU" altLang="ru-RU">
                <a:latin typeface="Arial" panose="020B0604020202020204" pitchFamily="34" charset="0"/>
              </a:rPr>
              <a:t> </a:t>
            </a:r>
          </a:p>
        </p:txBody>
      </p:sp>
      <p:pic>
        <p:nvPicPr>
          <p:cNvPr id="13320" name="Picture 10" descr="120px-The_Calling_of_Saint_Matthew_by_Carvaggio">
            <a:hlinkClick r:id="rId8" tooltip="&quot;The Calling of Saint Matthew by Carvaggio.jpg&quot;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3505200"/>
            <a:ext cx="24384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21" name="Rectangle 11"/>
          <p:cNvSpPr>
            <a:spLocks noChangeArrowheads="1"/>
          </p:cNvSpPr>
          <p:nvPr/>
        </p:nvSpPr>
        <p:spPr bwMode="auto">
          <a:xfrm>
            <a:off x="1219200" y="5715000"/>
            <a:ext cx="26765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ru-RU" altLang="ru-RU" sz="1400">
                <a:latin typeface="Arial" panose="020B0604020202020204" pitchFamily="34" charset="0"/>
              </a:rPr>
              <a:t>Призвание апостола Матфея</a:t>
            </a:r>
            <a:r>
              <a:rPr lang="ru-RU" altLang="ru-RU">
                <a:latin typeface="Arial" panose="020B0604020202020204" pitchFamily="34" charset="0"/>
              </a:rPr>
              <a:t> </a:t>
            </a:r>
          </a:p>
        </p:txBody>
      </p:sp>
      <p:pic>
        <p:nvPicPr>
          <p:cNvPr id="13322" name="Picture 12" descr="120px-Le_Caravage_-_Le_repos_pendant_la_fuite_en_Egypte">
            <a:hlinkClick r:id="rId10" tooltip="&quot;Le Caravage - Le repos pendant la fuite en Egypte.jpg&quot;"/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3505200"/>
            <a:ext cx="25908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23" name="Rectangle 13"/>
          <p:cNvSpPr>
            <a:spLocks noChangeArrowheads="1"/>
          </p:cNvSpPr>
          <p:nvPr/>
        </p:nvSpPr>
        <p:spPr bwMode="auto">
          <a:xfrm>
            <a:off x="5486400" y="5305425"/>
            <a:ext cx="4462463" cy="73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 sz="1400">
              <a:latin typeface="Arial" panose="020B0604020202020204" pitchFamily="34" charset="0"/>
            </a:endParaRPr>
          </a:p>
          <a:p>
            <a:pPr eaLnBrk="1" hangingPunct="1"/>
            <a:endParaRPr lang="ru-RU" altLang="ru-RU" sz="1400">
              <a:latin typeface="Arial" panose="020B0604020202020204" pitchFamily="34" charset="0"/>
            </a:endParaRPr>
          </a:p>
          <a:p>
            <a:pPr eaLnBrk="1" hangingPunct="1"/>
            <a:r>
              <a:rPr lang="ru-RU" altLang="ru-RU" sz="1400">
                <a:latin typeface="Arial" panose="020B0604020202020204" pitchFamily="34" charset="0"/>
                <a:hlinkClick r:id="rId12" tooltip="Бегство в Египет"/>
              </a:rPr>
              <a:t>Отдых на пути в Египет</a:t>
            </a:r>
            <a:r>
              <a:rPr lang="ru-RU" altLang="ru-RU" sz="1400">
                <a:latin typeface="Arial" panose="020B0604020202020204" pitchFamily="34" charset="0"/>
              </a:rPr>
              <a:t>. 1596—1597.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2000" b="1" smtClean="0"/>
              <a:t>Гвидо Рени</a:t>
            </a:r>
            <a:r>
              <a:rPr lang="ru-RU" sz="2000" smtClean="0"/>
              <a:t> (</a:t>
            </a:r>
            <a:r>
              <a:rPr lang="ru-RU" sz="2000" smtClean="0">
                <a:hlinkClick r:id="rId2" tooltip="Итальянский язык"/>
              </a:rPr>
              <a:t>итал.</a:t>
            </a:r>
            <a:r>
              <a:rPr lang="ru-RU" sz="2000" smtClean="0"/>
              <a:t> </a:t>
            </a:r>
            <a:r>
              <a:rPr lang="it-IT" sz="2000" i="1" smtClean="0"/>
              <a:t>Guido Reni</a:t>
            </a:r>
            <a:r>
              <a:rPr lang="ru-RU" sz="2000" smtClean="0"/>
              <a:t>, </a:t>
            </a:r>
            <a:r>
              <a:rPr lang="ru-RU" sz="2000" smtClean="0">
                <a:hlinkClick r:id="rId3" tooltip="4 ноября"/>
              </a:rPr>
              <a:t>4 ноября</a:t>
            </a:r>
            <a:r>
              <a:rPr lang="ru-RU" sz="2000" smtClean="0"/>
              <a:t> </a:t>
            </a:r>
            <a:r>
              <a:rPr lang="ru-RU" sz="2000" smtClean="0">
                <a:hlinkClick r:id="rId4" tooltip="1575"/>
              </a:rPr>
              <a:t>1575</a:t>
            </a:r>
            <a:r>
              <a:rPr lang="ru-RU" sz="2000" smtClean="0"/>
              <a:t>, </a:t>
            </a:r>
            <a:r>
              <a:rPr lang="ru-RU" sz="2000" smtClean="0">
                <a:hlinkClick r:id="rId5" tooltip="Кальвенцано"/>
              </a:rPr>
              <a:t>Кальвенцано</a:t>
            </a:r>
            <a:r>
              <a:rPr lang="ru-RU" sz="2000" smtClean="0"/>
              <a:t>, </a:t>
            </a:r>
            <a:r>
              <a:rPr lang="ru-RU" sz="2000" smtClean="0">
                <a:hlinkClick r:id="rId6" tooltip="Эмилия-Романья"/>
              </a:rPr>
              <a:t>Эмилия-Романья</a:t>
            </a:r>
            <a:r>
              <a:rPr lang="ru-RU" sz="2000" smtClean="0"/>
              <a:t> — </a:t>
            </a:r>
            <a:r>
              <a:rPr lang="ru-RU" sz="2000" smtClean="0">
                <a:hlinkClick r:id="rId7" tooltip="18 августа"/>
              </a:rPr>
              <a:t>18 августа</a:t>
            </a:r>
            <a:r>
              <a:rPr lang="ru-RU" sz="2000" smtClean="0"/>
              <a:t> </a:t>
            </a:r>
            <a:r>
              <a:rPr lang="ru-RU" sz="2000" smtClean="0">
                <a:hlinkClick r:id="rId8" tooltip="1642"/>
              </a:rPr>
              <a:t>1642</a:t>
            </a:r>
            <a:r>
              <a:rPr lang="ru-RU" sz="2000" smtClean="0"/>
              <a:t>, </a:t>
            </a:r>
            <a:r>
              <a:rPr lang="ru-RU" sz="2000" smtClean="0">
                <a:hlinkClick r:id="rId9" tooltip="Болонья"/>
              </a:rPr>
              <a:t>Болонья</a:t>
            </a:r>
            <a:r>
              <a:rPr lang="ru-RU" sz="2000" smtClean="0"/>
              <a:t>) — итальянский живописец </a:t>
            </a:r>
            <a:r>
              <a:rPr lang="ru-RU" sz="2000" smtClean="0">
                <a:hlinkClick r:id="rId10" tooltip="Болонская школа живописи"/>
              </a:rPr>
              <a:t>болонской школы</a:t>
            </a:r>
            <a:r>
              <a:rPr lang="ru-RU" sz="2000" smtClean="0"/>
              <a:t>.</a:t>
            </a:r>
          </a:p>
        </p:txBody>
      </p:sp>
      <p:sp>
        <p:nvSpPr>
          <p:cNvPr id="32773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1400" smtClean="0">
                <a:latin typeface="Times New Roman" pitchFamily="18" charset="0"/>
              </a:rPr>
              <a:t>В первый период своей деятельности Рени примкнул к господствовавшему тогда в итальянской живописи натуралистическому направлению, причём, подобно другим ученикам Карраччи, подпал в сильной степени под влияние </a:t>
            </a:r>
            <a:r>
              <a:rPr lang="ru-RU" sz="1400" smtClean="0">
                <a:latin typeface="Times New Roman" pitchFamily="18" charset="0"/>
                <a:hlinkClick r:id="rId11" tooltip="Караваджо, Микеланджело Меризи"/>
              </a:rPr>
              <a:t>М.-А. да Караваджо</a:t>
            </a:r>
            <a:r>
              <a:rPr lang="ru-RU" sz="1400" smtClean="0">
                <a:latin typeface="Times New Roman" pitchFamily="18" charset="0"/>
              </a:rPr>
              <a:t>. Натуралистическое стремление Рени особенно ярко выразилось в ватиканском «Распятии», по своей концепции и по типам фигур очень схожем с изображениями пыток, обычными у итальянских художников того времени. К числу произведений Рени в том же роде относится, сверх «Избиения младенцев», о котором упомянуто выше, картина берлинского музея «Св. Антоний и Павел отшельники». В среднюю пору своего творчества Рени старался передавать более тёплое и нежное чувство и достигать красоты и грациозности, как, например, в «Авроре» палаццо Распильози. В последний период своего он изображал типы чисто внешней женской красоты, причём придавал своим красавицам чересчур мягкие расплывчатые формы; колорит Рени прежде весьма свежий и яркий, в эту пору упадка его таланта стал тусклым и бледным.</a:t>
            </a:r>
          </a:p>
        </p:txBody>
      </p:sp>
      <p:pic>
        <p:nvPicPr>
          <p:cNvPr id="14340" name="Picture 7" descr="150px-Guido_Reni_059"/>
          <p:cNvPicPr>
            <a:picLocks noChangeAspect="1" noChangeArrowheads="1"/>
          </p:cNvPicPr>
          <p:nvPr>
            <p:ph sz="half" idx="2"/>
          </p:nvPr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257800" y="1974850"/>
            <a:ext cx="3352800" cy="40179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4" descr="150px-Guido_Reni_03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914400"/>
            <a:ext cx="27432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3" name="Rectangle 5"/>
          <p:cNvSpPr>
            <a:spLocks noChangeArrowheads="1"/>
          </p:cNvSpPr>
          <p:nvPr/>
        </p:nvSpPr>
        <p:spPr bwMode="auto">
          <a:xfrm>
            <a:off x="152400" y="4495800"/>
            <a:ext cx="31448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ru-RU" altLang="ru-RU" i="1">
                <a:latin typeface="Arial" panose="020B0604020202020204" pitchFamily="34" charset="0"/>
              </a:rPr>
              <a:t>Похищение Деяниры</a:t>
            </a:r>
            <a:r>
              <a:rPr lang="ru-RU" altLang="ru-RU">
                <a:latin typeface="Arial" panose="020B0604020202020204" pitchFamily="34" charset="0"/>
              </a:rPr>
              <a:t>, Лувр </a:t>
            </a:r>
          </a:p>
        </p:txBody>
      </p:sp>
      <p:pic>
        <p:nvPicPr>
          <p:cNvPr id="15364" name="Picture 6" descr="200px-Guido_Reni_-_Tod_der_Kleopatra_Potsdam_Sanssouc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914400"/>
            <a:ext cx="25146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5" name="Rectangle 7"/>
          <p:cNvSpPr>
            <a:spLocks noChangeArrowheads="1"/>
          </p:cNvSpPr>
          <p:nvPr/>
        </p:nvSpPr>
        <p:spPr bwMode="auto">
          <a:xfrm>
            <a:off x="3352800" y="4860925"/>
            <a:ext cx="2438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ru-RU" altLang="ru-RU">
                <a:latin typeface="Arial" panose="020B0604020202020204" pitchFamily="34" charset="0"/>
              </a:rPr>
              <a:t>Смерть </a:t>
            </a:r>
            <a:r>
              <a:rPr lang="ru-RU" altLang="ru-RU">
                <a:latin typeface="Arial" panose="020B0604020202020204" pitchFamily="34" charset="0"/>
                <a:hlinkClick r:id="rId4" tooltip="Клеопатра"/>
              </a:rPr>
              <a:t>Клеопатры</a:t>
            </a:r>
            <a:r>
              <a:rPr lang="ru-RU" altLang="ru-RU">
                <a:latin typeface="Arial" panose="020B0604020202020204" pitchFamily="34" charset="0"/>
              </a:rPr>
              <a:t>. Около 1595-1598 </a:t>
            </a:r>
          </a:p>
        </p:txBody>
      </p:sp>
      <p:pic>
        <p:nvPicPr>
          <p:cNvPr id="15366" name="Picture 8" descr="200px-Guido_Reni_03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990600"/>
            <a:ext cx="2438400" cy="3333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7" name="Rectangle 9"/>
          <p:cNvSpPr>
            <a:spLocks noChangeArrowheads="1"/>
          </p:cNvSpPr>
          <p:nvPr/>
        </p:nvSpPr>
        <p:spPr bwMode="auto">
          <a:xfrm>
            <a:off x="6172200" y="4754563"/>
            <a:ext cx="3459163" cy="855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ru-RU" altLang="ru-RU" sz="1600">
                <a:latin typeface="Arial" panose="020B0604020202020204" pitchFamily="34" charset="0"/>
                <a:hlinkClick r:id="rId6" tooltip="Архангел Михаил"/>
              </a:rPr>
              <a:t>Архангел Михаил</a:t>
            </a:r>
            <a:r>
              <a:rPr lang="ru-RU" altLang="ru-RU" sz="1600">
                <a:latin typeface="Arial" panose="020B0604020202020204" pitchFamily="34" charset="0"/>
              </a:rPr>
              <a:t>. Около 1636. Рим, церковь </a:t>
            </a:r>
            <a:r>
              <a:rPr lang="ru-RU" altLang="ru-RU" sz="1600">
                <a:latin typeface="Arial" panose="020B0604020202020204" pitchFamily="34" charset="0"/>
                <a:hlinkClick r:id="rId7" tooltip="Санта-Мария-делла-Кончеционе"/>
              </a:rPr>
              <a:t>Санта-Мария-делла-Кончеционе</a:t>
            </a:r>
            <a:r>
              <a:rPr lang="ru-RU" altLang="ru-RU"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WordArt 5"/>
          <p:cNvSpPr>
            <a:spLocks noChangeArrowheads="1" noChangeShapeType="1" noTextEdit="1"/>
          </p:cNvSpPr>
          <p:nvPr/>
        </p:nvSpPr>
        <p:spPr bwMode="auto">
          <a:xfrm>
            <a:off x="1752600" y="228600"/>
            <a:ext cx="5029200" cy="20574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Impact" panose="020B0806030902050204" pitchFamily="34" charset="0"/>
              </a:rPr>
              <a:t>Барокко в Испании</a:t>
            </a:r>
          </a:p>
        </p:txBody>
      </p:sp>
      <p:sp>
        <p:nvSpPr>
          <p:cNvPr id="16387" name="Rectangle 7"/>
          <p:cNvSpPr>
            <a:spLocks noChangeArrowheads="1"/>
          </p:cNvSpPr>
          <p:nvPr/>
        </p:nvSpPr>
        <p:spPr bwMode="auto">
          <a:xfrm>
            <a:off x="762000" y="3625850"/>
            <a:ext cx="7772400" cy="173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ru-RU" altLang="ru-RU">
                <a:latin typeface="Arial" panose="020B0604020202020204" pitchFamily="34" charset="0"/>
              </a:rPr>
              <a:t>     Дух глубокой серьёзности, иногда с некоторым  оттенком фанатизма , царил в </a:t>
            </a:r>
            <a:r>
              <a:rPr lang="ru-RU" altLang="ru-RU" b="1">
                <a:latin typeface="Arial" panose="020B0604020202020204" pitchFamily="34" charset="0"/>
              </a:rPr>
              <a:t>испанской </a:t>
            </a:r>
            <a:r>
              <a:rPr lang="ru-RU" altLang="ru-RU">
                <a:latin typeface="Arial" panose="020B0604020202020204" pitchFamily="34" charset="0"/>
              </a:rPr>
              <a:t>живописи эпохи барокко. Там писали по преимуществу картины для церквей и портреты. Испанские художники предпочитали тёмные коричневатые тона и «подвальное освещение», которые придавали необходимое напряжение к чудесным легендам из жизни святых, и правдивым портретам.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6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1800" b="1" smtClean="0"/>
              <a:t>Доми́никос Теотоко́пулос</a:t>
            </a:r>
            <a:r>
              <a:rPr lang="ru-RU" sz="1800" smtClean="0"/>
              <a:t>, более известный как </a:t>
            </a:r>
            <a:r>
              <a:rPr lang="ru-RU" sz="1800" b="1" smtClean="0"/>
              <a:t>Эль Гре́ко</a:t>
            </a:r>
            <a:r>
              <a:rPr lang="ru-RU" sz="1800" smtClean="0"/>
              <a:t>— </a:t>
            </a:r>
            <a:r>
              <a:rPr lang="ru-RU" sz="1800" smtClean="0">
                <a:solidFill>
                  <a:schemeClr val="tx1"/>
                </a:solidFill>
                <a:hlinkClick r:id="rId2" tooltip="Испания"/>
              </a:rPr>
              <a:t>испанский</a:t>
            </a:r>
            <a:r>
              <a:rPr lang="ru-RU" sz="1800" smtClean="0">
                <a:solidFill>
                  <a:schemeClr val="tx1"/>
                </a:solidFill>
              </a:rPr>
              <a:t> художник. По происхождению — </a:t>
            </a:r>
            <a:r>
              <a:rPr lang="ru-RU" sz="1800" smtClean="0">
                <a:solidFill>
                  <a:schemeClr val="tx1"/>
                </a:solidFill>
                <a:hlinkClick r:id="rId3" tooltip="Грек"/>
              </a:rPr>
              <a:t>грек</a:t>
            </a:r>
            <a:r>
              <a:rPr lang="ru-RU" sz="1800" smtClean="0">
                <a:solidFill>
                  <a:schemeClr val="tx1"/>
                </a:solidFill>
              </a:rPr>
              <a:t>, уроженец острова </a:t>
            </a:r>
            <a:r>
              <a:rPr lang="ru-RU" sz="1800" smtClean="0">
                <a:solidFill>
                  <a:schemeClr val="tx1"/>
                </a:solidFill>
                <a:hlinkClick r:id="rId4" tooltip="Крит"/>
              </a:rPr>
              <a:t>Крит</a:t>
            </a:r>
            <a:r>
              <a:rPr lang="ru-RU" sz="1800" smtClean="0">
                <a:solidFill>
                  <a:schemeClr val="tx1"/>
                </a:solidFill>
              </a:rPr>
              <a:t>.</a:t>
            </a:r>
            <a:r>
              <a:rPr lang="ru-RU" sz="1800" smtClean="0"/>
              <a:t> (1541-1614)</a:t>
            </a:r>
          </a:p>
        </p:txBody>
      </p:sp>
      <p:sp>
        <p:nvSpPr>
          <p:cNvPr id="40967" name="Rectangle 7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447800"/>
            <a:ext cx="4038600" cy="4114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1600" smtClean="0">
                <a:latin typeface="Times New Roman" pitchFamily="18" charset="0"/>
              </a:rPr>
              <a:t>Художник родился в деревне Фоделе близ города </a:t>
            </a:r>
            <a:r>
              <a:rPr lang="ru-RU" sz="1600" smtClean="0">
                <a:latin typeface="Times New Roman" pitchFamily="18" charset="0"/>
                <a:hlinkClick r:id="rId5" tooltip="Ираклион"/>
              </a:rPr>
              <a:t>Кандии</a:t>
            </a:r>
            <a:r>
              <a:rPr lang="ru-RU" sz="1600" smtClean="0">
                <a:latin typeface="Times New Roman" pitchFamily="18" charset="0"/>
              </a:rPr>
              <a:t> на </a:t>
            </a:r>
            <a:r>
              <a:rPr lang="ru-RU" sz="1600" smtClean="0">
                <a:latin typeface="Times New Roman" pitchFamily="18" charset="0"/>
                <a:hlinkClick r:id="rId4" tooltip="Крит"/>
              </a:rPr>
              <a:t>Крите</a:t>
            </a:r>
            <a:r>
              <a:rPr lang="ru-RU" sz="1600" smtClean="0">
                <a:latin typeface="Times New Roman" pitchFamily="18" charset="0"/>
              </a:rPr>
              <a:t>, входившем в то время в состав </a:t>
            </a:r>
            <a:r>
              <a:rPr lang="ru-RU" sz="1600" smtClean="0">
                <a:latin typeface="Times New Roman" pitchFamily="18" charset="0"/>
                <a:hlinkClick r:id="rId6" tooltip="Венецианская республика"/>
              </a:rPr>
              <a:t>Венецианской республики</a:t>
            </a:r>
            <a:r>
              <a:rPr lang="ru-RU" sz="1600" smtClean="0">
                <a:latin typeface="Times New Roman" pitchFamily="18" charset="0"/>
              </a:rPr>
              <a:t>. О его родителях нет никаких достоверных сведений, как, впрочем, и о его детстве. Известно, однако, что в юности Эль Греко обучался </a:t>
            </a:r>
            <a:r>
              <a:rPr lang="ru-RU" sz="1600" smtClean="0">
                <a:latin typeface="Times New Roman" pitchFamily="18" charset="0"/>
                <a:hlinkClick r:id="rId7" tooltip="Иконопись"/>
              </a:rPr>
              <a:t>иконописи</a:t>
            </a:r>
            <a:r>
              <a:rPr lang="ru-RU" sz="1600" smtClean="0">
                <a:latin typeface="Times New Roman" pitchFamily="18" charset="0"/>
              </a:rPr>
              <a:t>. В качестве учителя Эль Греко называют известного критского </a:t>
            </a:r>
            <a:r>
              <a:rPr lang="ru-RU" sz="1600" smtClean="0">
                <a:latin typeface="Times New Roman" pitchFamily="18" charset="0"/>
                <a:hlinkClick r:id="rId8" tooltip="Иконописец"/>
              </a:rPr>
              <a:t>иконописца</a:t>
            </a:r>
            <a:r>
              <a:rPr lang="ru-RU" sz="1600" smtClean="0">
                <a:latin typeface="Times New Roman" pitchFamily="18" charset="0"/>
              </a:rPr>
              <a:t> Михаила Дамаскиноса.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600" smtClean="0">
                <a:latin typeface="Times New Roman" pitchFamily="18" charset="0"/>
              </a:rPr>
              <a:t>В возрасте 26 лет отправился в </a:t>
            </a:r>
            <a:r>
              <a:rPr lang="ru-RU" sz="1600" smtClean="0">
                <a:latin typeface="Times New Roman" pitchFamily="18" charset="0"/>
                <a:hlinkClick r:id="rId9" tooltip="Венеция"/>
              </a:rPr>
              <a:t>Венецию</a:t>
            </a:r>
            <a:r>
              <a:rPr lang="ru-RU" sz="1600" smtClean="0">
                <a:latin typeface="Times New Roman" pitchFamily="18" charset="0"/>
              </a:rPr>
              <a:t>, где поступил в обучение в мастерскую </a:t>
            </a:r>
            <a:r>
              <a:rPr lang="ru-RU" sz="1600" smtClean="0">
                <a:latin typeface="Times New Roman" pitchFamily="18" charset="0"/>
                <a:hlinkClick r:id="rId10" tooltip="Тициан"/>
              </a:rPr>
              <a:t>Тициана</a:t>
            </a:r>
            <a:r>
              <a:rPr lang="ru-RU" sz="1600" smtClean="0">
                <a:latin typeface="Times New Roman" pitchFamily="18" charset="0"/>
              </a:rPr>
              <a:t>. Некоторое влияние на его живопись также оказали другие великие итальянцы, в частности </a:t>
            </a:r>
            <a:r>
              <a:rPr lang="ru-RU" sz="1600" smtClean="0">
                <a:latin typeface="Times New Roman" pitchFamily="18" charset="0"/>
                <a:hlinkClick r:id="rId11" tooltip="Бассано"/>
              </a:rPr>
              <a:t>Бассано</a:t>
            </a:r>
            <a:r>
              <a:rPr lang="ru-RU" sz="1600" smtClean="0">
                <a:latin typeface="Times New Roman" pitchFamily="18" charset="0"/>
              </a:rPr>
              <a:t>, </a:t>
            </a:r>
            <a:r>
              <a:rPr lang="ru-RU" sz="1600" smtClean="0">
                <a:latin typeface="Times New Roman" pitchFamily="18" charset="0"/>
                <a:hlinkClick r:id="rId12" tooltip="Веронезе"/>
              </a:rPr>
              <a:t>Веронезе</a:t>
            </a:r>
            <a:r>
              <a:rPr lang="ru-RU" sz="1600" smtClean="0">
                <a:latin typeface="Times New Roman" pitchFamily="18" charset="0"/>
              </a:rPr>
              <a:t>, </a:t>
            </a:r>
            <a:r>
              <a:rPr lang="ru-RU" sz="1600" smtClean="0">
                <a:latin typeface="Times New Roman" pitchFamily="18" charset="0"/>
                <a:hlinkClick r:id="rId13" tooltip="Тинторетто"/>
              </a:rPr>
              <a:t>Тинторетто</a:t>
            </a:r>
            <a:r>
              <a:rPr lang="ru-RU" sz="1600" smtClean="0">
                <a:latin typeface="Times New Roman" pitchFamily="18" charset="0"/>
              </a:rPr>
              <a:t> и др. В </a:t>
            </a:r>
            <a:r>
              <a:rPr lang="ru-RU" sz="1600" smtClean="0">
                <a:latin typeface="Times New Roman" pitchFamily="18" charset="0"/>
                <a:hlinkClick r:id="rId14" tooltip="1570"/>
              </a:rPr>
              <a:t>1570</a:t>
            </a:r>
            <a:r>
              <a:rPr lang="ru-RU" sz="1600" smtClean="0">
                <a:latin typeface="Times New Roman" pitchFamily="18" charset="0"/>
              </a:rPr>
              <a:t> по пути в </a:t>
            </a:r>
            <a:r>
              <a:rPr lang="ru-RU" sz="1600" smtClean="0">
                <a:latin typeface="Times New Roman" pitchFamily="18" charset="0"/>
                <a:hlinkClick r:id="rId15" tooltip="Рим"/>
              </a:rPr>
              <a:t>Рим</a:t>
            </a:r>
            <a:r>
              <a:rPr lang="ru-RU" sz="1600" smtClean="0">
                <a:latin typeface="Times New Roman" pitchFamily="18" charset="0"/>
              </a:rPr>
              <a:t>, будучи в </a:t>
            </a:r>
            <a:r>
              <a:rPr lang="ru-RU" sz="1600" smtClean="0">
                <a:latin typeface="Times New Roman" pitchFamily="18" charset="0"/>
                <a:hlinkClick r:id="rId16" tooltip="Парма"/>
              </a:rPr>
              <a:t>Парме</a:t>
            </a:r>
            <a:r>
              <a:rPr lang="ru-RU" sz="1600" smtClean="0">
                <a:latin typeface="Times New Roman" pitchFamily="18" charset="0"/>
              </a:rPr>
              <a:t>, Эль Греко познакомился с творчеством </a:t>
            </a:r>
            <a:r>
              <a:rPr lang="ru-RU" sz="1600" smtClean="0">
                <a:latin typeface="Times New Roman" pitchFamily="18" charset="0"/>
                <a:hlinkClick r:id="rId17" tooltip="Корреджо"/>
              </a:rPr>
              <a:t>Корреджо</a:t>
            </a:r>
            <a:r>
              <a:rPr lang="ru-RU" sz="1600" smtClean="0">
                <a:latin typeface="Times New Roman" pitchFamily="18" charset="0"/>
              </a:rPr>
              <a:t>, в </a:t>
            </a:r>
            <a:r>
              <a:rPr lang="ru-RU" sz="1600" smtClean="0">
                <a:latin typeface="Times New Roman" pitchFamily="18" charset="0"/>
                <a:hlinkClick r:id="rId15" tooltip="Рим"/>
              </a:rPr>
              <a:t>Риме</a:t>
            </a:r>
            <a:r>
              <a:rPr lang="ru-RU" sz="1600" smtClean="0">
                <a:latin typeface="Times New Roman" pitchFamily="18" charset="0"/>
              </a:rPr>
              <a:t> же он познакомился с творчеством </a:t>
            </a:r>
            <a:r>
              <a:rPr lang="ru-RU" sz="1600" smtClean="0">
                <a:latin typeface="Times New Roman" pitchFamily="18" charset="0"/>
                <a:hlinkClick r:id="rId18" tooltip="Микеланджело"/>
              </a:rPr>
              <a:t>Микеланджело</a:t>
            </a:r>
            <a:r>
              <a:rPr lang="ru-RU" sz="1600" smtClean="0">
                <a:latin typeface="Times New Roman" pitchFamily="18" charset="0"/>
              </a:rPr>
              <a:t>. В том же году поступил на службу к кардиналу </a:t>
            </a:r>
            <a:r>
              <a:rPr lang="ru-RU" sz="1600" smtClean="0">
                <a:latin typeface="Times New Roman" pitchFamily="18" charset="0"/>
                <a:hlinkClick r:id="rId19" tooltip="Фарнезе"/>
              </a:rPr>
              <a:t>Фарнезе</a:t>
            </a:r>
            <a:r>
              <a:rPr lang="ru-RU" sz="1600" smtClean="0">
                <a:latin typeface="Times New Roman" pitchFamily="18" charset="0"/>
              </a:rPr>
              <a:t>. Влияние итальянских </a:t>
            </a:r>
            <a:r>
              <a:rPr lang="ru-RU" sz="1600" smtClean="0">
                <a:latin typeface="Times New Roman" pitchFamily="18" charset="0"/>
                <a:hlinkClick r:id="rId20" tooltip="Маньеризм"/>
              </a:rPr>
              <a:t>маньеристов</a:t>
            </a:r>
            <a:r>
              <a:rPr lang="ru-RU" sz="1600" smtClean="0">
                <a:latin typeface="Times New Roman" pitchFamily="18" charset="0"/>
              </a:rPr>
              <a:t> на творчество Эль Греко трудно переоценить, однако он критично подходил к их живописи и выработал свой оригинальный стиль</a:t>
            </a:r>
            <a:r>
              <a:rPr lang="ru-RU" sz="1600" smtClean="0"/>
              <a:t>. </a:t>
            </a:r>
          </a:p>
        </p:txBody>
      </p:sp>
      <p:pic>
        <p:nvPicPr>
          <p:cNvPr id="17412" name="Picture 9" descr="«Портрет старика (Автопортрет?)»">
            <a:hlinkClick r:id="rId21" tooltip="&quot;«Портрет старика (Автопортрет?)»&quot;"/>
          </p:cNvPr>
          <p:cNvPicPr>
            <a:picLocks noChangeAspect="1" noChangeArrowheads="1"/>
          </p:cNvPicPr>
          <p:nvPr>
            <p:ph sz="half" idx="2"/>
          </p:nvPr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81600" y="1600200"/>
            <a:ext cx="3810000" cy="4876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z="2800" b="1" smtClean="0"/>
              <a:t>Галерея</a:t>
            </a:r>
            <a:br>
              <a:rPr lang="ru-RU" sz="2800" b="1" smtClean="0"/>
            </a:br>
            <a:r>
              <a:rPr lang="ru-RU" sz="2800" b="1" smtClean="0"/>
              <a:t>Эль Греко</a:t>
            </a:r>
          </a:p>
        </p:txBody>
      </p:sp>
      <p:pic>
        <p:nvPicPr>
          <p:cNvPr id="18435" name="Picture 5" descr="92px-El_Greco_009">
            <a:hlinkClick r:id="rId2" tooltip="&quot;El Greco 009.jpg&quot;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752600"/>
            <a:ext cx="160020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6" name="Rectangle 6"/>
          <p:cNvSpPr>
            <a:spLocks noChangeArrowheads="1"/>
          </p:cNvSpPr>
          <p:nvPr/>
        </p:nvSpPr>
        <p:spPr bwMode="auto">
          <a:xfrm>
            <a:off x="304800" y="3810000"/>
            <a:ext cx="27257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ru-RU" altLang="ru-RU" sz="1400">
                <a:latin typeface="Arial" panose="020B0604020202020204" pitchFamily="34" charset="0"/>
              </a:rPr>
              <a:t>Кающаяся Мария Магдалина</a:t>
            </a:r>
            <a:r>
              <a:rPr lang="ru-RU" altLang="ru-RU">
                <a:latin typeface="Arial" panose="020B0604020202020204" pitchFamily="34" charset="0"/>
              </a:rPr>
              <a:t>. </a:t>
            </a:r>
          </a:p>
        </p:txBody>
      </p:sp>
      <p:pic>
        <p:nvPicPr>
          <p:cNvPr id="18437" name="Picture 7" descr="93px-El_Greco_018">
            <a:hlinkClick r:id="rId4" tooltip="&quot;El Greco 018.jpg&quot;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1676400"/>
            <a:ext cx="15240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8" name="Rectangle 8"/>
          <p:cNvSpPr>
            <a:spLocks noChangeArrowheads="1"/>
          </p:cNvSpPr>
          <p:nvPr/>
        </p:nvSpPr>
        <p:spPr bwMode="auto">
          <a:xfrm>
            <a:off x="2667000" y="3429000"/>
            <a:ext cx="1473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ru-RU" altLang="ru-RU" sz="1400">
                <a:latin typeface="Arial" panose="020B0604020202020204" pitchFamily="34" charset="0"/>
              </a:rPr>
              <a:t>Голова Христа</a:t>
            </a:r>
            <a:r>
              <a:rPr lang="ru-RU" altLang="ru-RU">
                <a:latin typeface="Arial" panose="020B0604020202020204" pitchFamily="34" charset="0"/>
              </a:rPr>
              <a:t> </a:t>
            </a:r>
          </a:p>
        </p:txBody>
      </p:sp>
      <p:pic>
        <p:nvPicPr>
          <p:cNvPr id="18439" name="Picture 9" descr="102px-El_Greco1">
            <a:hlinkClick r:id="rId6" tooltip="&quot;El Greco1.jpg&quot;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1676400"/>
            <a:ext cx="14478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40" name="Rectangle 10"/>
          <p:cNvSpPr>
            <a:spLocks noChangeArrowheads="1"/>
          </p:cNvSpPr>
          <p:nvPr/>
        </p:nvSpPr>
        <p:spPr bwMode="auto">
          <a:xfrm>
            <a:off x="4648200" y="3429000"/>
            <a:ext cx="2743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ru-RU" altLang="ru-RU" sz="1400">
                <a:latin typeface="Arial" panose="020B0604020202020204" pitchFamily="34" charset="0"/>
              </a:rPr>
              <a:t>Апостолы </a:t>
            </a:r>
            <a:r>
              <a:rPr lang="ru-RU" altLang="ru-RU" sz="1400">
                <a:latin typeface="Arial" panose="020B0604020202020204" pitchFamily="34" charset="0"/>
                <a:hlinkClick r:id="rId8" tooltip="Апостол Пётр"/>
              </a:rPr>
              <a:t>Пётр</a:t>
            </a:r>
            <a:r>
              <a:rPr lang="ru-RU" altLang="ru-RU" sz="1400">
                <a:latin typeface="Arial" panose="020B0604020202020204" pitchFamily="34" charset="0"/>
              </a:rPr>
              <a:t> и </a:t>
            </a:r>
            <a:r>
              <a:rPr lang="ru-RU" altLang="ru-RU" sz="1400">
                <a:latin typeface="Arial" panose="020B0604020202020204" pitchFamily="34" charset="0"/>
                <a:hlinkClick r:id="rId9" tooltip="Апостол Павел"/>
              </a:rPr>
              <a:t>Павел</a:t>
            </a:r>
            <a:r>
              <a:rPr lang="ru-RU" altLang="ru-RU">
                <a:latin typeface="Arial" panose="020B0604020202020204" pitchFamily="34" charset="0"/>
              </a:rPr>
              <a:t>. </a:t>
            </a:r>
          </a:p>
        </p:txBody>
      </p:sp>
      <p:pic>
        <p:nvPicPr>
          <p:cNvPr id="18441" name="Picture 11" descr="94px-El_Greco_011">
            <a:hlinkClick r:id="rId10" tooltip="&quot;El Greco 011.jpg&quot;"/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1752600"/>
            <a:ext cx="16002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42" name="Rectangle 12"/>
          <p:cNvSpPr>
            <a:spLocks noChangeArrowheads="1"/>
          </p:cNvSpPr>
          <p:nvPr/>
        </p:nvSpPr>
        <p:spPr bwMode="auto">
          <a:xfrm>
            <a:off x="7086600" y="3886200"/>
            <a:ext cx="17605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ru-RU" altLang="ru-RU" sz="1400">
                <a:latin typeface="Arial" panose="020B0604020202020204" pitchFamily="34" charset="0"/>
              </a:rPr>
              <a:t>Христос на кресте</a:t>
            </a:r>
            <a:r>
              <a:rPr lang="ru-RU" altLang="ru-RU">
                <a:latin typeface="Arial" panose="020B0604020202020204" pitchFamily="34" charset="0"/>
              </a:rPr>
              <a:t> </a:t>
            </a:r>
          </a:p>
        </p:txBody>
      </p:sp>
      <p:pic>
        <p:nvPicPr>
          <p:cNvPr id="18443" name="Picture 13" descr="96px-El_Greco_034">
            <a:hlinkClick r:id="rId12" tooltip="&quot;El Greco 034.jpg&quot;"/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4038600"/>
            <a:ext cx="16764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44" name="Rectangle 14"/>
          <p:cNvSpPr>
            <a:spLocks noChangeArrowheads="1"/>
          </p:cNvSpPr>
          <p:nvPr/>
        </p:nvSpPr>
        <p:spPr bwMode="auto">
          <a:xfrm>
            <a:off x="2819400" y="6096000"/>
            <a:ext cx="1447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ru-RU" altLang="ru-RU" sz="1400">
                <a:latin typeface="Arial" panose="020B0604020202020204" pitchFamily="34" charset="0"/>
                <a:hlinkClick r:id="rId14" tooltip="Иоанн Богослов"/>
              </a:rPr>
              <a:t>Апостол Иоанн</a:t>
            </a:r>
            <a:r>
              <a:rPr lang="ru-RU" altLang="ru-RU">
                <a:latin typeface="Arial" panose="020B0604020202020204" pitchFamily="34" charset="0"/>
              </a:rPr>
              <a:t> </a:t>
            </a:r>
          </a:p>
        </p:txBody>
      </p:sp>
      <p:pic>
        <p:nvPicPr>
          <p:cNvPr id="18445" name="Picture 15" descr="92px-El_Greco_021">
            <a:hlinkClick r:id="rId15" tooltip="&quot;El Greco 021.jpg&quot;"/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4038600"/>
            <a:ext cx="14478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46" name="Rectangle 16"/>
          <p:cNvSpPr>
            <a:spLocks noChangeArrowheads="1"/>
          </p:cNvSpPr>
          <p:nvPr/>
        </p:nvSpPr>
        <p:spPr bwMode="auto">
          <a:xfrm>
            <a:off x="4953000" y="6096000"/>
            <a:ext cx="16033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ru-RU" altLang="ru-RU" sz="1400">
                <a:latin typeface="Arial" panose="020B0604020202020204" pitchFamily="34" charset="0"/>
              </a:rPr>
              <a:t>Спаситель мира</a:t>
            </a:r>
            <a:r>
              <a:rPr lang="ru-RU" altLang="ru-RU"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2000" b="1" smtClean="0"/>
              <a:t>Дие́го Родри́гес де Си́льва и Вела́скес</a:t>
            </a:r>
            <a:r>
              <a:rPr lang="ru-RU" sz="2000" smtClean="0"/>
              <a:t> (</a:t>
            </a:r>
            <a:r>
              <a:rPr lang="ru-RU" sz="2000" smtClean="0">
                <a:hlinkClick r:id="rId2" tooltip="6 июня"/>
              </a:rPr>
              <a:t>6 июня</a:t>
            </a:r>
            <a:r>
              <a:rPr lang="ru-RU" sz="2000" smtClean="0"/>
              <a:t> </a:t>
            </a:r>
            <a:r>
              <a:rPr lang="ru-RU" sz="2000" smtClean="0">
                <a:hlinkClick r:id="rId3" tooltip="1599"/>
              </a:rPr>
              <a:t>1599</a:t>
            </a:r>
            <a:r>
              <a:rPr lang="ru-RU" sz="2000" smtClean="0"/>
              <a:t>, </a:t>
            </a:r>
            <a:r>
              <a:rPr lang="ru-RU" sz="2000" smtClean="0">
                <a:hlinkClick r:id="rId4" tooltip="Севилья"/>
              </a:rPr>
              <a:t>Севилья</a:t>
            </a:r>
            <a:r>
              <a:rPr lang="ru-RU" sz="2000" smtClean="0"/>
              <a:t> — </a:t>
            </a:r>
            <a:r>
              <a:rPr lang="ru-RU" sz="2000" smtClean="0">
                <a:hlinkClick r:id="rId5" tooltip="6 августа"/>
              </a:rPr>
              <a:t>6 августа</a:t>
            </a:r>
            <a:r>
              <a:rPr lang="ru-RU" sz="2000" smtClean="0"/>
              <a:t> </a:t>
            </a:r>
            <a:r>
              <a:rPr lang="ru-RU" sz="2000" smtClean="0">
                <a:hlinkClick r:id="rId6" tooltip="1660"/>
              </a:rPr>
              <a:t>1660</a:t>
            </a:r>
            <a:r>
              <a:rPr lang="ru-RU" sz="2000" smtClean="0"/>
              <a:t>, </a:t>
            </a:r>
            <a:r>
              <a:rPr lang="ru-RU" sz="2000" smtClean="0">
                <a:hlinkClick r:id="rId7" tooltip="Мадрид"/>
              </a:rPr>
              <a:t>Мадрид</a:t>
            </a:r>
            <a:r>
              <a:rPr lang="ru-RU" sz="2000" smtClean="0"/>
              <a:t>) — </a:t>
            </a:r>
            <a:r>
              <a:rPr lang="ru-RU" sz="2000" smtClean="0">
                <a:hlinkClick r:id="rId8" tooltip="Испания"/>
              </a:rPr>
              <a:t>испанский</a:t>
            </a:r>
            <a:r>
              <a:rPr lang="ru-RU" sz="2000" smtClean="0"/>
              <a:t> </a:t>
            </a:r>
            <a:r>
              <a:rPr lang="ru-RU" sz="2000" smtClean="0">
                <a:hlinkClick r:id="rId9" tooltip="Живопись"/>
              </a:rPr>
              <a:t>художник</a:t>
            </a:r>
            <a:r>
              <a:rPr lang="ru-RU" sz="2000" smtClean="0"/>
              <a:t>, один из величайших представителей испанского Золотого Века.</a:t>
            </a:r>
          </a:p>
        </p:txBody>
      </p:sp>
      <p:sp>
        <p:nvSpPr>
          <p:cNvPr id="46085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2000" smtClean="0">
                <a:hlinkClick r:id="rId10" tooltip="Веласкес"/>
              </a:rPr>
              <a:t>Веласкес</a:t>
            </a:r>
            <a:r>
              <a:rPr lang="ru-RU" sz="2000" smtClean="0"/>
              <a:t> родился 6 июня </a:t>
            </a:r>
            <a:r>
              <a:rPr lang="ru-RU" sz="2000" smtClean="0">
                <a:hlinkClick r:id="rId11" tooltip="1599 год"/>
              </a:rPr>
              <a:t>1599 года</a:t>
            </a:r>
            <a:r>
              <a:rPr lang="ru-RU" sz="2000" smtClean="0"/>
              <a:t> в г.</a:t>
            </a:r>
            <a:r>
              <a:rPr lang="ru-RU" sz="2000" smtClean="0">
                <a:hlinkClick r:id="rId4" tooltip="Севилья"/>
              </a:rPr>
              <a:t>Севилье</a:t>
            </a:r>
            <a:r>
              <a:rPr lang="ru-RU" sz="2000" smtClean="0"/>
              <a:t>, Испания, в семье крещёных португальских евреев. Учился живописи в родном городе у </a:t>
            </a:r>
            <a:r>
              <a:rPr lang="ru-RU" sz="2000" smtClean="0">
                <a:hlinkClick r:id="rId12" tooltip="Франсиско Эррера Старший"/>
              </a:rPr>
              <a:t>Франсиско Эрреры Старшего</a:t>
            </a:r>
            <a:r>
              <a:rPr lang="ru-RU" sz="2000" smtClean="0"/>
              <a:t> </a:t>
            </a:r>
            <a:r>
              <a:rPr lang="ru-RU" sz="2000" i="1" smtClean="0"/>
              <a:t>(Francisco de Herrera)</a:t>
            </a:r>
            <a:r>
              <a:rPr lang="ru-RU" sz="2000" smtClean="0"/>
              <a:t> и у </a:t>
            </a:r>
            <a:r>
              <a:rPr lang="ru-RU" sz="2000" smtClean="0">
                <a:hlinkClick r:id="rId13" tooltip="Франсиско Пачеко (страница отсутствует)"/>
              </a:rPr>
              <a:t>Франсиско Пачеко</a:t>
            </a:r>
            <a:r>
              <a:rPr lang="ru-RU" sz="2000" smtClean="0"/>
              <a:t> </a:t>
            </a:r>
            <a:r>
              <a:rPr lang="ru-RU" sz="2000" i="1" smtClean="0"/>
              <a:t>(Francisco Pacheco)</a:t>
            </a:r>
            <a:r>
              <a:rPr lang="ru-RU" sz="2000" smtClean="0"/>
              <a:t>, на дочери которого Хуане Миранде он женился в </a:t>
            </a:r>
            <a:r>
              <a:rPr lang="ru-RU" sz="2000" smtClean="0">
                <a:hlinkClick r:id="rId14" tooltip="1618 год"/>
              </a:rPr>
              <a:t>1618 году</a:t>
            </a:r>
            <a:r>
              <a:rPr lang="ru-RU" sz="2000" smtClean="0"/>
              <a:t>.</a:t>
            </a:r>
          </a:p>
        </p:txBody>
      </p:sp>
      <p:pic>
        <p:nvPicPr>
          <p:cNvPr id="19460" name="Picture 7" descr="Автопортрет">
            <a:hlinkClick r:id="rId15" tooltip="Автопортрет"/>
          </p:cNvPr>
          <p:cNvPicPr>
            <a:picLocks noChangeAspect="1" noChangeArrowheads="1"/>
          </p:cNvPicPr>
          <p:nvPr>
            <p:ph sz="half" idx="2"/>
          </p:nvPr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257800" y="1905000"/>
            <a:ext cx="3276600" cy="37417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z="2400" smtClean="0"/>
              <a:t>Галерея Диего Веласкес</a:t>
            </a:r>
          </a:p>
        </p:txBody>
      </p:sp>
      <p:pic>
        <p:nvPicPr>
          <p:cNvPr id="20483" name="Picture 4" descr="200px-Diego_Vel%C3%A1zquez_064">
            <a:hlinkClick r:id="rId2" tooltip="&quot;«Венера с зеркалом», ок. 1644—1648, Лондонская Национальная галерея&quot;"/>
          </p:cNvPr>
          <p:cNvPicPr>
            <a:picLocks noChangeAspect="1" noChangeArrowheads="1"/>
          </p:cNvPicPr>
          <p:nvPr>
            <p:ph type="body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971800" y="1447800"/>
            <a:ext cx="3352800" cy="2133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484" name="Rectangle 5"/>
          <p:cNvSpPr>
            <a:spLocks noChangeArrowheads="1"/>
          </p:cNvSpPr>
          <p:nvPr/>
        </p:nvSpPr>
        <p:spPr bwMode="auto">
          <a:xfrm>
            <a:off x="2743200" y="3810000"/>
            <a:ext cx="38147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ru-RU" altLang="ru-RU" sz="1600">
                <a:latin typeface="Arial" panose="020B0604020202020204" pitchFamily="34" charset="0"/>
              </a:rPr>
              <a:t>«</a:t>
            </a:r>
            <a:r>
              <a:rPr lang="ru-RU" altLang="ru-RU" sz="1600">
                <a:latin typeface="Arial" panose="020B0604020202020204" pitchFamily="34" charset="0"/>
                <a:hlinkClick r:id="rId4" tooltip="Венера с зеркалом"/>
              </a:rPr>
              <a:t>Венера с зеркалом</a:t>
            </a:r>
            <a:r>
              <a:rPr lang="ru-RU" altLang="ru-RU" sz="1600">
                <a:latin typeface="Arial" panose="020B0604020202020204" pitchFamily="34" charset="0"/>
              </a:rPr>
              <a:t>», ок. 1644—1648</a:t>
            </a:r>
            <a:r>
              <a:rPr lang="ru-RU" altLang="ru-RU">
                <a:latin typeface="Arial" panose="020B0604020202020204" pitchFamily="34" charset="0"/>
              </a:rPr>
              <a:t> </a:t>
            </a:r>
          </a:p>
        </p:txBody>
      </p:sp>
      <p:pic>
        <p:nvPicPr>
          <p:cNvPr id="20485" name="Picture 6" descr="170px-Diego_Vel%C3%A1zquez_026">
            <a:hlinkClick r:id="rId5" tooltip="&quot;Инфанта Маргарита Австрийская, 1660&quot;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971800"/>
            <a:ext cx="2286000" cy="293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6" name="Rectangle 7"/>
          <p:cNvSpPr>
            <a:spLocks noChangeArrowheads="1"/>
          </p:cNvSpPr>
          <p:nvPr/>
        </p:nvSpPr>
        <p:spPr bwMode="auto">
          <a:xfrm>
            <a:off x="304800" y="6049963"/>
            <a:ext cx="3454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ru-RU" altLang="ru-RU" sz="1400">
                <a:latin typeface="Arial" panose="020B0604020202020204" pitchFamily="34" charset="0"/>
              </a:rPr>
              <a:t>Инфанта Маргарита Австрийская, 1660</a:t>
            </a:r>
          </a:p>
        </p:txBody>
      </p:sp>
      <p:pic>
        <p:nvPicPr>
          <p:cNvPr id="20487" name="Picture 8" descr="200px-Diego_Vel%C3%A1zquez_048">
            <a:hlinkClick r:id="rId7" tooltip="&quot;«Портрет папы Иннокентия Х», 1650, галерея Дория Памфили, Рим&quot;"/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2971800"/>
            <a:ext cx="2362200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8" name="Rectangle 9"/>
          <p:cNvSpPr>
            <a:spLocks noChangeArrowheads="1"/>
          </p:cNvSpPr>
          <p:nvPr/>
        </p:nvSpPr>
        <p:spPr bwMode="auto">
          <a:xfrm>
            <a:off x="5859463" y="6019800"/>
            <a:ext cx="32845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ru-RU" altLang="ru-RU" sz="1400">
                <a:latin typeface="Arial" panose="020B0604020202020204" pitchFamily="34" charset="0"/>
              </a:rPr>
              <a:t>«</a:t>
            </a:r>
            <a:r>
              <a:rPr lang="ru-RU" altLang="ru-RU" sz="1400">
                <a:latin typeface="Arial" panose="020B0604020202020204" pitchFamily="34" charset="0"/>
                <a:hlinkClick r:id="rId9" tooltip="Портрет папы Иннокентия Х (страница отсутствует)"/>
              </a:rPr>
              <a:t>Портрет папы Иннокентия Х</a:t>
            </a:r>
            <a:r>
              <a:rPr lang="ru-RU" altLang="ru-RU" sz="1400">
                <a:latin typeface="Arial" panose="020B0604020202020204" pitchFamily="34" charset="0"/>
              </a:rPr>
              <a:t>», 1650</a:t>
            </a:r>
            <a:r>
              <a:rPr lang="ru-RU" altLang="ru-RU"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14" name="Rectangle 3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ru-RU" smtClean="0"/>
          </a:p>
        </p:txBody>
      </p:sp>
      <p:pic>
        <p:nvPicPr>
          <p:cNvPr id="21507" name="Picture 42" descr="Автопортрет. 1623 г.">
            <a:hlinkClick r:id="rId2" tooltip="&quot;Автопортрет. 1623 г.&quot;"/>
          </p:cNvPr>
          <p:cNvPicPr>
            <a:picLocks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38200" y="2320925"/>
            <a:ext cx="2514600" cy="27733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508" name="Rectangle 44"/>
          <p:cNvSpPr>
            <a:spLocks noChangeArrowheads="1"/>
          </p:cNvSpPr>
          <p:nvPr/>
        </p:nvSpPr>
        <p:spPr bwMode="auto">
          <a:xfrm>
            <a:off x="304800" y="5257800"/>
            <a:ext cx="36131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ru-RU" altLang="ru-RU" sz="1400" b="1">
                <a:latin typeface="Arial" panose="020B0604020202020204" pitchFamily="34" charset="0"/>
              </a:rPr>
              <a:t>Питер Пауль Ру́бенс</a:t>
            </a:r>
            <a:r>
              <a:rPr lang="ru-RU" altLang="ru-RU" sz="1400">
                <a:latin typeface="Arial" panose="020B0604020202020204" pitchFamily="34" charset="0"/>
              </a:rPr>
              <a:t> </a:t>
            </a:r>
          </a:p>
          <a:p>
            <a:pPr algn="ctr" eaLnBrk="1" hangingPunct="1"/>
            <a:r>
              <a:rPr lang="ru-RU" altLang="ru-RU" sz="1400">
                <a:latin typeface="Arial" panose="020B0604020202020204" pitchFamily="34" charset="0"/>
              </a:rPr>
              <a:t>— плодовитый </a:t>
            </a:r>
            <a:r>
              <a:rPr lang="ru-RU" altLang="ru-RU" sz="1400">
                <a:latin typeface="Arial" panose="020B0604020202020204" pitchFamily="34" charset="0"/>
                <a:hlinkClick r:id="rId4" tooltip="Фландрия"/>
              </a:rPr>
              <a:t>фламандский</a:t>
            </a:r>
            <a:r>
              <a:rPr lang="ru-RU" altLang="ru-RU" sz="1400">
                <a:latin typeface="Arial" panose="020B0604020202020204" pitchFamily="34" charset="0"/>
              </a:rPr>
              <a:t> живописец</a:t>
            </a:r>
            <a:r>
              <a:rPr lang="ru-RU" altLang="ru-RU">
                <a:latin typeface="Arial" panose="020B0604020202020204" pitchFamily="34" charset="0"/>
              </a:rPr>
              <a:t> </a:t>
            </a:r>
          </a:p>
        </p:txBody>
      </p:sp>
      <p:pic>
        <p:nvPicPr>
          <p:cNvPr id="21509" name="Picture 45" descr="Автопортрет (около 1661), Кенвуд-хаус, Лондон">
            <a:hlinkClick r:id="rId5" tooltip="&quot;Автопортрет (около 1661), Кенвуд-хаус, Лондон&quot;"/>
          </p:cNvPr>
          <p:cNvPicPr>
            <a:picLocks noChangeAspect="1" noChangeArrowheads="1"/>
          </p:cNvPicPr>
          <p:nvPr>
            <p:ph sz="quarter" idx="2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733800" y="1524000"/>
            <a:ext cx="2209800" cy="2743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510" name="Rectangle 46"/>
          <p:cNvSpPr>
            <a:spLocks noChangeArrowheads="1"/>
          </p:cNvSpPr>
          <p:nvPr/>
        </p:nvSpPr>
        <p:spPr bwMode="auto">
          <a:xfrm>
            <a:off x="6019800" y="2362200"/>
            <a:ext cx="3124200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ru-RU" altLang="ru-RU" sz="1400" b="1">
                <a:latin typeface="Arial" panose="020B0604020202020204" pitchFamily="34" charset="0"/>
              </a:rPr>
              <a:t>Ре́мбрандт Ха́рменс </a:t>
            </a:r>
          </a:p>
          <a:p>
            <a:pPr eaLnBrk="1" hangingPunct="1"/>
            <a:r>
              <a:rPr lang="ru-RU" altLang="ru-RU" sz="1400" b="1">
                <a:latin typeface="Arial" panose="020B0604020202020204" pitchFamily="34" charset="0"/>
              </a:rPr>
              <a:t>ван Рейн</a:t>
            </a:r>
            <a:r>
              <a:rPr lang="ru-RU" altLang="ru-RU" sz="1400">
                <a:latin typeface="Arial" panose="020B0604020202020204" pitchFamily="34" charset="0"/>
              </a:rPr>
              <a:t> — </a:t>
            </a:r>
            <a:r>
              <a:rPr lang="ru-RU" altLang="ru-RU" sz="1400">
                <a:latin typeface="Arial" panose="020B0604020202020204" pitchFamily="34" charset="0"/>
                <a:hlinkClick r:id="rId7" tooltip="Нидерланды"/>
              </a:rPr>
              <a:t>голландский</a:t>
            </a:r>
            <a:r>
              <a:rPr lang="ru-RU" altLang="ru-RU" sz="1400">
                <a:latin typeface="Arial" panose="020B0604020202020204" pitchFamily="34" charset="0"/>
              </a:rPr>
              <a:t> художник </a:t>
            </a:r>
          </a:p>
        </p:txBody>
      </p:sp>
      <p:pic>
        <p:nvPicPr>
          <p:cNvPr id="21511" name="Picture 47" descr="Карраччи Аннибале"/>
          <p:cNvPicPr>
            <a:picLocks noChangeAspect="1" noChangeArrowheads="1"/>
          </p:cNvPicPr>
          <p:nvPr>
            <p:ph sz="quarter" idx="3"/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248400" y="3429000"/>
            <a:ext cx="2209800" cy="25638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512" name="Rectangle 48"/>
          <p:cNvSpPr>
            <a:spLocks noChangeArrowheads="1"/>
          </p:cNvSpPr>
          <p:nvPr/>
        </p:nvSpPr>
        <p:spPr bwMode="auto">
          <a:xfrm>
            <a:off x="6324600" y="6234113"/>
            <a:ext cx="2112963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ru-RU" altLang="ru-RU" sz="1400" b="1">
                <a:latin typeface="Arial" panose="020B0604020202020204" pitchFamily="34" charset="0"/>
              </a:rPr>
              <a:t>Карраччи Аннибале</a:t>
            </a:r>
            <a:br>
              <a:rPr lang="ru-RU" altLang="ru-RU" sz="1400" b="1">
                <a:latin typeface="Arial" panose="020B0604020202020204" pitchFamily="34" charset="0"/>
              </a:rPr>
            </a:br>
            <a:endParaRPr lang="ru-RU" altLang="ru-RU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822325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 smtClean="0"/>
              <a:t>Характерные черты для барокко: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192338"/>
            <a:ext cx="4835525" cy="3800475"/>
          </a:xfrm>
        </p:spPr>
        <p:txBody>
          <a:bodyPr/>
          <a:lstStyle/>
          <a:p>
            <a:pPr eaLnBrk="1" hangingPunct="1">
              <a:defRPr/>
            </a:pPr>
            <a:r>
              <a:rPr lang="ru-RU" sz="2400" smtClean="0"/>
              <a:t>Торжественность</a:t>
            </a:r>
          </a:p>
          <a:p>
            <a:pPr eaLnBrk="1" hangingPunct="1">
              <a:defRPr/>
            </a:pPr>
            <a:r>
              <a:rPr lang="ru-RU" sz="2400" smtClean="0"/>
              <a:t>Декоративное убранство</a:t>
            </a:r>
          </a:p>
          <a:p>
            <a:pPr eaLnBrk="1" hangingPunct="1">
              <a:defRPr/>
            </a:pPr>
            <a:r>
              <a:rPr lang="ru-RU" sz="2400" smtClean="0"/>
              <a:t>Четкость пропорций</a:t>
            </a:r>
          </a:p>
          <a:p>
            <a:pPr eaLnBrk="1" hangingPunct="1">
              <a:defRPr/>
            </a:pPr>
            <a:r>
              <a:rPr lang="ru-RU" sz="2400" smtClean="0"/>
              <a:t>Колонны</a:t>
            </a:r>
          </a:p>
          <a:p>
            <a:pPr eaLnBrk="1" hangingPunct="1">
              <a:defRPr/>
            </a:pPr>
            <a:r>
              <a:rPr lang="ru-RU" sz="2400" smtClean="0"/>
              <a:t>Синий, красный, зеленый цвет</a:t>
            </a:r>
          </a:p>
        </p:txBody>
      </p:sp>
      <p:pic>
        <p:nvPicPr>
          <p:cNvPr id="4100" name="Picture 4" descr="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676400"/>
            <a:ext cx="4572000" cy="410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384300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3200" b="1" smtClean="0"/>
              <a:t>Строительные особенности</a:t>
            </a:r>
            <a:r>
              <a:rPr lang="ru-RU" sz="4000" b="1" smtClean="0"/>
              <a:t> барокко</a:t>
            </a:r>
          </a:p>
        </p:txBody>
      </p:sp>
      <p:graphicFrame>
        <p:nvGraphicFramePr>
          <p:cNvPr id="61453" name="Group 13"/>
          <p:cNvGraphicFramePr>
            <a:graphicFrameLocks noGrp="1"/>
          </p:cNvGraphicFramePr>
          <p:nvPr>
            <p:ph sz="half" idx="1"/>
          </p:nvPr>
        </p:nvGraphicFramePr>
        <p:xfrm>
          <a:off x="457200" y="1905000"/>
          <a:ext cx="4038600" cy="4114800"/>
        </p:xfrm>
        <a:graphic>
          <a:graphicData uri="http://schemas.openxmlformats.org/drawingml/2006/table">
            <a:tbl>
              <a:tblPr/>
              <a:tblGrid>
                <a:gridCol w="4038600"/>
              </a:tblGrid>
              <a:tr h="411480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22533" name="Picture 4" descr="image002"/>
          <p:cNvPicPr>
            <a:picLocks noChangeAspect="1" noChangeArrowheads="1"/>
          </p:cNvPicPr>
          <p:nvPr>
            <p:ph type="body" idx="4294967295"/>
          </p:nvPr>
        </p:nvPicPr>
        <p:blipFill>
          <a:blip r:embed="rId2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200" y="1447800"/>
            <a:ext cx="1676400" cy="1905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534" name="Picture 15" descr="image00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1219200"/>
            <a:ext cx="25908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1466" name="Group 26"/>
          <p:cNvGraphicFramePr>
            <a:graphicFrameLocks noGrp="1"/>
          </p:cNvGraphicFramePr>
          <p:nvPr>
            <p:ph sz="half" idx="2"/>
          </p:nvPr>
        </p:nvGraphicFramePr>
        <p:xfrm>
          <a:off x="4953000" y="1447800"/>
          <a:ext cx="4191000" cy="4221163"/>
        </p:xfrm>
        <a:graphic>
          <a:graphicData uri="http://schemas.openxmlformats.org/drawingml/2006/table">
            <a:tbl>
              <a:tblPr/>
              <a:tblGrid>
                <a:gridCol w="4191000"/>
              </a:tblGrid>
              <a:tr h="4221163">
                <a:tc>
                  <a:txBody>
                    <a:bodyPr/>
                    <a:lstStyle/>
                    <a:p>
                      <a:pPr marL="342900" marR="0" lvl="0" indent="-152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Стиль барокко: а - церковь святой Сусанны в Риме, б - фрагмент интерьера палаццо ди Сан-Мацано в Турине, в - одежда, г - шкаф,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  <a:p>
                      <a:pPr marL="342900" marR="0" lvl="0" indent="-1524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 д - зеркало, е - стол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1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z="2400" b="1" smtClean="0"/>
              <a:t>Архитектура Барокко (1650 - 1770 гг.)</a:t>
            </a:r>
          </a:p>
        </p:txBody>
      </p:sp>
      <p:graphicFrame>
        <p:nvGraphicFramePr>
          <p:cNvPr id="6240" name="Group 96"/>
          <p:cNvGraphicFramePr>
            <a:graphicFrameLocks noGrp="1"/>
          </p:cNvGraphicFramePr>
          <p:nvPr>
            <p:ph idx="1"/>
          </p:nvPr>
        </p:nvGraphicFramePr>
        <p:xfrm>
          <a:off x="457200" y="1371600"/>
          <a:ext cx="7924800" cy="8124825"/>
        </p:xfrm>
        <a:graphic>
          <a:graphicData uri="http://schemas.openxmlformats.org/drawingml/2006/table">
            <a:tbl>
              <a:tblPr/>
              <a:tblGrid>
                <a:gridCol w="2971800"/>
                <a:gridCol w="4953000"/>
              </a:tblGrid>
              <a:tr h="67073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Bodoni MT Black" pitchFamily="18" charset="0"/>
                        </a:rPr>
                        <a:t>Преобладающие модные цвета</a:t>
                      </a:r>
                    </a:p>
                  </a:txBody>
                  <a:tcPr marT="47462" marB="4746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Bodoni MT Black" pitchFamily="18" charset="0"/>
                        </a:rPr>
                        <a:t>Приглушенные пастельные тона; красный, розовый, белый, голубой с желтым акцентом </a:t>
                      </a:r>
                    </a:p>
                  </a:txBody>
                  <a:tcPr marT="47462" marB="474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93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Bodoni MT Black" pitchFamily="18" charset="0"/>
                        </a:rPr>
                        <a:t>Линии</a:t>
                      </a:r>
                      <a:r>
                        <a:rPr kumimoji="0" 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Bodoni MT Black" pitchFamily="18" charset="0"/>
                        </a:rPr>
                        <a:t> </a:t>
                      </a:r>
                    </a:p>
                  </a:txBody>
                  <a:tcPr marT="47462" marB="4746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Bodoni MT Black" pitchFamily="18" charset="0"/>
                        </a:rPr>
                        <a:t>Причудливый выпукло - вогнутый асимметричный рисунок; в формах полуокружность, прямоугольник, овал; вертикальные линии колонн; выраженное горизонтальное членение </a:t>
                      </a:r>
                    </a:p>
                  </a:txBody>
                  <a:tcPr marT="47462" marB="474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33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Bodoni MT Black" pitchFamily="18" charset="0"/>
                        </a:rPr>
                        <a:t>Форма</a:t>
                      </a:r>
                    </a:p>
                  </a:txBody>
                  <a:tcPr marT="47462" marB="4746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Bodoni MT Black" pitchFamily="18" charset="0"/>
                        </a:rPr>
                        <a:t>Сводчатая, куполообразная и прямоугольная; башни, балконы, эркеры </a:t>
                      </a:r>
                    </a:p>
                  </a:txBody>
                  <a:tcPr marT="47462" marB="474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2834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Bodoni MT Black" pitchFamily="18" charset="0"/>
                        </a:rPr>
                        <a:t>Характерные элементы интерьера</a:t>
                      </a:r>
                    </a:p>
                  </a:txBody>
                  <a:tcPr marT="47462" marB="4746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Bodoni MT Black" pitchFamily="18" charset="0"/>
                        </a:rPr>
                        <a:t>Стремление к величию и пышности; массивные парадные лестницы; колонны, пилястры, скульптуры, лепнина и роспись, резной орнамент; взаимосвязь элементов оформления </a:t>
                      </a:r>
                    </a:p>
                  </a:txBody>
                  <a:tcPr marT="47462" marB="474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073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Bodoni MT Black" pitchFamily="18" charset="0"/>
                        </a:rPr>
                        <a:t>Конструкции</a:t>
                      </a:r>
                    </a:p>
                  </a:txBody>
                  <a:tcPr marT="47462" marB="4746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Bodoni MT Black" pitchFamily="18" charset="0"/>
                        </a:rPr>
                        <a:t>Контрастные, напряженные, динамичные; вычурные по фасаду и вместе с тем массивные и устойчивые </a:t>
                      </a:r>
                    </a:p>
                  </a:txBody>
                  <a:tcPr marT="47462" marB="474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061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Bodoni MT Black" pitchFamily="18" charset="0"/>
                          <a:cs typeface="Times New Roman" pitchFamily="18" charset="0"/>
                        </a:rPr>
                        <a:t>Окна</a:t>
                      </a:r>
                      <a:endParaRPr kumimoji="0" lang="ru-RU" sz="15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8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Bodoni MT Black" pitchFamily="18" charset="0"/>
                        <a:cs typeface="Times New Roman" pitchFamily="18" charset="0"/>
                      </a:endParaRPr>
                    </a:p>
                  </a:txBody>
                  <a:tcPr marT="47462" marB="4746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Bodoni MT Black" pitchFamily="18" charset="0"/>
                          <a:cs typeface="Times New Roman" pitchFamily="18" charset="0"/>
                        </a:rPr>
                        <a:t>Полуциркульные и прямоугольные; с растительным декором по периметру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ru-RU" sz="2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Bodoni MT Black" pitchFamily="18" charset="0"/>
                      </a:endParaRPr>
                    </a:p>
                  </a:txBody>
                  <a:tcPr marT="47462" marB="474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6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Двери</a:t>
                      </a:r>
                      <a:endParaRPr kumimoji="0" lang="ru-RU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7462" marB="4746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Арочные проемы с колоннами; растительный декор</a:t>
                      </a:r>
                    </a:p>
                  </a:txBody>
                  <a:tcPr marT="47462" marB="474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79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ru-RU" sz="2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7462" marB="4746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ru-RU" sz="2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7462" marB="474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073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ru-RU" sz="2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7462" marB="4746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ru-RU" sz="2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7462" marB="474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073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ru-RU" sz="2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7462" marB="4746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ru-RU" sz="2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7462" marB="474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237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ru-RU" sz="2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7462" marB="4746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ru-RU" sz="2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7462" marB="474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79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ru-RU" sz="2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7462" marB="4746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ru-RU" sz="2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7462" marB="474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7" descr="180px-Santa_Susanna_%28Rome%29_-_facade">
            <a:hlinkClick r:id="rId2" tooltip="&quot;Карло Мадерна Церковь Святой Сусанны, Рим&quot;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1447800"/>
            <a:ext cx="32004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7" name="Rectangle 8"/>
          <p:cNvSpPr>
            <a:spLocks noChangeArrowheads="1"/>
          </p:cNvSpPr>
          <p:nvPr/>
        </p:nvSpPr>
        <p:spPr bwMode="auto">
          <a:xfrm>
            <a:off x="4876800" y="5746750"/>
            <a:ext cx="42672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ru-RU" altLang="ru-RU" sz="1400">
                <a:latin typeface="Arial" panose="020B0604020202020204" pitchFamily="34" charset="0"/>
              </a:rPr>
              <a:t>Карло Мадерна </a:t>
            </a:r>
            <a:r>
              <a:rPr lang="ru-RU" altLang="ru-RU" sz="1400">
                <a:latin typeface="Arial" panose="020B0604020202020204" pitchFamily="34" charset="0"/>
                <a:hlinkClick r:id="rId4" tooltip="Санта-Сусанна (Рим)"/>
              </a:rPr>
              <a:t>Церковь Святой Сусанны</a:t>
            </a:r>
            <a:r>
              <a:rPr lang="ru-RU" altLang="ru-RU" sz="1400">
                <a:latin typeface="Arial" panose="020B0604020202020204" pitchFamily="34" charset="0"/>
              </a:rPr>
              <a:t>, Рим</a:t>
            </a:r>
          </a:p>
        </p:txBody>
      </p:sp>
      <p:sp>
        <p:nvSpPr>
          <p:cNvPr id="6148" name="WordArt 9"/>
          <p:cNvSpPr>
            <a:spLocks noChangeArrowheads="1" noChangeShapeType="1" noTextEdit="1"/>
          </p:cNvSpPr>
          <p:nvPr/>
        </p:nvSpPr>
        <p:spPr bwMode="auto">
          <a:xfrm>
            <a:off x="381000" y="1524000"/>
            <a:ext cx="5229225" cy="35052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Impact" panose="020B0806030902050204" pitchFamily="34" charset="0"/>
              </a:rPr>
              <a:t>Барокко в архитектуре </a:t>
            </a:r>
          </a:p>
          <a:p>
            <a:pPr algn="ctr"/>
            <a:r>
              <a:rPr lang="ru-RU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Impact" panose="020B0806030902050204" pitchFamily="34" charset="0"/>
              </a:rPr>
              <a:t>и живописи Италии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z="1600" b="1" smtClean="0"/>
              <a:t>Джованни (Джан) Лоренцо</a:t>
            </a:r>
            <a:br>
              <a:rPr lang="ru-RU" sz="1600" b="1" smtClean="0"/>
            </a:br>
            <a:r>
              <a:rPr lang="ru-RU" sz="1600" b="1" smtClean="0"/>
              <a:t>Бернини</a:t>
            </a:r>
            <a:r>
              <a:rPr lang="ru-RU" sz="1600" smtClean="0"/>
              <a:t/>
            </a:r>
            <a:br>
              <a:rPr lang="ru-RU" sz="1600" smtClean="0"/>
            </a:br>
            <a:r>
              <a:rPr lang="ru-RU" sz="1600" b="1" smtClean="0"/>
              <a:t>(Gian Lorenzo Bernini)</a:t>
            </a:r>
            <a:r>
              <a:rPr lang="ru-RU" sz="1600" smtClean="0"/>
              <a:t/>
            </a:r>
            <a:br>
              <a:rPr lang="ru-RU" sz="1600" smtClean="0"/>
            </a:br>
            <a:r>
              <a:rPr lang="ru-RU" sz="1600" smtClean="0"/>
              <a:t>(1598-1680)</a:t>
            </a:r>
            <a:br>
              <a:rPr lang="ru-RU" sz="1600" smtClean="0"/>
            </a:br>
            <a:r>
              <a:rPr lang="ru-RU" sz="1600" smtClean="0"/>
              <a:t>итальянский скульптор, архитектор</a:t>
            </a:r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endParaRPr lang="ru-RU" sz="1600" smtClean="0"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ru-RU" sz="1600" smtClean="0"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ru-RU" sz="1600" smtClean="0">
                <a:latin typeface="Times New Roman" pitchFamily="18" charset="0"/>
              </a:rPr>
              <a:t>Крупнейший скульптор и архитектор Италии ХVII века. Был наиболее чистым представителем итальянского барокко. Сын известного скульптора Пьеро Бернини Лоренцо. Начал заниматься ваянием еще в детстве. В 17 лет он мог уже принять заказ на портретный бюст епископа Сантоки, установленный на его надгробии, а в 20 лет – выполнить портрет папы Павла V. Вслед за этим он несколько лет провел за созданием четырех больших мраморных скульптур, которые заказал ему для сада при своем дворце любитель искусства и коллекционер кардинал Шипионе Боргезе.</a:t>
            </a:r>
            <a:br>
              <a:rPr lang="ru-RU" sz="1600" smtClean="0">
                <a:latin typeface="Times New Roman" pitchFamily="18" charset="0"/>
              </a:rPr>
            </a:br>
            <a:r>
              <a:rPr lang="ru-RU" sz="1600" smtClean="0"/>
              <a:t/>
            </a:r>
            <a:br>
              <a:rPr lang="ru-RU" sz="1600" smtClean="0"/>
            </a:br>
            <a:endParaRPr lang="ru-RU" sz="1600" smtClean="0"/>
          </a:p>
        </p:txBody>
      </p:sp>
      <p:pic>
        <p:nvPicPr>
          <p:cNvPr id="7172" name="Picture 7" descr="Бернини Джовани Лоренцо - АВТОПОРТРЕТ"/>
          <p:cNvPicPr>
            <a:picLocks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638800" y="2133600"/>
            <a:ext cx="3065463" cy="3810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04800"/>
            <a:ext cx="8458200" cy="1143000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1800" b="1" smtClean="0"/>
              <a:t>Галерея Джованни (Джан) Лоренцо</a:t>
            </a:r>
            <a:br>
              <a:rPr lang="ru-RU" sz="1800" b="1" smtClean="0"/>
            </a:br>
            <a:r>
              <a:rPr lang="ru-RU" sz="1800" b="1" smtClean="0"/>
              <a:t>Бернини</a:t>
            </a:r>
            <a:r>
              <a:rPr lang="ru-RU" sz="1800" smtClean="0"/>
              <a:t/>
            </a:r>
            <a:br>
              <a:rPr lang="ru-RU" sz="1800" smtClean="0"/>
            </a:br>
            <a:endParaRPr lang="ru-RU" sz="1800" smtClean="0"/>
          </a:p>
        </p:txBody>
      </p:sp>
      <p:pic>
        <p:nvPicPr>
          <p:cNvPr id="8195" name="Picture 4" descr="Экстаз святой Терезы"/>
          <p:cNvPicPr>
            <a:picLocks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14400" y="2182813"/>
            <a:ext cx="2133600" cy="235426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96" name="Rectangle 5"/>
          <p:cNvSpPr>
            <a:spLocks noChangeArrowheads="1"/>
          </p:cNvSpPr>
          <p:nvPr/>
        </p:nvSpPr>
        <p:spPr bwMode="auto">
          <a:xfrm>
            <a:off x="990600" y="4603750"/>
            <a:ext cx="2057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ru-RU" altLang="ru-RU" sz="1400">
                <a:latin typeface="Arial" panose="020B0604020202020204" pitchFamily="34" charset="0"/>
              </a:rPr>
              <a:t>Экстаз святой Терезы </a:t>
            </a:r>
          </a:p>
        </p:txBody>
      </p:sp>
      <p:pic>
        <p:nvPicPr>
          <p:cNvPr id="8197" name="Picture 6" descr="Колоннада собора св. Петра в Риме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2133600"/>
            <a:ext cx="24384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8" name="Picture 7" descr="Похищение Прозерпины Плутоном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1981200"/>
            <a:ext cx="19050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9" name="Rectangle 9"/>
          <p:cNvSpPr>
            <a:spLocks noChangeArrowheads="1"/>
          </p:cNvSpPr>
          <p:nvPr/>
        </p:nvSpPr>
        <p:spPr bwMode="auto">
          <a:xfrm>
            <a:off x="6324600" y="4572000"/>
            <a:ext cx="2514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ru-RU" altLang="ru-RU" sz="1400">
                <a:latin typeface="Arial" panose="020B0604020202020204" pitchFamily="34" charset="0"/>
              </a:rPr>
              <a:t>Похищение Прозерпины</a:t>
            </a:r>
            <a:r>
              <a:rPr lang="ru-RU" altLang="ru-RU">
                <a:latin typeface="Arial" panose="020B0604020202020204" pitchFamily="34" charset="0"/>
              </a:rPr>
              <a:t> </a:t>
            </a:r>
          </a:p>
        </p:txBody>
      </p:sp>
      <p:pic>
        <p:nvPicPr>
          <p:cNvPr id="8200" name="Picture 10" descr="Святой Андрей и Святой Томас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4419600"/>
            <a:ext cx="22098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01" name="Rectangle 11"/>
          <p:cNvSpPr>
            <a:spLocks noChangeArrowheads="1"/>
          </p:cNvSpPr>
          <p:nvPr/>
        </p:nvSpPr>
        <p:spPr bwMode="auto">
          <a:xfrm>
            <a:off x="3048000" y="6019800"/>
            <a:ext cx="36274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ru-RU" altLang="ru-RU">
                <a:latin typeface="Arial" panose="020B0604020202020204" pitchFamily="34" charset="0"/>
              </a:rPr>
              <a:t>Святой Андрей и Святой Томас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2400" b="1" smtClean="0"/>
              <a:t>Франческо Борромини</a:t>
            </a:r>
            <a:r>
              <a:rPr lang="ru-RU" sz="2400" smtClean="0"/>
              <a:t> - </a:t>
            </a:r>
            <a:r>
              <a:rPr lang="ru-RU" sz="2400" smtClean="0">
                <a:hlinkClick r:id="rId2" tooltip="Италия"/>
              </a:rPr>
              <a:t>итальянский</a:t>
            </a:r>
            <a:r>
              <a:rPr lang="ru-RU" sz="2400" smtClean="0"/>
              <a:t> архитектор, наиболее радикальный представитель раннего </a:t>
            </a:r>
            <a:r>
              <a:rPr lang="ru-RU" sz="2400" smtClean="0">
                <a:hlinkClick r:id="rId3" tooltip="Барокко"/>
              </a:rPr>
              <a:t>барокко</a:t>
            </a:r>
            <a:r>
              <a:rPr lang="ru-RU" smtClean="0"/>
              <a:t> </a:t>
            </a:r>
          </a:p>
        </p:txBody>
      </p:sp>
      <p:sp>
        <p:nvSpPr>
          <p:cNvPr id="19461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1600" smtClean="0">
                <a:latin typeface="Times New Roman" pitchFamily="18" charset="0"/>
              </a:rPr>
              <a:t>Сын каменотёса, сам учился на каменотёса в </a:t>
            </a:r>
            <a:r>
              <a:rPr lang="ru-RU" sz="1600" smtClean="0">
                <a:latin typeface="Times New Roman" pitchFamily="18" charset="0"/>
                <a:hlinkClick r:id="rId4" tooltip="Милан"/>
              </a:rPr>
              <a:t>Милане</a:t>
            </a:r>
            <a:r>
              <a:rPr lang="ru-RU" sz="1600" smtClean="0">
                <a:latin typeface="Times New Roman" pitchFamily="18" charset="0"/>
              </a:rPr>
              <a:t>. С </a:t>
            </a:r>
            <a:r>
              <a:rPr lang="ru-RU" sz="1600" smtClean="0">
                <a:latin typeface="Times New Roman" pitchFamily="18" charset="0"/>
                <a:hlinkClick r:id="rId5" tooltip="1619"/>
              </a:rPr>
              <a:t>1619</a:t>
            </a:r>
            <a:r>
              <a:rPr lang="ru-RU" sz="1600" smtClean="0">
                <a:latin typeface="Times New Roman" pitchFamily="18" charset="0"/>
              </a:rPr>
              <a:t> работал в Риме на Карло </a:t>
            </a:r>
            <a:r>
              <a:rPr lang="ru-RU" sz="1600" smtClean="0">
                <a:latin typeface="Times New Roman" pitchFamily="18" charset="0"/>
                <a:hlinkClick r:id="rId6" tooltip="Мадерна, Карло"/>
              </a:rPr>
              <a:t>Мадерно</a:t>
            </a:r>
            <a:r>
              <a:rPr lang="ru-RU" sz="1600" smtClean="0">
                <a:latin typeface="Times New Roman" pitchFamily="18" charset="0"/>
              </a:rPr>
              <a:t>, своего дальнего родственника, в </a:t>
            </a:r>
            <a:r>
              <a:rPr lang="ru-RU" sz="1600" smtClean="0">
                <a:latin typeface="Times New Roman" pitchFamily="18" charset="0"/>
                <a:hlinkClick r:id="rId7" tooltip="Собор Святого Петра"/>
              </a:rPr>
              <a:t>соборе Святого Петра</a:t>
            </a:r>
            <a:r>
              <a:rPr lang="ru-RU" sz="1600" smtClean="0">
                <a:latin typeface="Times New Roman" pitchFamily="18" charset="0"/>
              </a:rPr>
              <a:t>. После смерти Мадерно присоединился к группе </a:t>
            </a:r>
            <a:r>
              <a:rPr lang="ru-RU" sz="1600" smtClean="0">
                <a:latin typeface="Times New Roman" pitchFamily="18" charset="0"/>
                <a:hlinkClick r:id="rId8" tooltip="Бернини"/>
              </a:rPr>
              <a:t>Бернини</a:t>
            </a:r>
            <a:r>
              <a:rPr lang="ru-RU" sz="1600" smtClean="0">
                <a:latin typeface="Times New Roman" pitchFamily="18" charset="0"/>
              </a:rPr>
              <a:t>, достраивавшей </a:t>
            </a:r>
            <a:r>
              <a:rPr lang="ru-RU" sz="1600" smtClean="0">
                <a:latin typeface="Times New Roman" pitchFamily="18" charset="0"/>
                <a:hlinkClick r:id="rId9" tooltip="Палаццо Барберини"/>
              </a:rPr>
              <a:t>палаццо Барберини</a:t>
            </a:r>
            <a:r>
              <a:rPr lang="ru-RU" sz="1600" smtClean="0">
                <a:latin typeface="Times New Roman" pitchFamily="18" charset="0"/>
              </a:rPr>
              <a:t>. В дальнейшем работал в Риме в постоянном соперничестве с Бернини за папское внимание. Для его творческой манеры были характерны отсутствие прямых линий, изобилие затейливых и причудливых архитектурных деталей, усложнённая планировка интерьеров с головокружительными перепадами уровней. Кругу он неизменно предпочитал </a:t>
            </a:r>
            <a:r>
              <a:rPr lang="ru-RU" sz="1600" smtClean="0">
                <a:latin typeface="Times New Roman" pitchFamily="18" charset="0"/>
                <a:hlinkClick r:id="rId10" tooltip="Эллипс"/>
              </a:rPr>
              <a:t>эллипс</a:t>
            </a:r>
            <a:r>
              <a:rPr lang="ru-RU" sz="1600" smtClean="0">
                <a:latin typeface="Times New Roman" pitchFamily="18" charset="0"/>
              </a:rPr>
              <a:t>. Завершив капеллу Фальконьери в церкви Сан-Джованни деи Фьорентини, </a:t>
            </a:r>
            <a:r>
              <a:rPr lang="ru-RU" sz="1600" smtClean="0">
                <a:latin typeface="Times New Roman" pitchFamily="18" charset="0"/>
                <a:hlinkClick r:id="rId11" tooltip="22 июля"/>
              </a:rPr>
              <a:t>22 июля</a:t>
            </a:r>
            <a:r>
              <a:rPr lang="ru-RU" sz="1600" smtClean="0">
                <a:latin typeface="Times New Roman" pitchFamily="18" charset="0"/>
              </a:rPr>
              <a:t> </a:t>
            </a:r>
            <a:r>
              <a:rPr lang="ru-RU" sz="1600" smtClean="0">
                <a:latin typeface="Times New Roman" pitchFamily="18" charset="0"/>
                <a:hlinkClick r:id="rId12" tooltip="1667"/>
              </a:rPr>
              <a:t>1667</a:t>
            </a:r>
            <a:r>
              <a:rPr lang="ru-RU" sz="1600" smtClean="0">
                <a:latin typeface="Times New Roman" pitchFamily="18" charset="0"/>
              </a:rPr>
              <a:t> года почувствовал себя тяжело больным и больше не выходил из дома. Сжег рукописи и рисунки, затем покончил с собой.</a:t>
            </a:r>
          </a:p>
        </p:txBody>
      </p:sp>
      <p:pic>
        <p:nvPicPr>
          <p:cNvPr id="9220" name="Picture 7" descr="200px-Borromini"/>
          <p:cNvPicPr>
            <a:picLocks noChangeAspect="1" noChangeArrowheads="1"/>
          </p:cNvPicPr>
          <p:nvPr>
            <p:ph sz="half" idx="2"/>
          </p:nvPr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410200" y="1974850"/>
            <a:ext cx="2971800" cy="36718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5" descr="180px-Borromini_Drawing_02"/>
          <p:cNvPicPr>
            <a:picLocks noChangeAspect="1" noChangeArrowheads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09600" y="1066800"/>
            <a:ext cx="3352800" cy="42529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3" name="Picture 6" descr="180px-Spire_sant_Ivo_alla_Sapienza_200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1066800"/>
            <a:ext cx="3733800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4" name="Rectangle 7"/>
          <p:cNvSpPr>
            <a:spLocks noChangeArrowheads="1"/>
          </p:cNvSpPr>
          <p:nvPr/>
        </p:nvSpPr>
        <p:spPr bwMode="auto">
          <a:xfrm>
            <a:off x="457200" y="5530850"/>
            <a:ext cx="70167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ru-RU" altLang="ru-RU">
                <a:latin typeface="Arial" panose="020B0604020202020204" pitchFamily="34" charset="0"/>
              </a:rPr>
              <a:t>План церкви </a:t>
            </a:r>
            <a:r>
              <a:rPr lang="ru-RU" altLang="ru-RU">
                <a:latin typeface="Arial" panose="020B0604020202020204" pitchFamily="34" charset="0"/>
                <a:hlinkClick r:id="rId4" tooltip="Сан-Карло-алле-Куаттро-Фонтане"/>
              </a:rPr>
              <a:t>Сан-Карло-алле-Куаттро-Фонтане</a:t>
            </a:r>
            <a:r>
              <a:rPr lang="ru-RU" altLang="ru-RU">
                <a:latin typeface="Arial" panose="020B0604020202020204" pitchFamily="34" charset="0"/>
              </a:rPr>
              <a:t>, </a:t>
            </a:r>
            <a:r>
              <a:rPr lang="ru-RU" altLang="ru-RU">
                <a:latin typeface="Arial" panose="020B0604020202020204" pitchFamily="34" charset="0"/>
                <a:hlinkClick r:id="rId5" tooltip="Рим"/>
              </a:rPr>
              <a:t>Рим</a:t>
            </a:r>
            <a:endParaRPr lang="ru-RU" altLang="ru-RU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2000" b="1" smtClean="0"/>
              <a:t>Пьетро да Кортона</a:t>
            </a:r>
            <a:r>
              <a:rPr lang="ru-RU" sz="2000" smtClean="0"/>
              <a:t> (</a:t>
            </a:r>
            <a:r>
              <a:rPr lang="ru-RU" sz="2000" smtClean="0">
                <a:hlinkClick r:id="rId2" tooltip="Итальянский язык"/>
              </a:rPr>
              <a:t>итал.</a:t>
            </a:r>
            <a:r>
              <a:rPr lang="ru-RU" sz="2000" smtClean="0"/>
              <a:t> </a:t>
            </a:r>
            <a:r>
              <a:rPr lang="it-IT" sz="2000" i="1" smtClean="0"/>
              <a:t>Pietro da Cortona</a:t>
            </a:r>
            <a:r>
              <a:rPr lang="ru-RU" sz="2000" smtClean="0"/>
              <a:t>) (наст. имя </a:t>
            </a:r>
            <a:r>
              <a:rPr lang="ru-RU" sz="2000" i="1" smtClean="0"/>
              <a:t>Пьетро Берреттини</a:t>
            </a:r>
            <a:r>
              <a:rPr lang="ru-RU" sz="2000" smtClean="0"/>
              <a:t>, </a:t>
            </a:r>
            <a:r>
              <a:rPr lang="ru-RU" sz="2000" i="1" smtClean="0"/>
              <a:t>Berrettini</a:t>
            </a:r>
            <a:r>
              <a:rPr lang="ru-RU" sz="2000" smtClean="0"/>
              <a:t>) (</a:t>
            </a:r>
            <a:r>
              <a:rPr lang="ru-RU" sz="2000" smtClean="0">
                <a:hlinkClick r:id="rId3" tooltip="1 ноября"/>
              </a:rPr>
              <a:t>1 ноября</a:t>
            </a:r>
            <a:r>
              <a:rPr lang="ru-RU" sz="2000" smtClean="0"/>
              <a:t> </a:t>
            </a:r>
            <a:r>
              <a:rPr lang="ru-RU" sz="2000" smtClean="0">
                <a:hlinkClick r:id="rId4" tooltip="1596"/>
              </a:rPr>
              <a:t>1596</a:t>
            </a:r>
            <a:r>
              <a:rPr lang="ru-RU" sz="2000" smtClean="0"/>
              <a:t>, </a:t>
            </a:r>
            <a:r>
              <a:rPr lang="ru-RU" sz="2000" smtClean="0">
                <a:hlinkClick r:id="rId5" tooltip="Кортона"/>
              </a:rPr>
              <a:t>Кортона</a:t>
            </a:r>
            <a:r>
              <a:rPr lang="ru-RU" sz="2000" smtClean="0"/>
              <a:t>, </a:t>
            </a:r>
            <a:r>
              <a:rPr lang="ru-RU" sz="2000" smtClean="0">
                <a:hlinkClick r:id="rId6" tooltip="Ареццо"/>
              </a:rPr>
              <a:t>Ареццо</a:t>
            </a:r>
            <a:r>
              <a:rPr lang="ru-RU" sz="2000" smtClean="0"/>
              <a:t> — </a:t>
            </a:r>
            <a:r>
              <a:rPr lang="ru-RU" sz="2000" smtClean="0">
                <a:hlinkClick r:id="rId7" tooltip="16 мая"/>
              </a:rPr>
              <a:t>16 мая</a:t>
            </a:r>
            <a:r>
              <a:rPr lang="ru-RU" sz="2000" smtClean="0"/>
              <a:t> </a:t>
            </a:r>
            <a:r>
              <a:rPr lang="ru-RU" sz="2000" smtClean="0">
                <a:hlinkClick r:id="rId8" tooltip="1669"/>
              </a:rPr>
              <a:t>1669</a:t>
            </a:r>
            <a:r>
              <a:rPr lang="ru-RU" sz="2000" smtClean="0"/>
              <a:t>, </a:t>
            </a:r>
            <a:r>
              <a:rPr lang="ru-RU" sz="2000" smtClean="0">
                <a:hlinkClick r:id="rId9" tooltip="Рим"/>
              </a:rPr>
              <a:t>Рим</a:t>
            </a:r>
            <a:r>
              <a:rPr lang="ru-RU" sz="2000" smtClean="0"/>
              <a:t>) — </a:t>
            </a:r>
            <a:r>
              <a:rPr lang="ru-RU" sz="2000" smtClean="0">
                <a:hlinkClick r:id="rId10" tooltip="Италия"/>
              </a:rPr>
              <a:t>итальянский</a:t>
            </a:r>
            <a:r>
              <a:rPr lang="ru-RU" sz="2000" smtClean="0"/>
              <a:t> живописец и </a:t>
            </a:r>
            <a:r>
              <a:rPr lang="ru-RU" sz="2000" smtClean="0">
                <a:hlinkClick r:id="rId11" tooltip="Архитектор"/>
              </a:rPr>
              <a:t>архитектор</a:t>
            </a:r>
            <a:r>
              <a:rPr lang="ru-RU" sz="2000" smtClean="0"/>
              <a:t>.</a:t>
            </a:r>
          </a:p>
        </p:txBody>
      </p:sp>
      <p:pic>
        <p:nvPicPr>
          <p:cNvPr id="11267" name="Picture 7" descr="250px-Santi_Luca_e_Martina"/>
          <p:cNvPicPr>
            <a:picLocks noChangeAspect="1" noChangeArrowheads="1"/>
          </p:cNvPicPr>
          <p:nvPr>
            <p:ph type="body" sz="half" idx="1"/>
          </p:nvPr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55675" y="1905000"/>
            <a:ext cx="3041650" cy="35337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268" name="Rectangle 8"/>
          <p:cNvSpPr>
            <a:spLocks noChangeArrowheads="1"/>
          </p:cNvSpPr>
          <p:nvPr/>
        </p:nvSpPr>
        <p:spPr bwMode="auto">
          <a:xfrm>
            <a:off x="304800" y="5562600"/>
            <a:ext cx="38163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ru-RU" altLang="ru-RU" sz="1400">
                <a:latin typeface="Arial" panose="020B0604020202020204" pitchFamily="34" charset="0"/>
              </a:rPr>
              <a:t>Пьетро да Кортона </a:t>
            </a:r>
            <a:r>
              <a:rPr lang="ru-RU" altLang="ru-RU" sz="1400" i="1">
                <a:latin typeface="Arial" panose="020B0604020202020204" pitchFamily="34" charset="0"/>
              </a:rPr>
              <a:t>Церковь Святого Луки</a:t>
            </a:r>
          </a:p>
          <a:p>
            <a:pPr eaLnBrk="1" hangingPunct="1"/>
            <a:r>
              <a:rPr lang="ru-RU" altLang="ru-RU" sz="1400" i="1">
                <a:latin typeface="Arial" panose="020B0604020202020204" pitchFamily="34" charset="0"/>
              </a:rPr>
              <a:t> и Святой Мартины</a:t>
            </a:r>
            <a:r>
              <a:rPr lang="ru-RU" altLang="ru-RU" sz="1400">
                <a:latin typeface="Arial" panose="020B0604020202020204" pitchFamily="34" charset="0"/>
              </a:rPr>
              <a:t>, </a:t>
            </a:r>
            <a:r>
              <a:rPr lang="ru-RU" altLang="ru-RU" sz="1400">
                <a:latin typeface="Arial" panose="020B0604020202020204" pitchFamily="34" charset="0"/>
                <a:hlinkClick r:id="rId9" tooltip="Рим"/>
              </a:rPr>
              <a:t>Рим</a:t>
            </a:r>
            <a:r>
              <a:rPr lang="ru-RU" altLang="ru-RU">
                <a:latin typeface="Arial" panose="020B0604020202020204" pitchFamily="34" charset="0"/>
              </a:rPr>
              <a:t> </a:t>
            </a:r>
          </a:p>
        </p:txBody>
      </p:sp>
      <p:pic>
        <p:nvPicPr>
          <p:cNvPr id="11269" name="Picture 9" descr="180px-PdaCortona01"/>
          <p:cNvPicPr>
            <a:picLocks noChangeAspect="1" noChangeArrowheads="1"/>
          </p:cNvPicPr>
          <p:nvPr>
            <p:ph sz="half" idx="2"/>
          </p:nvPr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486400" y="1905000"/>
            <a:ext cx="2895600" cy="35337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270" name="Rectangle 10"/>
          <p:cNvSpPr>
            <a:spLocks noChangeArrowheads="1"/>
          </p:cNvSpPr>
          <p:nvPr/>
        </p:nvSpPr>
        <p:spPr bwMode="auto">
          <a:xfrm>
            <a:off x="5334000" y="5708650"/>
            <a:ext cx="3013075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ru-RU" altLang="ru-RU" sz="1400">
                <a:latin typeface="Arial" panose="020B0604020202020204" pitchFamily="34" charset="0"/>
              </a:rPr>
              <a:t>Побиение Святого Стефана камнями. 1660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Океан">
  <a:themeElements>
    <a:clrScheme name="Океан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Океан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кеан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Ocean</Template>
  <TotalTime>204</TotalTime>
  <Words>1106</Words>
  <Application>Microsoft Office PowerPoint</Application>
  <PresentationFormat>Экран (4:3)</PresentationFormat>
  <Paragraphs>84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7" baseType="lpstr">
      <vt:lpstr>Tahoma</vt:lpstr>
      <vt:lpstr>Arial</vt:lpstr>
      <vt:lpstr>Wingdings</vt:lpstr>
      <vt:lpstr>Calibri</vt:lpstr>
      <vt:lpstr>Bodoni MT Black</vt:lpstr>
      <vt:lpstr>Times New Roman</vt:lpstr>
      <vt:lpstr>Океан</vt:lpstr>
      <vt:lpstr>Презентация PowerPoint</vt:lpstr>
      <vt:lpstr>Характерные черты для барокко:</vt:lpstr>
      <vt:lpstr>Архитектура Барокко (1650 - 1770 гг.)</vt:lpstr>
      <vt:lpstr>Презентация PowerPoint</vt:lpstr>
      <vt:lpstr>Джованни (Джан) Лоренцо Бернини (Gian Lorenzo Bernini) (1598-1680) итальянский скульптор, архитектор</vt:lpstr>
      <vt:lpstr>Галерея Джованни (Джан) Лоренцо Бернини </vt:lpstr>
      <vt:lpstr>Франческо Борромини - итальянский архитектор, наиболее радикальный представитель раннего барокко </vt:lpstr>
      <vt:lpstr>Презентация PowerPoint</vt:lpstr>
      <vt:lpstr>Пьетро да Кортона (итал. Pietro da Cortona) (наст. имя Пьетро Берреттини, Berrettini) (1 ноября 1596, Кортона, Ареццо — 16 мая 1669, Рим) — итальянский живописец и архитектор.</vt:lpstr>
      <vt:lpstr>Микела́нджело да Караваджо 28 сентября 1571 Милан — 18 июля 1610 Гроссето, Тоскана) — итальянский художник, реформатор европейской живописи XVII в., один из крупнейших мастеров барокко</vt:lpstr>
      <vt:lpstr>Презентация PowerPoint</vt:lpstr>
      <vt:lpstr>Гвидо Рени (итал. Guido Reni, 4 ноября 1575, Кальвенцано, Эмилия-Романья — 18 августа 1642, Болонья) — итальянский живописец болонской школы.</vt:lpstr>
      <vt:lpstr>Презентация PowerPoint</vt:lpstr>
      <vt:lpstr>Презентация PowerPoint</vt:lpstr>
      <vt:lpstr>Доми́никос Теотоко́пулос, более известный как Эль Гре́ко— испанский художник. По происхождению — грек, уроженец острова Крит. (1541-1614)</vt:lpstr>
      <vt:lpstr>Галерея Эль Греко</vt:lpstr>
      <vt:lpstr>Дие́го Родри́гес де Си́льва и Вела́скес (6 июня 1599, Севилья — 6 августа 1660, Мадрид) — испанский художник, один из величайших представителей испанского Золотого Века.</vt:lpstr>
      <vt:lpstr>Галерея Диего Веласкес</vt:lpstr>
      <vt:lpstr>Презентация PowerPoint</vt:lpstr>
      <vt:lpstr>Строительные особенности барокко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Максим</dc:creator>
  <cp:lastModifiedBy>admin</cp:lastModifiedBy>
  <cp:revision>4</cp:revision>
  <cp:lastPrinted>1601-01-01T00:00:00Z</cp:lastPrinted>
  <dcterms:created xsi:type="dcterms:W3CDTF">1601-01-01T00:00:00Z</dcterms:created>
  <dcterms:modified xsi:type="dcterms:W3CDTF">2015-04-08T16:28:34Z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