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61" r:id="rId3"/>
    <p:sldId id="256" r:id="rId4"/>
    <p:sldId id="257" r:id="rId5"/>
    <p:sldId id="258" r:id="rId6"/>
    <p:sldId id="259" r:id="rId7"/>
    <p:sldId id="260" r:id="rId8"/>
    <p:sldId id="266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4" r:id="rId18"/>
    <p:sldId id="273" r:id="rId19"/>
    <p:sldId id="275" r:id="rId20"/>
    <p:sldId id="276" r:id="rId21"/>
    <p:sldId id="277" r:id="rId22"/>
    <p:sldId id="278" r:id="rId23"/>
    <p:sldId id="27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81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26E7-D1CC-4784-94E3-44B4E8857B8E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AFB92D44-9711-419C-B07C-ECDD3BF107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688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B90D-1C5D-4F7A-AD9E-4D0B4CDA14A5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1EBA6-2634-48FA-B826-B8B1CE06C4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9903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C7DE-47F3-4319-BE9C-9511DC31E79B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D460E-CA29-47A3-828C-9BB4ABA3D7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339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6153-8FE0-4400-A2DB-554C2622C18D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535B9E7-0628-4990-A56A-02CB0A13B9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2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3C2A-CB5C-4258-A328-136D2ADD4D8D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BE9DC-CAFF-498A-92B9-47D0368461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5080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2EAA-1999-42AE-9F03-2B144EE49AFD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88B04-B46F-4056-9EAC-84AA5D5E68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2204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6E63-E2AB-403F-8C6D-87C3D35F1AE3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83C22E8-C333-420C-881D-5E71F0AF594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274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3599-3B3A-404C-90B2-E37F22457DBA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A351-CDC3-49F3-98C5-F1C52E4AC0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076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2368-C960-420C-8826-F0ECE3CA581C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3E400-2B6E-4952-A815-3461DAADA42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92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EE15-8131-485D-A92A-D5AD5F7FAD74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99E12-4102-4B65-A518-152020788B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936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FC63-F055-4AC0-871C-F9165A416B58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5760-5AA5-47CF-B401-47487FB1B7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624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956E64-9E8D-4008-9C8B-99F55086248E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/>
              </a:defRPr>
            </a:lvl1pPr>
          </a:lstStyle>
          <a:p>
            <a:fld id="{3D0047B5-5E8F-438D-A194-D8109C4D6FF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5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3" r:id="rId10"/>
    <p:sldLayoutId id="21474837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1\&#1056;&#1072;&#1073;&#1086;&#1095;&#1080;&#1081;%20&#1089;&#1090;&#1086;&#1083;\SDR_0242.wav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1%83%D0%BB%D1%8C%D1%82%D0%B8%D0%BF%D0%BB%D0%B8%D0%BA%D0%B0%D1%86%D0%B8%D1%8F" TargetMode="External"/><Relationship Id="rId7" Type="http://schemas.openxmlformats.org/officeDocument/2006/relationships/hyperlink" Target="http://ru.wikipedia.org/wiki/%D0%AF%D0%BF%D0%BE%D0%BD%D1%86%D1%8B" TargetMode="External"/><Relationship Id="rId2" Type="http://schemas.openxmlformats.org/officeDocument/2006/relationships/hyperlink" Target="http://ru.wikipedia.org/wiki/%D0%90%D0%BD%D0%B8%D0%BC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XX_%D0%B2%D0%B5%D0%BA" TargetMode="External"/><Relationship Id="rId5" Type="http://schemas.openxmlformats.org/officeDocument/2006/relationships/hyperlink" Target="http://ru.wikipedia.org/wiki/%D0%98%D1%81%D0%BA%D1%83%D1%81%D1%81%D1%82%D0%B2%D0%BE" TargetMode="External"/><Relationship Id="rId4" Type="http://schemas.openxmlformats.org/officeDocument/2006/relationships/hyperlink" Target="http://ru.wikipedia.org/wiki/1958_%D0%B3%D0%BE%D0%B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ru.wikipedia.org/wiki/2005_%D0%B3%D0%BE%D0%B4" TargetMode="External"/><Relationship Id="rId7" Type="http://schemas.openxmlformats.org/officeDocument/2006/relationships/image" Target="../media/image45.jpeg"/><Relationship Id="rId2" Type="http://schemas.openxmlformats.org/officeDocument/2006/relationships/hyperlink" Target="http://ru.wikipedia.org/wiki/%D0%90%D0%BD%D0%B8%D0%BC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6%D0%B5%D0%BB%D0%BB%D1%83%D0%BB%D0%BE%D0%B8%D0%B4" TargetMode="External"/><Relationship Id="rId5" Type="http://schemas.openxmlformats.org/officeDocument/2006/relationships/hyperlink" Target="http://ru.wikipedia.org/wiki/%D0%9C%D1%83%D0%BB%D1%8C%D1%82%D1%84%D0%B8%D0%BB%D1%8C%D0%BC" TargetMode="External"/><Relationship Id="rId4" Type="http://schemas.openxmlformats.org/officeDocument/2006/relationships/hyperlink" Target="http://ru.wikipedia.org/wiki/1907_%D0%B3%D0%BE%D0%B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ru.wikipedia.org/wiki/%D0%AF%D0%BF%D0%BE%D0%BD%D1%81%D0%BA%D0%BE%D0%B5_%D0%BF%D0%B8%D1%81%D1%8C%D0%BC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2%D0%B5%D0%B3%D0%BE%D1%80%D0%B8%D1%8F:%D0%9A%D1%83%D0%BB%D1%8C%D1%82%D0%BE%D0%B2%D1%8B%D0%B5_%D1%81%D0%BE%D0%BE%D1%80%D1%83%D0%B6%D0%B5%D0%BD%D0%B8%D1%8F" TargetMode="External"/><Relationship Id="rId3" Type="http://schemas.openxmlformats.org/officeDocument/2006/relationships/hyperlink" Target="http://ru.wikipedia.org/wiki/%D0%A1%D0%B0%D0%BD%D1%81%D0%BA%D1%80%D0%B8%D1%82" TargetMode="External"/><Relationship Id="rId7" Type="http://schemas.openxmlformats.org/officeDocument/2006/relationships/hyperlink" Target="http://ru.wikipedia.org/wiki/%D0%98%D0%BD%D0%B4%D1%83%D0%B8%D0%B7%D0%BC" TargetMode="External"/><Relationship Id="rId2" Type="http://schemas.openxmlformats.org/officeDocument/2006/relationships/hyperlink" Target="http://ru.wikipedia.org/wiki/%D0%9F%D0%BE%D1%80%D1%82%D1%83%D0%B3%D0%B0%D0%BB%D1%8C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3%D0%B4%D0%B4%D0%B8%D0%B7%D0%BC" TargetMode="External"/><Relationship Id="rId5" Type="http://schemas.openxmlformats.org/officeDocument/2006/relationships/hyperlink" Target="http://ru.wikipedia.org/wiki/%D0%9A%D0%B8%D1%82%D0%B0%D0%B9%D1%81%D0%BA%D0%B8%D0%B9_%D1%8F%D0%B7%D1%8B%D0%BA" TargetMode="External"/><Relationship Id="rId4" Type="http://schemas.openxmlformats.org/officeDocument/2006/relationships/hyperlink" Target="http://ru.wikipedia.org/wiki/%D0%AF%D0%BF%D0%BE%D0%BD%D1%81%D0%BA%D0%B8%D0%B9_%D1%8F%D0%B7%D1%8B%D0%B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ru.wikipedia.org/wiki/%D0%9D%D0%B5%D0%BF%D0%B0%D0%B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1%85%D0%B5%D1%80%D0%B0%D0%B2%D0%B0%D0%B4%D0%B0" TargetMode="External"/><Relationship Id="rId2" Type="http://schemas.openxmlformats.org/officeDocument/2006/relationships/hyperlink" Target="http://ru.wikipedia.org/wiki/%D0%A1%D1%82%D1%83%D0%BF%D0%B0_(%D0%B0%D1%80%D1%85%D0%B8%D1%82%D0%B5%D0%BA%D1%82%D1%83%D1%80%D0%B0)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hyperlink" Target="http://ru.wikipedia.org/wiki/%D0%98%D0%BD%D0%B4%D1%83%D0%B8%D0%B7%D0%B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1\&#1056;&#1072;&#1073;&#1086;&#1095;&#1080;&#1081;%20&#1089;&#1090;&#1086;&#1083;\SDR_0251.wav" TargetMode="External"/><Relationship Id="rId1" Type="http://schemas.openxmlformats.org/officeDocument/2006/relationships/audio" Target="../media/audio2.wav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1\Мои документы\Мои рисунки\нп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DR_024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7030A0"/>
                </a:solidFill>
              </a:rPr>
              <a:t>Самураи почитали развлекательное общение с женщинами в чём-то нечистым и недостойным доблестных и учёных мужей, поэтому предпочитали представителей своего же пола, столь же образованных и могущих поддержать интеллектуальную беседу за чашечкой сакэ. И только с течением времени появились гейши-женщины, которые вытеснили с «арены» гейш-мужчин.</a:t>
            </a:r>
          </a:p>
        </p:txBody>
      </p:sp>
      <p:pic>
        <p:nvPicPr>
          <p:cNvPr id="22531" name="Рисунок 4" descr="гейша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857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В возрасте 11-15 лет девочки становились начинающими гейшами, проходя церемонию инициации и получая новое имя                     (в подавляющем большинстве случаев это было имя старшей сестры). Предназначение гейш–развлекать мужчин. Многие думают, что может быть проще, но на самом деле это целое искусство!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929563" y="6215063"/>
            <a:ext cx="1214437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980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14813"/>
            <a:ext cx="3143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56786876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32146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гнщг8щ7гщло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3" descr="98-7896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0"/>
            <a:ext cx="3071812" cy="2714625"/>
          </a:xfrm>
        </p:spPr>
      </p:pic>
      <p:pic>
        <p:nvPicPr>
          <p:cNvPr id="5" name="Рисунок 4" descr="97898089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00250"/>
            <a:ext cx="39909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4" descr="768567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5300" y="5168900"/>
            <a:ext cx="2298700" cy="1689100"/>
          </a:xfrm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85750" y="1000125"/>
            <a:ext cx="850106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2400" b="1"/>
              <a:t>Икебана </a:t>
            </a:r>
            <a:r>
              <a:rPr lang="ru-RU" altLang="ru-RU" sz="2400"/>
              <a:t>– японское искусство оформления букета. Слово «икебана» означает «живые цветы». Другое японское слово для того же понятия – </a:t>
            </a:r>
            <a:r>
              <a:rPr lang="ru-RU" altLang="ru-RU" sz="2400" i="1"/>
              <a:t>kado</a:t>
            </a:r>
            <a:r>
              <a:rPr lang="ru-RU" altLang="ru-RU" sz="2400"/>
              <a:t> («путь цветов»). Зарождение искусства икебаны тесно связано с буддизмом в Японии, где уже в VI веке буддийские монахи совершали ритуальные приношения цветов на алтарь.</a:t>
            </a:r>
            <a:br>
              <a:rPr lang="ru-RU" altLang="ru-RU" sz="2400"/>
            </a:br>
            <a:endParaRPr lang="ru-RU" altLang="ru-RU"/>
          </a:p>
        </p:txBody>
      </p:sp>
      <p:pic>
        <p:nvPicPr>
          <p:cNvPr id="25603" name="Рисунок 5" descr="5676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900"/>
            <a:ext cx="23685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 descr="65785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513263"/>
            <a:ext cx="32861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Икебана – классическое японское искусство, возникшее более 600 лет назад и первоначально бывшее буддийским ритуалом возложения подношений в храмах. К середине XV века с появлением первых классических стилей икебана приобрела статус искусства и обрела независимость от религиозного содержания ритуалов, хотя это продолжало подразумеваться в подтексте</a:t>
            </a:r>
            <a:r>
              <a:rPr lang="ru-RU" altLang="ru-RU" sz="3600" smtClean="0"/>
              <a:t>. 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01000" y="6215063"/>
            <a:ext cx="11430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шд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0"/>
            <a:ext cx="3071812" cy="2214563"/>
          </a:xfrm>
        </p:spPr>
      </p:pic>
      <p:pic>
        <p:nvPicPr>
          <p:cNvPr id="5" name="Рисунок 4" descr="иорлро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650"/>
            <a:ext cx="25717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рголрд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86375"/>
            <a:ext cx="22145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рдрд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143125"/>
            <a:ext cx="32146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рдшдршд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0"/>
            <a:ext cx="17541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робробьр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4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ролролро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867275"/>
            <a:ext cx="27860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600" b="1" i="1" smtClean="0"/>
              <a:t>История аниме</a:t>
            </a:r>
          </a:p>
          <a:p>
            <a:r>
              <a:rPr lang="ru-RU" altLang="ru-RU" smtClean="0">
                <a:hlinkClick r:id="rId2" action="ppaction://hlinkfile" tooltip="Аниме"/>
              </a:rPr>
              <a:t>Аниме</a:t>
            </a:r>
            <a:r>
              <a:rPr lang="ru-RU" altLang="ru-RU" smtClean="0"/>
              <a:t>, как самостоятельное направление в </a:t>
            </a:r>
            <a:r>
              <a:rPr lang="ru-RU" altLang="ru-RU" smtClean="0">
                <a:hlinkClick r:id="rId3" action="ppaction://hlinkfile" tooltip="Мультипликация"/>
              </a:rPr>
              <a:t>мультипликации</a:t>
            </a:r>
            <a:r>
              <a:rPr lang="ru-RU" altLang="ru-RU" smtClean="0"/>
              <a:t> возникло в </a:t>
            </a:r>
            <a:r>
              <a:rPr lang="ru-RU" altLang="ru-RU" smtClean="0">
                <a:hlinkClick r:id="rId4" action="ppaction://hlinkfile" tooltip="1958 год"/>
              </a:rPr>
              <a:t>1958 году</a:t>
            </a:r>
            <a:r>
              <a:rPr lang="ru-RU" altLang="ru-RU" smtClean="0"/>
              <a:t> и было официально признано как </a:t>
            </a:r>
            <a:r>
              <a:rPr lang="ru-RU" altLang="ru-RU" smtClean="0">
                <a:hlinkClick r:id="rId5" action="ppaction://hlinkfile" tooltip="Искусство"/>
              </a:rPr>
              <a:t>искусство</a:t>
            </a:r>
            <a:r>
              <a:rPr lang="ru-RU" altLang="ru-RU" smtClean="0"/>
              <a:t> в конце </a:t>
            </a:r>
            <a:r>
              <a:rPr lang="ru-RU" altLang="ru-RU" smtClean="0">
                <a:hlinkClick r:id="rId6" action="ppaction://hlinkfile" tooltip="XX век"/>
              </a:rPr>
              <a:t>XX-го века</a:t>
            </a:r>
            <a:r>
              <a:rPr lang="ru-RU" altLang="ru-RU" smtClean="0"/>
              <a:t>. История аниме корнями уходит к началу XX-го столетия, когда </a:t>
            </a:r>
            <a:r>
              <a:rPr lang="ru-RU" altLang="ru-RU" smtClean="0">
                <a:hlinkClick r:id="rId7" action="ppaction://hlinkfile" tooltip="Японцы"/>
              </a:rPr>
              <a:t>японцы</a:t>
            </a:r>
            <a:r>
              <a:rPr lang="ru-RU" altLang="ru-RU" smtClean="0"/>
              <a:t> стали проявлять заметный интерес к иностранным техникам создания анимационных фильмов.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304800" y="214313"/>
            <a:ext cx="8686800" cy="39290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 smtClean="0"/>
              <a:t>Истоки</a:t>
            </a:r>
          </a:p>
          <a:p>
            <a:r>
              <a:rPr lang="ru-RU" altLang="ru-RU" smtClean="0"/>
              <a:t>Старейшее известное </a:t>
            </a:r>
            <a:r>
              <a:rPr lang="ru-RU" altLang="ru-RU" smtClean="0">
                <a:hlinkClick r:id="rId2" action="ppaction://hlinkfile" tooltip="Аниме"/>
              </a:rPr>
              <a:t>аниме</a:t>
            </a:r>
            <a:r>
              <a:rPr lang="ru-RU" altLang="ru-RU" smtClean="0"/>
              <a:t>, найденное в </a:t>
            </a:r>
            <a:r>
              <a:rPr lang="ru-RU" altLang="ru-RU" smtClean="0">
                <a:hlinkClick r:id="rId3" action="ppaction://hlinkfile" tooltip="2005 год"/>
              </a:rPr>
              <a:t>2005 году</a:t>
            </a:r>
            <a:r>
              <a:rPr lang="ru-RU" altLang="ru-RU" smtClean="0"/>
              <a:t>, было создано около века назад — приблизительно в </a:t>
            </a:r>
            <a:r>
              <a:rPr lang="ru-RU" altLang="ru-RU" smtClean="0">
                <a:hlinkClick r:id="rId4" action="ppaction://hlinkfile" tooltip="1907 год"/>
              </a:rPr>
              <a:t>1907 году</a:t>
            </a:r>
            <a:r>
              <a:rPr lang="ru-RU" altLang="ru-RU" smtClean="0"/>
              <a:t>. Короткий </a:t>
            </a:r>
            <a:r>
              <a:rPr lang="ru-RU" altLang="ru-RU" smtClean="0">
                <a:hlinkClick r:id="rId5" action="ppaction://hlinkfile" tooltip="Мультфильм"/>
              </a:rPr>
              <a:t>мультфильм</a:t>
            </a:r>
            <a:r>
              <a:rPr lang="ru-RU" altLang="ru-RU" smtClean="0"/>
              <a:t> состоял из пятидесяти нарисованных на ленте </a:t>
            </a:r>
            <a:r>
              <a:rPr lang="ru-RU" altLang="ru-RU" smtClean="0">
                <a:hlinkClick r:id="rId6" action="ppaction://hlinkfile" tooltip="Целлулоид"/>
              </a:rPr>
              <a:t>целлулоида</a:t>
            </a:r>
            <a:r>
              <a:rPr lang="ru-RU" altLang="ru-RU" smtClean="0"/>
              <a:t> кадров. </a:t>
            </a:r>
          </a:p>
          <a:p>
            <a:endParaRPr lang="ru-RU" altLang="ru-RU" smtClean="0"/>
          </a:p>
        </p:txBody>
      </p:sp>
      <p:pic>
        <p:nvPicPr>
          <p:cNvPr id="1026" name="Picture 2" descr="C:\Documents and Settings\1\Мои документы\Мои рисунки\ук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7861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1\Мои документы\Мои рисунки\iапрарарапрара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786188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686800" cy="4286250"/>
          </a:xfrm>
        </p:spPr>
        <p:txBody>
          <a:bodyPr/>
          <a:lstStyle/>
          <a:p>
            <a:r>
              <a:rPr lang="ru-RU" altLang="ru-RU" smtClean="0"/>
              <a:t>Изображённый на них мальчик рисует </a:t>
            </a:r>
            <a:r>
              <a:rPr lang="ru-RU" altLang="ru-RU" smtClean="0">
                <a:hlinkClick r:id="rId2" action="ppaction://hlinkfile" tooltip="Японское письмо"/>
              </a:rPr>
              <a:t>иероглифы</a:t>
            </a:r>
            <a:r>
              <a:rPr lang="ru-RU" altLang="ru-RU" smtClean="0"/>
              <a:t> </a:t>
            </a:r>
            <a:r>
              <a:rPr lang="ja-JP" altLang="en-US" smtClean="0">
                <a:cs typeface="HGｺﾞｼｯｸE"/>
              </a:rPr>
              <a:t>活動写真</a:t>
            </a:r>
            <a:r>
              <a:rPr lang="en-US" altLang="ja-JP" smtClean="0">
                <a:cs typeface="HGｺﾞｼｯｸE"/>
              </a:rPr>
              <a:t>, </a:t>
            </a:r>
            <a:r>
              <a:rPr lang="ru-RU" altLang="ru-RU" smtClean="0"/>
              <a:t>означающие «движущиеся фотографии» и использующиеся в то время для обозначения слова «кино», затем поворачивается к зрителю, снимает шляпу и кланяется. Художник и автор этой анимации неизвестен.</a:t>
            </a:r>
          </a:p>
        </p:txBody>
      </p:sp>
      <p:pic>
        <p:nvPicPr>
          <p:cNvPr id="2050" name="Picture 2" descr="C:\Documents and Settings\1\Мои документы\Мои рисунки\варварвап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14750"/>
            <a:ext cx="28575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0" y="6215063"/>
            <a:ext cx="1285875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1\Мои документы\Мои рисунки\грлдгп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 descr="C:\Documents and Settings\1\Мои документы\Мои рисунки\еплп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00563"/>
            <a:ext cx="30718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C:\Documents and Settings\1\Мои документы\Мои рисунки\гплпглглгп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571625"/>
            <a:ext cx="142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6" descr="япошки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71938"/>
            <a:ext cx="152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8" descr="грдлрд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9289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9" descr="гпнлпглпл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0" descr="япона мать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42" y="2786058"/>
            <a:ext cx="5643602" cy="157163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Япония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30844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3" action="ppaction://hlinksldjump"/>
              </a:rPr>
              <a:t>Харакири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71480"/>
            <a:ext cx="21236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4" action="ppaction://hlinksldjump"/>
              </a:rPr>
              <a:t>Гейши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2325" y="571480"/>
            <a:ext cx="28416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5" action="ppaction://hlinksldjump"/>
              </a:rPr>
              <a:t>Икебана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429264"/>
            <a:ext cx="22188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6" action="ppaction://hlinksldjump"/>
              </a:rPr>
              <a:t>Аниме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5429264"/>
            <a:ext cx="23927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hlinkClick r:id="rId7" action="ppaction://hlinksldjump"/>
              </a:rPr>
              <a:t>Пагоды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2280717">
            <a:off x="6756400" y="1365250"/>
            <a:ext cx="714375" cy="200342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4429125" y="1357313"/>
            <a:ext cx="714375" cy="165576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13067310">
            <a:off x="1892300" y="4208463"/>
            <a:ext cx="714375" cy="1471612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8396730">
            <a:off x="6477000" y="4186238"/>
            <a:ext cx="714375" cy="149225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9942096">
            <a:off x="1684338" y="1293813"/>
            <a:ext cx="714375" cy="2003425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vi-VN" b="1" dirty="0" smtClean="0"/>
              <a:t>Па́года</a:t>
            </a:r>
            <a:r>
              <a:rPr lang="vi-VN" dirty="0" smtClean="0"/>
              <a:t> (</a:t>
            </a:r>
            <a:r>
              <a:rPr lang="vi-VN" dirty="0" smtClean="0">
                <a:hlinkClick r:id="rId2" action="ppaction://hlinkfile" tooltip="Португальский язык"/>
              </a:rPr>
              <a:t>португальское</a:t>
            </a:r>
            <a:r>
              <a:rPr lang="vi-VN" dirty="0" smtClean="0"/>
              <a:t> произношение </a:t>
            </a:r>
            <a:r>
              <a:rPr lang="vi-VN" dirty="0" smtClean="0">
                <a:hlinkClick r:id="rId3" action="ppaction://hlinkfile" tooltip="Санскрит"/>
              </a:rPr>
              <a:t>санскр.</a:t>
            </a:r>
            <a:r>
              <a:rPr lang="vi-VN" dirty="0" smtClean="0"/>
              <a:t> </a:t>
            </a:r>
            <a:r>
              <a:rPr lang="hi-IN" dirty="0" smtClean="0"/>
              <a:t>भगवत् , </a:t>
            </a:r>
            <a:r>
              <a:rPr lang="vi-VN" i="1" dirty="0" smtClean="0"/>
              <a:t>бхагават</a:t>
            </a:r>
            <a:r>
              <a:rPr lang="vi-VN" dirty="0" smtClean="0"/>
              <a:t>, «священный, славный»; </a:t>
            </a:r>
            <a:r>
              <a:rPr lang="vi-VN" dirty="0" smtClean="0">
                <a:hlinkClick r:id="rId4" action="ppaction://hlinkfile" tooltip="Японский язык"/>
              </a:rPr>
              <a:t>яп.</a:t>
            </a:r>
            <a:r>
              <a:rPr lang="vi-VN" dirty="0" smtClean="0"/>
              <a:t> </a:t>
            </a:r>
            <a:r>
              <a:rPr lang="ja-JP" altLang="en-US" dirty="0" smtClean="0"/>
              <a:t>塔</a:t>
            </a:r>
            <a:r>
              <a:rPr lang="en-US" altLang="ja-JP" dirty="0" smtClean="0"/>
              <a:t>, </a:t>
            </a:r>
            <a:r>
              <a:rPr lang="vi-VN" i="1" dirty="0" smtClean="0"/>
              <a:t>Тоо</a:t>
            </a:r>
            <a:r>
              <a:rPr lang="vi-VN" dirty="0" smtClean="0"/>
              <a:t>; </a:t>
            </a:r>
            <a:r>
              <a:rPr lang="vi-VN" dirty="0" smtClean="0">
                <a:hlinkClick r:id="rId5" action="ppaction://hlinkfile" tooltip="Китайский язык"/>
              </a:rPr>
              <a:t>кит.</a:t>
            </a:r>
            <a:r>
              <a:rPr lang="vi-VN" dirty="0" smtClean="0"/>
              <a:t> </a:t>
            </a:r>
            <a:r>
              <a:rPr lang="ja-JP" altLang="en-US" dirty="0" smtClean="0"/>
              <a:t>寶塔</a:t>
            </a:r>
            <a:r>
              <a:rPr lang="en-US" altLang="ja-JP" dirty="0" smtClean="0"/>
              <a:t>, </a:t>
            </a:r>
            <a:r>
              <a:rPr lang="vi-VN" dirty="0" smtClean="0"/>
              <a:t>бао-та, «башня сокровищ») — </a:t>
            </a:r>
            <a:r>
              <a:rPr lang="vi-VN" dirty="0" smtClean="0">
                <a:hlinkClick r:id="rId6" action="ppaction://hlinkfile" tooltip="Буддизм"/>
              </a:rPr>
              <a:t>буддийское</a:t>
            </a:r>
            <a:r>
              <a:rPr lang="vi-VN" dirty="0" smtClean="0"/>
              <a:t> или </a:t>
            </a:r>
            <a:r>
              <a:rPr lang="vi-VN" dirty="0" smtClean="0">
                <a:hlinkClick r:id="rId7" action="ppaction://hlinkfile" tooltip="Индуизм"/>
              </a:rPr>
              <a:t>индуистское</a:t>
            </a:r>
            <a:r>
              <a:rPr lang="vi-VN" dirty="0" smtClean="0"/>
              <a:t> сооружение </a:t>
            </a:r>
            <a:r>
              <a:rPr lang="vi-VN" dirty="0" smtClean="0">
                <a:hlinkClick r:id="rId8" action="ppaction://hlinkfile" tooltip="Категория:Культовые сооружения"/>
              </a:rPr>
              <a:t>культового</a:t>
            </a:r>
            <a:r>
              <a:rPr lang="vi-VN" dirty="0" smtClean="0"/>
              <a:t> характера. В разных странах к пагодам относят разные типы сооружений.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mtClean="0"/>
              <a:t>Считается, что первые пагоды такого рода появились в </a:t>
            </a:r>
            <a:r>
              <a:rPr lang="ru-RU" altLang="ru-RU" smtClean="0">
                <a:hlinkClick r:id="rId2" action="ppaction://hlinkfile" tooltip="Непал"/>
              </a:rPr>
              <a:t>Непале</a:t>
            </a:r>
            <a:r>
              <a:rPr lang="ru-RU" altLang="ru-RU" smtClean="0"/>
              <a:t>, после чего непальские архитекторы распространили пагоды по всему Дальнему Востоку. </a:t>
            </a:r>
          </a:p>
        </p:txBody>
      </p:sp>
      <p:pic>
        <p:nvPicPr>
          <p:cNvPr id="33795" name="Рисунок 3" descr="лпглд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00500"/>
            <a:ext cx="2413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mtClean="0"/>
              <a:t>Прототипом непальской пагоды является буддийская </a:t>
            </a:r>
            <a:r>
              <a:rPr lang="ru-RU" altLang="ru-RU" smtClean="0">
                <a:hlinkClick r:id="rId2" action="ppaction://hlinkfile" tooltip="Ступа (архитектура)"/>
              </a:rPr>
              <a:t>ступа</a:t>
            </a:r>
            <a:r>
              <a:rPr lang="ru-RU" altLang="ru-RU" smtClean="0"/>
              <a:t>, которая в странах буддизма </a:t>
            </a:r>
            <a:r>
              <a:rPr lang="ru-RU" altLang="ru-RU" smtClean="0">
                <a:hlinkClick r:id="rId3" action="ppaction://hlinkfile" tooltip="Тхеравада"/>
              </a:rPr>
              <a:t>тхеравады</a:t>
            </a:r>
            <a:r>
              <a:rPr lang="ru-RU" altLang="ru-RU" smtClean="0"/>
              <a:t> до сих пор называется пагодой, в других странах пагоды и ступы отличают друг от друга. В Непале в форме пагоды строят </a:t>
            </a:r>
            <a:r>
              <a:rPr lang="ru-RU" altLang="ru-RU" smtClean="0">
                <a:hlinkClick r:id="rId4" action="ppaction://hlinkfile" tooltip="Индуизм"/>
              </a:rPr>
              <a:t>индуистские</a:t>
            </a:r>
            <a:r>
              <a:rPr lang="ru-RU" altLang="ru-RU" smtClean="0"/>
              <a:t> храмы</a:t>
            </a:r>
          </a:p>
        </p:txBody>
      </p:sp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7929563" y="6286500"/>
            <a:ext cx="121443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6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Вывод прост, как 3 копейки!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DR_025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1\Мои документы\Мои рису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16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Рисунок 5" descr="рпь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20716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6" descr="рьп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0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7" descr="ьапрвр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357313"/>
            <a:ext cx="35004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8" descr="хар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975225"/>
            <a:ext cx="207168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9" descr="рп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071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1" descr="оброл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500313"/>
            <a:ext cx="20716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Sj00748220000[1].wav">
            <a:hlinkClick r:id="" action="ppaction://media"/>
          </p:cNvPr>
          <p:cNvPicPr>
            <a:picLocks noRot="1" noChangeAspect="1"/>
          </p:cNvPicPr>
          <p:nvPr>
            <a:wavAudioFile r:embed="rId1" name="MSj00748220000[1]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ХАРАКИРИ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7772400" cy="4572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ХАРАКИРИ (япон. "хара" - живот и "кири" - резать). Другое чтение - сеппуку. Японское ритуальное самоубийство. До середины 19 в. знатные особы и чиновники часто совершали харакири, дабы наказать себя за тяжкое преступление, выразить постигшее горе или защитить свою честь или честь семьи.. </a:t>
            </a:r>
            <a:endParaRPr lang="ru-RU" dirty="0"/>
          </a:p>
        </p:txBody>
      </p:sp>
      <p:pic>
        <p:nvPicPr>
          <p:cNvPr id="16387" name="Picture 3" descr="C:\Documents and Settings\1\Мои документы\Мои рисунки\546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72063"/>
            <a:ext cx="28575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Детали ритуала харакири различались в зависимости от того, кто его совершал. Обыкновенно на церемонии должен был присутствовать второй человек - друг.</a:t>
            </a:r>
          </a:p>
        </p:txBody>
      </p:sp>
      <p:pic>
        <p:nvPicPr>
          <p:cNvPr id="17411" name="Picture 2" descr="C:\Documents and Settings\1\Мои документы\Мои рисунки\567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286250"/>
            <a:ext cx="3071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Совершающий харакири должен был вспороть себе живот кинжалом, помощник же затем перерезал самоубийце горло мечом, чтобы ускорить смерть и облегчить страдания. В экстренных случаях, как, например, на поле боя, харакири совершалось без церемоний и быстро.</a:t>
            </a:r>
          </a:p>
        </p:txBody>
      </p:sp>
      <p:pic>
        <p:nvPicPr>
          <p:cNvPr id="18435" name="Picture 2" descr="C:\Documents and Settings\1\Мои документы\Мои рисунки\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00625"/>
            <a:ext cx="23574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Хотя харакири было запрещено законом в 1868, неофициально практика самоубийств сохранялась. В период Второй мировой войны идею самоуничтожения во имя родины воплощали японские пилоты-смертники (камикадзе)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pic>
        <p:nvPicPr>
          <p:cNvPr id="19459" name="Picture 2" descr="C:\Documents and Settings\1\Мои документы\Мои рисунки\200px-USS_Columbia_attacked_by_kamika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429125" y="5286375"/>
            <a:ext cx="4429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</a:defRPr>
            </a:lvl9pPr>
          </a:lstStyle>
          <a:p>
            <a:r>
              <a:rPr lang="ru-RU" altLang="ru-RU"/>
              <a:t>Лёгкий крейсер «Колумбия» атакован камикадзе в заливе Лингаен; 6 января 1945 года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001000" y="6215063"/>
            <a:ext cx="1143000" cy="64293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пва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097213" cy="2643188"/>
          </a:xfrm>
        </p:spPr>
      </p:pic>
      <p:pic>
        <p:nvPicPr>
          <p:cNvPr id="5" name="Рисунок 4" descr="апоао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32194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5" descr="варв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495925"/>
            <a:ext cx="16906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геёйша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гейща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714625"/>
            <a:ext cx="29289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9" descr="гейша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прьпрь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3071813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рвврапор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3188"/>
            <a:ext cx="24145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Первоначально гейшами были мужчины –да-да! Существует несколько версий этих событий. Версия первая: гейшами являлся первоначальный состав театра Кабуки. Версия вторая: гейшами называли артистов квартала Ёсивары (в Эдо), развлекавших доблестных самураев (также их называли «хокэн» - «шуты»).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Рисунок 3" descr="ттмит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5" descr="митмитм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200025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571</Words>
  <Application>Microsoft Office PowerPoint</Application>
  <PresentationFormat>Экран (4:3)</PresentationFormat>
  <Paragraphs>28</Paragraphs>
  <Slides>23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HGｺﾞｼｯｸE</vt:lpstr>
      <vt:lpstr>Tahoma</vt:lpstr>
      <vt:lpstr>Mangal</vt:lpstr>
      <vt:lpstr>Трек</vt:lpstr>
      <vt:lpstr>Презентация PowerPoint</vt:lpstr>
      <vt:lpstr>Презентация PowerPoint</vt:lpstr>
      <vt:lpstr>Презентация PowerPoint</vt:lpstr>
      <vt:lpstr>ХАРАКИРИ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прост, как 3 копейки!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Энциклопедия Кольера</dc:title>
  <dc:creator>1</dc:creator>
  <cp:lastModifiedBy>admin</cp:lastModifiedBy>
  <cp:revision>29</cp:revision>
  <dcterms:created xsi:type="dcterms:W3CDTF">2009-12-11T05:42:30Z</dcterms:created>
  <dcterms:modified xsi:type="dcterms:W3CDTF">2015-04-08T16:06:00Z</dcterms:modified>
</cp:coreProperties>
</file>