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7" r:id="rId3"/>
    <p:sldId id="257" r:id="rId4"/>
    <p:sldId id="275" r:id="rId5"/>
    <p:sldId id="258" r:id="rId6"/>
    <p:sldId id="259" r:id="rId7"/>
    <p:sldId id="260" r:id="rId8"/>
    <p:sldId id="261" r:id="rId9"/>
    <p:sldId id="263" r:id="rId10"/>
    <p:sldId id="262" r:id="rId11"/>
    <p:sldId id="266" r:id="rId12"/>
    <p:sldId id="267" r:id="rId13"/>
    <p:sldId id="276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BDFB4-F07A-4DCD-B3CD-3DC1CFEB129A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EF6AB-9283-4792-A01F-32E9C263FF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766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23B9A-639C-4A80-9194-391216D7A429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3F6A9-00C8-42D3-851B-871C4DEECA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910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A9B51-7262-463F-A2C6-2819522A59D8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F0F1F-7B48-4890-A218-AACCD16392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068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432BE-69D2-42AC-BE1E-61E697D35A0A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99F41-6845-4FF4-8BF3-6153D27664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3011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E2C4E-F1DF-462C-BEA1-14317A36DDE2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AB989-B968-46C1-9E5C-E65EBA2400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7307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B14A2-11BC-42B1-8C91-32E873EFDF4B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CE42F-C81B-4709-8A3F-D51E14FCAA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6468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7D5A0-D006-46A8-9C08-7F6948846FC0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24C62-2225-4AE6-8248-EA1331034C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994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A5DF3-A599-4849-9C2B-097CE197AF1E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61BB0-CD0C-43C1-B683-51E8F662C6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822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61048-D1C2-4808-B388-41F9223E5B2F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A5B63-CA32-4FBE-B423-B2E25E314F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47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F141C-AF2C-4C4D-91C5-C92498E7E324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02FB4-B919-4514-A284-29C7BE8FC5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977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88800-14F5-4733-9088-72A43DC09A0F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B7A50-F47D-4032-BAC5-130A2AB9AD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695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452F7E-5567-47F5-9B84-B8F5A29BC505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CAE997C-1B45-4449-86EC-C375167DAA6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XVII_%D0%B2%D0%B5%D0%BA" TargetMode="External"/><Relationship Id="rId2" Type="http://schemas.openxmlformats.org/officeDocument/2006/relationships/hyperlink" Target="http://ru.wikipedia.org/wiki/XVI_%D0%B2%D0%B5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B%D1%83%D0%B2%D1%80" TargetMode="External"/><Relationship Id="rId5" Type="http://schemas.openxmlformats.org/officeDocument/2006/relationships/hyperlink" Target="http://ru.wikipedia.org/wiki/%D0%A1%D0%B0%D0%BD-%D0%9B%D1%83%D0%B8%D0%B4%D0%B6%D0%B8-%D0%B4%D0%B5%D0%B8-%D0%A4%D1%80%D0%B0%D0%BD%D1%87%D0%B5%D0%B7%D0%B8" TargetMode="External"/><Relationship Id="rId4" Type="http://schemas.openxmlformats.org/officeDocument/2006/relationships/hyperlink" Target="http://ru.wikipedia.org/wiki/%D0%9B%D0%B5%D0%B2%D0%B8%D0%B9_%D0%9C%D0%B0%D1%82%D1%84%D0%B5%D0%B9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0"/>
            <a:ext cx="7772400" cy="17145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Микеланджело да Караваджо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50" y="5357813"/>
            <a:ext cx="2857500" cy="280987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 err="1" smtClean="0">
                <a:solidFill>
                  <a:schemeClr val="bg2">
                    <a:lumMod val="50000"/>
                  </a:schemeClr>
                </a:solidFill>
              </a:rPr>
              <a:t>Дембовской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 Марины 12 а</a:t>
            </a:r>
          </a:p>
        </p:txBody>
      </p:sp>
      <p:pic>
        <p:nvPicPr>
          <p:cNvPr id="2052" name="Picture 2" descr="Портрет Караваджо выполненный Оттавио Леони, ок.1621 г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643188"/>
            <a:ext cx="1905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3071813"/>
            <a:ext cx="2114550" cy="305435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400" b="1" i="1" smtClean="0"/>
              <a:t>Юдифь и Олоферн</a:t>
            </a:r>
          </a:p>
        </p:txBody>
      </p:sp>
      <p:pic>
        <p:nvPicPr>
          <p:cNvPr id="11268" name="Picture 2" descr="Файл:Judith Beheading Holofernes by Caravagg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714500"/>
            <a:ext cx="5767387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457200" y="3214688"/>
            <a:ext cx="3043238" cy="29114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400" b="1" i="1" smtClean="0"/>
              <a:t>Давид и Голиаф</a:t>
            </a:r>
          </a:p>
        </p:txBody>
      </p:sp>
      <p:pic>
        <p:nvPicPr>
          <p:cNvPr id="12291" name="Picture 2" descr="Файл:David and Goliath by Caravagg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642938"/>
            <a:ext cx="471487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3000375"/>
            <a:ext cx="3186113" cy="312578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400" b="1" i="1" smtClean="0"/>
              <a:t>Кающаяся Мария Магдалина</a:t>
            </a:r>
          </a:p>
        </p:txBody>
      </p:sp>
      <p:pic>
        <p:nvPicPr>
          <p:cNvPr id="13316" name="Picture 2" descr="Файл:Maria Magdalene by Caravagg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642938"/>
            <a:ext cx="46863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BatangChe" pitchFamily="49" charset="-127"/>
                <a:ea typeface="BatangChe" pitchFamily="49" charset="-127"/>
              </a:rPr>
              <a:t>Зрелое творчество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 smtClean="0">
              <a:solidFill>
                <a:schemeClr val="accent1"/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100" i="1" smtClean="0"/>
              <a:t>Период творческой зрелости (конец </a:t>
            </a:r>
            <a:r>
              <a:rPr lang="ru-RU" altLang="ru-RU" sz="2100" i="1" smtClean="0">
                <a:hlinkClick r:id="rId2" action="ppaction://hlinkfile" tooltip="XVI век"/>
              </a:rPr>
              <a:t>XVI</a:t>
            </a:r>
            <a:r>
              <a:rPr lang="ru-RU" altLang="ru-RU" sz="2100" i="1" smtClean="0"/>
              <a:t> — первое десятилетие </a:t>
            </a:r>
            <a:r>
              <a:rPr lang="ru-RU" altLang="ru-RU" sz="2100" i="1" smtClean="0">
                <a:hlinkClick r:id="rId3" action="ppaction://hlinkfile" tooltip="XVII век"/>
              </a:rPr>
              <a:t>XVII</a:t>
            </a:r>
            <a:r>
              <a:rPr lang="ru-RU" altLang="ru-RU" sz="2100" i="1" smtClean="0"/>
              <a:t> вв.) открывает цикл монументальных полотен, посвященных </a:t>
            </a:r>
            <a:r>
              <a:rPr lang="ru-RU" altLang="ru-RU" sz="2100" i="1" smtClean="0">
                <a:hlinkClick r:id="rId4" action="ppaction://hlinkfile" tooltip="Левий Матфей"/>
              </a:rPr>
              <a:t>св. Матфею</a:t>
            </a:r>
            <a:r>
              <a:rPr lang="ru-RU" altLang="ru-RU" sz="2100" i="1" smtClean="0"/>
              <a:t> (1599—1602, церковь </a:t>
            </a:r>
            <a:r>
              <a:rPr lang="ru-RU" altLang="ru-RU" sz="2100" i="1" smtClean="0">
                <a:hlinkClick r:id="rId5" action="ppaction://hlinkfile" tooltip="Сан-Луиджи-деи-Франчези"/>
              </a:rPr>
              <a:t>Сан-Луиджи-деи-Франчези</a:t>
            </a:r>
            <a:r>
              <a:rPr lang="ru-RU" altLang="ru-RU" sz="2100" i="1" smtClean="0"/>
              <a:t>, капелла Контарелли, Рим).</a:t>
            </a:r>
          </a:p>
          <a:p>
            <a:r>
              <a:rPr lang="ru-RU" altLang="ru-RU" sz="2100" i="1" smtClean="0"/>
              <a:t>Караваджо находит баланс между драматической патетикой и вызывающими натуралистическими деталями. Ещё более органично соединяет он подчеркнуто плебейский облик персонажей и глубину драматического пафоса в скорбно-торжественных алтарных картинах «Положение во гроб» (1602—1604, Ватиканская пинакотека) и «Успение Марии» (1605—1606, </a:t>
            </a:r>
            <a:r>
              <a:rPr lang="ru-RU" altLang="ru-RU" sz="2100" i="1" smtClean="0">
                <a:hlinkClick r:id="rId6" action="ppaction://hlinkfile" tooltip="Лувр"/>
              </a:rPr>
              <a:t>Лувр</a:t>
            </a:r>
            <a:r>
              <a:rPr lang="ru-RU" altLang="ru-RU" sz="2100" i="1" smtClean="0"/>
              <a:t>), вызвавших восхищение молодых художников, в том числе Рубенса (по его настоянию «Успение Марии», отвергнутое заказчиками, было куплено герцогом Мантуи).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51130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2614613" cy="26971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400" b="1" i="1" smtClean="0"/>
              <a:t>Призвание апостола Матфея</a:t>
            </a:r>
          </a:p>
        </p:txBody>
      </p:sp>
      <p:pic>
        <p:nvPicPr>
          <p:cNvPr id="15364" name="Picture 2" descr="Файл:The Calling of Saint Matthew by Carvagg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71625"/>
            <a:ext cx="5192713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3071813"/>
            <a:ext cx="3757613" cy="305435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400" b="1" i="1" smtClean="0"/>
              <a:t>Св. Матфей и ангел</a:t>
            </a:r>
          </a:p>
        </p:txBody>
      </p:sp>
      <p:pic>
        <p:nvPicPr>
          <p:cNvPr id="16388" name="Picture 2" descr="Файл:The Inspiration of Saint Matthew by Caravagg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57188"/>
            <a:ext cx="3929063" cy="632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3000375"/>
            <a:ext cx="3400425" cy="312578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400" b="1" i="1" smtClean="0"/>
              <a:t>Мученичество св. Петра</a:t>
            </a:r>
          </a:p>
        </p:txBody>
      </p:sp>
      <p:pic>
        <p:nvPicPr>
          <p:cNvPr id="17412" name="Picture 4" descr="Файл:Michelangelo Caravaggio 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714375"/>
            <a:ext cx="43434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57200" y="2786063"/>
            <a:ext cx="3471863" cy="33401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400" b="1" i="1" smtClean="0"/>
              <a:t>Положение во гроб</a:t>
            </a:r>
          </a:p>
        </p:txBody>
      </p:sp>
      <p:pic>
        <p:nvPicPr>
          <p:cNvPr id="18436" name="Picture 2" descr="http://upload.wikimedia.org/wikipedia/commons/9/9d/The_Deposition_by_Caravagg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571500"/>
            <a:ext cx="4191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57200" y="2928938"/>
            <a:ext cx="3186113" cy="319722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400" b="1" i="1" smtClean="0"/>
              <a:t>Обращение Павла. 1601. Церковь Санта Мария дель Пополо.</a:t>
            </a:r>
          </a:p>
        </p:txBody>
      </p:sp>
      <p:pic>
        <p:nvPicPr>
          <p:cNvPr id="19460" name="Picture 2" descr="Файл:Caravaggio-The Conversion on the Way to Damasc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571500"/>
            <a:ext cx="43148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1785938"/>
            <a:ext cx="1785938" cy="4214812"/>
          </a:xfrm>
        </p:spPr>
        <p:txBody>
          <a:bodyPr/>
          <a:lstStyle/>
          <a:p>
            <a:r>
              <a:rPr lang="ru-RU" altLang="ru-RU" sz="2400" i="1" smtClean="0"/>
              <a:t>Отдых на пути в Египет</a:t>
            </a:r>
          </a:p>
        </p:txBody>
      </p:sp>
      <p:pic>
        <p:nvPicPr>
          <p:cNvPr id="20483" name="Picture 2" descr="Файл:Le Caravage - Le repos pendant la fuite en Egyp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857250"/>
            <a:ext cx="71056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457200" y="1785938"/>
            <a:ext cx="7686675" cy="4429125"/>
          </a:xfrm>
        </p:spPr>
        <p:txBody>
          <a:bodyPr/>
          <a:lstStyle/>
          <a:p>
            <a:r>
              <a:rPr lang="ru-RU" altLang="ru-RU" sz="2400" b="1" i="1" smtClean="0">
                <a:latin typeface="Book Antiqua" panose="02040602050305030304" pitchFamily="18" charset="0"/>
              </a:rPr>
              <a:t>основоположник реалистического направления в европейской живописи XVII в., внес в нее демократизм, эмоциональное напряжение, выраженное через контрасты света и тени (караваджизм); автор исключительных по драматической силе религиозных композиций</a:t>
            </a:r>
            <a:r>
              <a:rPr lang="ru-RU" altLang="ru-RU" sz="2400" b="1" i="1" smtClean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</a:p>
        </p:txBody>
      </p:sp>
      <p:pic>
        <p:nvPicPr>
          <p:cNvPr id="3075" name="Picture 2" descr="http://t3.gstatic.com/images?q=tbn:5UnndG0blZv7vM:http://www.soamo.ru/books/500/img/500_palet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500063"/>
            <a:ext cx="1143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i="1" smtClean="0"/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BatangChe" pitchFamily="49" charset="-127"/>
                <a:ea typeface="BatangChe" pitchFamily="49" charset="-127"/>
              </a:rPr>
              <a:t>Ранний период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</p:txBody>
      </p:sp>
      <p:sp>
        <p:nvSpPr>
          <p:cNvPr id="4099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100" i="1" smtClean="0"/>
              <a:t>В раннем периоде К. выступает как смелый новатор, бросает вызов главным художественным направлениям той эпохи —маньеризму и академизму, противопоставив им суровый реализм и демократизм своего искусства. Герой Караваджо — человек из уличной толпы, — римский мальчишка или юноша, наделённый грубоватой чувственной красотой и естественностью бездумно-жизнерадостного бытия; герой Караваджо предстает то в роли уличного торговца, музыканта, простодушного щёголя, внимающего лукавой цыганке, то в облике и с атрибутами античного бога Вакха.</a:t>
            </a:r>
          </a:p>
          <a:p>
            <a:r>
              <a:rPr lang="ru-RU" altLang="ru-RU" sz="2100" i="1" smtClean="0"/>
              <a:t>Эти жанровые по своей сути персонажи, залитые ярким светом, вплотную придвинуты к зрителю, изображены с подчеркнутой монументальностью и пластической ощутимостью.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3500438"/>
            <a:ext cx="2971800" cy="262572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400" b="1" i="1" smtClean="0"/>
              <a:t>Маленький больной Вакх</a:t>
            </a:r>
          </a:p>
        </p:txBody>
      </p:sp>
      <p:pic>
        <p:nvPicPr>
          <p:cNvPr id="5124" name="Picture 2" descr="Микеланджело Мериси да Караваджо. Маленький больной Вак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143000"/>
            <a:ext cx="4071937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285750" y="3429000"/>
            <a:ext cx="3829050" cy="26971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400" b="1" i="1" smtClean="0"/>
              <a:t>Мальчик с фруктами</a:t>
            </a:r>
          </a:p>
        </p:txBody>
      </p:sp>
      <p:pic>
        <p:nvPicPr>
          <p:cNvPr id="6147" name="Picture 2" descr="http://img-fotki.yandex.ru/get/3109/innalove.e/0_8cc8_6ed6626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43000"/>
            <a:ext cx="5097463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1357313" y="3571875"/>
            <a:ext cx="1857375" cy="255428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400" b="1" i="1" smtClean="0"/>
              <a:t>Вакх</a:t>
            </a:r>
          </a:p>
        </p:txBody>
      </p:sp>
      <p:pic>
        <p:nvPicPr>
          <p:cNvPr id="7171" name="Picture 2" descr="Вак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857250"/>
            <a:ext cx="45053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457200" y="3071813"/>
            <a:ext cx="1971675" cy="305435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400" b="1" i="1" smtClean="0"/>
              <a:t>Гадание</a:t>
            </a:r>
          </a:p>
        </p:txBody>
      </p:sp>
      <p:pic>
        <p:nvPicPr>
          <p:cNvPr id="8195" name="Picture 2" descr="http://content.foto.mail.ru/mail/lady_gold67/_blogs/i-63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357313"/>
            <a:ext cx="57150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214313" y="3000375"/>
            <a:ext cx="1785937" cy="312578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400" b="1" i="1" smtClean="0"/>
              <a:t>Лютнист</a:t>
            </a:r>
          </a:p>
        </p:txBody>
      </p:sp>
      <p:pic>
        <p:nvPicPr>
          <p:cNvPr id="9220" name="Picture 2" descr="http://shetihin.narod.ru/jps/bigpic/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143000"/>
            <a:ext cx="645636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142875" y="3214688"/>
            <a:ext cx="2928938" cy="29114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400" b="1" i="1" smtClean="0"/>
              <a:t>Жертвоприношение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b="1" i="1" smtClean="0"/>
              <a:t> Авраама</a:t>
            </a:r>
          </a:p>
        </p:txBody>
      </p:sp>
      <p:pic>
        <p:nvPicPr>
          <p:cNvPr id="10244" name="Picture 2" descr="http://upload.wikimedia.org/wikipedia/commons/4/42/The_Sacrifice_of_Isaac_by_Caravagg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857375"/>
            <a:ext cx="5718175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125</Words>
  <Application>Microsoft Office PowerPoint</Application>
  <PresentationFormat>Экран (4:3)</PresentationFormat>
  <Paragraphs>26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Book Antiqua</vt:lpstr>
      <vt:lpstr>BatangChe</vt:lpstr>
      <vt:lpstr>Тема Office</vt:lpstr>
      <vt:lpstr>Микеланджело да Караваджо</vt:lpstr>
      <vt:lpstr>Презентация PowerPoint</vt:lpstr>
      <vt:lpstr>Ранний период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Зрелое творчество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Отдых на пути в Египет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Микеланджело да Караваджо</dc:title>
  <dc:creator>Марина</dc:creator>
  <cp:lastModifiedBy>admin</cp:lastModifiedBy>
  <cp:revision>15</cp:revision>
  <dcterms:created xsi:type="dcterms:W3CDTF">2009-12-16T14:23:40Z</dcterms:created>
  <dcterms:modified xsi:type="dcterms:W3CDTF">2015-04-08T16:01:13Z</dcterms:modified>
</cp:coreProperties>
</file>