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47" d="100"/>
          <a:sy n="47" d="100"/>
        </p:scale>
        <p:origin x="119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altLang="uk-UA" noProof="0" smtClean="0"/>
          </a:p>
        </p:txBody>
      </p:sp>
    </p:spTree>
    <p:extLst>
      <p:ext uri="{BB962C8B-B14F-4D97-AF65-F5344CB8AC3E}">
        <p14:creationId xmlns:p14="http://schemas.microsoft.com/office/powerpoint/2010/main" val="2674403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2487606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1715388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3625909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1124071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1867148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628196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3574335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286149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4022585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2883266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38988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3213202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399131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101848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395755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262834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2868270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383045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342796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49645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ECA6-8CA6-4219-92E1-2CA703B015D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0256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1A90-BD22-4415-B59A-A0F13F49C4C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716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ADAD-A5E3-477A-B7C2-AD48838B7CB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549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BE8AA-427E-4B1C-B1EA-F5A1D75DCC8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38151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7000"/>
            <a:ext cx="4037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F1440-4702-40A8-BC17-9A723E47ED5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1488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1940C-ED11-409C-AF3A-7C9F519A050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2605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E6A67-A2C7-4BFB-9849-A6BFAB076A1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3269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DBAA7-1EFA-43F1-99CB-10847EC4DE7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0758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2F810-58E5-4F11-A635-2F5F0D0CEAC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55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4D610-F477-4069-8726-2B4651AE6EA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502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4D72C-1F46-46C2-8443-878626A5DE0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9897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13963-508B-4ED9-8C52-18C787A6A12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4398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5B778-FA1B-4556-9E50-935389EEE06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8222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uk-UA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uk-UA" smtClean="0"/>
              <a:t>Для правки структуры щелкните мышью</a:t>
            </a:r>
          </a:p>
          <a:p>
            <a:pPr lvl="1"/>
            <a:r>
              <a:rPr lang="en-GB" altLang="uk-UA" smtClean="0"/>
              <a:t>Второй уровень структуры</a:t>
            </a:r>
          </a:p>
          <a:p>
            <a:pPr lvl="2"/>
            <a:r>
              <a:rPr lang="en-GB" altLang="uk-UA" smtClean="0"/>
              <a:t>Третий уровень структуры</a:t>
            </a:r>
          </a:p>
          <a:p>
            <a:pPr lvl="3"/>
            <a:r>
              <a:rPr lang="en-GB" altLang="uk-UA" smtClean="0"/>
              <a:t>Четвертый уровень структуры</a:t>
            </a:r>
          </a:p>
          <a:p>
            <a:pPr lvl="4"/>
            <a:r>
              <a:rPr lang="en-GB" altLang="uk-UA" smtClean="0"/>
              <a:t>Пятый уровень структуры</a:t>
            </a:r>
          </a:p>
          <a:p>
            <a:pPr lvl="4"/>
            <a:r>
              <a:rPr lang="en-GB" altLang="uk-UA" smtClean="0"/>
              <a:t>Шестой уровень структуры</a:t>
            </a:r>
          </a:p>
          <a:p>
            <a:pPr lvl="4"/>
            <a:r>
              <a:rPr lang="en-GB" altLang="uk-UA" smtClean="0"/>
              <a:t>Седьмой уровень структуры</a:t>
            </a:r>
          </a:p>
          <a:p>
            <a:pPr lvl="4"/>
            <a:r>
              <a:rPr lang="en-GB" altLang="uk-UA" smtClean="0"/>
              <a:t>Восьмой уровень структуры</a:t>
            </a:r>
          </a:p>
          <a:p>
            <a:pPr lvl="4"/>
            <a:r>
              <a:rPr lang="en-GB" altLang="uk-UA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fld id="{5C98DC4C-4DF9-4F28-9E10-7FCACC51B99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33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399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399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399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399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399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399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399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399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8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8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8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#&#1057;&#1090;&#1088;&#1072;&#1085;&#1080;&#1094;&#1072; 2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#&#1057;&#1090;&#1088;&#1072;&#1085;&#1080;&#1094;&#1072; 1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#&#1057;&#1090;&#1088;&#1072;&#1085;&#1080;&#1094;&#1072; 1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#&#1057;&#1090;&#1088;&#1072;&#1085;&#1080;&#1094;&#1072; 2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#&#1057;&#1090;&#1088;&#1072;&#1085;&#1080;&#1094;&#1072; 2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#&#1057;&#1090;&#1088;&#1072;&#1085;&#1080;&#1094;&#1072; 1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#&#1057;&#1090;&#1088;&#1072;&#1085;&#1080;&#1094;&#1072; 2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#&#1057;&#1090;&#1088;&#1072;&#1085;&#1080;&#1094;&#1072; 1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#&#1057;&#1090;&#1088;&#1072;&#1085;&#1080;&#1094;&#1072; 2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#&#1057;&#1090;&#1088;&#1072;&#1085;&#1080;&#1094;&#1072; 1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#&#1057;&#1090;&#1088;&#1072;&#1085;&#1080;&#1094;&#1072; 2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#&#1057;&#1090;&#1088;&#1072;&#1085;&#1080;&#1094;&#1072; 1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#&#1057;&#1090;&#1088;&#1072;&#1085;&#1080;&#1094;&#1072; 2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hyperlink" Target="#&#1057;&#1090;&#1088;&#1072;&#1085;&#1080;&#1094;&#1072; 1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E%D1%82%D0%B8%D0%BA%D0%B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E:\krugosvet.ru\articles\71\1007151\1007151a1.htm" TargetMode="External"/><Relationship Id="rId4" Type="http://schemas.openxmlformats.org/officeDocument/2006/relationships/hyperlink" Target="http://slovari.yandex.ru/dict/krugosvet/article/krugosvet/5/1007197.h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-173038"/>
            <a:ext cx="8229600" cy="30178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48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Готика в средневековой Западной Европе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505075" y="31400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uk-UA" altLang="ru-RU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20938"/>
            <a:ext cx="2809875" cy="3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Скульптура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08400" y="1341438"/>
            <a:ext cx="5184775" cy="8185150"/>
          </a:xfrm>
        </p:spPr>
        <p:txBody>
          <a:bodyPr/>
          <a:lstStyle/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Скульптура играла огромную роль в создании образа готического собора. Во Франции она оформляла в основном его наружные стены. Десятки тысяч скульптур, от цоколя до пинаклей, населяют собор зрелой готики.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Взаимоотношение скульптуры и архитектуры в готике иное, чем в романском искусстве -  готическая скульптура гораздо более самостоятельная. Она не подчинена в такой степени плоскости стены и тем более обрамлению, как это было в романский период. В готику активно развивается круглая монументальная пластика. Но при этом готическая скульптура — неотъемлемая часть ансамбля собора, она — часть архитектурной формы, поскольку вместе с архитектурными элементами выражает движение здания ввысь, его тектонический смысл. 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Скульптура Поздней готики испытала большое влияние итальянского искусства. Примерно в 1400 г. Клаус Слутер создал ряд значительных скульптурных работ для Филиппа Бургундского, такие как Мадонна фасада церкви погребения Филиппа, Kartause в Champmol около Дижона, стены Figurationen 1385 или фигуры фонтана Мозе (1395—1404). В Германии хорошо известны работы Тильмана Рименшнайдера (Tilman Riemenschneider), Вайта Штоса (Veit Stoß) и Адама Крафта (Adam Kraft).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29622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Вопросы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68875"/>
          </a:xfrm>
        </p:spPr>
        <p:txBody>
          <a:bodyPr/>
          <a:lstStyle/>
          <a:p>
            <a:pPr marL="609600" indent="-606425" eaLnBrk="1" hangingPunct="1"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800" smtClean="0">
                <a:latin typeface="PaladinPCRus" pitchFamily="16" charset="0"/>
              </a:rPr>
              <a:t>Какой вид искусства наиболее ярко и активно развивался в средневековой Западной Европе?</a:t>
            </a:r>
          </a:p>
          <a:p>
            <a:pPr marL="609600" indent="-606425" eaLnBrk="1" hangingPunct="1">
              <a:spcBef>
                <a:spcPts val="5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ru-RU" altLang="uk-UA" sz="2000" smtClean="0">
              <a:latin typeface="PaladinPCRus" pitchFamily="16" charset="0"/>
            </a:endParaRP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Масляная живопись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4"/>
              </a:rPr>
              <a:t>Архитектура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Керамика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Мозаика</a:t>
            </a:r>
          </a:p>
          <a:p>
            <a:pPr marL="609600" indent="-606425" eaLnBrk="1" hangingPunct="1">
              <a:spcBef>
                <a:spcPts val="5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ru-RU" altLang="uk-UA" sz="2000" smtClean="0"/>
          </a:p>
          <a:p>
            <a:pPr marL="609600" indent="-606425" eaLnBrk="1" hangingPunct="1">
              <a:spcBef>
                <a:spcPts val="5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ru-RU" altLang="uk-UA" sz="2000" smtClean="0"/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Ваш ответ верен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609600" indent="-606425" eaLnBrk="1" hangingPunct="1"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800" smtClean="0">
                <a:latin typeface="PaladinPCRus" pitchFamily="16" charset="0"/>
              </a:rPr>
              <a:t>2. Кто первым применил термин «готика»?</a:t>
            </a:r>
          </a:p>
          <a:p>
            <a:pPr marL="609600" indent="-606425" eaLnBrk="1" hangingPunct="1"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ru-RU" altLang="uk-UA" sz="2800" smtClean="0">
              <a:latin typeface="PaladinPCRus" pitchFamily="16" charset="0"/>
            </a:endParaRP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Вазари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4"/>
              </a:rPr>
              <a:t>Птолемей 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4"/>
              </a:rPr>
              <a:t>Хейзинги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4"/>
              </a:rPr>
              <a:t>Вельфлин</a:t>
            </a:r>
          </a:p>
          <a:p>
            <a:pPr marL="609600" indent="-606425" eaLnBrk="1" hangingPunct="1">
              <a:spcBef>
                <a:spcPts val="5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ru-RU" altLang="uk-UA" sz="2000" smtClean="0">
              <a:latin typeface="PaladinPCRus" pitchFamily="16" charset="0"/>
            </a:endParaRPr>
          </a:p>
          <a:p>
            <a:pPr marL="609600" indent="-606425" eaLnBrk="1" hangingPunct="1">
              <a:spcBef>
                <a:spcPts val="5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ru-RU" altLang="uk-UA" sz="2000" smtClean="0">
              <a:latin typeface="PaladinPCRus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Ваш ответ верен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00575"/>
          </a:xfrm>
        </p:spPr>
        <p:txBody>
          <a:bodyPr/>
          <a:lstStyle/>
          <a:p>
            <a:pPr marL="609600" indent="-606425" eaLnBrk="1" hangingPunct="1"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mtClean="0">
                <a:latin typeface="PaladinPCRus" pitchFamily="16" charset="0"/>
              </a:rPr>
              <a:t>3. Где был построен первый готический собор?</a:t>
            </a:r>
          </a:p>
          <a:p>
            <a:pPr marL="609600" indent="-606425" eaLnBrk="1" hangingPunct="1"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ru-RU" altLang="uk-UA" smtClean="0">
              <a:latin typeface="PaladinPCRus" pitchFamily="16" charset="0"/>
            </a:endParaRP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в  Германии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 в Англии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4"/>
              </a:rPr>
              <a:t> во Франции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в Италии</a:t>
            </a:r>
          </a:p>
          <a:p>
            <a:pPr marL="609600" indent="-606425" eaLnBrk="1" hangingPunct="1">
              <a:spcBef>
                <a:spcPts val="5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ru-RU" altLang="uk-UA" sz="2000" smtClean="0">
              <a:latin typeface="PaladinPCRus" pitchFamily="16" charset="0"/>
            </a:endParaRPr>
          </a:p>
          <a:p>
            <a:pPr marL="609600" indent="-606425" eaLnBrk="1" hangingPunct="1">
              <a:spcBef>
                <a:spcPts val="5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ru-RU" altLang="uk-UA" sz="2000" smtClean="0">
              <a:latin typeface="PaladinPCRus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Ваш ответ верен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375275"/>
          </a:xfrm>
        </p:spPr>
        <p:txBody>
          <a:bodyPr/>
          <a:lstStyle/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mtClean="0">
                <a:latin typeface="PaladinPCRus" pitchFamily="16" charset="0"/>
              </a:rPr>
              <a:t>4. Какой из перечисленных ниже соборов находится не во Франции?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uk-UA" smtClean="0">
              <a:latin typeface="PaladinPCRus" pitchFamily="16" charset="0"/>
            </a:endParaRPr>
          </a:p>
          <a:p>
            <a:pPr indent="-339725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Сен-Дени</a:t>
            </a:r>
          </a:p>
          <a:p>
            <a:pPr indent="-339725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4"/>
              </a:rPr>
              <a:t>Реймсский собор</a:t>
            </a:r>
          </a:p>
          <a:p>
            <a:pPr indent="-339725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Амьенский собор</a:t>
            </a:r>
          </a:p>
          <a:p>
            <a:pPr indent="-339725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4"/>
              </a:rPr>
              <a:t>Вормсский собор</a:t>
            </a:r>
          </a:p>
          <a:p>
            <a:pPr indent="-339725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uk-UA" sz="2000" smtClean="0">
              <a:latin typeface="PaladinPCRus" pitchFamily="16" charset="0"/>
            </a:endParaRPr>
          </a:p>
          <a:p>
            <a:pPr indent="-339725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uk-UA" sz="2000" smtClean="0">
              <a:latin typeface="PaladinPCRus" pitchFamily="16" charset="0"/>
            </a:endParaRPr>
          </a:p>
          <a:p>
            <a:pPr indent="-339725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uk-UA" sz="2000" smtClean="0">
              <a:latin typeface="PaladinPCRus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Ваш ответ верен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24413"/>
          </a:xfrm>
        </p:spPr>
        <p:txBody>
          <a:bodyPr/>
          <a:lstStyle/>
          <a:p>
            <a:pPr marL="609600" indent="-606425" eaLnBrk="1" hangingPunct="1"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mtClean="0">
                <a:latin typeface="PaladinPCRus" pitchFamily="16" charset="0"/>
              </a:rPr>
              <a:t>4. Какие средневековые произведения не  иллюстрировались миниатюрами?</a:t>
            </a:r>
          </a:p>
          <a:p>
            <a:pPr marL="609600" indent="-606425" eaLnBrk="1" hangingPunct="1"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ru-RU" altLang="uk-UA" smtClean="0">
              <a:latin typeface="PaladinPCRus" pitchFamily="16" charset="0"/>
            </a:endParaRP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Часословы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4"/>
              </a:rPr>
              <a:t>Песенники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Псалтыри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Рыцарские романы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Ваш ответ верен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60888"/>
          </a:xfrm>
        </p:spPr>
        <p:txBody>
          <a:bodyPr/>
          <a:lstStyle/>
          <a:p>
            <a:pPr marL="609600" indent="-606425" eaLnBrk="1" hangingPunct="1"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mtClean="0">
                <a:latin typeface="PaladinPCRus" pitchFamily="16" charset="0"/>
              </a:rPr>
              <a:t>5. Укажите скульптора эпохи средневековья</a:t>
            </a:r>
          </a:p>
          <a:p>
            <a:pPr marL="609600" indent="-606425" eaLnBrk="1" hangingPunct="1"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ru-RU" altLang="uk-UA" smtClean="0">
              <a:latin typeface="PaladinPCRus" pitchFamily="16" charset="0"/>
            </a:endParaRP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Лимбург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4"/>
              </a:rPr>
              <a:t>Слутер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Донателло</a:t>
            </a:r>
          </a:p>
          <a:p>
            <a:pPr marL="609600" indent="-6064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Роден</a:t>
            </a:r>
          </a:p>
          <a:p>
            <a:pPr marL="609600" indent="-606425" eaLnBrk="1" hangingPunct="1">
              <a:spcBef>
                <a:spcPts val="5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ru-RU" altLang="uk-UA" sz="2000" smtClean="0">
              <a:latin typeface="PaladinPCRus" pitchFamily="16" charset="0"/>
            </a:endParaRPr>
          </a:p>
          <a:p>
            <a:pPr marL="609600" indent="-606425" eaLnBrk="1" hangingPunct="1">
              <a:spcBef>
                <a:spcPts val="5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ru-RU" altLang="uk-UA" sz="2000" smtClean="0">
              <a:latin typeface="PaladinPCRus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Ваш ответ верен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48200" y="1600200"/>
            <a:ext cx="4038600" cy="5151438"/>
          </a:xfrm>
        </p:spPr>
        <p:txBody>
          <a:bodyPr/>
          <a:lstStyle/>
          <a:p>
            <a:pPr indent="-339725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2800" smtClean="0">
                <a:latin typeface="PaladinPCRus" pitchFamily="16" charset="0"/>
              </a:rPr>
              <a:t>6. Какое здание изображено на картинке слева?</a:t>
            </a:r>
          </a:p>
          <a:p>
            <a:pPr indent="-339725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uk-UA" sz="2800" smtClean="0">
              <a:latin typeface="PaladinPCRus" pitchFamily="16" charset="0"/>
            </a:endParaRPr>
          </a:p>
          <a:p>
            <a:pPr indent="-3397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Шартрский собор</a:t>
            </a:r>
          </a:p>
          <a:p>
            <a:pPr indent="-3397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Вестминстерское Аббатство</a:t>
            </a:r>
          </a:p>
          <a:p>
            <a:pPr indent="-3397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Миланский собор</a:t>
            </a:r>
          </a:p>
          <a:p>
            <a:pPr indent="-339725" eaLnBrk="1" hangingPunct="1">
              <a:spcBef>
                <a:spcPts val="500"/>
              </a:spcBef>
              <a:buClr>
                <a:srgbClr val="CC0000"/>
              </a:buClr>
              <a:buFont typeface="PaladinPCRus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4"/>
              </a:rPr>
              <a:t>Кельнский собор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2992437" cy="39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Ваш ответ верен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30505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mtClean="0"/>
              <a:t>Тема для размышлений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mtClean="0"/>
              <a:t>Подумайте, как проявляется готический стиль в современной жизни - в архитектуре, живописи, скульптуре, в каких-либо других областях?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Происхождение термина «готика»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48200" y="1600200"/>
            <a:ext cx="4038600" cy="7800975"/>
          </a:xfrm>
        </p:spPr>
        <p:txBody>
          <a:bodyPr/>
          <a:lstStyle/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Слово происходит от итал. «непривычный, варварский,  варвары» (к историческим готам этот стиль отношения не имеет), и сначала использовалось в качестве бранного. Впервые понятие в современном смысле применил Джорджио Вазари для того, чтобы отделить эпоху Ренессанса от Средневековья. Готика завершила развитие европейского средневекового искусства, возникнув на основе достижений романской культуры, а в эпоху Возрождения (Ренессанса) искусство средневековья считалось «варварским». Готическое искусство было культовым по назначению и Религиозным по тематике. Оно обращалось к высшим божественным силам, вечности, христианскому мировоззрению.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Готика в своем развитии подразделяется на Раннюю готику, Период расцвета, Позднюю готику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280828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Сопроводительный лист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713538"/>
          </a:xfrm>
        </p:spPr>
        <p:txBody>
          <a:bodyPr/>
          <a:lstStyle/>
          <a:p>
            <a:pPr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2000" smtClean="0">
                <a:latin typeface="PaladinPCRus" pitchFamily="16" charset="0"/>
              </a:rPr>
              <a:t>Тема презентации : «</a:t>
            </a:r>
            <a:r>
              <a:rPr lang="ru-RU" altLang="uk-UA" sz="2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Готика в средневековой Западной Европе</a:t>
            </a:r>
            <a:r>
              <a:rPr lang="ru-RU" altLang="uk-UA" sz="2000" smtClean="0">
                <a:latin typeface="PaladinPCRus" pitchFamily="16" charset="0"/>
              </a:rPr>
              <a:t>»</a:t>
            </a:r>
          </a:p>
          <a:p>
            <a:pPr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2000" smtClean="0">
                <a:latin typeface="PaladinPCRus" pitchFamily="16" charset="0"/>
              </a:rPr>
              <a:t>Автор: Исхакова А.А., 304гр., Изо, ХГФ </a:t>
            </a:r>
            <a:r>
              <a:rPr lang="en-US" altLang="uk-UA" sz="2000" smtClean="0">
                <a:latin typeface="PaladinPCRus" pitchFamily="16" charset="0"/>
              </a:rPr>
              <a:t>Infairytaleswetrust@Rambler.ru</a:t>
            </a:r>
          </a:p>
          <a:p>
            <a:pPr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2000" smtClean="0">
                <a:latin typeface="PaladinPCRus" pitchFamily="16" charset="0"/>
              </a:rPr>
              <a:t> Цели учебного пособия: </a:t>
            </a:r>
          </a:p>
          <a:p>
            <a:pPr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2000" smtClean="0">
                <a:latin typeface="PaladinPCRus" pitchFamily="16" charset="0"/>
              </a:rPr>
              <a:t>Познакомить учащихся 8-10 классов со стилем «готикой», его идеями, историей развития в разных странах Средневековой Европы, философией конструкции и приемами в живописи , скульптуре и архитектуре. Развить кругозор, художественный вкус и эрудицию.</a:t>
            </a:r>
          </a:p>
          <a:p>
            <a:pPr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2000" smtClean="0">
                <a:latin typeface="PaladinPCRus" pitchFamily="16" charset="0"/>
              </a:rPr>
              <a:t>Преподаватель: Гудилина С.И.</a:t>
            </a:r>
          </a:p>
          <a:p>
            <a:pPr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2000" smtClean="0">
                <a:latin typeface="PaladinPCRus" pitchFamily="16" charset="0"/>
              </a:rPr>
              <a:t>Литература:</a:t>
            </a:r>
          </a:p>
          <a:p>
            <a:pPr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Font typeface="PaladinPCRus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2000" smtClean="0">
                <a:latin typeface="PaladinPCRus" pitchFamily="16" charset="0"/>
              </a:rPr>
              <a:t>Википедия (</a:t>
            </a: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3"/>
              </a:rPr>
              <a:t>Готика</a:t>
            </a:r>
            <a:r>
              <a:rPr lang="ru-RU" altLang="uk-UA" sz="2000" smtClean="0">
                <a:latin typeface="PaladinPCRus" pitchFamily="16" charset="0"/>
              </a:rPr>
              <a:t>)</a:t>
            </a:r>
          </a:p>
          <a:p>
            <a:pPr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Font typeface="PaladinPCRus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2000" smtClean="0">
                <a:latin typeface="PaladinPCRus" pitchFamily="16" charset="0"/>
              </a:rPr>
              <a:t>Энциклопедия Кругосвет: </a:t>
            </a: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4"/>
              </a:rPr>
              <a:t>Вестминстерское аббатство</a:t>
            </a:r>
            <a:r>
              <a:rPr lang="ru-RU" altLang="uk-UA" sz="2000" smtClean="0">
                <a:latin typeface="PaladinPCRus" pitchFamily="16" charset="0"/>
              </a:rPr>
              <a:t>, </a:t>
            </a:r>
            <a:r>
              <a:rPr lang="ru-RU" altLang="uk-UA" sz="2000" smtClean="0">
                <a:solidFill>
                  <a:srgbClr val="CCCCFF"/>
                </a:solidFill>
                <a:latin typeface="PaladinPCRus" pitchFamily="16" charset="0"/>
                <a:hlinkClick r:id="rId5"/>
              </a:rPr>
              <a:t>Кельнский собор</a:t>
            </a:r>
          </a:p>
          <a:p>
            <a:pPr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800000"/>
              </a:buClr>
              <a:buFont typeface="PaladinPCRus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2000" smtClean="0">
                <a:latin typeface="PaladinPCRus" pitchFamily="16" charset="0"/>
              </a:rPr>
              <a:t>«Знаменитые соборы Западной Европы. Энциклопедия живописи для детей» Наталья Ермильченко. М. - Белый город, 2004г.</a:t>
            </a:r>
          </a:p>
          <a:p>
            <a:pPr indent="-339725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uk-UA" sz="2000" smtClean="0">
              <a:latin typeface="PaladinPCRus" pitchFamily="16" charset="0"/>
            </a:endParaRPr>
          </a:p>
        </p:txBody>
      </p:sp>
    </p:spTree>
  </p:cSld>
  <p:clrMapOvr>
    <a:masterClrMapping/>
  </p:clrMapOvr>
  <p:transition advTm="307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mtClean="0">
                <a:latin typeface="PaladinPCRus" pitchFamily="16" charset="0"/>
              </a:rPr>
              <a:t>Ответ неверен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indent="-339725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2800" smtClean="0">
                <a:latin typeface="PaladinPCRus" pitchFamily="16" charset="0"/>
              </a:rPr>
              <a:t>Вернитесь, пожалуйста, к соответствующей теме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236538"/>
            <a:ext cx="8229600" cy="11906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Система аркбутанов и контрфорсов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1638" y="1600200"/>
            <a:ext cx="4475162" cy="7970838"/>
          </a:xfrm>
        </p:spPr>
        <p:txBody>
          <a:bodyPr/>
          <a:lstStyle/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В романских соборах и церквях обычно использовался цилиндрический свод, который опирался на массивные толстые стены, из-за чего, будучи маленькими изнутри, снаружи они казались массивными. C появлением крестового свода, системы колонн, аркбутанов и контрфорсов, соборы приобрели вид громадных ажурных фантастических сооружений.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Основной принцип работы конструкции таков: свод более не опирается на стены (как в романских постройках), теперь давление крестового свода передают арки и нервюры на колонны (столбы), а боковой распор воспринимается аркбутанами и контрфорсами. Это нововведение позволило сильно облегчить конструкцию за счет перераспределения нагрузок, а стены превратились в простую легкую «оболочку», их толщина более не влияла на общую несущую способность здания, что позволило проделать много окон и стенная роспись, за неимением стен, уступила витражному искусству и скульптуре.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30353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Архитектура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76600" y="1557338"/>
            <a:ext cx="5399088" cy="7037387"/>
          </a:xfrm>
        </p:spPr>
        <p:txBody>
          <a:bodyPr/>
          <a:lstStyle/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Готический стиль в основном проявился в архитектуре храмов, соборов, церквей, монастырей. Для готики характерны арки с заострённым верхом, узкие и высокие башни и колонны, богато украшенный фасад с резными деталями (вымперги, тимпаны, архивольты) и многоцветные витражные стрельчатые окна. Все элементы стиля подчёркивают вертикаль.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Первый готический собор – монастырь Сен-Дени, созданный по проекту Аббата Сугерия во Франции. Из Иль-де-Франс (Франция) готический архитектурный стиль распространился в Западную, Среднюю и Южную Европу — в Германию, Англию и т. д. В Италии он господствовал недолго и, как «варварский стиль», быстро уступил место Ренессансу; а поскольку он пришёл сюда из Германии, то до сих пор называется «stile tedesco» — немецкий стиль.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С приходом в начале </a:t>
            </a:r>
            <a:r>
              <a:rPr lang="en-US" altLang="uk-UA" sz="1400" smtClean="0">
                <a:latin typeface="PaladinPCRus" pitchFamily="16" charset="0"/>
              </a:rPr>
              <a:t>XVI </a:t>
            </a:r>
            <a:r>
              <a:rPr lang="ru-RU" altLang="uk-UA" sz="1400" smtClean="0">
                <a:latin typeface="PaladinPCRus" pitchFamily="16" charset="0"/>
              </a:rPr>
              <a:t>века Ренессанса севернее и западнее Альп, готический стиль утратил свое значение.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Почти вся архитектура готических соборов обусловлена одним главным изобретением того времени — системой аркбутанов и контрфорсов.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2416175" cy="33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116013" y="5084763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uk-UA" sz="1600">
                <a:solidFill>
                  <a:srgbClr val="800000"/>
                </a:solidFill>
                <a:latin typeface="PaladinPCRus" pitchFamily="16" charset="0"/>
              </a:rPr>
              <a:t>Собор в Реймсе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Франция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1639888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557338"/>
            <a:ext cx="4691062" cy="8443912"/>
          </a:xfrm>
        </p:spPr>
        <p:txBody>
          <a:bodyPr/>
          <a:lstStyle/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Наиболее известные готические соборы Франции – Сен-Дени, Шартрский, Амьенский, Руанский,  Реймсский и, конечно, Нотр-Дам-де-Пари.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Церковь монастыря Сен-Дени, созданная по проекту аббата Сугерия, считается первым готическим архитектурным сооружением. При её постройке были убраны многие опоры и внутренние стены, и церковь приобрела более грациозный облик по сравнению с романскими «крепостями бога».  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Реймсский собор (слева вверху) был  заложен в начале </a:t>
            </a:r>
            <a:r>
              <a:rPr lang="en-US" altLang="uk-UA" sz="1400" smtClean="0">
                <a:latin typeface="PaladinPCRus" pitchFamily="16" charset="0"/>
              </a:rPr>
              <a:t>XIII </a:t>
            </a:r>
            <a:r>
              <a:rPr lang="ru-RU" altLang="uk-UA" sz="1400" smtClean="0">
                <a:latin typeface="PaladinPCRus" pitchFamily="16" charset="0"/>
              </a:rPr>
              <a:t>в. На месте сгоревшего прежнего, романского, служившего на протяжении веков местом коронации французских королей. Ффасад полностью покрыт рельефами, витражи оказывают неизгладимое впечатление на очевидцев.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Собор Парижской Богоматери – настоящая визитная карточка готической архитектуры, «Застывшая музыка», как говорил Гете. Это невероятное по своей красоте сооружение, словно замок Фата-Морганы возвышающееся над берегом сены, окруженное благоухающими розовыми садами, покорило сердце не одного гения.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uk-UA" sz="1400" smtClean="0">
              <a:latin typeface="PaladinPCRus" pitchFamily="16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73463"/>
            <a:ext cx="1728788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547813" y="3141663"/>
            <a:ext cx="1800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ru-RU" altLang="uk-UA" sz="1400">
                <a:solidFill>
                  <a:srgbClr val="800000"/>
                </a:solidFill>
                <a:latin typeface="PaladinPCRus" pitchFamily="16" charset="0"/>
              </a:rPr>
              <a:t>Реймсский собор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547813" y="5661025"/>
            <a:ext cx="1944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ru-RU" altLang="uk-UA" sz="1400">
                <a:solidFill>
                  <a:srgbClr val="800000"/>
                </a:solidFill>
                <a:latin typeface="PaladinPCRus" pitchFamily="16" charset="0"/>
              </a:rPr>
              <a:t>Шартрский собор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Англия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51275" y="1557338"/>
            <a:ext cx="4835525" cy="8356600"/>
          </a:xfrm>
        </p:spPr>
        <p:txBody>
          <a:bodyPr/>
          <a:lstStyle/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Готический стиль был крайне популярен в Англии, лучшим доказательством тому служит тот факт, что позднее, в </a:t>
            </a:r>
            <a:r>
              <a:rPr lang="en-US" altLang="uk-UA" sz="1400" smtClean="0">
                <a:latin typeface="PaladinPCRus" pitchFamily="16" charset="0"/>
              </a:rPr>
              <a:t>XVIII-XIX</a:t>
            </a:r>
            <a:r>
              <a:rPr lang="ru-RU" altLang="uk-UA" sz="1400" smtClean="0">
                <a:latin typeface="PaladinPCRus" pitchFamily="16" charset="0"/>
              </a:rPr>
              <a:t>вв. многие архитекторы стали копировать его, называя этот новый стиль неоготическими.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 в Вестминстерское Аббатство —главная национальная святыня Англии, расположенная в - Вестминстере. Аббатство было построено при короле Эдгаре в 10 в. на месте, где ранее стояли несколько старых церквей. Эдуард Исповедник расширил аббатство и перестроил его в нормандском стиле; оно было освящено в 1065. Английские короли расширяли и украшали аббатство. Современные размеры и внешний облик Вестминстерское аббатство обрело примерно к середине </a:t>
            </a:r>
            <a:r>
              <a:rPr lang="en-US" altLang="uk-UA" sz="1400" smtClean="0">
                <a:latin typeface="PaladinPCRus" pitchFamily="16" charset="0"/>
              </a:rPr>
              <a:t>XVIII</a:t>
            </a:r>
            <a:r>
              <a:rPr lang="ru-RU" altLang="uk-UA" sz="1400" smtClean="0">
                <a:latin typeface="PaladinPCRus" pitchFamily="16" charset="0"/>
              </a:rPr>
              <a:t> в.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Интерьер относится к периоду расцвета готической архитектуры. Его заполняют гробницы и памятники многих королей, литераторов, военачальников и других людей, удостоенных этой высокой чести. Почти все короли Англии после Вильгельма Завоевателя короновались в Вестминстерском аббатстве, в нем происходили многочисленные события, связанные с жизнью государства и королевской семьи.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9138"/>
            <a:ext cx="2446338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Италия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56100" y="1600200"/>
            <a:ext cx="4537075" cy="8356600"/>
          </a:xfrm>
        </p:spPr>
        <p:txBody>
          <a:bodyPr/>
          <a:lstStyle/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В Италию готика пришла намного позже, только к </a:t>
            </a:r>
            <a:r>
              <a:rPr lang="en-US" altLang="uk-UA" sz="1400" smtClean="0">
                <a:latin typeface="PaladinPCRus" pitchFamily="16" charset="0"/>
              </a:rPr>
              <a:t>XV</a:t>
            </a:r>
            <a:r>
              <a:rPr lang="ru-RU" altLang="uk-UA" sz="1400" smtClean="0">
                <a:latin typeface="PaladinPCRus" pitchFamily="16" charset="0"/>
              </a:rPr>
              <a:t> в. и не получила такого же сильного развития как во</a:t>
            </a:r>
            <a:r>
              <a:rPr lang="en-US" altLang="uk-UA" sz="1400" smtClean="0">
                <a:latin typeface="PaladinPCRus" pitchFamily="16" charset="0"/>
              </a:rPr>
              <a:t> </a:t>
            </a:r>
            <a:r>
              <a:rPr lang="ru-RU" altLang="uk-UA" sz="1400" smtClean="0">
                <a:latin typeface="PaladinPCRus" pitchFamily="16" charset="0"/>
              </a:rPr>
              <a:t>Франции и Германии.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Миланский собор (слева), 1386-1418гг. Изначально был задуман такого огромного размера (в нем помещается 40 тысяч человек), что с большими трудностями смог быть частично завершен только к концу </a:t>
            </a:r>
            <a:r>
              <a:rPr lang="en-US" altLang="uk-UA" sz="1400" smtClean="0">
                <a:latin typeface="PaladinPCRus" pitchFamily="16" charset="0"/>
              </a:rPr>
              <a:t>XVI</a:t>
            </a:r>
            <a:r>
              <a:rPr lang="ru-RU" altLang="uk-UA" sz="1400" smtClean="0">
                <a:latin typeface="PaladinPCRus" pitchFamily="16" charset="0"/>
              </a:rPr>
              <a:t> в. Строительство началось в </a:t>
            </a:r>
            <a:r>
              <a:rPr lang="en-US" altLang="uk-UA" sz="1400" smtClean="0">
                <a:latin typeface="PaladinPCRus" pitchFamily="16" charset="0"/>
              </a:rPr>
              <a:t>1386</a:t>
            </a:r>
            <a:r>
              <a:rPr lang="ru-RU" altLang="uk-UA" sz="1400" smtClean="0">
                <a:latin typeface="PaladinPCRus" pitchFamily="16" charset="0"/>
              </a:rPr>
              <a:t> г., а в </a:t>
            </a:r>
            <a:r>
              <a:rPr lang="en-US" altLang="uk-UA" sz="1400" smtClean="0">
                <a:latin typeface="PaladinPCRus" pitchFamily="16" charset="0"/>
              </a:rPr>
              <a:t>1390</a:t>
            </a:r>
            <a:r>
              <a:rPr lang="ru-RU" altLang="uk-UA" sz="1400" smtClean="0">
                <a:latin typeface="PaladinPCRus" pitchFamily="16" charset="0"/>
              </a:rPr>
              <a:t> г. было объявлено о сборе средств и посильной помощи среди миланцев для ускорения строительства собора. Первоначальный замысел предполагал кирпичную кладку, что можно увидеть и сейчас в северной сакристии собора, но в 1387 г. герцог Висконти, желавший видеть собор великим символом своей власти, пригласил ломбардских, немецких и французских архитекторов и настоял на использовании мрамора. В1418 г. собор был освящен папой Мартином </a:t>
            </a:r>
            <a:r>
              <a:rPr lang="en-US" altLang="uk-UA" sz="1400" smtClean="0">
                <a:latin typeface="PaladinPCRus" pitchFamily="16" charset="0"/>
              </a:rPr>
              <a:t>V</a:t>
            </a:r>
            <a:r>
              <a:rPr lang="ru-RU" altLang="uk-UA" sz="1400" smtClean="0">
                <a:latin typeface="PaladinPCRus" pitchFamily="16" charset="0"/>
              </a:rPr>
              <a:t>, но оставался незаконченным до </a:t>
            </a:r>
            <a:r>
              <a:rPr lang="en-US" altLang="uk-UA" sz="1400" smtClean="0">
                <a:latin typeface="PaladinPCRus" pitchFamily="16" charset="0"/>
              </a:rPr>
              <a:t>XIX</a:t>
            </a:r>
            <a:r>
              <a:rPr lang="ru-RU" altLang="uk-UA" sz="1400" smtClean="0">
                <a:latin typeface="PaladinPCRus" pitchFamily="16" charset="0"/>
              </a:rPr>
              <a:t>в., пока при Наполеоне был не завершен фасад. Более пяти веков строился этот собор и, в результате, соединил многие черты архитектурных стилей, от барокко до неоготики. 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uk-UA" sz="1400" smtClean="0">
              <a:latin typeface="PaladinPCRus" pitchFamily="16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0613"/>
            <a:ext cx="3754438" cy="30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dinPCRus" pitchFamily="16" charset="0"/>
              </a:rPr>
              <a:t>Живопись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4300" y="1557338"/>
            <a:ext cx="4895850" cy="8651875"/>
          </a:xfrm>
        </p:spPr>
        <p:txBody>
          <a:bodyPr/>
          <a:lstStyle/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Готическое направление в живописи развилось спустя несколько десятилетий после появления элементов стиля в архитектуре и скульптуре. Одним из основных направлений готической живописи стал витраж, который постепенно вытеснил фресковую живопись. Техника витража осталась такой же, как и в предыдущую эпоху, но цветовая палитра стала гораздо богаче и красочней, а сюжеты сложнее — наряду с изображениями религиозных сюжетов появились витражи на бытовые темы. Кроме того в витражах стали использовать не только цветное, но и бесцветное стекло.</a:t>
            </a:r>
          </a:p>
          <a:p>
            <a:pPr indent="-3397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uk-UA" sz="1400" smtClean="0">
                <a:latin typeface="PaladinPCRus" pitchFamily="16" charset="0"/>
              </a:rPr>
              <a:t>На период миниатюры. С появлением светской литературы (рыцарские турниры и пр.) расширился круг иллюстрированных рукописей, также создавались богато иллюстрированные часословы и псалтыри для домашнего употребления. Художники стали стремиться к более достоверному и детальному воспроизведению натуры. Яркими представителями готической книжной миниатюры являются братья Лимбурги, придворные миниатюристы герцога де Берри, создавшие знаменитый «Богатейший часослов герцога Беррийского»</a:t>
            </a:r>
            <a:r>
              <a:rPr lang="en-US" altLang="uk-UA" sz="1400" smtClean="0">
                <a:latin typeface="PaladinPCRus" pitchFamily="16" charset="0"/>
              </a:rPr>
              <a:t> </a:t>
            </a:r>
            <a:r>
              <a:rPr lang="ru-RU" altLang="uk-UA" sz="1400" smtClean="0">
                <a:latin typeface="PaladinPCRus" pitchFamily="16" charset="0"/>
              </a:rPr>
              <a:t>(рис. слева) около 1411—1416. 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600200"/>
            <a:ext cx="276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uk-UA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uk-UA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1345</Words>
  <Application>Microsoft Office PowerPoint</Application>
  <PresentationFormat>Экран (4:3)</PresentationFormat>
  <Paragraphs>99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SimSun</vt:lpstr>
      <vt:lpstr>Times New Roman</vt:lpstr>
      <vt:lpstr>PaladinPCRus</vt:lpstr>
      <vt:lpstr>Тема Office</vt:lpstr>
      <vt:lpstr>Готика в средневековой Западной Европе</vt:lpstr>
      <vt:lpstr>Происхождение термина «готика»</vt:lpstr>
      <vt:lpstr>Система аркбутанов и контрфорсов</vt:lpstr>
      <vt:lpstr>Архитектура</vt:lpstr>
      <vt:lpstr>Франция</vt:lpstr>
      <vt:lpstr>Презентация PowerPoint</vt:lpstr>
      <vt:lpstr>Англия</vt:lpstr>
      <vt:lpstr>Италия</vt:lpstr>
      <vt:lpstr>Живопись</vt:lpstr>
      <vt:lpstr>Скульптура</vt:lpstr>
      <vt:lpstr>Вопросы</vt:lpstr>
      <vt:lpstr>Ваш ответ верен</vt:lpstr>
      <vt:lpstr>Ваш ответ верен</vt:lpstr>
      <vt:lpstr>Ваш ответ верен</vt:lpstr>
      <vt:lpstr>Ваш ответ верен</vt:lpstr>
      <vt:lpstr>Ваш ответ верен</vt:lpstr>
      <vt:lpstr>Ваш ответ верен</vt:lpstr>
      <vt:lpstr>Ваш ответ верен</vt:lpstr>
      <vt:lpstr>Тема для размышлений</vt:lpstr>
      <vt:lpstr>Сопроводительный лист</vt:lpstr>
      <vt:lpstr>Ответ неверен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Готика</dc:title>
  <dc:creator>Аня</dc:creator>
  <cp:lastModifiedBy>admin</cp:lastModifiedBy>
  <cp:revision>67</cp:revision>
  <cp:lastPrinted>1601-01-01T00:00:00Z</cp:lastPrinted>
  <dcterms:created xsi:type="dcterms:W3CDTF">2008-02-21T08:18:12Z</dcterms:created>
  <dcterms:modified xsi:type="dcterms:W3CDTF">2015-04-09T05:37:56Z</dcterms:modified>
</cp:coreProperties>
</file>