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  <p:sldMasterId id="2147483658" r:id="rId3"/>
    <p:sldMasterId id="2147483660" r:id="rId4"/>
    <p:sldMasterId id="2147483662" r:id="rId5"/>
    <p:sldMasterId id="2147483664" r:id="rId6"/>
    <p:sldMasterId id="2147483666" r:id="rId7"/>
    <p:sldMasterId id="2147483668" r:id="rId8"/>
    <p:sldMasterId id="2147483670" r:id="rId9"/>
    <p:sldMasterId id="2147483869" r:id="rId10"/>
    <p:sldMasterId id="2147483881" r:id="rId11"/>
  </p:sldMasterIdLst>
  <p:sldIdLst>
    <p:sldId id="256" r:id="rId12"/>
    <p:sldId id="257" r:id="rId13"/>
    <p:sldId id="269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70" r:id="rId23"/>
    <p:sldId id="271" r:id="rId24"/>
    <p:sldId id="272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CCFF66"/>
    <a:srgbClr val="99FF66"/>
    <a:srgbClr val="CC3300"/>
    <a:srgbClr val="660033"/>
    <a:srgbClr val="0066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810D1-ACCF-4E6D-8E43-8C5024441A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00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8B78A-9408-403C-8C15-1EBBEEE521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2965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94B7BF-E791-4D06-871C-DA07FB9E064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8303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B4168-A7EF-4FF2-A50B-1A5C4111BC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7561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2A88-01D9-48A8-B4F0-710320162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78078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0678E-2637-4DCC-A02F-81CC973128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1169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232A42-8369-477D-8DE0-D81E577D9E4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2757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7C498-038B-4D2C-A2C8-A22F542BC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6921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09293-7047-40A8-9DD8-154BAF666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855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DA19D7-DCC2-4FC2-939A-1B81074118A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2885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EAB711-FC08-4B7A-A3B7-24E4FFA1A7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547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CCD1C-0869-4F44-A897-EACA9CCCA2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15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4456B-745C-43EB-92F3-FFD7F7B2F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4687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6FB25-F46D-440B-9658-685D96A07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0303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71F467E-BC67-4A01-A65E-A3F416B331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62428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8C9D450-C6D5-4958-A6C5-2C158341CE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66463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6E07A-0C18-4A36-821E-7C1B788FEA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27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F40E3-ECB3-449C-B423-79861D4138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610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4DF01DC-AC66-433E-A1A2-6520AE412F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85973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28FD8-7202-4203-AE0B-8149F7BFD0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848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735E-3A8A-468A-8A1B-8F8B6F0039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00961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DF75E-4349-4E6E-BD2B-46F3D2B6F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25754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AF2F-89EE-40EE-ADEE-9D5F1F4E62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35734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627C1-1BF4-4330-8312-57C18C0EA1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66413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590C-FF73-428D-88BE-34ED0164E1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342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176E4-F784-4AF9-A012-719ADEE0F9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42239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5BF9D-9BA6-42B8-95A5-B94D99931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33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6A86F-7EE1-494E-AEE1-4EB40F12B1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660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5D4F6-8337-423B-A67D-C0595F445A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53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B783B-C0C6-4510-9E68-94D35A709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751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DCB47-842A-497B-AE40-AC40295F30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183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DFC10-57C3-40C7-BA7C-B05D17008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8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6D5F7-7DA2-4761-AA21-507914A318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5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8691-2F6C-4BC8-A2F0-91D5AD4A37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0447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B8004-E104-4C05-A1A8-DE154EED61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716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DC308-4D90-49A0-BA41-EEC1066100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19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16CD4-0E55-4C68-9700-200E765C9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48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81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B0353-E67E-4994-9FCE-993EF96FCE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7894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C472D-0764-45D8-9B91-E0ADC5D42F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13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9BD8B-1000-47DE-B009-DD63119CA5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84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1BBE3-068C-439D-B0D4-DF58BB2C5E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176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4E836-E8E9-4240-AD09-F5925EA60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040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7B10B-AD01-4502-8E64-308855223A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00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6520D-663C-44C1-AE38-5243535169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6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7750E-D96C-416B-A39D-5111EA737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494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626F-0AA2-4853-BBDB-BC46A061E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982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7CC66-4691-4BBE-8715-83EE1BD6D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941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50EFF-C46F-4B23-A7AA-E85D7E030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143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355FC-4B8F-474B-8FBE-AE3BA82C54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707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37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39BC-8821-43A6-8257-5E0DF10204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94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E66EA-14BB-43D4-82ED-F2E3CF63B3D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02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9DE51-33B3-4767-BE73-D9D9CE1CC27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68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B94C1-9153-45B5-8E3F-D0ADF760B2E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09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C2EDE-B5F0-4D87-B293-DB8B27C1B48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60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0A46B-7F2B-4441-BD47-F5B2CCF193C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2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68D4B-8EAF-4BED-9E33-C1ADCBF88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881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171EC-5FD6-4F22-92EA-F6892358A92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70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00CBA-7691-419B-8937-DD40A9A11E1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54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98C46-D021-46A1-92CB-58F99A40223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72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3745E-3325-400C-9ABC-FA2F9145942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86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8EB27-5BEC-43DC-B104-042A12439A4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58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9733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33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95C01-F9A8-416C-9B94-99A3957A81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07206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BCD83-D027-4F89-9E5D-D5E2FE0A7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814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859DB-0867-4923-B12B-675CC1FBC8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007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B8A9-6F0B-44D3-BCB0-F3849D1D97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354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EE6A-BB40-46CC-A51F-01F23467D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41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307C5-4B0E-4689-BE63-403487AE3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140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DE923-6291-487D-9B35-7F8220603F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265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93458-2E1F-4993-B892-220266BB6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649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8D1B3-A025-47AC-8224-5AEEADD43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629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F357C-0A05-418F-ABC4-E03C3B782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826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8C13B-8F86-4A2A-A8BA-2654EBCBE0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197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AEDC-3528-4A82-9067-914DF69F3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004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13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15B0-698B-4A87-9DDF-B430FC280E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83005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2399E-1508-4F64-87DD-D6E0498D97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30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A50DD-3BC5-4F28-B41D-98CB572983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054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F03BF-E7A1-4CD7-BCB2-EE3C7B718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8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0561A-AE5B-4BB5-B37C-03204644E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525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A9B50-DDF7-426A-8FEE-6DE2AF0DEB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124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F06DA-F7A3-4089-8236-34054B0DE7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683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C4ED7-081C-4051-AF6A-A54125151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036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99363-7D4D-482A-B437-28433C6E1C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768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C88E1-41DF-49D5-B55F-F671A0A9E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192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1A5EA-227D-4A5B-99EE-D00964951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32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7EC4D-D88F-4CD3-8FA4-81D90199F5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426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44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4542-35F9-46E9-AB95-5F37CD80BE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030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4D0E5-313B-415F-845C-78AA03B00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667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55B2E-63E6-4B4B-995B-A376D2A187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07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9B6D6-1A52-49AD-9A1E-15901D3ED4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3753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6F519-FFB3-476E-9197-CACCEAB405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659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EBC09-0742-431C-AD80-3328C7B40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899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A0A4A-01C4-4CA9-B915-33122FEBE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59344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9D2F4-9229-4F87-899B-DF655388BA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027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0A078-2F3D-4DF0-B717-1625E036CD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818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33E3E-46D1-4BCC-AFFF-76E4DC0213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321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5118F-555A-417A-9C0B-DD5F6F93E5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909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54719-EF07-41F0-A135-4B0061C6D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4387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1914F-0330-488F-9FD6-064984AD0E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9009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C9117-AB90-4E4C-86A7-F9FF5719F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60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BBC61-F4BC-46C2-9203-6A68506CD5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55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4BDC5-1444-4FAB-AA9F-90040B701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813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4E205-009A-472D-B3D1-C8FA665939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1408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39AB8-0D20-4149-A69D-85B8D302D3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1254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BCDD9-57A4-4083-807C-94B5554B21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072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BC9EA-AD94-4F2F-8255-1B35D78E2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226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62BBF-B9DF-4DB5-BC46-1CA85EDA06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2963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688C7-189E-47B8-83EE-83FF2BCB3A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4851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150B2-4E14-4BAE-80EA-141CF0C847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248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6542C-2E38-4284-A4F1-5310B32FB4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1673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105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C8A151-FBB1-4810-A313-C2F5E7BBCA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6216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AEC7A-D7F5-4538-8EAF-37F69CA374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5279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7371D-6163-4881-98E0-6545EAC247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7898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A0103-1848-44D9-8B49-4A9044A8CD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353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71174-D934-4BC4-A2B9-AA305CD5B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6901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892F3-25A8-4DB1-B377-029C493E6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727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8398E-3DAC-44ED-AFFB-A27282733B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5968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9CF6F-F838-4060-8BE9-1B52776DDB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1099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C1079-371C-48BD-A60A-6D617FCA2E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195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CA2D0-150F-4E27-9979-E89BBE81A9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468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344AE-628C-468F-92A9-19CCB5650C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93419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9BB74-4C42-453F-BD9F-009ADDE550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1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DFD1D7-F8A2-4091-9AA5-FC6A9EA4FB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6" r:id="rId2"/>
    <p:sldLayoutId id="2147483945" r:id="rId3"/>
    <p:sldLayoutId id="2147483944" r:id="rId4"/>
    <p:sldLayoutId id="2147483943" r:id="rId5"/>
    <p:sldLayoutId id="2147483942" r:id="rId6"/>
    <p:sldLayoutId id="2147483941" r:id="rId7"/>
    <p:sldLayoutId id="2147483940" r:id="rId8"/>
    <p:sldLayoutId id="2147483939" r:id="rId9"/>
    <p:sldLayoutId id="2147483938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20FAF093-29B5-4A75-86C8-6AB692CEC9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34" r:id="rId2"/>
    <p:sldLayoutId id="2147484046" r:id="rId3"/>
    <p:sldLayoutId id="2147484033" r:id="rId4"/>
    <p:sldLayoutId id="2147484047" r:id="rId5"/>
    <p:sldLayoutId id="2147484032" r:id="rId6"/>
    <p:sldLayoutId id="2147484031" r:id="rId7"/>
    <p:sldLayoutId id="2147484048" r:id="rId8"/>
    <p:sldLayoutId id="2147484049" r:id="rId9"/>
    <p:sldLayoutId id="2147484030" r:id="rId10"/>
    <p:sldLayoutId id="214748402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9AC21D66-EF3B-4FC7-A684-4E6A4E2A96C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37" r:id="rId4"/>
    <p:sldLayoutId id="2147484053" r:id="rId5"/>
    <p:sldLayoutId id="2147484036" r:id="rId6"/>
    <p:sldLayoutId id="2147484054" r:id="rId7"/>
    <p:sldLayoutId id="2147484055" r:id="rId8"/>
    <p:sldLayoutId id="2147484056" r:id="rId9"/>
    <p:sldLayoutId id="2147484035" r:id="rId10"/>
    <p:sldLayoutId id="2147484057" r:id="rId11"/>
  </p:sldLayoutIdLst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50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5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D0A5BB03-E193-4038-83BC-E066B3F2CB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50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3957" r:id="rId2"/>
    <p:sldLayoutId id="2147483956" r:id="rId3"/>
    <p:sldLayoutId id="2147483955" r:id="rId4"/>
    <p:sldLayoutId id="2147483954" r:id="rId5"/>
    <p:sldLayoutId id="2147483953" r:id="rId6"/>
    <p:sldLayoutId id="2147483952" r:id="rId7"/>
    <p:sldLayoutId id="2147483951" r:id="rId8"/>
    <p:sldLayoutId id="2147483950" r:id="rId9"/>
    <p:sldLayoutId id="2147483949" r:id="rId10"/>
    <p:sldLayoutId id="2147483948" r:id="rId11"/>
  </p:sldLayoutIdLst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/>
      <p:bldP spid="4507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5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0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0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03439A44-C26B-413B-BF5C-1863C3A4197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3967" r:id="rId2"/>
    <p:sldLayoutId id="2147483966" r:id="rId3"/>
    <p:sldLayoutId id="2147483965" r:id="rId4"/>
    <p:sldLayoutId id="2147483964" r:id="rId5"/>
    <p:sldLayoutId id="2147483963" r:id="rId6"/>
    <p:sldLayoutId id="2147483962" r:id="rId7"/>
    <p:sldLayoutId id="2147483961" r:id="rId8"/>
    <p:sldLayoutId id="2147483960" r:id="rId9"/>
    <p:sldLayoutId id="2147483959" r:id="rId10"/>
    <p:sldLayoutId id="2147483958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/>
      <p:bldP spid="4712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1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27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27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04A160B2-59F8-4277-A6C0-EC640748E29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27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0" r:id="rId1"/>
    <p:sldLayoutId id="2147483977" r:id="rId2"/>
    <p:sldLayoutId id="2147483976" r:id="rId3"/>
    <p:sldLayoutId id="2147483975" r:id="rId4"/>
    <p:sldLayoutId id="2147483974" r:id="rId5"/>
    <p:sldLayoutId id="2147483973" r:id="rId6"/>
    <p:sldLayoutId id="2147483972" r:id="rId7"/>
    <p:sldLayoutId id="2147483971" r:id="rId8"/>
    <p:sldLayoutId id="2147483970" r:id="rId9"/>
    <p:sldLayoutId id="2147483969" r:id="rId10"/>
    <p:sldLayoutId id="21474839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2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2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2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2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8" grpId="0"/>
      <p:bldP spid="72729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727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62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4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6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7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62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sp>
                  <p:nvSpPr>
                    <p:cNvPr id="962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9626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96269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96270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9627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9627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9627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pic>
              <p:nvPicPr>
                <p:cNvPr id="5165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6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7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8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9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70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71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72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4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6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630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0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0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0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0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0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0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0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1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631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31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512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631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31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31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F0CC5DC-EF19-43EC-9600-D9303B2800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3987" r:id="rId2"/>
    <p:sldLayoutId id="2147483986" r:id="rId3"/>
    <p:sldLayoutId id="2147483985" r:id="rId4"/>
    <p:sldLayoutId id="2147483984" r:id="rId5"/>
    <p:sldLayoutId id="2147483983" r:id="rId6"/>
    <p:sldLayoutId id="2147483982" r:id="rId7"/>
    <p:sldLayoutId id="2147483981" r:id="rId8"/>
    <p:sldLayoutId id="2147483980" r:id="rId9"/>
    <p:sldLayoutId id="2147483979" r:id="rId10"/>
    <p:sldLayoutId id="2147483978" r:id="rId11"/>
  </p:sldLayoutIdLst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035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779F610-81E8-4038-8579-817BCBEACD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1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3997" r:id="rId2"/>
    <p:sldLayoutId id="2147483996" r:id="rId3"/>
    <p:sldLayoutId id="2147483995" r:id="rId4"/>
    <p:sldLayoutId id="2147483994" r:id="rId5"/>
    <p:sldLayoutId id="2147483993" r:id="rId6"/>
    <p:sldLayoutId id="2147483992" r:id="rId7"/>
    <p:sldLayoutId id="2147483991" r:id="rId8"/>
    <p:sldLayoutId id="2147483990" r:id="rId9"/>
    <p:sldLayoutId id="2147483989" r:id="rId10"/>
    <p:sldLayoutId id="2147483988" r:id="rId11"/>
  </p:sldLayoutIdLst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51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717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34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034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717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34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72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34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34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034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  <p:grpSp>
          <p:nvGrpSpPr>
            <p:cNvPr id="718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344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4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18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34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18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34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034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34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4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6C6C6612-4761-4B28-A34B-709DB169F8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69" grpId="0"/>
      <p:bldP spid="717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633547-D62C-42BF-BB51-86E91C228F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16" r:id="rId3"/>
    <p:sldLayoutId id="2147484015" r:id="rId4"/>
    <p:sldLayoutId id="2147484014" r:id="rId5"/>
    <p:sldLayoutId id="2147484013" r:id="rId6"/>
    <p:sldLayoutId id="2147484012" r:id="rId7"/>
    <p:sldLayoutId id="2147484011" r:id="rId8"/>
    <p:sldLayoutId id="2147484010" r:id="rId9"/>
    <p:sldLayoutId id="2147484009" r:id="rId10"/>
    <p:sldLayoutId id="2147484008" r:id="rId11"/>
  </p:sldLayoutIdLst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64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64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64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64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64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CF368A-07C3-4F8E-8F11-0FA86A6657D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957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957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28" r:id="rId2"/>
    <p:sldLayoutId id="2147484027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21" r:id="rId9"/>
    <p:sldLayoutId id="2147484020" r:id="rId10"/>
    <p:sldLayoutId id="2147484019" r:id="rId11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2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2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22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22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2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latin typeface="Monotype Corsiva" pitchFamily="66" charset="0"/>
              </a:rPr>
              <a:t>Роль леса в художественном сознании русского народа, в экономике и культуре России</a:t>
            </a:r>
          </a:p>
        </p:txBody>
      </p:sp>
      <p:sp>
        <p:nvSpPr>
          <p:cNvPr id="33796" name="Rectangle 4"/>
          <p:cNvSpPr>
            <a:spLocks noChangeArrowheads="1"/>
          </p:cNvSpPr>
          <p:nvPr>
            <p:ph type="subTitle" idx="4294967295"/>
          </p:nvPr>
        </p:nvSpPr>
        <p:spPr>
          <a:xfrm>
            <a:off x="3810000" y="4953000"/>
            <a:ext cx="51816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tx2"/>
                </a:solidFill>
                <a:effectLst/>
                <a:latin typeface="Monotype Corsiva" panose="03010101010201010101" pitchFamily="66" charset="0"/>
              </a:rPr>
              <a:t>«Давно пора бы воздать ему хвалу, какой заслуживает этот милый дед, старинный приятель нашего детства, насмерть стоящий воин и безотказный поставщик сырья, кормилец рек и хранитель урожаев»</a:t>
            </a:r>
          </a:p>
          <a:p>
            <a:pPr marL="0" indent="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tx2"/>
                </a:solidFill>
                <a:effectLst/>
                <a:latin typeface="Monotype Corsiva" panose="03010101010201010101" pitchFamily="66" charset="0"/>
              </a:rPr>
              <a:t>Л. Леонов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3379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Образ леса в искусстве и литературе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Алексей Саврасов «Грачи прилетели»</a:t>
            </a:r>
          </a:p>
        </p:txBody>
      </p:sp>
      <p:pic>
        <p:nvPicPr>
          <p:cNvPr id="44035" name="Picture 10" descr="grachi-priletel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0"/>
            <a:ext cx="4856163" cy="6324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Иван Шишкин «Дубы»</a:t>
            </a:r>
          </a:p>
        </p:txBody>
      </p:sp>
      <p:pic>
        <p:nvPicPr>
          <p:cNvPr id="45059" name="Picture 5" descr="Дубы Шишкин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6324600" cy="6400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Иван Шишкин «Утро в сосновом лесу (медведи)»</a:t>
            </a:r>
          </a:p>
        </p:txBody>
      </p:sp>
      <p:pic>
        <p:nvPicPr>
          <p:cNvPr id="46083" name="Picture 6" descr="Утро в сосновом лесу (Медведи) Шишкин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Иван Шишкин «Корабельная роща»</a:t>
            </a:r>
          </a:p>
        </p:txBody>
      </p:sp>
      <p:pic>
        <p:nvPicPr>
          <p:cNvPr id="47107" name="Picture 6" descr="Корабельная роща Шишкин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FFFF00"/>
                </a:solidFill>
              </a:rPr>
              <a:t>Джуси Лехтенайми «Кимберли в волшебном лесу»</a:t>
            </a:r>
          </a:p>
        </p:txBody>
      </p:sp>
      <p:pic>
        <p:nvPicPr>
          <p:cNvPr id="50179" name="Рисунок 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-20638"/>
            <a:ext cx="5562600" cy="6421438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Жозефина Уолл</a:t>
            </a:r>
            <a:r>
              <a:rPr lang="en-US" altLang="ru-RU" sz="2400" smtClean="0"/>
              <a:t> </a:t>
            </a:r>
            <a:r>
              <a:rPr lang="ru-RU" altLang="ru-RU" sz="2400" smtClean="0"/>
              <a:t>«Течение времени»</a:t>
            </a:r>
          </a:p>
        </p:txBody>
      </p:sp>
      <p:pic>
        <p:nvPicPr>
          <p:cNvPr id="48131" name="Picture 6" descr="TimeFlie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225"/>
            <a:ext cx="9144000" cy="6423025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457200" y="2362200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4000" smtClean="0">
                <a:solidFill>
                  <a:srgbClr val="FFFFCC"/>
                </a:solidFill>
                <a:effectLst/>
                <a:latin typeface="Mistral" panose="03090702030407020403" pitchFamily="66" charset="0"/>
              </a:rPr>
              <a:t>Презентацию представляли:</a:t>
            </a:r>
            <a:r>
              <a:rPr lang="ru-RU" altLang="ru-RU" sz="3800" smtClean="0">
                <a:effectLst/>
              </a:rPr>
              <a:t/>
            </a:r>
            <a:br>
              <a:rPr lang="ru-RU" altLang="ru-RU" sz="3800" smtClean="0">
                <a:effectLst/>
              </a:rPr>
            </a:br>
            <a:r>
              <a:rPr lang="ru-RU" altLang="ru-RU" sz="3800" smtClean="0">
                <a:effectLst/>
              </a:rPr>
              <a:t/>
            </a:r>
            <a:br>
              <a:rPr lang="ru-RU" altLang="ru-RU" sz="3800" smtClean="0">
                <a:effectLst/>
              </a:rPr>
            </a:br>
            <a:r>
              <a:rPr lang="en-US" altLang="ru-RU" sz="3800" smtClean="0">
                <a:effectLst/>
              </a:rPr>
              <a:t/>
            </a:r>
            <a:br>
              <a:rPr lang="en-US" altLang="ru-RU" sz="3800" smtClean="0">
                <a:effectLst/>
              </a:rPr>
            </a:br>
            <a:r>
              <a:rPr lang="ru-RU" altLang="ru-RU" sz="3200" smtClean="0">
                <a:effectLst/>
              </a:rPr>
              <a:t/>
            </a:r>
            <a:br>
              <a:rPr lang="ru-RU" altLang="ru-RU" sz="3200" smtClean="0">
                <a:effectLst/>
              </a:rPr>
            </a:br>
            <a:r>
              <a:rPr lang="ru-RU" altLang="ru-RU" sz="3200" smtClean="0">
                <a:effectLst/>
                <a:latin typeface="Mistral" panose="03090702030407020403" pitchFamily="66" charset="0"/>
              </a:rPr>
              <a:t>Кирьянова Анна</a:t>
            </a:r>
            <a:r>
              <a:rPr lang="ru-RU" altLang="ru-RU" sz="3200" smtClean="0">
                <a:effectLst/>
              </a:rPr>
              <a:t/>
            </a:r>
            <a:br>
              <a:rPr lang="ru-RU" altLang="ru-RU" sz="3200" smtClean="0">
                <a:effectLst/>
              </a:rPr>
            </a:br>
            <a:r>
              <a:rPr lang="ru-RU" altLang="ru-RU" sz="3200" smtClean="0">
                <a:effectLst/>
              </a:rPr>
              <a:t/>
            </a:r>
            <a:br>
              <a:rPr lang="ru-RU" altLang="ru-RU" sz="3200" smtClean="0">
                <a:effectLst/>
              </a:rPr>
            </a:br>
            <a:endParaRPr lang="ru-RU" altLang="ru-RU" sz="3200" smtClean="0">
              <a:effectLst/>
              <a:latin typeface="Mistral" panose="030907020304070204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smtClean="0"/>
              <a:t>Роль леса в русской культуре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>Дошло до наших дней славянское предание о дубах,</a:t>
            </a:r>
            <a:br>
              <a:rPr lang="ru-RU" altLang="ru-RU" sz="1800" smtClean="0"/>
            </a:br>
            <a:r>
              <a:rPr lang="ru-RU" altLang="ru-RU" sz="1800" smtClean="0"/>
              <a:t>стоявших будто бы «еще до сотворения мира»,</a:t>
            </a:r>
            <a:br>
              <a:rPr lang="ru-RU" altLang="ru-RU" sz="1800" smtClean="0"/>
            </a:br>
            <a:r>
              <a:rPr lang="ru-RU" altLang="ru-RU" sz="1800" smtClean="0"/>
              <a:t>когда-де не было ни земли, ни неба, а разливалась по всей вселенной один «океян-море».</a:t>
            </a:r>
            <a:br>
              <a:rPr lang="ru-RU" altLang="ru-RU" sz="1800" smtClean="0"/>
            </a:br>
            <a:r>
              <a:rPr lang="ru-RU" altLang="ru-RU" sz="1800" smtClean="0"/>
              <a:t>Стояли, по словам предания, посреди этого океана два дуба, на тех дубах сидело две птицы.</a:t>
            </a:r>
            <a:br>
              <a:rPr lang="ru-RU" altLang="ru-RU" sz="1800" smtClean="0"/>
            </a:br>
            <a:r>
              <a:rPr lang="ru-RU" altLang="ru-RU" sz="1800" smtClean="0"/>
              <a:t>Спустились они на морское дно, захватили клювами песку да камешков.</a:t>
            </a:r>
            <a:br>
              <a:rPr lang="ru-RU" altLang="ru-RU" sz="1800" smtClean="0"/>
            </a:br>
            <a:r>
              <a:rPr lang="ru-RU" altLang="ru-RU" sz="1800" smtClean="0"/>
              <a:t>Так-де и были созданы и земля, и небо. По другому преданию, существует железный превопосаждень дуб,</a:t>
            </a:r>
            <a:br>
              <a:rPr lang="ru-RU" altLang="ru-RU" sz="1800" smtClean="0"/>
            </a:br>
            <a:r>
              <a:rPr lang="ru-RU" altLang="ru-RU" sz="1800" smtClean="0"/>
              <a:t>на котором держатся вода, огонь и земля, а корень этого дуба стоит на силе Божей.</a:t>
            </a:r>
            <a:br>
              <a:rPr lang="ru-RU" altLang="ru-RU" sz="1800" smtClean="0"/>
            </a:br>
            <a:r>
              <a:rPr lang="ru-RU" altLang="ru-RU" sz="1800" smtClean="0"/>
              <a:t>Растет-поднимается этот дуб до самых небес, а коренится в глубочайших недрах подземнего царства.</a:t>
            </a:r>
            <a:br>
              <a:rPr lang="ru-RU" altLang="ru-RU" sz="1800" smtClean="0"/>
            </a:br>
            <a:endParaRPr lang="ru-RU" altLang="ru-RU" sz="180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Роль леса в формировании мировоззрения и нравственности человека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27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Для русского человека лес всегда был родным домом</a:t>
            </a:r>
            <a:r>
              <a:rPr lang="ru-RU" altLang="ru-RU" sz="200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Дерево – это символ человека. Рост, расцвет, старение</a:t>
            </a:r>
            <a:r>
              <a:rPr lang="ru-RU" altLang="ru-RU" sz="2000" smtClean="0">
                <a:latin typeface="Arial" panose="020B0604020202020204" pitchFamily="34" charset="0"/>
              </a:rPr>
              <a:t> </a:t>
            </a:r>
            <a:r>
              <a:rPr lang="ru-RU" altLang="ru-RU" sz="2000" smtClean="0"/>
              <a:t>деревьев рассматривались как жизненный цикл живых существ.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Русским людям присущи следующие черты характера: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чувство шири и дали;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стремление выходить на прямую дорогу окольными путям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замкнутость и склонность к одиночеству;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вольность и стремительность.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Лес служил русскому отшельнику убежищем от соблазнов мира. С конца </a:t>
            </a:r>
            <a:r>
              <a:rPr lang="en-US" altLang="ru-RU" sz="2000" smtClean="0"/>
              <a:t>XIV</a:t>
            </a:r>
            <a:r>
              <a:rPr lang="ru-RU" altLang="ru-RU" sz="2000" smtClean="0"/>
              <a:t> в. люди, в пустынном безмолвии искавшие спасения души, устремлялись в лесные дебри, куда только они могли проложить тропу.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Лес и экономика страны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7467600" cy="147002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Значение леса в экономике нашей страны очень велико. Ведь именно добыча и продажа леса играет большую роль в формировании бюджета страны. А так как Россия владеет большими лесными ресурсами, то понятно почему это является большим значением для нашей экономики.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2362200"/>
            <a:ext cx="6781800" cy="4267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mtClean="0"/>
              <a:t>Лесные ресурсы используются в следующих отраслях экономики:</a:t>
            </a:r>
          </a:p>
          <a:p>
            <a:pPr marL="0" indent="0"/>
            <a:r>
              <a:rPr lang="ru-RU" altLang="ru-RU" smtClean="0"/>
              <a:t>целлюлозно-бумажная</a:t>
            </a:r>
          </a:p>
          <a:p>
            <a:pPr marL="0" indent="0"/>
            <a:r>
              <a:rPr lang="ru-RU" altLang="ru-RU" smtClean="0"/>
              <a:t>деревообрабатывающая</a:t>
            </a:r>
          </a:p>
          <a:p>
            <a:pPr marL="0" indent="0"/>
            <a:r>
              <a:rPr lang="ru-RU" altLang="ru-RU" smtClean="0"/>
              <a:t>химическая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Роль леса в истории России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1219200"/>
            <a:ext cx="4572000" cy="1412875"/>
          </a:xfrm>
        </p:spPr>
        <p:txBody>
          <a:bodyPr anchor="ctr"/>
          <a:lstStyle/>
          <a:p>
            <a:pPr algn="r"/>
            <a:r>
              <a:rPr lang="ru-RU" altLang="ru-RU" sz="2200" smtClean="0">
                <a:latin typeface="Monotype Corsiva" panose="03010101010201010101" pitchFamily="66" charset="0"/>
              </a:rPr>
              <a:t>«Лес служил самым надежным убежищем от внешних врагов, заменяя русскому человеку горы и замки» </a:t>
            </a:r>
            <a:br>
              <a:rPr lang="ru-RU" altLang="ru-RU" sz="2200" smtClean="0">
                <a:latin typeface="Monotype Corsiva" panose="03010101010201010101" pitchFamily="66" charset="0"/>
              </a:rPr>
            </a:br>
            <a:r>
              <a:rPr lang="ru-RU" altLang="ru-RU" sz="2200" smtClean="0">
                <a:latin typeface="Monotype Corsiva" panose="03010101010201010101" pitchFamily="66" charset="0"/>
              </a:rPr>
              <a:t>В. О. Ключевской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819400"/>
            <a:ext cx="7661275" cy="3276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/>
              <a:t>Почему роль леса в истории России так велика? На этот вопрос легко ответить, если посмотреть на карту древней Руси. Она поделена на две зоны: лесную, где жили оседлые славянские племена,  и степную с туранскими кочевниками.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/>
              <a:t>Мы знаем, что не сказочные, а достоверные леса защищали Русь от набегов степных кочевников,  эпические чащобы помогали Ивану Сусанину, это стихия ужаса для наполеоновских солдат и вместе с тем родной дом для героических партизан во всех войнах.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/>
              <a:t>Исторически лес нередко становился последним убежищем тех, кто пытался избежать какого бы то ни было угнетения или притеснения – со стороны государства, помещиков.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465</TotalTime>
  <Words>403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41" baseType="lpstr">
      <vt:lpstr>Arial</vt:lpstr>
      <vt:lpstr>Calibri</vt:lpstr>
      <vt:lpstr>Verdana</vt:lpstr>
      <vt:lpstr>Wingdings</vt:lpstr>
      <vt:lpstr>Garamond</vt:lpstr>
      <vt:lpstr>Tahoma</vt:lpstr>
      <vt:lpstr>Constantia</vt:lpstr>
      <vt:lpstr>Wingdings 2</vt:lpstr>
      <vt:lpstr>Franklin Gothic Medium</vt:lpstr>
      <vt:lpstr>Franklin Gothic Book</vt:lpstr>
      <vt:lpstr>Times New Roman</vt:lpstr>
      <vt:lpstr>Monotype Corsiva</vt:lpstr>
      <vt:lpstr>Mistral</vt:lpstr>
      <vt:lpstr>Оформление по умолчанию</vt:lpstr>
      <vt:lpstr>Склон</vt:lpstr>
      <vt:lpstr>Сотрудничество</vt:lpstr>
      <vt:lpstr>Занавес</vt:lpstr>
      <vt:lpstr>Кимоно</vt:lpstr>
      <vt:lpstr>Водяные знаки</vt:lpstr>
      <vt:lpstr>Шары</vt:lpstr>
      <vt:lpstr>Текстура</vt:lpstr>
      <vt:lpstr>Идея</vt:lpstr>
      <vt:lpstr>Бумажная</vt:lpstr>
      <vt:lpstr>Трек</vt:lpstr>
      <vt:lpstr>Роль леса в художественном сознании русского народа, в экономике и культуре России</vt:lpstr>
      <vt:lpstr>Роль леса в русской культуре</vt:lpstr>
      <vt:lpstr>Презентация PowerPoint</vt:lpstr>
      <vt:lpstr>Роль леса в формировании мировоззрения и нравственности человека</vt:lpstr>
      <vt:lpstr>Презентация PowerPoint</vt:lpstr>
      <vt:lpstr>Лес и экономика страны</vt:lpstr>
      <vt:lpstr>Значение леса в экономике нашей страны очень велико. Ведь именно добыча и продажа леса играет большую роль в формировании бюджета страны. А так как Россия владеет большими лесными ресурсами, то понятно почему это является большим значением для нашей экономики.</vt:lpstr>
      <vt:lpstr>Роль леса в истории России</vt:lpstr>
      <vt:lpstr>«Лес служил самым надежным убежищем от внешних врагов, заменяя русскому человеку горы и замки»  В. О. Ключевской</vt:lpstr>
      <vt:lpstr>Образ леса в искусстве и литературе</vt:lpstr>
      <vt:lpstr>Алексей Саврасов «Грачи прилетели»</vt:lpstr>
      <vt:lpstr>Иван Шишкин «Дубы»</vt:lpstr>
      <vt:lpstr>Иван Шишкин «Утро в сосновом лесу (медведи)»</vt:lpstr>
      <vt:lpstr>Иван Шишкин «Корабельная роща»</vt:lpstr>
      <vt:lpstr>Джуси Лехтенайми «Кимберли в волшебном лесу»</vt:lpstr>
      <vt:lpstr>Жозефина Уолл «Течение времени»</vt:lpstr>
      <vt:lpstr>Презентацию представляли:    Кирьянова Анна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18</cp:revision>
  <cp:lastPrinted>1601-01-01T00:00:00Z</cp:lastPrinted>
  <dcterms:created xsi:type="dcterms:W3CDTF">1601-01-01T00:00:00Z</dcterms:created>
  <dcterms:modified xsi:type="dcterms:W3CDTF">2015-04-08T15:12:20Z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